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71" r:id="rId13"/>
    <p:sldId id="270" r:id="rId14"/>
    <p:sldId id="269" r:id="rId15"/>
    <p:sldId id="268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1" r:id="rId25"/>
    <p:sldId id="284" r:id="rId26"/>
    <p:sldId id="283" r:id="rId27"/>
    <p:sldId id="285" r:id="rId28"/>
    <p:sldId id="286" r:id="rId29"/>
    <p:sldId id="282" r:id="rId30"/>
    <p:sldId id="287" r:id="rId31"/>
    <p:sldId id="289" r:id="rId32"/>
    <p:sldId id="290" r:id="rId33"/>
    <p:sldId id="288" r:id="rId34"/>
    <p:sldId id="291" r:id="rId35"/>
    <p:sldId id="294" r:id="rId36"/>
    <p:sldId id="295" r:id="rId37"/>
    <p:sldId id="296" r:id="rId38"/>
    <p:sldId id="297" r:id="rId39"/>
    <p:sldId id="292" r:id="rId40"/>
    <p:sldId id="301" r:id="rId41"/>
    <p:sldId id="300" r:id="rId42"/>
    <p:sldId id="299" r:id="rId43"/>
    <p:sldId id="298" r:id="rId44"/>
    <p:sldId id="293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10" r:id="rId53"/>
    <p:sldId id="311" r:id="rId54"/>
    <p:sldId id="309" r:id="rId55"/>
    <p:sldId id="312" r:id="rId56"/>
    <p:sldId id="313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>
      <p:cViewPr varScale="1">
        <p:scale>
          <a:sx n="114" d="100"/>
          <a:sy n="114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1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3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5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8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513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2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80.png"/><Relationship Id="rId7" Type="http://schemas.openxmlformats.org/officeDocument/2006/relationships/image" Target="../media/image3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18.emf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emf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оптимизации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Динамическое программирование</a:t>
            </a:r>
          </a:p>
          <a:p>
            <a:endParaRPr lang="ru-RU" sz="2800" dirty="0"/>
          </a:p>
          <a:p>
            <a:r>
              <a:rPr lang="ru-RU" sz="2800" dirty="0"/>
              <a:t>Д.В. Домашова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1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Принцип оптимальности Беллмана(1953)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80728"/>
            <a:ext cx="7498080" cy="4536504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000" dirty="0"/>
              <a:t>Вместо исходной задачи с фиксированным числом шагов “</a:t>
            </a:r>
            <a:r>
              <a:rPr lang="en-US" sz="2000" dirty="0"/>
              <a:t>n</a:t>
            </a:r>
            <a:r>
              <a:rPr lang="ru-RU" sz="2000" dirty="0"/>
              <a:t>” и начальным состоянием </a:t>
            </a:r>
            <a:r>
              <a:rPr lang="en-US" sz="2000" dirty="0"/>
              <a:t>S</a:t>
            </a:r>
            <a:r>
              <a:rPr lang="ru-RU" sz="2000" baseline="-25000" dirty="0"/>
              <a:t>0</a:t>
            </a:r>
            <a:r>
              <a:rPr lang="ru-RU" sz="2000" dirty="0"/>
              <a:t> рассматривается последовательность задач. Полагая последовательно </a:t>
            </a:r>
            <a:r>
              <a:rPr lang="en-US" sz="2000" dirty="0"/>
              <a:t>n</a:t>
            </a:r>
            <a:r>
              <a:rPr lang="ru-RU" sz="2000" dirty="0"/>
              <a:t>=1,2,… при различных </a:t>
            </a:r>
            <a:r>
              <a:rPr lang="en-US" sz="2000" dirty="0"/>
              <a:t>S</a:t>
            </a:r>
            <a:r>
              <a:rPr lang="ru-RU" sz="2000" dirty="0"/>
              <a:t>, получаем одношаговую, </a:t>
            </a:r>
            <a:r>
              <a:rPr lang="ru-RU" sz="2000" dirty="0" err="1"/>
              <a:t>двухшаговую</a:t>
            </a:r>
            <a:r>
              <a:rPr lang="ru-RU" sz="2000" dirty="0"/>
              <a:t> и т.д. задачи.</a:t>
            </a:r>
          </a:p>
          <a:p>
            <a:r>
              <a:rPr lang="ru-RU" sz="2000" dirty="0"/>
              <a:t>На каждом шаге любого состояния системы </a:t>
            </a: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baseline="-25000" dirty="0"/>
              <a:t>-1</a:t>
            </a:r>
            <a:r>
              <a:rPr lang="ru-RU" sz="2000" dirty="0"/>
              <a:t> решение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</a:t>
            </a:r>
            <a:r>
              <a:rPr lang="ru-RU" sz="2000" dirty="0"/>
              <a:t>нужно выбирать “с оглядкой”, т.к. этот выбор влияет на последующее состояние системы </a:t>
            </a: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и дальнейший процесс управления, зависящий от </a:t>
            </a: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.</a:t>
            </a:r>
          </a:p>
          <a:p>
            <a:r>
              <a:rPr lang="ru-RU" sz="2000" dirty="0"/>
              <a:t>Но! На последнем шаге можно для любого состояния </a:t>
            </a:r>
            <a:r>
              <a:rPr lang="en-US" sz="2000" dirty="0" err="1"/>
              <a:t>S</a:t>
            </a:r>
            <a:r>
              <a:rPr lang="en-US" sz="2000" baseline="-25000" dirty="0" err="1"/>
              <a:t>n</a:t>
            </a:r>
            <a:r>
              <a:rPr lang="ru-RU" sz="2000" baseline="-25000" dirty="0"/>
              <a:t>-1</a:t>
            </a:r>
            <a:r>
              <a:rPr lang="ru-RU" sz="2000" dirty="0"/>
              <a:t> планировать локально-оптимально, исходя из соображений этого шага.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" b="69492"/>
          <a:stretch/>
        </p:blipFill>
        <p:spPr bwMode="auto">
          <a:xfrm>
            <a:off x="539552" y="543147"/>
            <a:ext cx="6840760" cy="17755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0395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" b="33015"/>
          <a:stretch/>
        </p:blipFill>
        <p:spPr bwMode="auto">
          <a:xfrm>
            <a:off x="539552" y="543147"/>
            <a:ext cx="6840760" cy="41050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5184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"/>
          <a:stretch/>
        </p:blipFill>
        <p:spPr bwMode="auto">
          <a:xfrm>
            <a:off x="539552" y="543147"/>
            <a:ext cx="6840760" cy="62135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281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"/>
          <a:stretch/>
        </p:blipFill>
        <p:spPr bwMode="auto">
          <a:xfrm>
            <a:off x="539552" y="543147"/>
            <a:ext cx="6840760" cy="62135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959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697383" cy="55446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1051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" b="52101"/>
          <a:stretch/>
        </p:blipFill>
        <p:spPr bwMode="auto">
          <a:xfrm>
            <a:off x="755576" y="620687"/>
            <a:ext cx="6624736" cy="29607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638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" b="30543"/>
          <a:stretch/>
        </p:blipFill>
        <p:spPr bwMode="auto">
          <a:xfrm>
            <a:off x="755576" y="620688"/>
            <a:ext cx="6624736" cy="43540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4563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" b="2981"/>
          <a:stretch/>
        </p:blipFill>
        <p:spPr bwMode="auto">
          <a:xfrm>
            <a:off x="755576" y="620687"/>
            <a:ext cx="6624736" cy="613553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185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99"/>
          <a:stretch/>
        </p:blipFill>
        <p:spPr bwMode="auto">
          <a:xfrm>
            <a:off x="827583" y="692696"/>
            <a:ext cx="7541652" cy="5373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7636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effectLst/>
              </a:rPr>
              <a:t>Динамическое программирование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7498080" cy="388843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400" dirty="0"/>
              <a:t>Это раздел математического программирования, посвященный исследованию многошаговых задач принятия оптимальных решений.</a:t>
            </a:r>
          </a:p>
          <a:p>
            <a:pPr marL="82296" indent="0">
              <a:buNone/>
            </a:pPr>
            <a:r>
              <a:rPr lang="ru-RU" sz="2400" dirty="0"/>
              <a:t>При этом многошаговость задачи:</a:t>
            </a:r>
          </a:p>
          <a:p>
            <a:pPr lvl="0"/>
            <a:r>
              <a:rPr lang="ru-RU" sz="2400" dirty="0"/>
              <a:t>либо отражает реальное протекание принятия решений во времени;</a:t>
            </a:r>
          </a:p>
          <a:p>
            <a:r>
              <a:rPr lang="ru-RU" sz="2400" dirty="0"/>
              <a:t>либо вводится в эту задачу искусственно за счет расчленения процесса принятия однократного решения на отдельные этапы, шаги.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2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8"/>
          <a:stretch/>
        </p:blipFill>
        <p:spPr bwMode="auto">
          <a:xfrm>
            <a:off x="827583" y="692696"/>
            <a:ext cx="7541652" cy="23879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478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54"/>
          <a:stretch/>
        </p:blipFill>
        <p:spPr bwMode="auto">
          <a:xfrm>
            <a:off x="827583" y="692696"/>
            <a:ext cx="7541652" cy="41949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0124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92696"/>
            <a:ext cx="7541652" cy="59046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353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Уравнения Беллмана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52736"/>
            <a:ext cx="7920880" cy="25834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444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Нахождение решения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98"/>
          <a:stretch/>
        </p:blipFill>
        <p:spPr bwMode="auto">
          <a:xfrm>
            <a:off x="683568" y="548679"/>
            <a:ext cx="7344816" cy="16937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1592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Нахождение решения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0"/>
          <a:stretch/>
        </p:blipFill>
        <p:spPr bwMode="auto">
          <a:xfrm>
            <a:off x="683568" y="548679"/>
            <a:ext cx="7344816" cy="35878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68113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Нахождение решения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79"/>
            <a:ext cx="7344816" cy="61143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86128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8359132" cy="36724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196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49"/>
          <a:stretch/>
        </p:blipFill>
        <p:spPr bwMode="auto">
          <a:xfrm>
            <a:off x="827584" y="692696"/>
            <a:ext cx="7869281" cy="39337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2592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869281" cy="56886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177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effectLst/>
              </a:rPr>
              <a:t>Динамическое программирование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980728"/>
            <a:ext cx="7498080" cy="4032448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400" dirty="0"/>
              <a:t>Цель такого представления состоит в сведении исходной задачи высокой размерности к решению на каждом шаге задачи небольшой размерности (часто одномерной).</a:t>
            </a:r>
          </a:p>
          <a:p>
            <a:r>
              <a:rPr lang="ru-RU" sz="2400" dirty="0"/>
              <a:t>Методы ДП могут применяться к разнообразным задачам планирования и управления, например, управление запасами, замены и ремонта оборудования и др.</a:t>
            </a:r>
          </a:p>
          <a:p>
            <a:pPr marL="82296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61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31"/>
          <a:stretch/>
        </p:blipFill>
        <p:spPr bwMode="auto">
          <a:xfrm>
            <a:off x="683567" y="620688"/>
            <a:ext cx="7783896" cy="2547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6148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20687"/>
            <a:ext cx="7783896" cy="58326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00307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984683" cy="4536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1122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8" y="2564904"/>
            <a:ext cx="8016176" cy="22322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16519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4"/>
          <a:stretch/>
        </p:blipFill>
        <p:spPr bwMode="auto">
          <a:xfrm>
            <a:off x="2627784" y="853614"/>
            <a:ext cx="6368515" cy="4871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9141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06"/>
          <a:stretch/>
        </p:blipFill>
        <p:spPr bwMode="auto">
          <a:xfrm>
            <a:off x="2627784" y="764703"/>
            <a:ext cx="6368515" cy="1445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8545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57"/>
          <a:stretch/>
        </p:blipFill>
        <p:spPr bwMode="auto">
          <a:xfrm>
            <a:off x="2627784" y="764704"/>
            <a:ext cx="6368515" cy="23921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95243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2"/>
          <a:stretch/>
        </p:blipFill>
        <p:spPr bwMode="auto">
          <a:xfrm>
            <a:off x="2627784" y="764704"/>
            <a:ext cx="6368515" cy="3698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41457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64703"/>
            <a:ext cx="6368515" cy="52180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71686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5"/>
          <a:stretch/>
        </p:blipFill>
        <p:spPr bwMode="auto">
          <a:xfrm>
            <a:off x="2714057" y="692696"/>
            <a:ext cx="6304075" cy="4503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5886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2168" cy="576064"/>
          </a:xfrm>
        </p:spPr>
        <p:txBody>
          <a:bodyPr/>
          <a:lstStyle/>
          <a:p>
            <a:r>
              <a:rPr lang="ru-RU" sz="2500" b="1" dirty="0">
                <a:solidFill>
                  <a:srgbClr val="4F271C">
                    <a:satMod val="130000"/>
                  </a:srgbClr>
                </a:solidFill>
                <a:effectLst/>
              </a:rPr>
              <a:t>Задача управления (общая схема многошагового процесса)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73759" cy="40324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6726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27"/>
          <a:stretch/>
        </p:blipFill>
        <p:spPr bwMode="auto">
          <a:xfrm>
            <a:off x="2714057" y="692696"/>
            <a:ext cx="6304075" cy="13864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34650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61"/>
          <a:stretch/>
        </p:blipFill>
        <p:spPr bwMode="auto">
          <a:xfrm>
            <a:off x="2714057" y="692696"/>
            <a:ext cx="6304075" cy="22355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48843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2"/>
          <a:stretch/>
        </p:blipFill>
        <p:spPr bwMode="auto">
          <a:xfrm>
            <a:off x="2714057" y="692696"/>
            <a:ext cx="6304075" cy="34003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71218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57" y="692696"/>
            <a:ext cx="6304075" cy="4752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56822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0"/>
          <a:stretch/>
        </p:blipFill>
        <p:spPr bwMode="auto">
          <a:xfrm>
            <a:off x="2699792" y="785799"/>
            <a:ext cx="6459786" cy="4829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88402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41"/>
          <a:stretch/>
        </p:blipFill>
        <p:spPr bwMode="auto">
          <a:xfrm>
            <a:off x="2699792" y="692696"/>
            <a:ext cx="6459786" cy="7333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4977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57"/>
          <a:stretch/>
        </p:blipFill>
        <p:spPr bwMode="auto">
          <a:xfrm>
            <a:off x="2699792" y="692696"/>
            <a:ext cx="6459786" cy="14082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43509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0"/>
          <a:stretch/>
        </p:blipFill>
        <p:spPr bwMode="auto">
          <a:xfrm>
            <a:off x="2699792" y="692696"/>
            <a:ext cx="6459786" cy="22899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122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1"/>
          <a:stretch/>
        </p:blipFill>
        <p:spPr bwMode="auto">
          <a:xfrm>
            <a:off x="2699792" y="692696"/>
            <a:ext cx="6459786" cy="34983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4707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6459786" cy="49685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134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Задача управления (общая схема многошагового процесса)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052736"/>
            <a:ext cx="7714104" cy="4800600"/>
          </a:xfrm>
          <a:solidFill>
            <a:schemeClr val="bg2"/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X </a:t>
            </a:r>
            <a:r>
              <a:rPr lang="ru-RU" sz="2400" dirty="0"/>
              <a:t>= (</a:t>
            </a:r>
            <a:r>
              <a:rPr lang="en-US" sz="2400" dirty="0"/>
              <a:t>X</a:t>
            </a:r>
            <a:r>
              <a:rPr lang="ru-RU" sz="2400" baseline="-25000" dirty="0"/>
              <a:t>1</a:t>
            </a:r>
            <a:r>
              <a:rPr lang="ru-RU" sz="2400" dirty="0"/>
              <a:t>, ...,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ru-RU" sz="2400" dirty="0"/>
              <a:t>) – управление (политика), переводящее систему </a:t>
            </a:r>
            <a:r>
              <a:rPr lang="en-US" sz="2400" dirty="0"/>
              <a:t>S</a:t>
            </a:r>
            <a:r>
              <a:rPr lang="ru-RU" sz="2400" dirty="0"/>
              <a:t> из </a:t>
            </a:r>
            <a:r>
              <a:rPr lang="en-US" sz="2400" dirty="0"/>
              <a:t>S</a:t>
            </a:r>
            <a:r>
              <a:rPr lang="ru-RU" sz="2400" baseline="-25000" dirty="0"/>
              <a:t>0</a:t>
            </a:r>
            <a:r>
              <a:rPr lang="ru-RU" sz="2400" dirty="0"/>
              <a:t> в </a:t>
            </a:r>
            <a:r>
              <a:rPr lang="en-US" sz="2400" dirty="0" err="1"/>
              <a:t>S</a:t>
            </a:r>
            <a:r>
              <a:rPr lang="en-US" sz="2400" baseline="-25000" dirty="0" err="1"/>
              <a:t>n</a:t>
            </a:r>
            <a:r>
              <a:rPr lang="ru-RU" sz="2400" dirty="0"/>
              <a:t>, где </a:t>
            </a:r>
          </a:p>
          <a:p>
            <a:pPr marL="82296" indent="0">
              <a:buNone/>
            </a:pPr>
            <a:r>
              <a:rPr lang="ru-RU" sz="2400" dirty="0"/>
              <a:t>     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ru-RU" sz="2400" dirty="0"/>
              <a:t> – управление на к-ом шаге.</a:t>
            </a:r>
          </a:p>
          <a:p>
            <a:endParaRPr lang="ru-RU" sz="2400" dirty="0"/>
          </a:p>
          <a:p>
            <a:r>
              <a:rPr lang="ru-RU" sz="2400" dirty="0"/>
              <a:t>Переменные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/>
              <a:t>удовлетворяют некоторым ограничениям: как исходным, так и ограничениям, возникающим за счет ранее сделанных выборов </a:t>
            </a:r>
          </a:p>
          <a:p>
            <a:pPr marL="82296" indent="0">
              <a:buNone/>
            </a:pPr>
            <a:r>
              <a:rPr lang="ru-RU" sz="2400" dirty="0"/>
              <a:t>     </a:t>
            </a:r>
            <a:r>
              <a:rPr lang="en-US" sz="2400" dirty="0"/>
              <a:t>X</a:t>
            </a:r>
            <a:r>
              <a:rPr lang="ru-RU" sz="2400" baseline="-25000" dirty="0"/>
              <a:t>1</a:t>
            </a:r>
            <a:r>
              <a:rPr lang="ru-RU" sz="2400" dirty="0"/>
              <a:t>, ..., </a:t>
            </a:r>
            <a:r>
              <a:rPr lang="en-US" sz="2400" dirty="0"/>
              <a:t>X</a:t>
            </a:r>
            <a:r>
              <a:rPr lang="ru-RU" sz="2400" baseline="-25000" dirty="0"/>
              <a:t>к-1</a:t>
            </a:r>
            <a:r>
              <a:rPr lang="ru-RU" sz="2400" dirty="0"/>
              <a:t>. </a:t>
            </a:r>
          </a:p>
          <a:p>
            <a:pPr marL="82296" indent="0">
              <a:buNone/>
            </a:pPr>
            <a:r>
              <a:rPr lang="ru-RU" sz="2400" dirty="0"/>
              <a:t> </a:t>
            </a:r>
          </a:p>
          <a:p>
            <a:r>
              <a:rPr lang="ru-RU" sz="2400" dirty="0"/>
              <a:t>Каждое решение приносит определенный выигрыш (доход), при этом качество каждого из управлений </a:t>
            </a:r>
            <a:r>
              <a:rPr lang="en-US" sz="2400" dirty="0"/>
              <a:t>X </a:t>
            </a:r>
            <a:r>
              <a:rPr lang="ru-RU" sz="2400" dirty="0"/>
              <a:t>характеризуется соответствующем значением функции </a:t>
            </a:r>
            <a:r>
              <a:rPr lang="en-US" sz="2400" dirty="0"/>
              <a:t>W</a:t>
            </a:r>
            <a:r>
              <a:rPr lang="ru-RU" sz="2400" dirty="0"/>
              <a:t> = </a:t>
            </a:r>
            <a:r>
              <a:rPr lang="en-US" sz="2400" dirty="0"/>
              <a:t>F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baseline="-25000" dirty="0"/>
              <a:t>0</a:t>
            </a:r>
            <a:r>
              <a:rPr lang="ru-RU" sz="2400" dirty="0"/>
              <a:t>, </a:t>
            </a:r>
            <a:r>
              <a:rPr lang="en-US" sz="2400" dirty="0"/>
              <a:t>X</a:t>
            </a:r>
            <a:r>
              <a:rPr lang="ru-RU" sz="2400" dirty="0"/>
              <a:t>) – показатель эффективности.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0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Задача распределения ресурсов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5714" cy="19523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6459786" cy="49685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58073"/>
            <a:ext cx="6748896" cy="10112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62566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36"/>
          <a:stretch/>
        </p:blipFill>
        <p:spPr bwMode="auto">
          <a:xfrm>
            <a:off x="755576" y="836712"/>
            <a:ext cx="8204814" cy="2886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579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8204814" cy="4680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4595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8204814" cy="4680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3333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984683" cy="30243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7053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984683" cy="30243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4242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Рекуррентное уравнение Беллмана для задачи о рюкзаке</a:t>
            </a:r>
            <a:endParaRPr lang="ru-RU" sz="28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8199876" cy="48965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07707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17"/>
          <a:stretch/>
        </p:blipFill>
        <p:spPr bwMode="auto">
          <a:xfrm>
            <a:off x="755575" y="620688"/>
            <a:ext cx="7968891" cy="1208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76448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93"/>
          <a:stretch/>
        </p:blipFill>
        <p:spPr bwMode="auto">
          <a:xfrm>
            <a:off x="755575" y="620688"/>
            <a:ext cx="7968891" cy="2166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99459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9"/>
          <a:stretch/>
        </p:blipFill>
        <p:spPr bwMode="auto">
          <a:xfrm>
            <a:off x="755575" y="620688"/>
            <a:ext cx="7968891" cy="3309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523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712968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Условия, которым должна удовлетворять задача, решаемая методом ДП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59"/>
            <a:ext cx="8064896" cy="43216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0183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25"/>
          <a:stretch/>
        </p:blipFill>
        <p:spPr bwMode="auto">
          <a:xfrm>
            <a:off x="755575" y="620688"/>
            <a:ext cx="7968891" cy="41145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989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620688"/>
            <a:ext cx="7968891" cy="52565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6770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5787"/>
            <a:ext cx="6696744" cy="1377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51"/>
          <a:stretch/>
        </p:blipFill>
        <p:spPr bwMode="auto">
          <a:xfrm>
            <a:off x="539552" y="1988840"/>
            <a:ext cx="6696744" cy="6890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23221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5787"/>
            <a:ext cx="6696744" cy="1377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58"/>
          <a:stretch/>
        </p:blipFill>
        <p:spPr bwMode="auto">
          <a:xfrm>
            <a:off x="539552" y="1988840"/>
            <a:ext cx="6696744" cy="16578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15423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5787"/>
            <a:ext cx="6696744" cy="1377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3"/>
          <a:stretch/>
        </p:blipFill>
        <p:spPr bwMode="auto">
          <a:xfrm>
            <a:off x="539552" y="1988840"/>
            <a:ext cx="6696744" cy="23219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3046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5787"/>
            <a:ext cx="6696744" cy="1377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6"/>
          <a:stretch/>
        </p:blipFill>
        <p:spPr bwMode="auto">
          <a:xfrm>
            <a:off x="539552" y="1988840"/>
            <a:ext cx="6696744" cy="31165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8090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38" y="21162"/>
            <a:ext cx="8784976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Задача о рюкзаке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5787"/>
            <a:ext cx="6696744" cy="1377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6696744" cy="487004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15321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3" b="43287"/>
          <a:stretch/>
        </p:blipFill>
        <p:spPr bwMode="auto">
          <a:xfrm>
            <a:off x="1168758" y="1951769"/>
            <a:ext cx="7920880" cy="583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68758" y="3138971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Кобыльникова</a:t>
            </a:r>
            <a:r>
              <a:rPr lang="ru-RU" dirty="0"/>
              <a:t> А.О.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42901" y="1973488"/>
            <a:ext cx="12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23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1403648" y="2533414"/>
            <a:ext cx="1512168" cy="13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51718" y="2612468"/>
                <a:ext cx="2376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Должно быть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18" y="2612468"/>
                <a:ext cx="2376264" cy="646331"/>
              </a:xfrm>
              <a:prstGeom prst="rect">
                <a:avLst/>
              </a:prstGeom>
              <a:blipFill>
                <a:blip r:embed="rId3"/>
                <a:stretch>
                  <a:fillRect l="-2308" t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0" b="65818"/>
          <a:stretch/>
        </p:blipFill>
        <p:spPr bwMode="auto">
          <a:xfrm>
            <a:off x="1195196" y="3605952"/>
            <a:ext cx="7473745" cy="5490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-54362" y="3728952"/>
            <a:ext cx="12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28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7770931" y="3887526"/>
            <a:ext cx="720080" cy="525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4165" y="42992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одно предприятие, в частном случае на первое предприятие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83"/>
          <a:stretch/>
        </p:blipFill>
        <p:spPr bwMode="auto">
          <a:xfrm>
            <a:off x="1168758" y="4748776"/>
            <a:ext cx="7783896" cy="5959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-54362" y="4879414"/>
            <a:ext cx="12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30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7578334" y="5248746"/>
            <a:ext cx="32403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37384" y="540413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Должно быть С</a:t>
            </a:r>
          </a:p>
          <a:p>
            <a:r>
              <a:rPr lang="ru-RU" dirty="0"/>
              <a:t> 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2" b="78378"/>
          <a:stretch/>
        </p:blipFill>
        <p:spPr bwMode="auto">
          <a:xfrm>
            <a:off x="1195196" y="5821868"/>
            <a:ext cx="7783896" cy="6474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-42901" y="5920098"/>
            <a:ext cx="12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84168" y="646929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</a:t>
            </a:r>
            <a:r>
              <a:rPr lang="en-US" dirty="0"/>
              <a:t>n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5658954" y="6351512"/>
            <a:ext cx="494184" cy="28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19092" y="607804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DE4029-4C0D-4AB4-9483-E1527F7461EA}"/>
              </a:ext>
            </a:extLst>
          </p:cNvPr>
          <p:cNvSpPr txBox="1"/>
          <p:nvPr/>
        </p:nvSpPr>
        <p:spPr>
          <a:xfrm>
            <a:off x="0" y="836099"/>
            <a:ext cx="120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Слайд 21,22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AC6B51D3-7CEB-425C-A574-C930ABD7A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6" r="14068" b="29268"/>
          <a:stretch/>
        </p:blipFill>
        <p:spPr bwMode="auto">
          <a:xfrm>
            <a:off x="1820345" y="941294"/>
            <a:ext cx="6480721" cy="5040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453990-C7FF-4DF6-A314-181E6CD5AEB3}"/>
                  </a:ext>
                </a:extLst>
              </p:cNvPr>
              <p:cNvSpPr txBox="1"/>
              <p:nvPr/>
            </p:nvSpPr>
            <p:spPr>
              <a:xfrm>
                <a:off x="1151718" y="1537918"/>
                <a:ext cx="46250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Должно быть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453990-C7FF-4DF6-A314-181E6CD5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18" y="1537918"/>
                <a:ext cx="4625008" cy="369332"/>
              </a:xfrm>
              <a:prstGeom prst="rect">
                <a:avLst/>
              </a:prstGeom>
              <a:blipFill>
                <a:blip r:embed="rId7"/>
                <a:stretch>
                  <a:fillRect l="-1186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B0F0E-BF49-48CB-B835-AB0841AF099C}"/>
              </a:ext>
            </a:extLst>
          </p:cNvPr>
          <p:cNvCxnSpPr/>
          <p:nvPr/>
        </p:nvCxnSpPr>
        <p:spPr>
          <a:xfrm flipH="1">
            <a:off x="1820345" y="1464622"/>
            <a:ext cx="1512168" cy="13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A64EEB-BF15-4F7F-BF78-641FE18240AF}"/>
              </a:ext>
            </a:extLst>
          </p:cNvPr>
          <p:cNvSpPr txBox="1"/>
          <p:nvPr/>
        </p:nvSpPr>
        <p:spPr>
          <a:xfrm>
            <a:off x="1151718" y="398224"/>
            <a:ext cx="462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Кудряшов М.А.</a:t>
            </a:r>
          </a:p>
        </p:txBody>
      </p:sp>
    </p:spTree>
    <p:extLst>
      <p:ext uri="{BB962C8B-B14F-4D97-AF65-F5344CB8AC3E}">
        <p14:creationId xmlns:p14="http://schemas.microsoft.com/office/powerpoint/2010/main" val="3144368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9" b="-2"/>
          <a:stretch/>
        </p:blipFill>
        <p:spPr bwMode="auto">
          <a:xfrm>
            <a:off x="1178021" y="436268"/>
            <a:ext cx="7783896" cy="11147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-45099" y="633348"/>
            <a:ext cx="12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1013" y="1551000"/>
                <a:ext cx="6108914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Должно быть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13" y="1551000"/>
                <a:ext cx="6108914" cy="784767"/>
              </a:xfrm>
              <a:prstGeom prst="rect">
                <a:avLst/>
              </a:prstGeom>
              <a:blipFill rotWithShape="1">
                <a:blip r:embed="rId3"/>
                <a:stretch>
                  <a:fillRect l="-798" t="-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37418" y="66936"/>
                <a:ext cx="936104" cy="385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должно быть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418" y="66936"/>
                <a:ext cx="936104" cy="385747"/>
              </a:xfrm>
              <a:prstGeom prst="rect">
                <a:avLst/>
              </a:prstGeom>
              <a:blipFill rotWithShape="1">
                <a:blip r:embed="rId4"/>
                <a:stretch>
                  <a:fillRect r="-100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>
            <a:endCxn id="8" idx="1"/>
          </p:cNvCxnSpPr>
          <p:nvPr/>
        </p:nvCxnSpPr>
        <p:spPr>
          <a:xfrm flipV="1">
            <a:off x="3468858" y="259810"/>
            <a:ext cx="68560" cy="17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5099" y="2285115"/>
            <a:ext cx="150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33-50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71718" y="2285115"/>
                <a:ext cx="6108914" cy="67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Желательно, чтобы вместо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m:rPr>
                            <m:nor/>
                          </m:rPr>
                          <a:rPr lang="ru-RU"/>
                          <m:t> </m:t>
                        </m:r>
                        <m:r>
                          <a:rPr lang="ru-RU" b="0" i="1" smtClean="0">
                            <a:latin typeface="Cambria Math"/>
                          </a:rPr>
                          <m:t> было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/>
                    </m:sSub>
                  </m:oMath>
                </a14:m>
                <a:endParaRPr lang="ru-RU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18" y="2285115"/>
                <a:ext cx="6108914" cy="674736"/>
              </a:xfrm>
              <a:prstGeom prst="rect">
                <a:avLst/>
              </a:prstGeom>
              <a:blipFill rotWithShape="1">
                <a:blip r:embed="rId5"/>
                <a:stretch>
                  <a:fillRect l="-798" t="-3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87"/>
          <a:stretch/>
        </p:blipFill>
        <p:spPr bwMode="auto">
          <a:xfrm>
            <a:off x="1331640" y="2966055"/>
            <a:ext cx="7003128" cy="481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-45099" y="2966055"/>
            <a:ext cx="12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691680" y="3627228"/>
                <a:ext cx="2752357" cy="512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627228"/>
                <a:ext cx="2752357" cy="5129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/>
          <p:cNvCxnSpPr>
            <a:stCxn id="19" idx="0"/>
          </p:cNvCxnSpPr>
          <p:nvPr/>
        </p:nvCxnSpPr>
        <p:spPr>
          <a:xfrm flipH="1" flipV="1">
            <a:off x="2146231" y="3335388"/>
            <a:ext cx="921628" cy="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4"/>
          <a:stretch/>
        </p:blipFill>
        <p:spPr bwMode="auto">
          <a:xfrm>
            <a:off x="1341917" y="4472110"/>
            <a:ext cx="6368515" cy="4871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-45100" y="4472110"/>
            <a:ext cx="16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34-38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691680" y="4959264"/>
                <a:ext cx="3956596" cy="506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59264"/>
                <a:ext cx="3956596" cy="5066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5"/>
          <a:stretch/>
        </p:blipFill>
        <p:spPr bwMode="auto">
          <a:xfrm>
            <a:off x="1341917" y="5661248"/>
            <a:ext cx="6304075" cy="4503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-99530" y="5701734"/>
            <a:ext cx="16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3</a:t>
            </a:r>
            <a:r>
              <a:rPr lang="en-US" dirty="0"/>
              <a:t>9</a:t>
            </a:r>
            <a:r>
              <a:rPr lang="ru-RU" dirty="0"/>
              <a:t>-</a:t>
            </a:r>
            <a:r>
              <a:rPr lang="en-US" dirty="0"/>
              <a:t>43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1661542" y="6137476"/>
                <a:ext cx="4011098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42" y="6137476"/>
                <a:ext cx="4011098" cy="5177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183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09" y="43056"/>
            <a:ext cx="16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</a:t>
            </a:r>
            <a:r>
              <a:rPr lang="en-US" dirty="0"/>
              <a:t>44-50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0"/>
          <a:stretch/>
        </p:blipFill>
        <p:spPr bwMode="auto">
          <a:xfrm>
            <a:off x="1547664" y="76084"/>
            <a:ext cx="6459786" cy="4829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547664" y="692696"/>
                <a:ext cx="4011098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692696"/>
                <a:ext cx="4011098" cy="5177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68E3CC-ECC4-4C71-8113-B76259D887AB}"/>
              </a:ext>
            </a:extLst>
          </p:cNvPr>
          <p:cNvSpPr txBox="1"/>
          <p:nvPr/>
        </p:nvSpPr>
        <p:spPr>
          <a:xfrm>
            <a:off x="0" y="1556792"/>
            <a:ext cx="150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Слайд 50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22078E-C2B9-4BC3-BDAF-543806E5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48896" cy="10112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69520-77BE-4C14-9BFA-E77CAD7AC48A}"/>
                  </a:ext>
                </a:extLst>
              </p:cNvPr>
              <p:cNvSpPr txBox="1"/>
              <p:nvPr/>
            </p:nvSpPr>
            <p:spPr>
              <a:xfrm>
                <a:off x="1331640" y="2649579"/>
                <a:ext cx="5125506" cy="564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ОШИБКА: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при </m:t>
                      </m:r>
                      <m:sSubSup>
                        <m:sSub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ru-RU" dirty="0"/>
                  <a:t>Правильно: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при 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−0=2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69520-77BE-4C14-9BFA-E77CAD7A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49579"/>
                <a:ext cx="5125506" cy="564898"/>
              </a:xfrm>
              <a:prstGeom prst="rect">
                <a:avLst/>
              </a:prstGeom>
              <a:blipFill>
                <a:blip r:embed="rId5"/>
                <a:stretch>
                  <a:fillRect l="-2735" t="-1087" r="-476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628473F-97D8-4209-B43C-C50D0C546A08}"/>
              </a:ext>
            </a:extLst>
          </p:cNvPr>
          <p:cNvSpPr txBox="1"/>
          <p:nvPr/>
        </p:nvSpPr>
        <p:spPr>
          <a:xfrm>
            <a:off x="-30183" y="3444374"/>
            <a:ext cx="468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Слайд 5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7AAB0-F9F2-45CD-B2BA-6C36A79C413D}"/>
                  </a:ext>
                </a:extLst>
              </p:cNvPr>
              <p:cNvSpPr txBox="1"/>
              <p:nvPr/>
            </p:nvSpPr>
            <p:spPr>
              <a:xfrm>
                <a:off x="1187624" y="4094719"/>
                <a:ext cx="7634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/>
                          <m:t>Правильно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число предметов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−ого типа, которое мы будем брать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7AAB0-F9F2-45CD-B2BA-6C36A79C4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094719"/>
                <a:ext cx="7634782" cy="276999"/>
              </a:xfrm>
              <a:prstGeom prst="rect">
                <a:avLst/>
              </a:prstGeom>
              <a:blipFill>
                <a:blip r:embed="rId6"/>
                <a:stretch>
                  <a:fillRect l="-639" t="-444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32E3D-2AA1-49F4-95C1-52583B6DC390}"/>
                  </a:ext>
                </a:extLst>
              </p:cNvPr>
              <p:cNvSpPr txBox="1"/>
              <p:nvPr/>
            </p:nvSpPr>
            <p:spPr>
              <a:xfrm>
                <a:off x="1175652" y="3499437"/>
                <a:ext cx="74379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ОШИБКА: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число предметов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ого типа, котор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е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будут загружаться на транспортировочное средство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32E3D-2AA1-49F4-95C1-52583B6DC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2" y="3499437"/>
                <a:ext cx="7437996" cy="646331"/>
              </a:xfrm>
              <a:prstGeom prst="rect">
                <a:avLst/>
              </a:prstGeom>
              <a:blipFill>
                <a:blip r:embed="rId7"/>
                <a:stretch>
                  <a:fillRect r="-1639"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9932195-7B75-4B7D-8B41-09D93A62C933}"/>
              </a:ext>
            </a:extLst>
          </p:cNvPr>
          <p:cNvSpPr txBox="1"/>
          <p:nvPr/>
        </p:nvSpPr>
        <p:spPr>
          <a:xfrm>
            <a:off x="-30183" y="4558686"/>
            <a:ext cx="461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Слайд 60-66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41D578-1EDD-4EBD-A370-8AF6505ABC7E}"/>
                  </a:ext>
                </a:extLst>
              </p:cNvPr>
              <p:cNvSpPr txBox="1"/>
              <p:nvPr/>
            </p:nvSpPr>
            <p:spPr>
              <a:xfrm>
                <a:off x="1366538" y="4556384"/>
                <a:ext cx="644582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ОШИБК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∗6+</m:t>
                          </m:r>
                        </m:e>
                      </m:func>
                      <m:r>
                        <m:rPr>
                          <m:nor/>
                        </m:rPr>
                        <a:rPr lang="el-GR" dirty="0"/>
                        <m:t> </m:t>
                      </m:r>
                      <m:sSub>
                        <m:sSubPr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41D578-1EDD-4EBD-A370-8AF6505A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38" y="4556384"/>
                <a:ext cx="6445821" cy="923330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22E4E6-7CDC-43F2-91E7-A69ABC0B9254}"/>
                  </a:ext>
                </a:extLst>
              </p:cNvPr>
              <p:cNvSpPr txBox="1"/>
              <p:nvPr/>
            </p:nvSpPr>
            <p:spPr>
              <a:xfrm>
                <a:off x="1366538" y="5717251"/>
                <a:ext cx="9001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Правильно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=…;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{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∗6+</m:t>
                        </m:r>
                      </m:e>
                    </m:func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</m:oMath>
                </a14:m>
                <a:r>
                  <a:rPr lang="en-US" dirty="0"/>
                  <a:t>}</a:t>
                </a:r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22E4E6-7CDC-43F2-91E7-A69ABC0B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38" y="5717251"/>
                <a:ext cx="9001000" cy="923330"/>
              </a:xfrm>
              <a:prstGeom prst="rect">
                <a:avLst/>
              </a:prstGeom>
              <a:blipFill>
                <a:blip r:embed="rId9"/>
                <a:stretch>
                  <a:fillRect l="-135" b="-9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0248403-C6C8-4822-A9D3-09F1FDAA3B72}"/>
              </a:ext>
            </a:extLst>
          </p:cNvPr>
          <p:cNvSpPr txBox="1"/>
          <p:nvPr/>
        </p:nvSpPr>
        <p:spPr>
          <a:xfrm>
            <a:off x="5163" y="1140749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Бектев Данил:</a:t>
            </a:r>
          </a:p>
        </p:txBody>
      </p:sp>
    </p:spTree>
    <p:extLst>
      <p:ext uri="{BB962C8B-B14F-4D97-AF65-F5344CB8AC3E}">
        <p14:creationId xmlns:p14="http://schemas.microsoft.com/office/powerpoint/2010/main" val="8841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634082"/>
          </a:xfrm>
        </p:spPr>
        <p:txBody>
          <a:bodyPr/>
          <a:lstStyle/>
          <a:p>
            <a:r>
              <a:rPr lang="ru-RU" sz="2500" b="1" dirty="0">
                <a:solidFill>
                  <a:srgbClr val="4F271C">
                    <a:satMod val="130000"/>
                  </a:srgbClr>
                </a:solidFill>
                <a:effectLst/>
              </a:rPr>
              <a:t>Задача управления (общая схема многошагового процесса)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96752"/>
            <a:ext cx="7992453" cy="33123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19410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1E9B7C-FE64-4943-9DA4-0C9E3914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1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Принцип оптимальности Беллмана(1953)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80728"/>
            <a:ext cx="749808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/>
              <a:t>Оптимальная политика обладает тем свойством, что каковы бы ни были </a:t>
            </a:r>
          </a:p>
          <a:p>
            <a:pPr lvl="1"/>
            <a:r>
              <a:rPr lang="ru-RU" sz="2000" dirty="0"/>
              <a:t>решение, принятое на 1-ом шаге, и </a:t>
            </a:r>
          </a:p>
          <a:p>
            <a:pPr lvl="1"/>
            <a:r>
              <a:rPr lang="ru-RU" sz="2000" dirty="0"/>
              <a:t>состояние системы после первого шага, </a:t>
            </a:r>
          </a:p>
          <a:p>
            <a:pPr marL="82296" indent="0">
              <a:buNone/>
            </a:pPr>
            <a:r>
              <a:rPr lang="ru-RU" sz="2400" dirty="0"/>
              <a:t>последующие решения должны составлять оптимальное относительно этого состояния поведение.</a:t>
            </a:r>
          </a:p>
          <a:p>
            <a:pPr marL="82296" indent="0">
              <a:buNone/>
            </a:pPr>
            <a:endParaRPr lang="ru-RU" sz="2400" dirty="0"/>
          </a:p>
          <a:p>
            <a:pPr marL="82296" indent="0">
              <a:buNone/>
            </a:pPr>
            <a:r>
              <a:rPr lang="ru-RU" sz="2400" dirty="0"/>
              <a:t>Любое оптимальное решение может быть образовано только оптимальными частными решениями.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0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634082"/>
          </a:xfrm>
        </p:spPr>
        <p:txBody>
          <a:bodyPr/>
          <a:lstStyle/>
          <a:p>
            <a:r>
              <a:rPr lang="ru-RU" sz="2800" b="1" dirty="0">
                <a:effectLst/>
              </a:rPr>
              <a:t>Принцип оптимальности Беллмана(1953)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80728"/>
            <a:ext cx="7498080" cy="4800600"/>
          </a:xfrm>
          <a:solidFill>
            <a:schemeClr val="bg2"/>
          </a:solidFill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Для применения принципа оптимальности в конкретных задачах пользуются приемом, часто называемым погружением. </a:t>
            </a:r>
          </a:p>
          <a:p>
            <a:r>
              <a:rPr lang="ru-RU" sz="2400" dirty="0"/>
              <a:t>Он состоит в том, что вместо решения исходной задачи с данным начальным состоянием </a:t>
            </a:r>
            <a:r>
              <a:rPr lang="en-US" sz="2400" dirty="0"/>
              <a:t>S</a:t>
            </a:r>
            <a:r>
              <a:rPr lang="ru-RU" sz="2400" baseline="-25000" dirty="0"/>
              <a:t>0</a:t>
            </a:r>
            <a:r>
              <a:rPr lang="ru-RU" sz="2400" dirty="0"/>
              <a:t> и данным числом шагов “</a:t>
            </a:r>
            <a:r>
              <a:rPr lang="en-US" sz="2400" dirty="0"/>
              <a:t>n</a:t>
            </a:r>
            <a:r>
              <a:rPr lang="ru-RU" sz="2400" dirty="0"/>
              <a:t>” решается целое семейство задач с произвольным начальным состоянием и с произвольным числом шагов .</a:t>
            </a:r>
          </a:p>
          <a:p>
            <a:pPr marL="82296" indent="0">
              <a:buNone/>
            </a:pPr>
            <a:r>
              <a:rPr lang="en-US" sz="2400" dirty="0"/>
              <a:t> </a:t>
            </a:r>
            <a:endParaRPr lang="ru-RU" sz="2400" dirty="0"/>
          </a:p>
          <a:p>
            <a:r>
              <a:rPr lang="ru-RU" sz="2400" dirty="0"/>
              <a:t>Формализация принципа оптимальности приводит к некоторым функциональным уравнениям, решение которых и составляет основу вычислительной схем ДП. </a:t>
            </a:r>
          </a:p>
          <a:p>
            <a:endParaRPr lang="ru-RU" sz="2400" dirty="0"/>
          </a:p>
          <a:p>
            <a:r>
              <a:rPr lang="ru-RU" sz="2400" dirty="0"/>
              <a:t>Во многих случаях функциональные уравнения ДП представляют собой систему рекуррентных соотношений. </a:t>
            </a:r>
          </a:p>
          <a:p>
            <a:r>
              <a:rPr lang="ru-RU" sz="2400" dirty="0"/>
              <a:t>Их называют уравнениями Беллмана.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3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980</Words>
  <Application>Microsoft Office PowerPoint</Application>
  <PresentationFormat>Экран (4:3)</PresentationFormat>
  <Paragraphs>214</Paragraphs>
  <Slides>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6" baseType="lpstr">
      <vt:lpstr>Cambria Math</vt:lpstr>
      <vt:lpstr>Corbel</vt:lpstr>
      <vt:lpstr>Gill Sans MT</vt:lpstr>
      <vt:lpstr>Verdana</vt:lpstr>
      <vt:lpstr>Wingdings 2</vt:lpstr>
      <vt:lpstr>Солнцестояние</vt:lpstr>
      <vt:lpstr>Методы оптимизации</vt:lpstr>
      <vt:lpstr>Динамическое программирование</vt:lpstr>
      <vt:lpstr>Динамическое программирование</vt:lpstr>
      <vt:lpstr>Задача управления (общая схема многошагового процесса)</vt:lpstr>
      <vt:lpstr>Задача управления (общая схема многошагового процесса)</vt:lpstr>
      <vt:lpstr>Условия, которым должна удовлетворять задача, решаемая методом ДП</vt:lpstr>
      <vt:lpstr>Задача управления (общая схема многошагового процесса)</vt:lpstr>
      <vt:lpstr>Принцип оптимальности Беллмана(1953)</vt:lpstr>
      <vt:lpstr>Принцип оптимальности Беллмана(1953)</vt:lpstr>
      <vt:lpstr>Принцип оптимальности Беллмана(1953)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Уравнения Беллмана</vt:lpstr>
      <vt:lpstr>Нахождение решения</vt:lpstr>
      <vt:lpstr>Нахождение решения</vt:lpstr>
      <vt:lpstr>Нахождение решения</vt:lpstr>
      <vt:lpstr>Задача распределения ресурсов</vt:lpstr>
      <vt:lpstr>Задача распределения ресурсов</vt:lpstr>
      <vt:lpstr>Задача распределения ресурсов</vt:lpstr>
      <vt:lpstr>Задача распределения ресурсов</vt:lpstr>
      <vt:lpstr>Задача распределения ресурсов</vt:lpstr>
      <vt:lpstr>Задача распределения ресурсов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распределения ресурсов (пример)</vt:lpstr>
      <vt:lpstr>Задача о рюкзаке</vt:lpstr>
      <vt:lpstr>Задача о рюкзаке</vt:lpstr>
      <vt:lpstr>Задача о рюкзаке</vt:lpstr>
      <vt:lpstr>Задача о рюкзаке</vt:lpstr>
      <vt:lpstr>Задача о рюкзаке</vt:lpstr>
      <vt:lpstr>Рекуррентное уравнение Беллмана для задачи о рюкзаке</vt:lpstr>
      <vt:lpstr>Задача о рюкзаке (пример)</vt:lpstr>
      <vt:lpstr>Задача о рюкзаке (пример)</vt:lpstr>
      <vt:lpstr>Задача о рюкзаке (пример)</vt:lpstr>
      <vt:lpstr>Задача о рюкзаке (пример)</vt:lpstr>
      <vt:lpstr>Задача о рюкзаке (пример)</vt:lpstr>
      <vt:lpstr>Задача о рюкзаке (пример)</vt:lpstr>
      <vt:lpstr>Задача о рюкзаке (пример)</vt:lpstr>
      <vt:lpstr>Задача о рюкзаке (пример)</vt:lpstr>
      <vt:lpstr>Задача о рюкзаке (пример)</vt:lpstr>
      <vt:lpstr>Задача о рюкзаке (пример)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оптимизации</dc:title>
  <dc:creator>Пользователь Windows</dc:creator>
  <cp:lastModifiedBy>Бектев Данил bdm004</cp:lastModifiedBy>
  <cp:revision>30</cp:revision>
  <dcterms:created xsi:type="dcterms:W3CDTF">2020-11-08T18:42:01Z</dcterms:created>
  <dcterms:modified xsi:type="dcterms:W3CDTF">2020-12-21T22:10:00Z</dcterms:modified>
</cp:coreProperties>
</file>