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1"/>
  </p:handoutMasterIdLst>
  <p:sldIdLst>
    <p:sldId id="257" r:id="rId2"/>
    <p:sldId id="271" r:id="rId3"/>
    <p:sldId id="261" r:id="rId4"/>
    <p:sldId id="260" r:id="rId5"/>
    <p:sldId id="266" r:id="rId6"/>
    <p:sldId id="265" r:id="rId7"/>
    <p:sldId id="264" r:id="rId8"/>
    <p:sldId id="263" r:id="rId9"/>
    <p:sldId id="267" r:id="rId10"/>
    <p:sldId id="297" r:id="rId11"/>
    <p:sldId id="268" r:id="rId12"/>
    <p:sldId id="269" r:id="rId13"/>
    <p:sldId id="259" r:id="rId14"/>
    <p:sldId id="270" r:id="rId15"/>
    <p:sldId id="272" r:id="rId16"/>
    <p:sldId id="276" r:id="rId17"/>
    <p:sldId id="275" r:id="rId18"/>
    <p:sldId id="279" r:id="rId19"/>
    <p:sldId id="278" r:id="rId20"/>
    <p:sldId id="277" r:id="rId21"/>
    <p:sldId id="273" r:id="rId22"/>
    <p:sldId id="296" r:id="rId23"/>
    <p:sldId id="30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13" r:id="rId32"/>
    <p:sldId id="315" r:id="rId33"/>
    <p:sldId id="281" r:id="rId34"/>
    <p:sldId id="282" r:id="rId35"/>
    <p:sldId id="280" r:id="rId36"/>
    <p:sldId id="283" r:id="rId37"/>
    <p:sldId id="285" r:id="rId38"/>
    <p:sldId id="307" r:id="rId39"/>
    <p:sldId id="308" r:id="rId40"/>
    <p:sldId id="311" r:id="rId41"/>
    <p:sldId id="310" r:id="rId42"/>
    <p:sldId id="309" r:id="rId43"/>
    <p:sldId id="312" r:id="rId44"/>
    <p:sldId id="314" r:id="rId45"/>
    <p:sldId id="284" r:id="rId46"/>
    <p:sldId id="287" r:id="rId47"/>
    <p:sldId id="286" r:id="rId48"/>
    <p:sldId id="316" r:id="rId49"/>
    <p:sldId id="317" r:id="rId50"/>
    <p:sldId id="318" r:id="rId51"/>
    <p:sldId id="319" r:id="rId52"/>
    <p:sldId id="320" r:id="rId53"/>
    <p:sldId id="322" r:id="rId54"/>
    <p:sldId id="321" r:id="rId55"/>
    <p:sldId id="323" r:id="rId56"/>
    <p:sldId id="324" r:id="rId57"/>
    <p:sldId id="325" r:id="rId58"/>
    <p:sldId id="326" r:id="rId59"/>
    <p:sldId id="289" r:id="rId60"/>
    <p:sldId id="288" r:id="rId61"/>
    <p:sldId id="293" r:id="rId62"/>
    <p:sldId id="329" r:id="rId63"/>
    <p:sldId id="330" r:id="rId64"/>
    <p:sldId id="327" r:id="rId65"/>
    <p:sldId id="331" r:id="rId66"/>
    <p:sldId id="348" r:id="rId67"/>
    <p:sldId id="332" r:id="rId68"/>
    <p:sldId id="349" r:id="rId69"/>
    <p:sldId id="333" r:id="rId70"/>
    <p:sldId id="342" r:id="rId71"/>
    <p:sldId id="334" r:id="rId72"/>
    <p:sldId id="343" r:id="rId73"/>
    <p:sldId id="344" r:id="rId74"/>
    <p:sldId id="345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7" r:id="rId83"/>
    <p:sldId id="346" r:id="rId84"/>
    <p:sldId id="292" r:id="rId85"/>
    <p:sldId id="291" r:id="rId86"/>
    <p:sldId id="290" r:id="rId87"/>
    <p:sldId id="295" r:id="rId88"/>
    <p:sldId id="294" r:id="rId89"/>
    <p:sldId id="350" r:id="rId90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9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30D3D-2339-4FA7-9A8B-C8301728517E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0D01-24EA-49E4-8C84-15C1AB4D11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4744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4199D2-1DB5-497C-86EF-2AE81262A32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2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B56395-1AC5-49D6-974D-0D0A20DF2928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56BA01-F747-494A-B5E2-2C43B26EC947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15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1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0B8C020-360E-40A2-9FA0-7FEE892BF6FB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1FAE1A0-4165-4FDF-B1B8-E6D01A2BD0FB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25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C114111-DB42-4DC9-82F2-1C3B301BBF6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14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2B4E950-9F64-4EFF-A6DE-3ACF6FBA0F55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76BD58-5A27-45E1-9424-8DAD0983ACC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110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B497B-6768-4F4E-91CF-73E7142ECC41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75714C-C001-4639-8934-E38D47DB5F2E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7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B3053C-6C18-47FC-85F0-8A1B5F3AC04E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42F4C6-0783-42CC-911C-7A78B182B1D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5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9958E51-E0E1-4B2A-9994-D05DF82E07C0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05CC8DF-5CD3-48D4-9219-677A81B51AC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4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3677458-2891-456B-93EA-6FC8DF09FAB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40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92153D-8C73-4D3A-B41B-3620B6D88DAC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8B7AB8-4DDB-4EFC-A485-F6B424E5AED9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53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183774-564D-45AC-89EC-55761AE0892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05A5FA-3451-4B5E-B1F2-8C033FAC0714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31690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2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403D1-8240-4F45-8799-69BAAC6653B6}" type="datetime1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22.12.2020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4F6502-3A1A-4769-B452-FE69BA137E09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212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package" Target="../embeddings/_________Microsoft_Office_Word9.docx"/><Relationship Id="rId3" Type="http://schemas.openxmlformats.org/officeDocument/2006/relationships/package" Target="../embeddings/_________Microsoft_Office_Word1.docx"/><Relationship Id="rId7" Type="http://schemas.openxmlformats.org/officeDocument/2006/relationships/package" Target="../embeddings/_________Microsoft_Office_Word5.docx"/><Relationship Id="rId12" Type="http://schemas.openxmlformats.org/officeDocument/2006/relationships/package" Target="../embeddings/_________Microsoft_Office_Word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_________Microsoft_Office_Word4.docx"/><Relationship Id="rId11" Type="http://schemas.openxmlformats.org/officeDocument/2006/relationships/package" Target="../embeddings/_________Microsoft_Office_Word7.docx"/><Relationship Id="rId5" Type="http://schemas.openxmlformats.org/officeDocument/2006/relationships/package" Target="../embeddings/_________Microsoft_Office_Word3.docx"/><Relationship Id="rId10" Type="http://schemas.openxmlformats.org/officeDocument/2006/relationships/image" Target="../media/image72.png"/><Relationship Id="rId4" Type="http://schemas.openxmlformats.org/officeDocument/2006/relationships/package" Target="../embeddings/_________Microsoft_Office_Word2.docx"/><Relationship Id="rId9" Type="http://schemas.openxmlformats.org/officeDocument/2006/relationships/package" Target="../embeddings/_________Microsoft_Office_Word6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Методы оптимизации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Нелинейное программирование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 smtClean="0"/>
              <a:t>Д.В. Домашова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80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</a:rPr>
              <a:t>Графический метод решения задач нелинейного программирования для функций двух переменных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4824536" cy="36271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5" r="10550"/>
          <a:stretch/>
        </p:blipFill>
        <p:spPr bwMode="auto">
          <a:xfrm>
            <a:off x="892629" y="1196753"/>
            <a:ext cx="6542315" cy="1008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696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</a:rPr>
              <a:t>Графический метод решения задач нелинейного программирования для функций двух переменных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6" y="980728"/>
            <a:ext cx="5904655" cy="21602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536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</a:rPr>
              <a:t>Графический метод решения задач нелинейного программирования для функций двух переменных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6" y="980728"/>
            <a:ext cx="5904655" cy="21602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9" y="3125079"/>
            <a:ext cx="42195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407701" y="3125080"/>
            <a:ext cx="4572000" cy="258532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ru-RU" dirty="0" smtClean="0"/>
              <a:t>Решение. Множество допустимых решений задачи — четырехугольник OEDB. </a:t>
            </a:r>
          </a:p>
          <a:p>
            <a:r>
              <a:rPr lang="ru-RU" dirty="0" smtClean="0"/>
              <a:t>Линии одного уровня функции цели - концентрические окружности с центром в точке А(2, 3) - точка внутри области. </a:t>
            </a:r>
          </a:p>
          <a:p>
            <a:r>
              <a:rPr lang="ru-RU" dirty="0" smtClean="0"/>
              <a:t>В этой же точке достигается минимум функции цели, равный </a:t>
            </a:r>
            <a:r>
              <a:rPr lang="ru-RU" dirty="0" err="1" smtClean="0"/>
              <a:t>fmin</a:t>
            </a:r>
            <a:r>
              <a:rPr lang="ru-RU" dirty="0" smtClean="0"/>
              <a:t>=0. Максимальное значение функции достигается в точке В(9, 0): </a:t>
            </a:r>
            <a:r>
              <a:rPr lang="ru-RU" dirty="0" err="1" smtClean="0"/>
              <a:t>fmax</a:t>
            </a:r>
            <a:r>
              <a:rPr lang="ru-RU" dirty="0" smtClean="0"/>
              <a:t>=58.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453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Графический метод решения задач нелинейного программирования для функций двух переменных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24745"/>
            <a:ext cx="7498080" cy="3096344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Вывод:</a:t>
            </a:r>
          </a:p>
          <a:p>
            <a:r>
              <a:rPr lang="ru-RU" sz="2400" dirty="0" smtClean="0"/>
              <a:t>Наиболее </a:t>
            </a:r>
            <a:r>
              <a:rPr lang="ru-RU" sz="2400" dirty="0"/>
              <a:t>существенное отличие задачи нелинейного программирования от линейных задач заключается в том, что оптимальное решение может находиться как на границе допустимого множества, так и являться его внутренней точкой.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83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Постановка задачи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68760"/>
            <a:ext cx="7957985" cy="36724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52442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Классическая задача на условный экстремум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Метод множителей Лагранжа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1052736"/>
            <a:ext cx="8072812" cy="44644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56302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Классическая задача на условный экстремум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Метод множителей Лагранжа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939579" cy="49685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09810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100811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Классическая задача на условный экстремум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Метод множителей </a:t>
            </a:r>
            <a:r>
              <a:rPr lang="ru-RU" sz="2400" b="1" dirty="0" smtClean="0">
                <a:effectLst/>
              </a:rPr>
              <a:t>Лагранжа</a:t>
            </a:r>
            <a:br>
              <a:rPr lang="ru-RU" sz="2400" b="1" dirty="0" smtClean="0">
                <a:effectLst/>
              </a:rPr>
            </a:br>
            <a:r>
              <a:rPr lang="ru-RU" sz="2400" dirty="0">
                <a:effectLst/>
              </a:rPr>
              <a:t>Замечания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3" y="1700809"/>
            <a:ext cx="8045287" cy="2880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55361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3"/>
            <a:ext cx="7498080" cy="100811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Классическая задача на условный экстремум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Метод множителей </a:t>
            </a:r>
            <a:r>
              <a:rPr lang="ru-RU" sz="2400" b="1" dirty="0" smtClean="0">
                <a:effectLst/>
              </a:rPr>
              <a:t>Лагранжа</a:t>
            </a:r>
            <a:br>
              <a:rPr lang="ru-RU" sz="2400" b="1" dirty="0" smtClean="0">
                <a:effectLst/>
              </a:rPr>
            </a:br>
            <a:r>
              <a:rPr lang="ru-RU" sz="2400" dirty="0">
                <a:effectLst/>
              </a:rPr>
              <a:t>Замечания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324" y="1340768"/>
            <a:ext cx="6070789" cy="48001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6732240" y="1353480"/>
            <a:ext cx="2088232" cy="48013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dirty="0"/>
              <a:t>Точка x∗ условного экстремума (максимума) является точкой касания линии уровня целевой функции и кривой, описывающей ограничение. В точке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возможно </a:t>
            </a:r>
            <a:r>
              <a:rPr lang="ru-RU" dirty="0"/>
              <a:t>движение вдоль ограничения, связанное с увеличением функции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313" y="3688822"/>
            <a:ext cx="2095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725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100811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Классическая задача на условный экстремум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Метод множителей </a:t>
            </a:r>
            <a:r>
              <a:rPr lang="ru-RU" sz="2400" b="1" dirty="0" smtClean="0">
                <a:effectLst/>
              </a:rPr>
              <a:t>Лагранжа</a:t>
            </a:r>
            <a:br>
              <a:rPr lang="ru-RU" sz="2400" b="1" dirty="0" smtClean="0">
                <a:effectLst/>
              </a:rPr>
            </a:br>
            <a:r>
              <a:rPr lang="ru-RU" sz="2400" dirty="0">
                <a:effectLst/>
              </a:rPr>
              <a:t>Замечания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04856" cy="14250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26476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4762"/>
          <a:stretch/>
        </p:blipFill>
        <p:spPr bwMode="auto">
          <a:xfrm>
            <a:off x="611561" y="1052736"/>
            <a:ext cx="7792211" cy="20882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7776864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537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Классическая задача на условный экстремум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Метод множителей Лагранжа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848872" cy="50218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95217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>
                <a:effectLst/>
              </a:rPr>
              <a:t>Метод множителей Лагранжа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916995" cy="48245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53768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2849" b="85253"/>
          <a:stretch/>
        </p:blipFill>
        <p:spPr bwMode="auto">
          <a:xfrm>
            <a:off x="827585" y="836713"/>
            <a:ext cx="6988359" cy="8614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715162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2849" b="85253"/>
          <a:stretch/>
        </p:blipFill>
        <p:spPr bwMode="auto">
          <a:xfrm>
            <a:off x="827585" y="836713"/>
            <a:ext cx="6988359" cy="8614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827584" y="1700809"/>
            <a:ext cx="6984776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dirty="0"/>
              <a:t>Проверим условие регулярности. </a:t>
            </a:r>
          </a:p>
          <a:p>
            <a:r>
              <a:rPr lang="ru-RU" dirty="0"/>
              <a:t>Так как ∇</a:t>
            </a:r>
            <a:r>
              <a:rPr lang="ru-RU" i="1" dirty="0"/>
              <a:t>g</a:t>
            </a:r>
            <a:r>
              <a:rPr lang="ru-RU" dirty="0"/>
              <a:t>1(1,1)</a:t>
            </a:r>
            <a:r>
              <a:rPr lang="ru-RU" i="1" baseline="30000" dirty="0"/>
              <a:t>T </a:t>
            </a:r>
            <a:r>
              <a:rPr lang="ru-RU" dirty="0"/>
              <a:t>≠ 0 , то условие выполняется</a:t>
            </a:r>
          </a:p>
          <a:p>
            <a:r>
              <a:rPr lang="ru-RU" dirty="0"/>
              <a:t>Поэтому будем пользоваться классической функцией Лагранжа</a:t>
            </a:r>
          </a:p>
        </p:txBody>
      </p:sp>
    </p:spTree>
    <p:extLst>
      <p:ext uri="{BB962C8B-B14F-4D97-AF65-F5344CB8AC3E}">
        <p14:creationId xmlns:p14="http://schemas.microsoft.com/office/powerpoint/2010/main" xmlns="" val="338553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2849" b="77427"/>
          <a:stretch/>
        </p:blipFill>
        <p:spPr bwMode="auto">
          <a:xfrm>
            <a:off x="827585" y="836713"/>
            <a:ext cx="6988359" cy="13186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4048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2849" b="69228"/>
          <a:stretch/>
        </p:blipFill>
        <p:spPr bwMode="auto">
          <a:xfrm>
            <a:off x="827585" y="836713"/>
            <a:ext cx="6988359" cy="17976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176105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2849" b="45375"/>
          <a:stretch/>
        </p:blipFill>
        <p:spPr bwMode="auto">
          <a:xfrm>
            <a:off x="827585" y="836714"/>
            <a:ext cx="6988359" cy="31910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066837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2849" b="35313"/>
          <a:stretch/>
        </p:blipFill>
        <p:spPr bwMode="auto">
          <a:xfrm>
            <a:off x="827585" y="836713"/>
            <a:ext cx="6988359" cy="3778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07697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2849" b="26369"/>
          <a:stretch/>
        </p:blipFill>
        <p:spPr bwMode="auto">
          <a:xfrm>
            <a:off x="827585" y="836713"/>
            <a:ext cx="6988359" cy="430134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15693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2849" b="12766"/>
          <a:stretch/>
        </p:blipFill>
        <p:spPr bwMode="auto">
          <a:xfrm>
            <a:off x="827585" y="836714"/>
            <a:ext cx="6988359" cy="50960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16995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14104" cy="79208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Графический метод решения задач нелинейного программирования для функций двух переменных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11424"/>
            <a:ext cx="6984776" cy="12241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899592" y="2335560"/>
            <a:ext cx="6984776" cy="31700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dirty="0"/>
              <a:t>Функция f(x) называется целевой функцией, а неравенства </a:t>
            </a:r>
            <a:r>
              <a:rPr lang="ru-RU" sz="2000" dirty="0" err="1"/>
              <a:t>gj</a:t>
            </a:r>
            <a:r>
              <a:rPr lang="ru-RU" sz="2000" dirty="0"/>
              <a:t>(x)≤0, </a:t>
            </a:r>
            <a:r>
              <a:rPr lang="ru-RU" sz="2000" dirty="0" smtClean="0"/>
              <a:t>j </a:t>
            </a:r>
            <a:r>
              <a:rPr lang="ru-RU" sz="2000" dirty="0"/>
              <a:t>=1,…,m называются ограничениями задачи. </a:t>
            </a:r>
          </a:p>
          <a:p>
            <a:r>
              <a:rPr lang="ru-RU" sz="2000" dirty="0"/>
              <a:t>Множество точек, удовлетворяющих ограничениям задачи, называется допустимым множеством задачи. </a:t>
            </a:r>
          </a:p>
          <a:p>
            <a:endParaRPr lang="ru-RU" sz="2000" dirty="0" smtClean="0"/>
          </a:p>
          <a:p>
            <a:r>
              <a:rPr lang="ru-RU" sz="2000" dirty="0" smtClean="0"/>
              <a:t>Решить </a:t>
            </a:r>
            <a:r>
              <a:rPr lang="ru-RU" sz="2000" dirty="0"/>
              <a:t>задачу нелинейного программирования графически — значит найти такую точку из допустимого множества, через которую проходит линия уровня f(x1,x2) = C, имеющая максимальное значение величины С из всех линий уровня, проходящих через допустимые точки задачи. </a:t>
            </a:r>
          </a:p>
        </p:txBody>
      </p:sp>
    </p:spTree>
    <p:extLst>
      <p:ext uri="{BB962C8B-B14F-4D97-AF65-F5344CB8AC3E}">
        <p14:creationId xmlns:p14="http://schemas.microsoft.com/office/powerpoint/2010/main" xmlns="" val="2496631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2849"/>
          <a:stretch/>
        </p:blipFill>
        <p:spPr bwMode="auto">
          <a:xfrm>
            <a:off x="827585" y="836713"/>
            <a:ext cx="6988359" cy="58417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144697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 2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81"/>
          <a:stretch/>
        </p:blipFill>
        <p:spPr bwMode="auto">
          <a:xfrm>
            <a:off x="689293" y="979714"/>
            <a:ext cx="8096531" cy="54736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344942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Классическая задача на условный </a:t>
            </a:r>
            <a:r>
              <a:rPr lang="ru-RU" sz="2800" b="1" dirty="0" smtClean="0">
                <a:effectLst/>
              </a:rPr>
              <a:t>экстремум</a:t>
            </a:r>
            <a:br>
              <a:rPr lang="ru-RU" sz="2800" b="1" dirty="0" smtClean="0">
                <a:effectLst/>
              </a:rPr>
            </a:br>
            <a:r>
              <a:rPr lang="ru-RU" sz="2800" b="1" dirty="0" smtClean="0">
                <a:effectLst/>
              </a:rPr>
              <a:t>Пример 2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1"/>
            <a:ext cx="6984776" cy="22745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749" y="3284985"/>
            <a:ext cx="534176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1922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4232"/>
          <a:stretch/>
        </p:blipFill>
        <p:spPr bwMode="auto">
          <a:xfrm>
            <a:off x="755576" y="867087"/>
            <a:ext cx="7704856" cy="14951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638006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7087"/>
            <a:ext cx="7704856" cy="58022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44776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3"/>
            <a:ext cx="7740819" cy="23042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686708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5"/>
            <a:ext cx="7472304" cy="27363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421548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992888" cy="484267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060137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</a:rPr>
              <a:t>Выпуклые множества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5945"/>
          <a:stretch/>
        </p:blipFill>
        <p:spPr bwMode="auto">
          <a:xfrm>
            <a:off x="755577" y="764704"/>
            <a:ext cx="8199268" cy="12818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868831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</a:rPr>
              <a:t>Выпуклые множества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764705"/>
            <a:ext cx="8199268" cy="53285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24558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</a:rPr>
              <a:t>Этапы графического решения задач нелинейного программирования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7934"/>
          <a:stretch/>
        </p:blipFill>
        <p:spPr bwMode="auto">
          <a:xfrm>
            <a:off x="827584" y="908720"/>
            <a:ext cx="7560840" cy="13010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220004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</a:rPr>
              <a:t>Выпуклые множества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2200" y="1644192"/>
            <a:ext cx="2201448" cy="128075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dirty="0" smtClean="0"/>
              <a:t>Какие множества</a:t>
            </a:r>
            <a:r>
              <a:rPr lang="ru-RU" sz="2000" dirty="0"/>
              <a:t> </a:t>
            </a:r>
            <a:r>
              <a:rPr lang="ru-RU" sz="2000" dirty="0" smtClean="0"/>
              <a:t>выпуклые? </a:t>
            </a:r>
            <a:endParaRPr lang="ru-RU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09"/>
          <a:stretch/>
        </p:blipFill>
        <p:spPr bwMode="auto">
          <a:xfrm>
            <a:off x="1043610" y="836712"/>
            <a:ext cx="4714935" cy="5813196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xmlns="" val="654939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</a:rPr>
              <a:t>Выпуклые множества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168" y="1628800"/>
            <a:ext cx="2664296" cy="128075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dirty="0" smtClean="0"/>
              <a:t>Выпуклые множества: а, б, в, г</a:t>
            </a:r>
            <a:endParaRPr lang="ru-RU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09"/>
          <a:stretch/>
        </p:blipFill>
        <p:spPr bwMode="auto">
          <a:xfrm>
            <a:off x="1043610" y="836712"/>
            <a:ext cx="4714935" cy="5813196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xmlns="" val="6250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</a:rPr>
              <a:t>Выпуклые </a:t>
            </a:r>
            <a:r>
              <a:rPr lang="ru-RU" sz="3600" dirty="0" smtClean="0">
                <a:effectLst/>
              </a:rPr>
              <a:t>функции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980729"/>
            <a:ext cx="8148855" cy="44644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117724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</a:rPr>
              <a:t>Выпуклые </a:t>
            </a:r>
            <a:r>
              <a:rPr lang="ru-RU" sz="3600" dirty="0" smtClean="0">
                <a:effectLst/>
              </a:rPr>
              <a:t>функции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632848" cy="571162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251571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</a:rPr>
              <a:t>Выпуклые </a:t>
            </a:r>
            <a:r>
              <a:rPr lang="ru-RU" sz="3600" dirty="0" smtClean="0">
                <a:effectLst/>
              </a:rPr>
              <a:t>функции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052736"/>
            <a:ext cx="749808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 smtClean="0"/>
              <a:t>1</a:t>
            </a:r>
            <a:r>
              <a:rPr lang="ru-RU" sz="2400" dirty="0"/>
              <a:t>. Если f (x) выпуклая функция на выпуклом множестве X, то всякая точка локального минимума является точкой ее глобального минимума на X</a:t>
            </a:r>
            <a:r>
              <a:rPr lang="ru-RU" sz="2400" dirty="0" smtClean="0"/>
              <a:t>.</a:t>
            </a:r>
            <a:endParaRPr lang="ru-RU" sz="2400" dirty="0"/>
          </a:p>
          <a:p>
            <a:pPr marL="82296" indent="0">
              <a:buNone/>
            </a:pPr>
            <a:r>
              <a:rPr lang="ru-RU" sz="2400" dirty="0"/>
              <a:t>2. Если выпуклая функция достигает своего минимума в двух различных точках, то она достигает минимума во всех точках отрезка, соединяющего эти две точки</a:t>
            </a:r>
            <a:r>
              <a:rPr lang="ru-RU" sz="2400" dirty="0" smtClean="0"/>
              <a:t>.</a:t>
            </a:r>
            <a:endParaRPr lang="ru-RU" sz="2400" dirty="0"/>
          </a:p>
          <a:p>
            <a:pPr marL="82296" indent="0">
              <a:buNone/>
            </a:pPr>
            <a:r>
              <a:rPr lang="ru-RU" sz="2400" dirty="0"/>
              <a:t>3. Если f (x) строго выпуклая функция на выпуклом множестве X, то она может достигать своего глобального минимума на X не более чем в одной точке.</a:t>
            </a:r>
          </a:p>
        </p:txBody>
      </p:sp>
    </p:spTree>
    <p:extLst>
      <p:ext uri="{BB962C8B-B14F-4D97-AF65-F5344CB8AC3E}">
        <p14:creationId xmlns:p14="http://schemas.microsoft.com/office/powerpoint/2010/main" xmlns="" val="1042371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1"/>
            <a:ext cx="7704856" cy="558954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95809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5"/>
            <a:ext cx="7920880" cy="25382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969846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828"/>
          <a:stretch/>
        </p:blipFill>
        <p:spPr bwMode="auto">
          <a:xfrm>
            <a:off x="899592" y="620688"/>
            <a:ext cx="6480720" cy="61312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597654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5" y="836712"/>
            <a:ext cx="7852187" cy="3816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864938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513"/>
          <a:stretch/>
        </p:blipFill>
        <p:spPr bwMode="auto">
          <a:xfrm>
            <a:off x="827584" y="908721"/>
            <a:ext cx="7474416" cy="9962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18286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</a:rPr>
              <a:t>Этапы графического решения задач нелинейного программирования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5011"/>
          <a:stretch/>
        </p:blipFill>
        <p:spPr bwMode="auto">
          <a:xfrm>
            <a:off x="827584" y="908720"/>
            <a:ext cx="7560840" cy="20630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662332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1"/>
            <a:ext cx="7474416" cy="51125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523936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24745"/>
            <a:ext cx="8417807" cy="4608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14933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7770"/>
          <a:stretch/>
        </p:blipFill>
        <p:spPr bwMode="auto">
          <a:xfrm>
            <a:off x="611560" y="908721"/>
            <a:ext cx="7560840" cy="12466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19772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1"/>
            <a:ext cx="7560840" cy="56078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803359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575"/>
          <a:stretch/>
        </p:blipFill>
        <p:spPr bwMode="auto">
          <a:xfrm>
            <a:off x="467545" y="908721"/>
            <a:ext cx="8384607" cy="23569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486377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5" y="908720"/>
            <a:ext cx="8384607" cy="410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866285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7716"/>
          <a:stretch/>
        </p:blipFill>
        <p:spPr bwMode="auto">
          <a:xfrm>
            <a:off x="683568" y="836712"/>
            <a:ext cx="7632848" cy="2439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93201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2248"/>
          <a:stretch/>
        </p:blipFill>
        <p:spPr bwMode="auto">
          <a:xfrm>
            <a:off x="683568" y="836713"/>
            <a:ext cx="7632848" cy="39094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952817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>
                <a:effectLst/>
              </a:rPr>
              <a:t/>
            </a:r>
            <a:br>
              <a:rPr lang="en-US" sz="2800" b="1" dirty="0">
                <a:effectLst/>
              </a:rPr>
            </a:br>
            <a:r>
              <a:rPr lang="ru-RU" sz="2800" b="1" dirty="0" smtClean="0">
                <a:effectLst/>
              </a:rPr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3"/>
            <a:ext cx="7632848" cy="57702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9477541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1"/>
            <a:ext cx="7200800" cy="58429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40818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</a:rPr>
              <a:t>Этапы графического решения задач нелинейного программирования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288"/>
          <a:stretch/>
        </p:blipFill>
        <p:spPr bwMode="auto">
          <a:xfrm>
            <a:off x="827584" y="908721"/>
            <a:ext cx="7560840" cy="31081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68504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b="1" dirty="0">
                <a:effectLst/>
              </a:rPr>
              <a:t>Условия существования </a:t>
            </a:r>
            <a:r>
              <a:rPr lang="ru-RU" sz="2400" b="1" dirty="0" err="1">
                <a:effectLst/>
              </a:rPr>
              <a:t>седловой</a:t>
            </a:r>
            <a:r>
              <a:rPr lang="ru-RU" sz="2400" b="1" dirty="0">
                <a:effectLst/>
              </a:rPr>
              <a:t> точки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8029564" cy="40324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267992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b="1" dirty="0">
                <a:effectLst/>
              </a:rPr>
              <a:t>Условия существования </a:t>
            </a:r>
            <a:r>
              <a:rPr lang="ru-RU" sz="2400" b="1" dirty="0" err="1">
                <a:effectLst/>
              </a:rPr>
              <a:t>седловой</a:t>
            </a:r>
            <a:r>
              <a:rPr lang="ru-RU" sz="2400" b="1" dirty="0">
                <a:effectLst/>
              </a:rPr>
              <a:t> точки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5" y="980728"/>
            <a:ext cx="7867420" cy="5400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33884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344816" cy="5801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346389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программирования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71600" y="879220"/>
            <a:ext cx="7498080" cy="571813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 smtClean="0"/>
              <a:t>Частным </a:t>
            </a:r>
            <a:r>
              <a:rPr lang="ru-RU" sz="2400" dirty="0"/>
              <a:t>случаем задачи нелинейного программирования является </a:t>
            </a:r>
            <a:r>
              <a:rPr lang="ru-RU" sz="2400" b="1" dirty="0"/>
              <a:t>задача квадратичного программирования</a:t>
            </a:r>
            <a:r>
              <a:rPr lang="ru-RU" sz="2400" dirty="0"/>
              <a:t>, в которой целевая функция представляет собой сумму линейной и квадратичной функции (квадратичной формы):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pPr marL="82296" indent="0">
              <a:buNone/>
            </a:pPr>
            <a:endParaRPr lang="ru-RU" sz="2400" dirty="0" smtClean="0"/>
          </a:p>
          <a:p>
            <a:pPr marL="82296" indent="0">
              <a:buNone/>
            </a:pPr>
            <a:r>
              <a:rPr lang="ru-RU" sz="2400" dirty="0" smtClean="0"/>
              <a:t>а </a:t>
            </a:r>
            <a:r>
              <a:rPr lang="ru-RU" sz="2400" dirty="0"/>
              <a:t>ограничения являются линейными: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501"/>
          <a:stretch/>
        </p:blipFill>
        <p:spPr bwMode="auto">
          <a:xfrm>
            <a:off x="899592" y="4869159"/>
            <a:ext cx="6336704" cy="168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852935"/>
            <a:ext cx="5472609" cy="16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78622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программирования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99592" y="980728"/>
            <a:ext cx="7776864" cy="5616624"/>
          </a:xfrm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Как </a:t>
            </a:r>
            <a:r>
              <a:rPr lang="ru-RU" sz="2400" dirty="0"/>
              <a:t>и в общем случае решения задач нелинейного программирования, для определения глобального экстремума задачи квадратичного программирования не существует эффективного вычислительного метода, если не известно, что любой локальный экстремум является одновременно и глобальным. </a:t>
            </a:r>
          </a:p>
          <a:p>
            <a:r>
              <a:rPr lang="ru-RU" sz="2400" dirty="0"/>
              <a:t>Так как в задаче квадратичного программирования множество допустимых решений выпукло, то, если целевая функция вогнута, любой локальный максимум является глобальным; если же целевая функция ‑ выпуклая, то любой локальный минимум также и глобальный.</a:t>
            </a:r>
          </a:p>
          <a:p>
            <a:r>
              <a:rPr lang="ru-RU" sz="2400" dirty="0"/>
              <a:t>Целевая функция представляет собой сумму линейной функции (которая является и выпуклой, и вогнутой) и квадратичной формы. </a:t>
            </a:r>
          </a:p>
          <a:p>
            <a:r>
              <a:rPr lang="ru-RU" sz="2400" dirty="0"/>
              <a:t>Если </a:t>
            </a:r>
            <a:r>
              <a:rPr lang="ru-RU" sz="2400" dirty="0" smtClean="0"/>
              <a:t>квадратичная форма </a:t>
            </a:r>
            <a:r>
              <a:rPr lang="ru-RU" sz="2400" dirty="0"/>
              <a:t>является вогнутой (выпуклой), то задачи отыскания максимума (минимума) целевой функции могут быть успешно решены.</a:t>
            </a:r>
          </a:p>
          <a:p>
            <a:r>
              <a:rPr lang="ru-RU" sz="2400" dirty="0"/>
              <a:t>Вопрос о том, будет ли квадратичная форма вогнутой или выпуклой, зависит от того, является ли она отрицательно-определенной, отрицательно-полуопределенной, положительно-определенной, положительно-полуопределенной или вообще неопределенной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44095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программирования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5819"/>
          <a:stretch/>
        </p:blipFill>
        <p:spPr bwMode="auto">
          <a:xfrm>
            <a:off x="827583" y="1268760"/>
            <a:ext cx="7854531" cy="30964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181881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программирования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3" y="1268759"/>
            <a:ext cx="7854531" cy="48245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034992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программирования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293"/>
          <a:stretch/>
        </p:blipFill>
        <p:spPr bwMode="auto">
          <a:xfrm>
            <a:off x="827584" y="836712"/>
            <a:ext cx="7200800" cy="3778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84289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программирования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200800" cy="59315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737851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программирования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ru-RU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980728"/>
                <a:ext cx="7498080" cy="4800600"/>
              </a:xfrm>
              <a:solidFill>
                <a:schemeClr val="bg2"/>
              </a:solidFill>
            </p:spPr>
            <p:txBody>
              <a:bodyPr>
                <a:normAutofit/>
              </a:bodyPr>
              <a:lstStyle/>
              <a:p>
                <a:r>
                  <a:rPr lang="ru-RU" sz="2400" dirty="0"/>
                  <a:t>Таким образом, чтобы найти решение задачи квадратичного программирования, нужно найти </a:t>
                </a:r>
                <a:r>
                  <a:rPr lang="ru-RU" sz="2400" b="1" dirty="0"/>
                  <a:t>неотрицательное</a:t>
                </a:r>
                <a:r>
                  <a:rPr lang="ru-RU" sz="2400" dirty="0"/>
                  <a:t> решение системы уравнений, удовлетворяющее условиям (3)(5). </a:t>
                </a:r>
                <a:r>
                  <a:rPr lang="en-US" sz="2400" dirty="0"/>
                  <a:t> </a:t>
                </a:r>
                <a:endParaRPr lang="ru-RU" sz="2400" dirty="0"/>
              </a:p>
              <a:p>
                <a:r>
                  <a:rPr lang="ru-RU" sz="2400" dirty="0"/>
                  <a:t>Данное решение можно найти, применив метод искусственного базиса для решения задачи максимизации </a:t>
                </a:r>
                <a:r>
                  <a:rPr lang="ru-RU" sz="2400" dirty="0" smtClean="0"/>
                  <a:t>функции:</a:t>
                </a:r>
              </a:p>
              <a:p>
                <a:pPr marL="82296" indent="0">
                  <a:buNone/>
                </a:pP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ru-RU" sz="2400" i="1"/>
                      <m:t>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sz="2400" i="1"/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r>
                              <a:rPr lang="en-US" sz="2400" i="1"/>
                              <m:t>𝑧</m:t>
                            </m:r>
                          </m:e>
                          <m:sub>
                            <m:r>
                              <a:rPr lang="en-US" sz="2400" i="1"/>
                              <m:t>𝑗</m:t>
                            </m:r>
                          </m:sub>
                        </m:sSub>
                        <m:r>
                          <a:rPr lang="ru-RU" sz="2400" i="1"/>
                          <m:t>→</m:t>
                        </m:r>
                        <m:r>
                          <a:rPr lang="en-US" sz="2400" i="1"/>
                          <m:t>𝑚𝑎𝑥</m:t>
                        </m:r>
                      </m:e>
                    </m:nary>
                  </m:oMath>
                </a14:m>
                <a:r>
                  <a:rPr lang="ru-RU" sz="2400" dirty="0"/>
                  <a:t>, </a:t>
                </a:r>
                <a:endParaRPr lang="ru-RU" sz="2400" dirty="0" smtClean="0"/>
              </a:p>
              <a:p>
                <a:pPr marL="82296" indent="0">
                  <a:buNone/>
                </a:pPr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𝑧</m:t>
                        </m:r>
                      </m:e>
                      <m:sub>
                        <m:r>
                          <a:rPr lang="en-US" sz="2400" i="1"/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– искусственные переменные, введенные в ограничения (1) с преобразованными ограничениями (1)(2),удовлетворяющее условиям (3)(5</a:t>
                </a:r>
                <a:r>
                  <a:rPr lang="ru-RU" sz="2400" dirty="0" smtClean="0"/>
                  <a:t>).</a:t>
                </a:r>
                <a:r>
                  <a:rPr lang="ru-RU" sz="2400" dirty="0"/>
                  <a:t> </a:t>
                </a: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980728"/>
                <a:ext cx="7498080" cy="4800600"/>
              </a:xfrm>
              <a:blipFill rotWithShape="1">
                <a:blip r:embed="rId2" cstate="print"/>
                <a:stretch>
                  <a:fillRect l="-650" t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0802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</a:rPr>
              <a:t>Этапы графического решения задач нелинейного программирования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057"/>
          <a:stretch/>
        </p:blipFill>
        <p:spPr bwMode="auto">
          <a:xfrm>
            <a:off x="827584" y="908721"/>
            <a:ext cx="7560840" cy="50675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053181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169"/>
          <a:stretch/>
        </p:blipFill>
        <p:spPr bwMode="auto">
          <a:xfrm>
            <a:off x="899593" y="1268760"/>
            <a:ext cx="8161630" cy="17792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4148099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899592" y="1052736"/>
            <a:ext cx="7848872" cy="264802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262934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327"/>
          <a:stretch/>
        </p:blipFill>
        <p:spPr bwMode="auto">
          <a:xfrm>
            <a:off x="899592" y="1052736"/>
            <a:ext cx="7848872" cy="39546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448389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5"/>
            <a:ext cx="7848872" cy="52960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059791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8550"/>
          <a:stretch/>
        </p:blipFill>
        <p:spPr bwMode="auto">
          <a:xfrm>
            <a:off x="971600" y="1124744"/>
            <a:ext cx="7825627" cy="28811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729705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825627" cy="40324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151240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981503" cy="36724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5676312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239"/>
          <a:stretch/>
        </p:blipFill>
        <p:spPr bwMode="auto">
          <a:xfrm>
            <a:off x="899592" y="1268760"/>
            <a:ext cx="8170516" cy="22322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838420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366"/>
          <a:stretch/>
        </p:blipFill>
        <p:spPr bwMode="auto">
          <a:xfrm>
            <a:off x="827584" y="1052736"/>
            <a:ext cx="7935416" cy="33123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9874663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46"/>
          <a:stretch/>
        </p:blipFill>
        <p:spPr bwMode="auto">
          <a:xfrm>
            <a:off x="899592" y="1052736"/>
            <a:ext cx="8024438" cy="3606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03314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</a:rPr>
              <a:t>Этапы графического решения задач нелинейного программирования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560840" cy="58963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9949267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8024438" cy="4608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367864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6945"/>
          <a:stretch/>
        </p:blipFill>
        <p:spPr bwMode="auto">
          <a:xfrm>
            <a:off x="899592" y="980728"/>
            <a:ext cx="7538336" cy="12617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7723545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340"/>
          <a:stretch/>
        </p:blipFill>
        <p:spPr bwMode="auto">
          <a:xfrm>
            <a:off x="899592" y="980727"/>
            <a:ext cx="7538336" cy="321027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602461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</a:rPr>
              <a:t>З</a:t>
            </a:r>
            <a:r>
              <a:rPr lang="ru-RU" sz="2800" b="1" dirty="0" smtClean="0">
                <a:effectLst/>
              </a:rPr>
              <a:t>адача </a:t>
            </a:r>
            <a:r>
              <a:rPr lang="ru-RU" sz="2800" b="1" dirty="0">
                <a:effectLst/>
              </a:rPr>
              <a:t>квадратичного </a:t>
            </a:r>
            <a:r>
              <a:rPr lang="ru-RU" sz="2800" b="1" dirty="0" smtClean="0">
                <a:effectLst/>
              </a:rPr>
              <a:t>программирования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400" dirty="0">
                <a:effectLst/>
              </a:rPr>
              <a:t> </a:t>
            </a:r>
            <a:r>
              <a:rPr lang="ru-RU" sz="2400" b="1" dirty="0">
                <a:effectLst/>
              </a:rPr>
              <a:t>Пример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7"/>
            <a:ext cx="7538336" cy="54726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9217040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r>
              <a:rPr lang="en-US" sz="2800" b="1" dirty="0" smtClean="0">
                <a:effectLst/>
              </a:rPr>
              <a:t/>
            </a:r>
            <a:br>
              <a:rPr lang="en-US" sz="2800" b="1" dirty="0" smtClean="0">
                <a:effectLst/>
              </a:rPr>
            </a:br>
            <a:r>
              <a:rPr lang="ru-RU" sz="2000" b="1" dirty="0">
                <a:effectLst/>
              </a:rPr>
              <a:t>Условный экстремум при смешанных ограничениях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9"/>
            <a:ext cx="8126539" cy="24482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2904412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Условный экстремум при смешанных ограничениях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889733" cy="54726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6918710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Условный экстремум при смешанных ограничениях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993235" cy="410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015708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Условный экстремум при смешанных ограничениях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990416" cy="36724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2893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effectLst/>
              </a:rPr>
              <a:t>Общая задача НЛП</a:t>
            </a:r>
            <a:br>
              <a:rPr lang="ru-RU" sz="2800" b="1" dirty="0" smtClean="0">
                <a:effectLst/>
              </a:rPr>
            </a:br>
            <a:r>
              <a:rPr lang="ru-RU" sz="2400" b="1" dirty="0">
                <a:effectLst/>
              </a:rPr>
              <a:t>Условный экстремум при смешанных ограничениях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5"/>
            <a:ext cx="7782336" cy="3816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2767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Страница с ошибкой и исправление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836712"/>
            <a:ext cx="7498080" cy="5904656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ru-RU" sz="1600" dirty="0" smtClean="0"/>
              <a:t>Страницы 28-30</a:t>
            </a:r>
            <a:r>
              <a:rPr lang="en-US" sz="1600" dirty="0" smtClean="0"/>
              <a:t>:</a:t>
            </a:r>
          </a:p>
          <a:p>
            <a:pPr marL="596646" indent="-514350">
              <a:buFont typeface="+mj-lt"/>
              <a:buAutoNum type="arabicPeriod"/>
            </a:pPr>
            <a:r>
              <a:rPr lang="ru-RU" sz="1600" dirty="0" smtClean="0"/>
              <a:t>Страница 34:</a:t>
            </a:r>
          </a:p>
          <a:p>
            <a:pPr marL="596646" indent="-514350">
              <a:buFont typeface="+mj-lt"/>
              <a:buAutoNum type="arabicPeriod"/>
            </a:pPr>
            <a:r>
              <a:rPr lang="ru-RU" sz="1600" dirty="0" smtClean="0"/>
              <a:t>Страница 37:</a:t>
            </a:r>
            <a:endParaRPr lang="en-US" sz="1600" dirty="0" smtClean="0"/>
          </a:p>
          <a:p>
            <a:pPr marL="596646" indent="-514350">
              <a:buFont typeface="+mj-lt"/>
              <a:buAutoNum type="arabicPeriod"/>
            </a:pPr>
            <a:r>
              <a:rPr lang="ru-RU" sz="1600" dirty="0" smtClean="0"/>
              <a:t>Страница 42: Определение строго выпуклой функции – </a:t>
            </a:r>
            <a:endParaRPr lang="en-US" sz="1600" dirty="0" smtClean="0"/>
          </a:p>
          <a:p>
            <a:pPr marL="596646" indent="-514350">
              <a:buFont typeface="+mj-lt"/>
              <a:buAutoNum type="arabicPeriod"/>
            </a:pPr>
            <a:endParaRPr lang="en-US" sz="1600" dirty="0" smtClean="0"/>
          </a:p>
          <a:p>
            <a:pPr marL="596646" indent="-514350">
              <a:buFont typeface="+mj-lt"/>
              <a:buAutoNum type="arabicPeriod"/>
            </a:pPr>
            <a:r>
              <a:rPr lang="ru-RU" sz="1600" dirty="0" smtClean="0"/>
              <a:t>Страница 51:</a:t>
            </a:r>
            <a:endParaRPr lang="en-US" sz="1600" dirty="0" smtClean="0"/>
          </a:p>
          <a:p>
            <a:pPr marL="596646" indent="-514350">
              <a:buFont typeface="+mj-lt"/>
              <a:buAutoNum type="arabicPeriod"/>
            </a:pPr>
            <a:r>
              <a:rPr lang="ru-RU" sz="1600" dirty="0" smtClean="0"/>
              <a:t> Страница 59: </a:t>
            </a:r>
          </a:p>
          <a:p>
            <a:pPr marL="596646" indent="-514350">
              <a:buFont typeface="+mj-lt"/>
              <a:buAutoNum type="arabicPeriod"/>
            </a:pPr>
            <a:endParaRPr lang="ru-RU" sz="1600" dirty="0" smtClean="0"/>
          </a:p>
          <a:p>
            <a:pPr marL="596646" indent="-514350">
              <a:buFont typeface="+mj-lt"/>
              <a:buAutoNum type="arabicPeriod"/>
            </a:pPr>
            <a:endParaRPr lang="ru-RU" sz="1600" dirty="0" smtClean="0"/>
          </a:p>
          <a:p>
            <a:pPr marL="596646" indent="-514350">
              <a:buFont typeface="+mj-lt"/>
              <a:buAutoNum type="arabicPeriod"/>
            </a:pPr>
            <a:endParaRPr lang="ru-RU" sz="1600" dirty="0" smtClean="0"/>
          </a:p>
          <a:p>
            <a:pPr marL="596646" indent="-514350">
              <a:buNone/>
            </a:pPr>
            <a:r>
              <a:rPr lang="ru-RU" sz="1600" dirty="0" smtClean="0"/>
              <a:t>Надо дописать, что при этом                 одновременно не равны нулю</a:t>
            </a:r>
            <a:endParaRPr lang="ru-RU" sz="1600" dirty="0" smtClean="0"/>
          </a:p>
          <a:p>
            <a:pPr marL="596646" indent="-514350">
              <a:buFont typeface="+mj-lt"/>
              <a:buAutoNum type="arabicPeriod" startAt="7"/>
            </a:pPr>
            <a:r>
              <a:rPr lang="ru-RU" sz="1600" dirty="0" smtClean="0"/>
              <a:t>Страница 63:</a:t>
            </a:r>
          </a:p>
          <a:p>
            <a:pPr marL="596646" indent="-514350">
              <a:buNone/>
            </a:pPr>
            <a:endParaRPr lang="ru-RU" sz="1600" dirty="0" smtClean="0"/>
          </a:p>
          <a:p>
            <a:pPr marL="596646" indent="-514350">
              <a:buNone/>
            </a:pPr>
            <a:r>
              <a:rPr lang="ru-RU" sz="1600" dirty="0" smtClean="0"/>
              <a:t>Надо написать:</a:t>
            </a:r>
          </a:p>
          <a:p>
            <a:pPr marL="596646" indent="-514350">
              <a:buFont typeface="+mj-lt"/>
              <a:buAutoNum type="arabicPeriod"/>
            </a:pPr>
            <a:endParaRPr lang="ru-RU" sz="1600" dirty="0" smtClean="0"/>
          </a:p>
          <a:p>
            <a:pPr marL="596646" indent="-514350">
              <a:buFont typeface="+mj-lt"/>
              <a:buAutoNum type="arabicPeriod" startAt="8"/>
            </a:pPr>
            <a:r>
              <a:rPr lang="ru-RU" sz="1600" dirty="0" smtClean="0"/>
              <a:t>Страницы 70-73:</a:t>
            </a:r>
            <a:endParaRPr lang="en-US" sz="1600" dirty="0" smtClean="0"/>
          </a:p>
          <a:p>
            <a:pPr marL="596646" indent="-514350">
              <a:buFont typeface="+mj-lt"/>
              <a:buAutoNum type="arabicPeriod" startAt="8"/>
            </a:pPr>
            <a:r>
              <a:rPr lang="ru-RU" sz="1600" dirty="0" smtClean="0"/>
              <a:t>Страница 72-73:</a:t>
            </a:r>
            <a:endParaRPr lang="en-US" sz="1600" dirty="0" smtClean="0"/>
          </a:p>
          <a:p>
            <a:pPr marL="596646" indent="-514350">
              <a:buNone/>
            </a:pPr>
            <a:r>
              <a:rPr lang="ru-RU" sz="1600" dirty="0" smtClean="0"/>
              <a:t>Выполнили: Титов, </a:t>
            </a:r>
            <a:r>
              <a:rPr lang="ru-RU" sz="1600" dirty="0" err="1" smtClean="0"/>
              <a:t>Кубалов</a:t>
            </a:r>
            <a:r>
              <a:rPr lang="ru-RU" sz="1600" dirty="0" smtClean="0"/>
              <a:t>, Петрищев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89</a:t>
            </a:fld>
            <a:endParaRPr lang="ru-RU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563888" y="908720"/>
          <a:ext cx="785812" cy="365125"/>
        </p:xfrm>
        <a:graphic>
          <a:graphicData uri="http://schemas.openxmlformats.org/presentationml/2006/ole">
            <p:oleObj spid="_x0000_s1026" name="Документ" r:id="rId3" imgW="798793" imgH="400466" progId="Word.Document.12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03848" y="1196752"/>
          <a:ext cx="2786062" cy="366713"/>
        </p:xfrm>
        <a:graphic>
          <a:graphicData uri="http://schemas.openxmlformats.org/presentationml/2006/ole">
            <p:oleObj spid="_x0000_s1027" name="Документ" r:id="rId4" imgW="2853604" imgH="403701" progId="Word.Document.12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205163" y="1560513"/>
          <a:ext cx="2055812" cy="365125"/>
        </p:xfrm>
        <a:graphic>
          <a:graphicData uri="http://schemas.openxmlformats.org/presentationml/2006/ole">
            <p:oleObj spid="_x0000_s1028" name="Документ" r:id="rId5" imgW="2104735" imgH="406577" progId="Word.Document.12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123728" y="2132856"/>
          <a:ext cx="5573712" cy="365125"/>
        </p:xfrm>
        <a:graphic>
          <a:graphicData uri="http://schemas.openxmlformats.org/presentationml/2006/ole">
            <p:oleObj spid="_x0000_s1029" name="Документ" r:id="rId6" imgW="5696073" imgH="403701" progId="Word.Document.12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915816" y="2492896"/>
          <a:ext cx="4432300" cy="366713"/>
        </p:xfrm>
        <a:graphic>
          <a:graphicData uri="http://schemas.openxmlformats.org/presentationml/2006/ole">
            <p:oleObj spid="_x0000_s1030" name="Документ" r:id="rId7" imgW="4530926" imgH="406937" progId="Word.Document.12">
              <p:embed/>
            </p:oleObj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 l="37500" t="53150" r="23519" b="35300"/>
          <a:stretch>
            <a:fillRect/>
          </a:stretch>
        </p:blipFill>
        <p:spPr bwMode="auto">
          <a:xfrm>
            <a:off x="2051720" y="3140968"/>
            <a:ext cx="47525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141788" y="4076700"/>
          <a:ext cx="752475" cy="420688"/>
        </p:xfrm>
        <a:graphic>
          <a:graphicData uri="http://schemas.openxmlformats.org/presentationml/2006/ole">
            <p:oleObj spid="_x0000_s1032" name="Документ" r:id="rId9" imgW="798793" imgH="432460" progId="Word.Document.12">
              <p:embed/>
            </p:oleObj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 l="39863" t="50000" r="35922" b="42650"/>
          <a:stretch>
            <a:fillRect/>
          </a:stretch>
        </p:blipFill>
        <p:spPr bwMode="auto">
          <a:xfrm>
            <a:off x="3275856" y="4365104"/>
            <a:ext cx="29523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771800" y="4869160"/>
          <a:ext cx="4368800" cy="828675"/>
        </p:xfrm>
        <a:graphic>
          <a:graphicData uri="http://schemas.openxmlformats.org/presentationml/2006/ole">
            <p:oleObj spid="_x0000_s1036" name="Документ" r:id="rId11" imgW="4474177" imgH="854495" progId="Word.Document.12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495675" y="5734050"/>
          <a:ext cx="774700" cy="387350"/>
        </p:xfrm>
        <a:graphic>
          <a:graphicData uri="http://schemas.openxmlformats.org/presentationml/2006/ole">
            <p:oleObj spid="_x0000_s1037" name="Документ" r:id="rId12" imgW="798793" imgH="400466" progId="Word.Document.12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3203848" y="5943600"/>
          <a:ext cx="1774825" cy="914400"/>
        </p:xfrm>
        <a:graphic>
          <a:graphicData uri="http://schemas.openxmlformats.org/presentationml/2006/ole">
            <p:oleObj spid="_x0000_s1038" name="Документ" r:id="rId13" imgW="1676245" imgH="87246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1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</a:rPr>
              <a:t>Графический метод решения задач нелинейного программирования для функций двух переменных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5" r="10550"/>
          <a:stretch/>
        </p:blipFill>
        <p:spPr bwMode="auto">
          <a:xfrm>
            <a:off x="892629" y="1196753"/>
            <a:ext cx="6542315" cy="1008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537839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995</Words>
  <Application>Microsoft Office PowerPoint</Application>
  <PresentationFormat>Экран (4:3)</PresentationFormat>
  <Paragraphs>229</Paragraphs>
  <Slides>89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89</vt:i4>
      </vt:variant>
    </vt:vector>
  </HeadingPairs>
  <TitlesOfParts>
    <vt:vector size="91" baseType="lpstr">
      <vt:lpstr>Солнцестояние</vt:lpstr>
      <vt:lpstr>Документ Microsoft Office Word</vt:lpstr>
      <vt:lpstr>Методы оптимизации</vt:lpstr>
      <vt:lpstr>Общая задача НЛП</vt:lpstr>
      <vt:lpstr>Графический метод решения задач нелинейного программирования для функций двух переменных </vt:lpstr>
      <vt:lpstr>Этапы графического решения задач нелинейного программирования </vt:lpstr>
      <vt:lpstr>Этапы графического решения задач нелинейного программирования </vt:lpstr>
      <vt:lpstr>Этапы графического решения задач нелинейного программирования </vt:lpstr>
      <vt:lpstr>Этапы графического решения задач нелинейного программирования </vt:lpstr>
      <vt:lpstr>Этапы графического решения задач нелинейного программирования </vt:lpstr>
      <vt:lpstr>Графический метод решения задач нелинейного программирования для функций двух переменных </vt:lpstr>
      <vt:lpstr>Графический метод решения задач нелинейного программирования для функций двух переменных </vt:lpstr>
      <vt:lpstr>Графический метод решения задач нелинейного программирования для функций двух переменных </vt:lpstr>
      <vt:lpstr>Графический метод решения задач нелинейного программирования для функций двух переменных </vt:lpstr>
      <vt:lpstr>Графический метод решения задач нелинейного программирования для функций двух переменных </vt:lpstr>
      <vt:lpstr>Классическая задача на условный экстремум Постановка задачи</vt:lpstr>
      <vt:lpstr>Классическая задача на условный экстремум Метод множителей Лагранжа</vt:lpstr>
      <vt:lpstr>Классическая задача на условный экстремум Метод множителей Лагранжа</vt:lpstr>
      <vt:lpstr>Классическая задача на условный экстремум Метод множителей Лагранжа Замечания</vt:lpstr>
      <vt:lpstr>Классическая задача на условный экстремум Метод множителей Лагранжа Замечания</vt:lpstr>
      <vt:lpstr>Классическая задача на условный экстремум Метод множителей Лагранжа Замечания</vt:lpstr>
      <vt:lpstr>Классическая задача на условный экстремум Метод множителей Лагранжа</vt:lpstr>
      <vt:lpstr>Классическая задача на условный экстремум Метод множителей Лагранжа</vt:lpstr>
      <vt:lpstr>Классическая задача на условный экстремум Пример</vt:lpstr>
      <vt:lpstr>Классическая задача на условный экстремум Пример</vt:lpstr>
      <vt:lpstr>Классическая задача на условный экстремум Пример</vt:lpstr>
      <vt:lpstr>Классическая задача на условный экстремум Пример</vt:lpstr>
      <vt:lpstr>Классическая задача на условный экстремум Пример</vt:lpstr>
      <vt:lpstr>Классическая задача на условный экстремум Пример</vt:lpstr>
      <vt:lpstr>Классическая задача на условный экстремум Пример</vt:lpstr>
      <vt:lpstr>Классическая задача на условный экстремум Пример</vt:lpstr>
      <vt:lpstr>Классическая задача на условный экстремум Пример</vt:lpstr>
      <vt:lpstr>Классическая задача на условный экстремум Пример 2</vt:lpstr>
      <vt:lpstr>Классическая задача на условный экстремум Пример 2</vt:lpstr>
      <vt:lpstr>Общая задача НЛП</vt:lpstr>
      <vt:lpstr>Общая задача НЛП</vt:lpstr>
      <vt:lpstr>Общая задача НЛП</vt:lpstr>
      <vt:lpstr>Общая задача НЛП</vt:lpstr>
      <vt:lpstr>Общая задача НЛП</vt:lpstr>
      <vt:lpstr>Выпуклые множества</vt:lpstr>
      <vt:lpstr>Выпуклые множества</vt:lpstr>
      <vt:lpstr>Выпуклые множества</vt:lpstr>
      <vt:lpstr>Выпуклые множества</vt:lpstr>
      <vt:lpstr>Выпуклые функции</vt:lpstr>
      <vt:lpstr>Выпуклые функции</vt:lpstr>
      <vt:lpstr>Выпуклые функции</vt:lpstr>
      <vt:lpstr>Общая задача НЛП</vt:lpstr>
      <vt:lpstr>Общая задача НЛП</vt:lpstr>
      <vt:lpstr>Общая задача НЛП</vt:lpstr>
      <vt:lpstr>Общая задача НЛП</vt:lpstr>
      <vt:lpstr>Общая задача НЛП Пример</vt:lpstr>
      <vt:lpstr>Общая задача НЛП Пример</vt:lpstr>
      <vt:lpstr>Общая задача НЛП Пример</vt:lpstr>
      <vt:lpstr>Общая задача НЛП Пример</vt:lpstr>
      <vt:lpstr>Общая задача НЛП Пример</vt:lpstr>
      <vt:lpstr>Общая задача НЛП Пример</vt:lpstr>
      <vt:lpstr>Общая задача НЛП Пример</vt:lpstr>
      <vt:lpstr>Общая задача НЛП Пример</vt:lpstr>
      <vt:lpstr>Общая задача НЛП Пример</vt:lpstr>
      <vt:lpstr>Общая задача НЛП Пример</vt:lpstr>
      <vt:lpstr>Общая задача НЛП</vt:lpstr>
      <vt:lpstr>Общая задача НЛП Условия существования седловой точки</vt:lpstr>
      <vt:lpstr>Общая задача НЛП Условия существования седловой точки</vt:lpstr>
      <vt:lpstr>Общая задача НЛП</vt:lpstr>
      <vt:lpstr>Задача квадратичного программирования</vt:lpstr>
      <vt:lpstr>Задача квадратичного программирования</vt:lpstr>
      <vt:lpstr>Задача квадратичного программирования</vt:lpstr>
      <vt:lpstr>Задача квадратичного программирования</vt:lpstr>
      <vt:lpstr>Задача квадратичного программирования</vt:lpstr>
      <vt:lpstr>Задача квадратичного программирования</vt:lpstr>
      <vt:lpstr>Задача квадратичного программирования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Задача квадратичного программирования  Пример</vt:lpstr>
      <vt:lpstr>Общая задача НЛП Условный экстремум при смешанных ограничениях</vt:lpstr>
      <vt:lpstr>Общая задача НЛП Условный экстремум при смешанных ограничениях</vt:lpstr>
      <vt:lpstr>Общая задача НЛП Условный экстремум при смешанных ограничениях</vt:lpstr>
      <vt:lpstr>Общая задача НЛП Условный экстремум при смешанных ограничениях</vt:lpstr>
      <vt:lpstr>Общая задача НЛП Условный экстремум при смешанных ограничениях</vt:lpstr>
      <vt:lpstr>Страница с ошибкой и исправление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оптимизации</dc:title>
  <dc:creator>Пользователь Windows</dc:creator>
  <cp:lastModifiedBy>User</cp:lastModifiedBy>
  <cp:revision>53</cp:revision>
  <cp:lastPrinted>2020-12-06T22:07:42Z</cp:lastPrinted>
  <dcterms:created xsi:type="dcterms:W3CDTF">2020-11-22T21:29:08Z</dcterms:created>
  <dcterms:modified xsi:type="dcterms:W3CDTF">2020-12-21T22:44:10Z</dcterms:modified>
</cp:coreProperties>
</file>