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7" r:id="rId1"/>
    <p:sldMasterId id="2147484344" r:id="rId2"/>
  </p:sldMasterIdLst>
  <p:notesMasterIdLst>
    <p:notesMasterId r:id="rId19"/>
  </p:notesMasterIdLst>
  <p:handoutMasterIdLst>
    <p:handoutMasterId r:id="rId20"/>
  </p:handoutMasterIdLst>
  <p:sldIdLst>
    <p:sldId id="298" r:id="rId3"/>
    <p:sldId id="433" r:id="rId4"/>
    <p:sldId id="434" r:id="rId5"/>
    <p:sldId id="435" r:id="rId6"/>
    <p:sldId id="436" r:id="rId7"/>
    <p:sldId id="437" r:id="rId8"/>
    <p:sldId id="438" r:id="rId9"/>
    <p:sldId id="439" r:id="rId10"/>
    <p:sldId id="441" r:id="rId11"/>
    <p:sldId id="442" r:id="rId12"/>
    <p:sldId id="440" r:id="rId13"/>
    <p:sldId id="443" r:id="rId14"/>
    <p:sldId id="444" r:id="rId15"/>
    <p:sldId id="445" r:id="rId16"/>
    <p:sldId id="446" r:id="rId17"/>
    <p:sldId id="279" r:id="rId18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F5800"/>
    <a:srgbClr val="AF8300"/>
    <a:srgbClr val="9A004D"/>
    <a:srgbClr val="AF0058"/>
    <a:srgbClr val="1E9696"/>
    <a:srgbClr val="00AFAF"/>
    <a:srgbClr val="0058AF"/>
    <a:srgbClr val="AF0000"/>
    <a:srgbClr val="9B0000"/>
    <a:srgbClr val="C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4" autoAdjust="0"/>
    <p:restoredTop sz="80145" autoAdjust="0"/>
  </p:normalViewPr>
  <p:slideViewPr>
    <p:cSldViewPr>
      <p:cViewPr varScale="1">
        <p:scale>
          <a:sx n="92" d="100"/>
          <a:sy n="92" d="100"/>
        </p:scale>
        <p:origin x="97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C4E0CF35-C5E8-4918-897C-08259A8CF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40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49C17543-A926-442A-A31C-8410020391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830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45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 by zero</a:t>
            </a:r>
          </a:p>
          <a:p>
            <a:r>
              <a:rPr lang="en-US" dirty="0"/>
              <a:t>File not found</a:t>
            </a:r>
          </a:p>
          <a:p>
            <a:r>
              <a:rPr lang="en-US" dirty="0"/>
              <a:t>Invalid input</a:t>
            </a:r>
          </a:p>
          <a:p>
            <a:r>
              <a:rPr lang="en-US" dirty="0" err="1"/>
              <a:t>Etc</a:t>
            </a:r>
            <a:r>
              <a:rPr lang="en-US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73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error handling requires the programmer to always remember to check return codes and out variables for errors, and to use if conditionals to handle error versus non-error.</a:t>
            </a:r>
          </a:p>
          <a:p>
            <a:r>
              <a:rPr lang="en-US" dirty="0"/>
              <a:t>Programmers learn to do this implicitly with experience, but clearly this approach can easily lead to uncaught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517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the language did not force the programmer to catch the divide by zero exception. This is termed an </a:t>
            </a:r>
            <a:r>
              <a:rPr lang="en-US" i="1" dirty="0"/>
              <a:t>unchecked </a:t>
            </a:r>
            <a:r>
              <a:rPr lang="en-US" i="0" dirty="0"/>
              <a:t>exception.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573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the exception was dealt with, so it printed a message and the program continued executing.</a:t>
            </a:r>
          </a:p>
          <a:p>
            <a:r>
              <a:rPr lang="en-US" dirty="0"/>
              <a:t>Notice that the exception handling is supported by special syntax and the code is separate from the mainline code.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419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throws declaration next to the quotient declaration.</a:t>
            </a:r>
          </a:p>
          <a:p>
            <a:r>
              <a:rPr lang="en-US" dirty="0"/>
              <a:t>It’s labeling the method with the possible exception it might produce.</a:t>
            </a:r>
          </a:p>
          <a:p>
            <a:r>
              <a:rPr lang="en-US" dirty="0"/>
              <a:t>The exception was still dealt with.</a:t>
            </a:r>
          </a:p>
          <a:p>
            <a:r>
              <a:rPr lang="en-US" dirty="0"/>
              <a:t>Having the called method produce the exception and the calling method handle it is common.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39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exception is not caught, and so the compiler complains.</a:t>
            </a:r>
          </a:p>
          <a:p>
            <a:r>
              <a:rPr lang="en-US" dirty="0"/>
              <a:t>The programmer is forced to catch the exception to compile their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32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finally block is always executed whether or not the exception is caught, rethrown,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698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one exception is the caused for another, it can be passed into the constructor of Exception as a chained exception.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62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16176"/>
            <a:ext cx="10363200" cy="1470025"/>
          </a:xfrm>
        </p:spPr>
        <p:txBody>
          <a:bodyPr/>
          <a:lstStyle>
            <a:lvl1pPr>
              <a:defRPr lang="en-US" sz="4800" b="1" kern="1200" smtClean="0">
                <a:ln w="9525" cap="rnd">
                  <a:prstDash val="solid"/>
                  <a:bevel/>
                </a:ln>
                <a:solidFill>
                  <a:schemeClr val="tx1"/>
                </a:solidFill>
                <a:effectLst>
                  <a:outerShdw blurRad="50800" dist="38100" dir="3000000" algn="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4" descr="re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109" y="939801"/>
            <a:ext cx="2753783" cy="904875"/>
          </a:xfrm>
          <a:prstGeom prst="rect">
            <a:avLst/>
          </a:prstGeom>
          <a:noFill/>
          <a:ln>
            <a:noFill/>
          </a:ln>
          <a:effectLst>
            <a:glow rad="127000">
              <a:srgbClr val="F2BDBD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356351"/>
            <a:ext cx="10363200" cy="365125"/>
          </a:xfrm>
          <a:prstGeom prst="rect">
            <a:avLst/>
          </a:prstGeom>
        </p:spPr>
        <p:txBody>
          <a:bodyPr/>
          <a:lstStyle>
            <a:lvl1pPr algn="ctr">
              <a:defRPr lang="en-US" sz="900" b="1" kern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871F0-911A-4786-98E6-E01B4D5B0C26}" type="datetimeFigureOut">
              <a:rPr lang="en-US"/>
              <a:pPr>
                <a:defRPr/>
              </a:pPr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36F655-F160-421B-AC96-5F6C002503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07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4FDF4-B0C2-4381-8DD6-310D7C854B2B}" type="datetimeFigureOut">
              <a:rPr lang="en-US"/>
              <a:pPr>
                <a:defRPr/>
              </a:pPr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76B7EBD-8620-493C-9193-7661A2289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32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5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9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0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0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0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73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6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3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020762"/>
          </a:xfrm>
          <a:solidFill>
            <a:srgbClr val="AF0000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rtDeco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kumimoji="0" lang="en-US" sz="4800" b="0" i="0" u="none" strike="noStrike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EFCFC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defTabSz="914400" eaLnBrk="0" latinLnBrk="0" hangingPunct="0">
              <a:lnSpc>
                <a:spcPct val="100000"/>
              </a:lnSpc>
              <a:tabLst/>
            </a:pPr>
            <a:r>
              <a:rPr kumimoji="0" lang="en-US" sz="5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EFCFC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Insert Text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EBEBEB"/>
          </a:solidFill>
          <a:ln>
            <a:solidFill>
              <a:schemeClr val="bg1"/>
            </a:solidFill>
          </a:ln>
          <a:effectLst>
            <a:glow rad="139700">
              <a:schemeClr val="tx1">
                <a:lumMod val="65000"/>
                <a:lumOff val="35000"/>
                <a:alpha val="40000"/>
              </a:schemeClr>
            </a:glow>
          </a:effectLst>
          <a:scene3d>
            <a:camera prst="orthographicFront"/>
            <a:lightRig rig="twoPt" dir="t"/>
          </a:scene3d>
          <a:sp3d extrusionH="76200" contourW="38100"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342900" indent="-342900">
              <a:buFont typeface="Wingdings" panose="05000000000000000000" pitchFamily="2" charset="2"/>
              <a:buChar char=""/>
              <a:defRPr lang="en-US" b="1" dirty="0" smtClean="0"/>
            </a:lvl1pPr>
            <a:lvl2pPr>
              <a:defRPr lang="en-US" b="1" dirty="0" smtClean="0"/>
            </a:lvl2pPr>
            <a:lvl3pPr>
              <a:defRPr lang="en-US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lvl="0">
              <a:buChar char="►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8905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9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8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2FEB-B3C0-4A1D-B5A3-BA45749FB2BF}" type="datetimeFigureOut">
              <a:rPr lang="en-US"/>
              <a:pPr>
                <a:defRPr/>
              </a:pPr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C46F00-EB69-4C71-A198-B1DCA7758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84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B68BA-DBC3-489E-AB0C-204999D5F08D}" type="datetimeFigureOut">
              <a:rPr lang="en-US"/>
              <a:pPr>
                <a:defRPr/>
              </a:pPr>
              <a:t>1/18/2022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FE6E0-8D7D-45C2-AC65-2D2604E6D6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8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DF5F8-F24E-4332-88B6-0626ED3BDDF8}" type="datetimeFigureOut">
              <a:rPr lang="en-US"/>
              <a:pPr>
                <a:defRPr/>
              </a:pPr>
              <a:t>1/18/2022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A0E9FE-ECCA-498D-9200-E2833E946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37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1290-BB93-4271-B513-DC0CFF3CBD2E}" type="datetimeFigureOut">
              <a:rPr lang="en-US"/>
              <a:pPr>
                <a:defRPr/>
              </a:pPr>
              <a:t>1/18/2022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DD7080-0B30-4520-A961-1BEEC04A2B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62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E6DE3-C911-4B5E-8D9D-69612C716D20}" type="datetimeFigureOut">
              <a:rPr lang="en-US"/>
              <a:pPr>
                <a:defRPr/>
              </a:pPr>
              <a:t>1/18/2022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C781E1-F54A-40E5-9093-E2A4A17BE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93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6B255-BE60-489C-9FD1-9D14BC405B9A}" type="datetimeFigureOut">
              <a:rPr lang="en-US"/>
              <a:pPr>
                <a:defRPr/>
              </a:pPr>
              <a:t>1/18/2022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ABB77-68B0-481E-8462-3DCBBEB35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98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61E0D-276E-4CE0-B221-D59C6D057781}" type="datetimeFigureOut">
              <a:rPr lang="en-US"/>
              <a:pPr>
                <a:defRPr/>
              </a:pPr>
              <a:t>1/18/2022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8D7E679-3436-445F-85D7-DD21D2B11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63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E242-1075-47E0-A162-55C960B37C1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2022 Warren Mansur. Permission granted for any use of Boston University.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30F54-8BC0-48A5-82A7-CCA965636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0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4CD4-D555-4231-A291-8E282225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Checked/Unchecked Hierarchy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F383DA-A172-49D1-A19A-1453F6751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16" y="1600200"/>
            <a:ext cx="10301967" cy="5105400"/>
          </a:xfrm>
        </p:spPr>
      </p:pic>
    </p:spTree>
    <p:extLst>
      <p:ext uri="{BB962C8B-B14F-4D97-AF65-F5344CB8AC3E}">
        <p14:creationId xmlns:p14="http://schemas.microsoft.com/office/powerpoint/2010/main" val="30498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A9F0-9753-4EF4-A02E-F0C660F8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 Exceptions Controversial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956D-538F-4E86-A28E-807986AC3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Checked exceptions are controversial in the Java world.</a:t>
            </a:r>
          </a:p>
          <a:p>
            <a:r>
              <a:rPr lang="en-US" sz="2800" dirty="0"/>
              <a:t>Those who support checked exceptions argue that forcing the programmer to handle certain exceptions makes code more robust.</a:t>
            </a:r>
          </a:p>
          <a:p>
            <a:r>
              <a:rPr lang="en-US" sz="2800" dirty="0"/>
              <a:t>Those who do not support it, in a nutshell, state that they are overkill and cause problems such as:</a:t>
            </a:r>
          </a:p>
          <a:p>
            <a:pPr lvl="1"/>
            <a:r>
              <a:rPr lang="en-US" sz="2400" dirty="0"/>
              <a:t>every method in a call stack is forced to handle an exception instead of the one designated method.</a:t>
            </a:r>
          </a:p>
          <a:p>
            <a:pPr lvl="1"/>
            <a:r>
              <a:rPr lang="en-US" sz="2400" dirty="0"/>
              <a:t>code is often written to catch and swallow exceptions instead of letting the error crash the app as it should.</a:t>
            </a:r>
          </a:p>
          <a:p>
            <a:pPr lvl="1"/>
            <a:r>
              <a:rPr lang="en-US" sz="2400" dirty="0"/>
              <a:t>alternative return values are treated as if they are errors.</a:t>
            </a:r>
          </a:p>
          <a:p>
            <a:pPr lvl="1"/>
            <a:r>
              <a:rPr lang="en-US" sz="2400" dirty="0"/>
              <a:t>abuse of checked exceptions forces programmers to </a:t>
            </a:r>
            <a:r>
              <a:rPr lang="en-US" sz="2400" dirty="0" err="1"/>
              <a:t>overcatch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720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Clause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425030"/>
            <a:ext cx="10972800" cy="433965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Finally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Scanner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dividend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divisor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quotient(</a:t>
            </a:r>
            <a:r>
              <a:rPr lang="en-US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dividend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divisor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"Result = %</a:t>
            </a:r>
            <a:r>
              <a:rPr 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d%n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"Attempt to divide by zero."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}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"Finally clause always executed"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"This line reached even when divisor = zero"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quotient(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dividend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divisor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ArithmeticException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dividend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divisor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A7CC5-0F18-4D2E-A2EE-EE178028E6BF}"/>
              </a:ext>
            </a:extLst>
          </p:cNvPr>
          <p:cNvSpPr txBox="1"/>
          <p:nvPr/>
        </p:nvSpPr>
        <p:spPr>
          <a:xfrm>
            <a:off x="609600" y="5779890"/>
            <a:ext cx="10972800" cy="9541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Attempt to divide by zero.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Finally clause always executed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 line reached even when divisor = zero</a:t>
            </a:r>
          </a:p>
        </p:txBody>
      </p:sp>
    </p:spTree>
    <p:extLst>
      <p:ext uri="{BB962C8B-B14F-4D97-AF65-F5344CB8AC3E}">
        <p14:creationId xmlns:p14="http://schemas.microsoft.com/office/powerpoint/2010/main" val="3518138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Exceptions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295400"/>
            <a:ext cx="10972800" cy="381642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ChainedException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methodCallingMethodThatThrows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"Exception caught and processed in main()."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methodCallingMethodThatThrows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methodThatThrows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"Exception from </a:t>
            </a:r>
            <a:r>
              <a:rPr lang="en-US" sz="11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methodCallingMethodThatThrows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}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methodThatThrows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"Exception thrown in </a:t>
            </a:r>
            <a:r>
              <a:rPr lang="en-US" sz="11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methodThatThrows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}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A7CC5-0F18-4D2E-A2EE-EE178028E6BF}"/>
              </a:ext>
            </a:extLst>
          </p:cNvPr>
          <p:cNvSpPr txBox="1"/>
          <p:nvPr/>
        </p:nvSpPr>
        <p:spPr>
          <a:xfrm>
            <a:off x="609600" y="5229166"/>
            <a:ext cx="10972800" cy="1600438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Exception caught and processed in main().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java.lang.Exception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Exception from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methodCallingMethodThatThrows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at exception_handling.ChainedException.methodCallingMethodThatThrows(ChainedException.java:19)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at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exception_handling.ChainedException.main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(ChainedException.java:7)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Caused by: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java.lang.Exception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Exception thrown in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methodThatThrows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at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exception_handling.ChainedException.methodThatThrows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(ChainedException.java:23)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at exception_handling.ChainedException.methodCallingMethodThatThrows(ChainedException.java:16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6246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9DC4-35AF-4C38-B0AF-AF012834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7D1E2-D886-489E-88B5-F9B7DB600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 provide a syntax to separate error handling from mainline code.</a:t>
            </a:r>
          </a:p>
          <a:p>
            <a:r>
              <a:rPr lang="en-US" dirty="0"/>
              <a:t>Methods can be labeled with the exceptions they throw.</a:t>
            </a:r>
          </a:p>
          <a:p>
            <a:r>
              <a:rPr lang="en-US" dirty="0"/>
              <a:t>Unhandled exceptions bubble up the call stack and cause the program to exit.</a:t>
            </a:r>
          </a:p>
          <a:p>
            <a:r>
              <a:rPr lang="en-US" dirty="0"/>
              <a:t>Checked</a:t>
            </a:r>
            <a:r>
              <a:rPr lang="en-US" i="1" dirty="0"/>
              <a:t> </a:t>
            </a:r>
            <a:r>
              <a:rPr lang="en-US" dirty="0"/>
              <a:t>exceptions force the caller to either handle the exception or to propagate the exception to the next caller.</a:t>
            </a:r>
          </a:p>
          <a:p>
            <a:r>
              <a:rPr lang="en-US" dirty="0"/>
              <a:t>Any exception extending Error or </a:t>
            </a:r>
            <a:r>
              <a:rPr lang="en-US" dirty="0" err="1"/>
              <a:t>RuntimeException</a:t>
            </a:r>
            <a:r>
              <a:rPr lang="en-US" dirty="0"/>
              <a:t> </a:t>
            </a:r>
            <a:r>
              <a:rPr lang="en-US" dirty="0" err="1"/>
              <a:t>areis</a:t>
            </a:r>
            <a:r>
              <a:rPr lang="en-US" dirty="0"/>
              <a:t> an unchecked exception.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EEB9-48B0-412A-BC06-60A2CF85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EDFCD-B95C-46BB-BD6A-B701B03D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in a finally clause is always executed whether or not an exception is handled or propagated.</a:t>
            </a:r>
          </a:p>
          <a:p>
            <a:r>
              <a:rPr lang="en-US" dirty="0"/>
              <a:t>Exceptions can be chained so that the cause of one exception can be explained by another exception.</a:t>
            </a:r>
          </a:p>
        </p:txBody>
      </p:sp>
    </p:spTree>
    <p:extLst>
      <p:ext uri="{BB962C8B-B14F-4D97-AF65-F5344CB8AC3E}">
        <p14:creationId xmlns:p14="http://schemas.microsoft.com/office/powerpoint/2010/main" val="147374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</a:t>
            </a:r>
          </a:p>
        </p:txBody>
      </p:sp>
      <p:pic>
        <p:nvPicPr>
          <p:cNvPr id="21507" name="Picture 5" descr="re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4" y="876301"/>
            <a:ext cx="20653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re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332" y="876301"/>
            <a:ext cx="2065337" cy="904875"/>
          </a:xfrm>
          <a:prstGeom prst="rect">
            <a:avLst/>
          </a:prstGeom>
          <a:noFill/>
          <a:ln>
            <a:noFill/>
          </a:ln>
          <a:effectLst>
            <a:glow rad="127000">
              <a:srgbClr val="F2BDBD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D462-52DA-4A10-8896-8F042C70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63434-9AF1-4AC5-B980-ACDAE54D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hear the terms </a:t>
            </a:r>
            <a:r>
              <a:rPr lang="en-US" i="1" dirty="0"/>
              <a:t>Exception </a:t>
            </a:r>
            <a:r>
              <a:rPr lang="en-US" dirty="0"/>
              <a:t>and </a:t>
            </a:r>
            <a:r>
              <a:rPr lang="en-US" i="1" dirty="0"/>
              <a:t>Error </a:t>
            </a:r>
            <a:r>
              <a:rPr lang="en-US" dirty="0"/>
              <a:t>which are closely related in programming, but carry different implications.</a:t>
            </a:r>
          </a:p>
          <a:p>
            <a:r>
              <a:rPr lang="en-US" i="1" dirty="0"/>
              <a:t>Both terms </a:t>
            </a:r>
            <a:r>
              <a:rPr lang="en-US" dirty="0"/>
              <a:t>are used to describe an event that disrupts the normal flow of instruction in an application.</a:t>
            </a:r>
          </a:p>
          <a:p>
            <a:r>
              <a:rPr lang="en-US" i="1" dirty="0"/>
              <a:t>Exception </a:t>
            </a:r>
            <a:r>
              <a:rPr lang="en-US" dirty="0"/>
              <a:t>implies that the language has built-in syntax for wrapping errors and separate code paths for handling them.</a:t>
            </a:r>
          </a:p>
          <a:p>
            <a:r>
              <a:rPr lang="en-US" i="1" dirty="0"/>
              <a:t>Error </a:t>
            </a:r>
            <a:r>
              <a:rPr lang="en-US" dirty="0"/>
              <a:t>does not carry such an implication, and only suggests that a problem has occurred in the application.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6849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 Without Exceptions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600200"/>
            <a:ext cx="10972800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main () {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FILE * pf;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pf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fopen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("unexist.txt",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");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if (pf == NULL) {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//handle error here…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main () {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int dividend = 20;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int divisor = 0;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int quotient;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if( divisor == 0){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//handle error here…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else {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quotient = dividend / divisor;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062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167C-23C5-4881-AF5C-48779197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6A58-815A-4BDE-905C-B5C96468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detection of the error is separated by syntax from the handling of the error.</a:t>
            </a:r>
          </a:p>
          <a:p>
            <a:pPr lvl="1"/>
            <a:r>
              <a:rPr lang="en-US" dirty="0"/>
              <a:t>Detection of the error usually happens in a called method (same as it would with traditional error checking).</a:t>
            </a:r>
          </a:p>
          <a:p>
            <a:pPr lvl="1"/>
            <a:r>
              <a:rPr lang="en-US" dirty="0"/>
              <a:t>Handling of the error happens in a special block just for exceptions (not available with traditional error checking).</a:t>
            </a:r>
          </a:p>
          <a:p>
            <a:r>
              <a:rPr lang="en-US" dirty="0"/>
              <a:t>Methods can be labeled with the exceptions they throw.</a:t>
            </a:r>
          </a:p>
          <a:p>
            <a:r>
              <a:rPr lang="en-US" dirty="0"/>
              <a:t>If a language supports it, callers of methods that throw exceptions can be forced to handle the exception.</a:t>
            </a:r>
          </a:p>
        </p:txBody>
      </p:sp>
    </p:spTree>
    <p:extLst>
      <p:ext uri="{BB962C8B-B14F-4D97-AF65-F5344CB8AC3E}">
        <p14:creationId xmlns:p14="http://schemas.microsoft.com/office/powerpoint/2010/main" val="9803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Unhandled Exception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2133600"/>
            <a:ext cx="109728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UnhandledException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dividend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23;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divisor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dividend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divisor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"Result = %</a:t>
            </a:r>
            <a:r>
              <a:rPr lang="en-US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d%n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A7CC5-0F18-4D2E-A2EE-EE178028E6BF}"/>
              </a:ext>
            </a:extLst>
          </p:cNvPr>
          <p:cNvSpPr txBox="1"/>
          <p:nvPr/>
        </p:nvSpPr>
        <p:spPr>
          <a:xfrm>
            <a:off x="609600" y="5506144"/>
            <a:ext cx="10972800" cy="1077218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Exception in thread "main"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java.lang.ArithmeticException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/ by zero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at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exception_handling.UnhandledException.main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(UnhandledException.java:7)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493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Handled Exception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536174"/>
            <a:ext cx="10972800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HandledException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dividend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23;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divisor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dividend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divisor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"Result = %</a:t>
            </a:r>
            <a:r>
              <a:rPr lang="en-US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d%n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"Attempt to divide by zero"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"This line is reached exception or no exception"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A7CC5-0F18-4D2E-A2EE-EE178028E6BF}"/>
              </a:ext>
            </a:extLst>
          </p:cNvPr>
          <p:cNvSpPr txBox="1"/>
          <p:nvPr/>
        </p:nvSpPr>
        <p:spPr>
          <a:xfrm>
            <a:off x="609600" y="5506144"/>
            <a:ext cx="10972800" cy="1077218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Attempt to divide by zero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 line is reached exception or no exception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9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Throws Declaration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489958"/>
            <a:ext cx="1097280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ThrowsDeclaration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dividend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23;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divisor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quotient(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dividend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divisor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"Result = %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d%n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"Attempt to divide by zero"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"This line is reached exception or no exception"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quotient(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dividend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divisor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dividend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divisor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A7CC5-0F18-4D2E-A2EE-EE178028E6BF}"/>
              </a:ext>
            </a:extLst>
          </p:cNvPr>
          <p:cNvSpPr txBox="1"/>
          <p:nvPr/>
        </p:nvSpPr>
        <p:spPr>
          <a:xfrm>
            <a:off x="609600" y="5506144"/>
            <a:ext cx="10972800" cy="1077218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Attempt to divide by zero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 line is reached exception or no exception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5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6C67-C12B-46C4-A675-C0D0BE69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1FDE-C393-4006-AC79-E3F8B02E2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Checked </a:t>
            </a:r>
            <a:r>
              <a:rPr lang="en-US" dirty="0"/>
              <a:t>exceptions force the caller to either handle the exception or to propagate the exception to the next caller (</a:t>
            </a:r>
            <a:r>
              <a:rPr lang="en-US" i="1" dirty="0"/>
              <a:t>unchecked </a:t>
            </a:r>
            <a:r>
              <a:rPr lang="en-US" dirty="0"/>
              <a:t>exceptions do not).</a:t>
            </a:r>
          </a:p>
          <a:p>
            <a:r>
              <a:rPr lang="en-US" dirty="0"/>
              <a:t>The rule of thumb is, if the caller can possibly take some action to correct the issue, then a checked exception can be used.</a:t>
            </a:r>
          </a:p>
          <a:p>
            <a:r>
              <a:rPr lang="en-US" dirty="0"/>
              <a:t>To say this another way, when a method cannot do what its name says it does, a checked exception can be used.</a:t>
            </a:r>
          </a:p>
        </p:txBody>
      </p:sp>
    </p:spTree>
    <p:extLst>
      <p:ext uri="{BB962C8B-B14F-4D97-AF65-F5344CB8AC3E}">
        <p14:creationId xmlns:p14="http://schemas.microsoft.com/office/powerpoint/2010/main" val="390523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 Exception Compiler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828800"/>
            <a:ext cx="10972800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CheckedException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throwCheckedException</a:t>
            </a:r>
            <a:r>
              <a:rPr lang="en-US" sz="14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throwCheckedException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DataFormatException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DataFormatException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"Uh Oh!"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A7CC5-0F18-4D2E-A2EE-EE178028E6BF}"/>
              </a:ext>
            </a:extLst>
          </p:cNvPr>
          <p:cNvSpPr txBox="1"/>
          <p:nvPr/>
        </p:nvSpPr>
        <p:spPr>
          <a:xfrm>
            <a:off x="609600" y="5506144"/>
            <a:ext cx="10972800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Compiler Error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Unhandled exception type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DataFormatException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4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FA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21704</TotalTime>
  <Words>1605</Words>
  <Application>Microsoft Office PowerPoint</Application>
  <PresentationFormat>Widescreen</PresentationFormat>
  <Paragraphs>216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Tahoma</vt:lpstr>
      <vt:lpstr>Wingdings</vt:lpstr>
      <vt:lpstr>Office Theme</vt:lpstr>
      <vt:lpstr>Custom Design</vt:lpstr>
      <vt:lpstr>Exception Handling</vt:lpstr>
      <vt:lpstr>Terminology</vt:lpstr>
      <vt:lpstr>Handling Errors Without Exceptions</vt:lpstr>
      <vt:lpstr>Exception Advantages</vt:lpstr>
      <vt:lpstr>Example Unhandled Exception</vt:lpstr>
      <vt:lpstr>Example of Handled Exception</vt:lpstr>
      <vt:lpstr>Throws Declaration</vt:lpstr>
      <vt:lpstr>Checked Exceptions</vt:lpstr>
      <vt:lpstr>Checked Exception Compiler Error</vt:lpstr>
      <vt:lpstr>Checked/Unchecked Hierarchy</vt:lpstr>
      <vt:lpstr>Checked Exceptions Controversial</vt:lpstr>
      <vt:lpstr>Finally Clause</vt:lpstr>
      <vt:lpstr>Chained Exceptions</vt:lpstr>
      <vt:lpstr>Summary</vt:lpstr>
      <vt:lpstr>Summary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CS779</dc:title>
  <dc:creator>Borkmark</dc:creator>
  <cp:lastModifiedBy>Warren Mansur</cp:lastModifiedBy>
  <cp:revision>651</cp:revision>
  <dcterms:created xsi:type="dcterms:W3CDTF">2010-09-03T10:48:34Z</dcterms:created>
  <dcterms:modified xsi:type="dcterms:W3CDTF">2022-01-18T17:00:21Z</dcterms:modified>
</cp:coreProperties>
</file>