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22"/>
  </p:notesMasterIdLst>
  <p:handoutMasterIdLst>
    <p:handoutMasterId r:id="rId23"/>
  </p:handoutMasterIdLst>
  <p:sldIdLst>
    <p:sldId id="298" r:id="rId3"/>
    <p:sldId id="447" r:id="rId4"/>
    <p:sldId id="448" r:id="rId5"/>
    <p:sldId id="449" r:id="rId6"/>
    <p:sldId id="451" r:id="rId7"/>
    <p:sldId id="453" r:id="rId8"/>
    <p:sldId id="455" r:id="rId9"/>
    <p:sldId id="454" r:id="rId10"/>
    <p:sldId id="456" r:id="rId11"/>
    <p:sldId id="461" r:id="rId12"/>
    <p:sldId id="462" r:id="rId13"/>
    <p:sldId id="463" r:id="rId14"/>
    <p:sldId id="464" r:id="rId15"/>
    <p:sldId id="465" r:id="rId16"/>
    <p:sldId id="457" r:id="rId17"/>
    <p:sldId id="458" r:id="rId18"/>
    <p:sldId id="459" r:id="rId19"/>
    <p:sldId id="460" r:id="rId20"/>
    <p:sldId id="279" r:id="rId2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9" autoAdjust="0"/>
    <p:restoredTop sz="80145" autoAdjust="0"/>
  </p:normalViewPr>
  <p:slideViewPr>
    <p:cSldViewPr>
      <p:cViewPr varScale="1">
        <p:scale>
          <a:sx n="79" d="100"/>
          <a:sy n="79" d="100"/>
        </p:scale>
        <p:origin x="41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matches method allows you to search the string for the specified pattern.</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16</a:t>
            </a:fld>
            <a:endParaRPr lang="en-US" altLang="en-US"/>
          </a:p>
        </p:txBody>
      </p:sp>
    </p:spTree>
    <p:extLst>
      <p:ext uri="{BB962C8B-B14F-4D97-AF65-F5344CB8AC3E}">
        <p14:creationId xmlns:p14="http://schemas.microsoft.com/office/powerpoint/2010/main" val="1635061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replaceAll</a:t>
            </a:r>
            <a:r>
              <a:rPr lang="en-US" dirty="0"/>
              <a:t> method creates a new string with all matches to regular expression replaced with the specified string.</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17</a:t>
            </a:fld>
            <a:endParaRPr lang="en-US" altLang="en-US"/>
          </a:p>
        </p:txBody>
      </p:sp>
    </p:spTree>
    <p:extLst>
      <p:ext uri="{BB962C8B-B14F-4D97-AF65-F5344CB8AC3E}">
        <p14:creationId xmlns:p14="http://schemas.microsoft.com/office/powerpoint/2010/main" val="895148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split method allows you split a string into an array based upon the regular expression search string.</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18</a:t>
            </a:fld>
            <a:endParaRPr lang="en-US" altLang="en-US"/>
          </a:p>
        </p:txBody>
      </p:sp>
    </p:spTree>
    <p:extLst>
      <p:ext uri="{BB962C8B-B14F-4D97-AF65-F5344CB8AC3E}">
        <p14:creationId xmlns:p14="http://schemas.microsoft.com/office/powerpoint/2010/main" val="305122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ASCII proper only supports English characters (127 possibilities).</a:t>
            </a:r>
          </a:p>
          <a:p>
            <a:r>
              <a:rPr lang="en-US" dirty="0"/>
              <a:t>Newline on windows consists of two characters – carriage return then line feed. Different on UNIX.</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a:t>
            </a:fld>
            <a:endParaRPr lang="en-US" altLang="en-US"/>
          </a:p>
        </p:txBody>
      </p:sp>
    </p:spTree>
    <p:extLst>
      <p:ext uri="{BB962C8B-B14F-4D97-AF65-F5344CB8AC3E}">
        <p14:creationId xmlns:p14="http://schemas.microsoft.com/office/powerpoint/2010/main" val="7647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UTF8 is variable width from 8 to 32 bytes. The common characters are saved in 8 bits. The next most common in 16 bits. The next most common in 24 bits. And the least common in 32 bits. UTF8 is entirely backward compatible with ASCII if only English characters are used.</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a:t>
            </a:fld>
            <a:endParaRPr lang="en-US" altLang="en-US"/>
          </a:p>
        </p:txBody>
      </p:sp>
    </p:spTree>
    <p:extLst>
      <p:ext uri="{BB962C8B-B14F-4D97-AF65-F5344CB8AC3E}">
        <p14:creationId xmlns:p14="http://schemas.microsoft.com/office/powerpoint/2010/main" val="354066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UTF16 always uses 16 bytes for every character. It also has the FF FE indicator at the beginning to indicate if its big endian or little endian (in this case, little endian).</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6</a:t>
            </a:fld>
            <a:endParaRPr lang="en-US" altLang="en-US"/>
          </a:p>
        </p:txBody>
      </p:sp>
    </p:spTree>
    <p:extLst>
      <p:ext uri="{BB962C8B-B14F-4D97-AF65-F5344CB8AC3E}">
        <p14:creationId xmlns:p14="http://schemas.microsoft.com/office/powerpoint/2010/main" val="345619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sequential-access text file can be created with the Formatter object. </a:t>
            </a:r>
          </a:p>
          <a:p>
            <a:r>
              <a:rPr lang="en-US" dirty="0"/>
              <a:t>Formatter creates a named file if the file doesn’t already exist. </a:t>
            </a:r>
          </a:p>
          <a:p>
            <a:r>
              <a:rPr lang="en-US" dirty="0"/>
              <a:t>If the file did exist, its contents are first discarded. </a:t>
            </a:r>
          </a:p>
          <a:p>
            <a:r>
              <a:rPr lang="en-US" dirty="0"/>
              <a:t>Formatter allows you to carefully control what you write with formatting expressions.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10</a:t>
            </a:fld>
            <a:endParaRPr lang="en-US" altLang="en-US"/>
          </a:p>
        </p:txBody>
      </p:sp>
    </p:spTree>
    <p:extLst>
      <p:ext uri="{BB962C8B-B14F-4D97-AF65-F5344CB8AC3E}">
        <p14:creationId xmlns:p14="http://schemas.microsoft.com/office/powerpoint/2010/main" val="272423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BufferedWriter</a:t>
            </a:r>
            <a:r>
              <a:rPr lang="en-US" dirty="0"/>
              <a:t> can write any data not just strings.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11</a:t>
            </a:fld>
            <a:endParaRPr lang="en-US" altLang="en-US"/>
          </a:p>
        </p:txBody>
      </p:sp>
    </p:spTree>
    <p:extLst>
      <p:ext uri="{BB962C8B-B14F-4D97-AF65-F5344CB8AC3E}">
        <p14:creationId xmlns:p14="http://schemas.microsoft.com/office/powerpoint/2010/main" val="132497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Scanner allows you to read in data from text files with specific methods supporting different types.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12</a:t>
            </a:fld>
            <a:endParaRPr lang="en-US" altLang="en-US"/>
          </a:p>
        </p:txBody>
      </p:sp>
    </p:spTree>
    <p:extLst>
      <p:ext uri="{BB962C8B-B14F-4D97-AF65-F5344CB8AC3E}">
        <p14:creationId xmlns:p14="http://schemas.microsoft.com/office/powerpoint/2010/main" val="1140095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BufferedReader</a:t>
            </a:r>
            <a:r>
              <a:rPr lang="en-US" dirty="0"/>
              <a:t> allows you to read in any data (not just strings) from files. You need to cast to make it a string if it is one.</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13</a:t>
            </a:fld>
            <a:endParaRPr lang="en-US" altLang="en-US"/>
          </a:p>
        </p:txBody>
      </p:sp>
    </p:spTree>
    <p:extLst>
      <p:ext uri="{BB962C8B-B14F-4D97-AF65-F5344CB8AC3E}">
        <p14:creationId xmlns:p14="http://schemas.microsoft.com/office/powerpoint/2010/main" val="123293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readAllLines</a:t>
            </a:r>
            <a:r>
              <a:rPr lang="en-US" dirty="0"/>
              <a:t> method reads in the entire file into a list.</a:t>
            </a:r>
          </a:p>
          <a:p>
            <a:r>
              <a:rPr lang="en-US" dirty="0"/>
              <a:t>Convenient if the text file isn’t too large.</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14</a:t>
            </a:fld>
            <a:endParaRPr lang="en-US" altLang="en-US"/>
          </a:p>
        </p:txBody>
      </p:sp>
    </p:spTree>
    <p:extLst>
      <p:ext uri="{BB962C8B-B14F-4D97-AF65-F5344CB8AC3E}">
        <p14:creationId xmlns:p14="http://schemas.microsoft.com/office/powerpoint/2010/main" val="4209678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5/21/2020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5/21/2020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5/21/2020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5/21/2020</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5/21/2020</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5/21/2020</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5/21/2020</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5/21/2020</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5/21/2020</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5/21/2020</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Text Input Output</a:t>
            </a:r>
          </a:p>
        </p:txBody>
      </p:sp>
      <p:sp>
        <p:nvSpPr>
          <p:cNvPr id="6" name="Footer Placeholder 5"/>
          <p:cNvSpPr>
            <a:spLocks noGrp="1"/>
          </p:cNvSpPr>
          <p:nvPr>
            <p:ph type="ftr" sz="quarter" idx="11"/>
          </p:nvPr>
        </p:nvSpPr>
        <p:spPr/>
        <p:txBody>
          <a:bodyPr/>
          <a:lstStyle/>
          <a:p>
            <a:pPr>
              <a:defRPr/>
            </a:pPr>
            <a:r>
              <a:rPr lang="en-US" dirty="0"/>
              <a:t>Copyright 2020 Warren Mansur and Eric </a:t>
            </a:r>
            <a:r>
              <a:rPr lang="en-US" dirty="0" err="1"/>
              <a:t>Braude</a:t>
            </a:r>
            <a:r>
              <a:rPr lang="en-US" dirty="0"/>
              <a:t>.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Writing with Formatter</a:t>
            </a:r>
          </a:p>
        </p:txBody>
      </p:sp>
      <p:sp>
        <p:nvSpPr>
          <p:cNvPr id="4" name="TextBox 3">
            <a:extLst>
              <a:ext uri="{FF2B5EF4-FFF2-40B4-BE49-F238E27FC236}">
                <a16:creationId xmlns:a16="http://schemas.microsoft.com/office/drawing/2014/main" id="{3ADFDA14-7C82-4D53-901E-62E7B1561EAC}"/>
              </a:ext>
            </a:extLst>
          </p:cNvPr>
          <p:cNvSpPr txBox="1"/>
          <p:nvPr/>
        </p:nvSpPr>
        <p:spPr>
          <a:xfrm>
            <a:off x="632460" y="1447800"/>
            <a:ext cx="10972800" cy="3600986"/>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java.util.Formatter</a:t>
            </a:r>
            <a:r>
              <a:rPr lang="en-US" sz="1200" b="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java.io.FileNotFoundException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FormatterWriter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Formatter </a:t>
            </a:r>
            <a:r>
              <a:rPr lang="en-US" sz="1200" dirty="0" err="1">
                <a:solidFill>
                  <a:srgbClr val="6A3E3E"/>
                </a:solidFill>
                <a:latin typeface="Consolas" panose="020B0609020204030204" pitchFamily="49" charset="0"/>
              </a:rPr>
              <a:t>outfile</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outfile</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Formatter(</a:t>
            </a:r>
            <a:r>
              <a:rPr lang="en-US" sz="1200" b="1" dirty="0">
                <a:solidFill>
                  <a:srgbClr val="2A00FF"/>
                </a:solidFill>
                <a:latin typeface="Consolas" panose="020B0609020204030204" pitchFamily="49" charset="0"/>
              </a:rPr>
              <a:t>"/</a:t>
            </a:r>
            <a:r>
              <a:rPr lang="en-US" sz="1200" b="1" dirty="0" err="1">
                <a:solidFill>
                  <a:srgbClr val="2A00FF"/>
                </a:solidFill>
                <a:latin typeface="Consolas" panose="020B0609020204030204" pitchFamily="49" charset="0"/>
              </a:rPr>
              <a:t>tmp</a:t>
            </a:r>
            <a:r>
              <a:rPr lang="en-US" sz="1200" b="1" dirty="0">
                <a:solidFill>
                  <a:srgbClr val="2A00FF"/>
                </a:solidFill>
                <a:latin typeface="Consolas" panose="020B0609020204030204" pitchFamily="49" charset="0"/>
              </a:rPr>
              <a:t>/Examples/poets.txt"</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open file</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FileNotFoundException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ex</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err</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"Cannot open file ... quitting"</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outfile</a:t>
            </a:r>
            <a:r>
              <a:rPr lang="en-US" sz="1200" dirty="0" err="1">
                <a:solidFill>
                  <a:srgbClr val="000000"/>
                </a:solidFill>
                <a:latin typeface="Consolas" panose="020B0609020204030204" pitchFamily="49" charset="0"/>
              </a:rPr>
              <a:t>.format</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"Wilfred Owen        %4d%n"</a:t>
            </a:r>
            <a:r>
              <a:rPr lang="en-US" sz="1200" dirty="0">
                <a:solidFill>
                  <a:srgbClr val="000000"/>
                </a:solidFill>
                <a:latin typeface="Consolas" panose="020B0609020204030204" pitchFamily="49" charset="0"/>
              </a:rPr>
              <a:t>, 25);</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outfile</a:t>
            </a:r>
            <a:r>
              <a:rPr lang="en-US" sz="1200" dirty="0" err="1">
                <a:solidFill>
                  <a:srgbClr val="000000"/>
                </a:solidFill>
                <a:latin typeface="Consolas" panose="020B0609020204030204" pitchFamily="49" charset="0"/>
              </a:rPr>
              <a:t>.format</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"W.B. Yeats          %4d%n"</a:t>
            </a:r>
            <a:r>
              <a:rPr lang="en-US" sz="1200" dirty="0">
                <a:solidFill>
                  <a:srgbClr val="000000"/>
                </a:solidFill>
                <a:latin typeface="Consolas" panose="020B0609020204030204" pitchFamily="49" charset="0"/>
              </a:rPr>
              <a:t>, 50);</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outfile</a:t>
            </a:r>
            <a:r>
              <a:rPr lang="en-US" sz="1200" dirty="0" err="1">
                <a:solidFill>
                  <a:srgbClr val="000000"/>
                </a:solidFill>
                <a:latin typeface="Consolas" panose="020B0609020204030204" pitchFamily="49" charset="0"/>
              </a:rPr>
              <a:t>.format</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"Rabindranath Tagore %4d%n"</a:t>
            </a:r>
            <a:r>
              <a:rPr lang="en-US" sz="1200" dirty="0">
                <a:solidFill>
                  <a:srgbClr val="000000"/>
                </a:solidFill>
                <a:latin typeface="Consolas" panose="020B0609020204030204" pitchFamily="49" charset="0"/>
              </a:rPr>
              <a:t>, 2000);</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outfile</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32460" y="5201186"/>
            <a:ext cx="10972800" cy="984885"/>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File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Wilfred Owen          25</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W.B. Yeats            50</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Rabindranath Tagore 2000</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16453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Writing with </a:t>
            </a:r>
            <a:r>
              <a:rPr lang="en-US" dirty="0" err="1"/>
              <a:t>BufferedWriter</a:t>
            </a:r>
            <a:endParaRPr lang="en-US" dirty="0"/>
          </a:p>
        </p:txBody>
      </p:sp>
      <p:sp>
        <p:nvSpPr>
          <p:cNvPr id="4" name="TextBox 3">
            <a:extLst>
              <a:ext uri="{FF2B5EF4-FFF2-40B4-BE49-F238E27FC236}">
                <a16:creationId xmlns:a16="http://schemas.microsoft.com/office/drawing/2014/main" id="{3ADFDA14-7C82-4D53-901E-62E7B1561EAC}"/>
              </a:ext>
            </a:extLst>
          </p:cNvPr>
          <p:cNvSpPr txBox="1"/>
          <p:nvPr/>
        </p:nvSpPr>
        <p:spPr>
          <a:xfrm>
            <a:off x="643890" y="1600200"/>
            <a:ext cx="10972800" cy="304698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java.io.*;</a:t>
            </a:r>
          </a:p>
          <a:p>
            <a:endParaRPr lang="en-US" sz="1200" b="1" dirty="0">
              <a:solidFill>
                <a:srgbClr val="000000"/>
              </a:solidFill>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BufferedWriterDemo</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FileWriter</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fr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FileWriter</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a:t>
            </a:r>
            <a:r>
              <a:rPr lang="en-US" sz="1200" b="1" dirty="0" err="1">
                <a:solidFill>
                  <a:srgbClr val="2A00FF"/>
                </a:solidFill>
                <a:latin typeface="Consolas" panose="020B0609020204030204" pitchFamily="49" charset="0"/>
              </a:rPr>
              <a:t>tmp</a:t>
            </a:r>
            <a:r>
              <a:rPr lang="en-US" sz="1200" b="1" dirty="0">
                <a:solidFill>
                  <a:srgbClr val="2A00FF"/>
                </a:solidFill>
                <a:latin typeface="Consolas" panose="020B0609020204030204" pitchFamily="49" charset="0"/>
              </a:rPr>
              <a:t>/Examples/BufferedWriter.txt"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FileWriter</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br</a:t>
            </a:r>
            <a:r>
              <a:rPr lang="en-US" sz="1200" dirty="0">
                <a:solidFill>
                  <a:srgbClr val="000000"/>
                </a:solidFill>
                <a:latin typeface="Consolas" panose="020B0609020204030204" pitchFamily="49" charset="0"/>
              </a:rPr>
              <a:t> = </a:t>
            </a:r>
            <a:r>
              <a:rPr lang="en-US" sz="1200" b="1" u="sng" dirty="0">
                <a:solidFill>
                  <a:srgbClr val="7F0055"/>
                </a:solidFill>
                <a:latin typeface="Consolas" panose="020B0609020204030204" pitchFamily="49" charset="0"/>
              </a:rPr>
              <a:t>new</a:t>
            </a:r>
            <a:r>
              <a:rPr lang="en-US" sz="1200" b="1" u="sng"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BufferedWriter</a:t>
            </a:r>
            <a:r>
              <a:rPr lang="en-US" sz="1200" b="1" u="sng" dirty="0">
                <a:solidFill>
                  <a:srgbClr val="000000"/>
                </a:solidFill>
                <a:latin typeface="Consolas" panose="020B0609020204030204" pitchFamily="49" charset="0"/>
              </a:rPr>
              <a:t>(</a:t>
            </a:r>
            <a:r>
              <a:rPr lang="en-US" sz="1200" b="1" u="sng" dirty="0" err="1">
                <a:solidFill>
                  <a:srgbClr val="6A3E3E"/>
                </a:solidFill>
                <a:latin typeface="Consolas" panose="020B0609020204030204" pitchFamily="49" charset="0"/>
              </a:rPr>
              <a:t>fr</a:t>
            </a:r>
            <a:r>
              <a:rPr lang="en-US" sz="1200" b="1" u="sng"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br</a:t>
            </a:r>
            <a:r>
              <a:rPr lang="en-US" sz="1200" dirty="0" err="1">
                <a:solidFill>
                  <a:srgbClr val="000000"/>
                </a:solidFill>
                <a:latin typeface="Consolas" panose="020B0609020204030204" pitchFamily="49" charset="0"/>
              </a:rPr>
              <a:t>.write</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"I am writing a fun file."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br</a:t>
            </a:r>
            <a:r>
              <a:rPr lang="en-US" sz="1200" dirty="0" err="1">
                <a:solidFill>
                  <a:srgbClr val="000000"/>
                </a:solidFill>
                <a:latin typeface="Consolas" panose="020B0609020204030204" pitchFamily="49" charset="0"/>
              </a:rPr>
              <a:t>.write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System.</a:t>
            </a:r>
            <a:r>
              <a:rPr lang="en-US" sz="1200" i="1" dirty="0" err="1">
                <a:solidFill>
                  <a:srgbClr val="000000"/>
                </a:solidFill>
                <a:latin typeface="Consolas" panose="020B0609020204030204" pitchFamily="49" charset="0"/>
              </a:rPr>
              <a:t>lineSeparator</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br</a:t>
            </a:r>
            <a:r>
              <a:rPr lang="en-US" sz="1200" dirty="0" err="1">
                <a:solidFill>
                  <a:srgbClr val="000000"/>
                </a:solidFill>
                <a:latin typeface="Consolas" panose="020B0609020204030204" pitchFamily="49" charset="0"/>
              </a:rPr>
              <a:t>.write</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"You can write fun files too."</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br</a:t>
            </a:r>
            <a:r>
              <a:rPr lang="en-US" sz="1200" dirty="0" err="1">
                <a:solidFill>
                  <a:srgbClr val="000000"/>
                </a:solidFill>
                <a:latin typeface="Consolas" panose="020B0609020204030204" pitchFamily="49" charset="0"/>
              </a:rPr>
              <a:t>.write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System.</a:t>
            </a:r>
            <a:r>
              <a:rPr lang="en-US" sz="1200" i="1" dirty="0" err="1">
                <a:solidFill>
                  <a:srgbClr val="000000"/>
                </a:solidFill>
                <a:latin typeface="Consolas" panose="020B0609020204030204" pitchFamily="49" charset="0"/>
              </a:rPr>
              <a:t>lineSeparator</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IOException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32460" y="5201186"/>
            <a:ext cx="10972800" cy="769441"/>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File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I am writing a fun file.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You can write fun files too.</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86867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Reading with Scanner</a:t>
            </a:r>
          </a:p>
        </p:txBody>
      </p:sp>
      <p:sp>
        <p:nvSpPr>
          <p:cNvPr id="4" name="TextBox 3">
            <a:extLst>
              <a:ext uri="{FF2B5EF4-FFF2-40B4-BE49-F238E27FC236}">
                <a16:creationId xmlns:a16="http://schemas.microsoft.com/office/drawing/2014/main" id="{3ADFDA14-7C82-4D53-901E-62E7B1561EAC}"/>
              </a:ext>
            </a:extLst>
          </p:cNvPr>
          <p:cNvSpPr txBox="1"/>
          <p:nvPr/>
        </p:nvSpPr>
        <p:spPr>
          <a:xfrm>
            <a:off x="632460" y="1443841"/>
            <a:ext cx="10972800" cy="397031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java.util.Scanner</a:t>
            </a:r>
            <a:r>
              <a:rPr lang="en-US" sz="1200" b="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java.io.File</a:t>
            </a:r>
            <a:r>
              <a:rPr lang="en-US" sz="1200" b="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java.io.IOException</a:t>
            </a:r>
            <a:r>
              <a:rPr lang="en-US" sz="1200" b="1" dirty="0">
                <a:solidFill>
                  <a:srgbClr val="000000"/>
                </a:solidFill>
                <a:latin typeface="Consolas" panose="020B0609020204030204" pitchFamily="49" charset="0"/>
              </a:rPr>
              <a:t>;</a:t>
            </a:r>
          </a:p>
          <a:p>
            <a:r>
              <a:rPr lang="en-US" sz="1200" dirty="0">
                <a:solidFill>
                  <a:srgbClr val="3F7F5F"/>
                </a:solidFill>
                <a:latin typeface="Consolas" panose="020B0609020204030204" pitchFamily="49" charset="0"/>
              </a:rPr>
              <a:t>// Assumes that a </a:t>
            </a:r>
            <a:r>
              <a:rPr lang="en-US" sz="1200" u="sng" dirty="0" err="1">
                <a:solidFill>
                  <a:srgbClr val="3F7F5F"/>
                </a:solidFill>
                <a:latin typeface="Consolas" panose="020B0609020204030204" pitchFamily="49" charset="0"/>
              </a:rPr>
              <a:t>textfile</a:t>
            </a:r>
            <a:r>
              <a:rPr lang="en-US" sz="1200" u="sng" dirty="0">
                <a:solidFill>
                  <a:srgbClr val="3F7F5F"/>
                </a:solidFill>
                <a:latin typeface="Consolas" panose="020B0609020204030204" pitchFamily="49" charset="0"/>
              </a:rPr>
              <a:t> named /</a:t>
            </a:r>
            <a:r>
              <a:rPr lang="en-US" sz="1200" u="sng" dirty="0" err="1">
                <a:solidFill>
                  <a:srgbClr val="3F7F5F"/>
                </a:solidFill>
                <a:latin typeface="Consolas" panose="020B0609020204030204" pitchFamily="49" charset="0"/>
              </a:rPr>
              <a:t>tmp</a:t>
            </a:r>
            <a:r>
              <a:rPr lang="en-US" sz="1200" u="sng" dirty="0">
                <a:solidFill>
                  <a:srgbClr val="3F7F5F"/>
                </a:solidFill>
                <a:latin typeface="Consolas" panose="020B0609020204030204" pitchFamily="49" charset="0"/>
              </a:rPr>
              <a:t>/Examples/ghosts.txt exists with contents:</a:t>
            </a:r>
          </a:p>
          <a:p>
            <a:r>
              <a:rPr lang="en-US" sz="1200" dirty="0">
                <a:solidFill>
                  <a:srgbClr val="3F7F5F"/>
                </a:solidFill>
                <a:latin typeface="Consolas" panose="020B0609020204030204" pitchFamily="49" charset="0"/>
              </a:rPr>
              <a:t>// 12 </a:t>
            </a:r>
            <a:r>
              <a:rPr lang="en-US" sz="1200" u="sng" dirty="0">
                <a:solidFill>
                  <a:srgbClr val="3F7F5F"/>
                </a:solidFill>
                <a:latin typeface="Consolas" panose="020B0609020204030204" pitchFamily="49" charset="0"/>
              </a:rPr>
              <a:t>Ebenezer 25 Dickens</a:t>
            </a:r>
          </a:p>
          <a:p>
            <a:r>
              <a:rPr lang="en-US" sz="1200" dirty="0">
                <a:solidFill>
                  <a:srgbClr val="3F7F5F"/>
                </a:solidFill>
                <a:latin typeface="Consolas" panose="020B0609020204030204" pitchFamily="49" charset="0"/>
              </a:rPr>
              <a:t>// 45 </a:t>
            </a:r>
            <a:r>
              <a:rPr lang="en-US" sz="1200" u="sng" dirty="0">
                <a:solidFill>
                  <a:srgbClr val="3F7F5F"/>
                </a:solidFill>
                <a:latin typeface="Consolas" panose="020B0609020204030204" pitchFamily="49" charset="0"/>
              </a:rPr>
              <a:t>Baskervilles 50 Doyle</a:t>
            </a:r>
          </a:p>
          <a:p>
            <a:r>
              <a:rPr lang="en-US" sz="1200" dirty="0">
                <a:solidFill>
                  <a:srgbClr val="3F7F5F"/>
                </a:solidFill>
                <a:latin typeface="Consolas" panose="020B0609020204030204" pitchFamily="49" charset="0"/>
              </a:rPr>
              <a:t>// 99 </a:t>
            </a:r>
            <a:r>
              <a:rPr lang="en-US" sz="1200" u="sng" dirty="0" err="1">
                <a:solidFill>
                  <a:srgbClr val="3F7F5F"/>
                </a:solidFill>
                <a:latin typeface="Consolas" panose="020B0609020204030204" pitchFamily="49" charset="0"/>
              </a:rPr>
              <a:t>Canterville</a:t>
            </a:r>
            <a:r>
              <a:rPr lang="en-US" sz="1200" u="sng" dirty="0">
                <a:solidFill>
                  <a:srgbClr val="3F7F5F"/>
                </a:solidFill>
                <a:latin typeface="Consolas" panose="020B0609020204030204" pitchFamily="49" charset="0"/>
              </a:rPr>
              <a:t> 20 Wilde </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ScannerDemo</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IOException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Scanner </a:t>
            </a:r>
            <a:r>
              <a:rPr lang="en-US" sz="1200" dirty="0" err="1">
                <a:solidFill>
                  <a:srgbClr val="6A3E3E"/>
                </a:solidFill>
                <a:latin typeface="Consolas" panose="020B0609020204030204" pitchFamily="49" charset="0"/>
              </a:rPr>
              <a:t>infile</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Scanner(</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File(</a:t>
            </a:r>
            <a:r>
              <a:rPr lang="en-US" sz="1200" b="1" dirty="0">
                <a:solidFill>
                  <a:srgbClr val="2A00FF"/>
                </a:solidFill>
                <a:latin typeface="Consolas" panose="020B0609020204030204" pitchFamily="49" charset="0"/>
              </a:rPr>
              <a:t>"/</a:t>
            </a:r>
            <a:r>
              <a:rPr lang="en-US" sz="1200" b="1" dirty="0" err="1">
                <a:solidFill>
                  <a:srgbClr val="2A00FF"/>
                </a:solidFill>
                <a:latin typeface="Consolas" panose="020B0609020204030204" pitchFamily="49" charset="0"/>
              </a:rPr>
              <a:t>tmp</a:t>
            </a:r>
            <a:r>
              <a:rPr lang="en-US" sz="1200" b="1" dirty="0">
                <a:solidFill>
                  <a:srgbClr val="2A00FF"/>
                </a:solidFill>
                <a:latin typeface="Consolas" panose="020B0609020204030204" pitchFamily="49" charset="0"/>
              </a:rPr>
              <a:t>/Examples/ghosts.txt"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infile</a:t>
            </a:r>
            <a:r>
              <a:rPr lang="en-US" sz="1200" b="1" dirty="0" err="1">
                <a:solidFill>
                  <a:srgbClr val="000000"/>
                </a:solidFill>
                <a:latin typeface="Consolas" panose="020B0609020204030204" pitchFamily="49" charset="0"/>
              </a:rPr>
              <a:t>.hasNext</a:t>
            </a:r>
            <a:r>
              <a:rPr lang="en-US" sz="1200" b="1" dirty="0">
                <a:solidFill>
                  <a:srgbClr val="000000"/>
                </a:solidFill>
                <a:latin typeface="Consolas" panose="020B0609020204030204" pitchFamily="49" charset="0"/>
              </a:rPr>
              <a:t>()) {         </a:t>
            </a:r>
          </a:p>
          <a:p>
            <a:r>
              <a:rPr lang="pt-BR" sz="1200" dirty="0">
                <a:solidFill>
                  <a:srgbClr val="000000"/>
                </a:solidFill>
                <a:latin typeface="Consolas" panose="020B0609020204030204" pitchFamily="49" charset="0"/>
              </a:rPr>
              <a:t>           System.</a:t>
            </a:r>
            <a:r>
              <a:rPr lang="pt-BR" sz="1200" b="1" i="1" dirty="0">
                <a:solidFill>
                  <a:srgbClr val="0000C0"/>
                </a:solidFill>
                <a:latin typeface="Consolas" panose="020B0609020204030204" pitchFamily="49" charset="0"/>
              </a:rPr>
              <a:t>out</a:t>
            </a:r>
            <a:r>
              <a:rPr lang="pt-BR" sz="1200" b="1" i="1" dirty="0">
                <a:solidFill>
                  <a:srgbClr val="000000"/>
                </a:solidFill>
                <a:latin typeface="Consolas" panose="020B0609020204030204" pitchFamily="49" charset="0"/>
              </a:rPr>
              <a:t>.printf(</a:t>
            </a:r>
            <a:r>
              <a:rPr lang="pt-BR" sz="1200" b="1" i="1" dirty="0">
                <a:solidFill>
                  <a:srgbClr val="2A00FF"/>
                </a:solidFill>
                <a:latin typeface="Consolas" panose="020B0609020204030204" pitchFamily="49" charset="0"/>
              </a:rPr>
              <a:t>"%-3d %-20s %-3d %-20s%n"</a:t>
            </a:r>
            <a:r>
              <a:rPr lang="pt-BR" sz="1200" b="1" i="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infile</a:t>
            </a:r>
            <a:r>
              <a:rPr lang="en-US" sz="1200" dirty="0" err="1">
                <a:solidFill>
                  <a:srgbClr val="000000"/>
                </a:solidFill>
                <a:latin typeface="Consolas" panose="020B0609020204030204" pitchFamily="49" charset="0"/>
              </a:rPr>
              <a:t>.nextInt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infile</a:t>
            </a:r>
            <a:r>
              <a:rPr lang="en-US" sz="1200" dirty="0" err="1">
                <a:solidFill>
                  <a:srgbClr val="000000"/>
                </a:solidFill>
                <a:latin typeface="Consolas" panose="020B0609020204030204" pitchFamily="49" charset="0"/>
              </a:rPr>
              <a:t>.next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infile</a:t>
            </a:r>
            <a:r>
              <a:rPr lang="en-US" sz="1200" dirty="0" err="1">
                <a:solidFill>
                  <a:srgbClr val="000000"/>
                </a:solidFill>
                <a:latin typeface="Consolas" panose="020B0609020204030204" pitchFamily="49" charset="0"/>
              </a:rPr>
              <a:t>.nextInt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infile</a:t>
            </a:r>
            <a:r>
              <a:rPr lang="en-US" sz="1200" dirty="0" err="1">
                <a:solidFill>
                  <a:srgbClr val="000000"/>
                </a:solidFill>
                <a:latin typeface="Consolas" panose="020B0609020204030204" pitchFamily="49" charset="0"/>
              </a:rPr>
              <a:t>.next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infile</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32460" y="5543550"/>
            <a:ext cx="10972800" cy="984885"/>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de-DE"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12  Ebenezer             25  Dickens             </a:t>
            </a:r>
          </a:p>
          <a:p>
            <a:pPr>
              <a:spcBef>
                <a:spcPts val="0"/>
              </a:spcBef>
              <a:spcAft>
                <a:spcPts val="0"/>
              </a:spcAft>
            </a:pPr>
            <a:r>
              <a:rPr lang="de-DE"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45  Baskervilles         50  Doyle               </a:t>
            </a:r>
          </a:p>
          <a:p>
            <a:pPr>
              <a:spcBef>
                <a:spcPts val="0"/>
              </a:spcBef>
              <a:spcAft>
                <a:spcPts val="0"/>
              </a:spcAft>
            </a:pPr>
            <a:r>
              <a:rPr lang="de-DE"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99  Canterville          20  Wilde </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21667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Reading with </a:t>
            </a:r>
            <a:r>
              <a:rPr lang="en-US" dirty="0" err="1"/>
              <a:t>BufferedReader</a:t>
            </a:r>
            <a:endParaRPr lang="en-US" dirty="0"/>
          </a:p>
        </p:txBody>
      </p:sp>
      <p:sp>
        <p:nvSpPr>
          <p:cNvPr id="4" name="TextBox 3">
            <a:extLst>
              <a:ext uri="{FF2B5EF4-FFF2-40B4-BE49-F238E27FC236}">
                <a16:creationId xmlns:a16="http://schemas.microsoft.com/office/drawing/2014/main" id="{3ADFDA14-7C82-4D53-901E-62E7B1561EAC}"/>
              </a:ext>
            </a:extLst>
          </p:cNvPr>
          <p:cNvSpPr txBox="1"/>
          <p:nvPr/>
        </p:nvSpPr>
        <p:spPr>
          <a:xfrm>
            <a:off x="632460" y="1676400"/>
            <a:ext cx="10972800" cy="249299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err="1">
                <a:solidFill>
                  <a:srgbClr val="7F0055"/>
                </a:solidFill>
                <a:latin typeface="Consolas" panose="020B0609020204030204" pitchFamily="49" charset="0"/>
              </a:rPr>
              <a:t>iimport</a:t>
            </a:r>
            <a:r>
              <a:rPr lang="en-US" sz="1200" b="1" dirty="0">
                <a:solidFill>
                  <a:srgbClr val="000000"/>
                </a:solidFill>
                <a:latin typeface="Consolas" panose="020B0609020204030204" pitchFamily="49" charset="0"/>
              </a:rPr>
              <a:t> java.io.*;</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BufferedReaderDemo</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IOException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BufferedReader</a:t>
            </a:r>
            <a:r>
              <a:rPr lang="en-US" sz="1200" dirty="0">
                <a:solidFill>
                  <a:srgbClr val="000000"/>
                </a:solidFill>
                <a:latin typeface="Consolas" panose="020B0609020204030204" pitchFamily="49" charset="0"/>
              </a:rPr>
              <a:t> </a:t>
            </a:r>
            <a:r>
              <a:rPr lang="en-US" sz="1200" u="sng" dirty="0" err="1">
                <a:solidFill>
                  <a:srgbClr val="6A3E3E"/>
                </a:solidFill>
                <a:latin typeface="Consolas" panose="020B0609020204030204" pitchFamily="49" charset="0"/>
              </a:rPr>
              <a:t>fr</a:t>
            </a:r>
            <a:r>
              <a:rPr lang="en-US" sz="1200" u="sng" dirty="0">
                <a:solidFill>
                  <a:srgbClr val="000000"/>
                </a:solidFill>
                <a:latin typeface="Consolas" panose="020B0609020204030204" pitchFamily="49" charset="0"/>
              </a:rPr>
              <a:t> = </a:t>
            </a:r>
            <a:r>
              <a:rPr lang="en-US" sz="1200" b="1" u="sng" dirty="0">
                <a:solidFill>
                  <a:srgbClr val="7F0055"/>
                </a:solidFill>
                <a:latin typeface="Consolas" panose="020B0609020204030204" pitchFamily="49" charset="0"/>
              </a:rPr>
              <a:t>new</a:t>
            </a:r>
            <a:r>
              <a:rPr lang="en-US" sz="1200" b="1" u="sng"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BufferedReader</a:t>
            </a:r>
            <a:r>
              <a:rPr lang="en-US" sz="1200" b="1" u="sng" dirty="0">
                <a:solidFill>
                  <a:srgbClr val="000000"/>
                </a:solidFill>
                <a:latin typeface="Consolas" panose="020B0609020204030204" pitchFamily="49" charset="0"/>
              </a:rPr>
              <a:t>(</a:t>
            </a:r>
            <a:r>
              <a:rPr lang="en-US" sz="1200" b="1" u="sng" dirty="0">
                <a:solidFill>
                  <a:srgbClr val="7F0055"/>
                </a:solidFill>
                <a:latin typeface="Consolas" panose="020B0609020204030204" pitchFamily="49" charset="0"/>
              </a:rPr>
              <a:t>new</a:t>
            </a:r>
            <a:r>
              <a:rPr lang="en-US" sz="1200" b="1" u="sng"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FileReader</a:t>
            </a:r>
            <a:r>
              <a:rPr lang="en-US" sz="1200" b="1" u="sng" dirty="0">
                <a:solidFill>
                  <a:srgbClr val="000000"/>
                </a:solidFill>
                <a:latin typeface="Consolas" panose="020B0609020204030204" pitchFamily="49" charset="0"/>
              </a:rPr>
              <a:t>(</a:t>
            </a:r>
            <a:r>
              <a:rPr lang="en-US" sz="1200" b="1" u="sng" dirty="0">
                <a:solidFill>
                  <a:srgbClr val="2A00FF"/>
                </a:solidFill>
                <a:latin typeface="Consolas" panose="020B0609020204030204" pitchFamily="49" charset="0"/>
              </a:rPr>
              <a:t>"/</a:t>
            </a:r>
            <a:r>
              <a:rPr lang="en-US" sz="1200" b="1" u="sng" dirty="0" err="1">
                <a:solidFill>
                  <a:srgbClr val="2A00FF"/>
                </a:solidFill>
                <a:latin typeface="Consolas" panose="020B0609020204030204" pitchFamily="49" charset="0"/>
              </a:rPr>
              <a:t>tmp</a:t>
            </a:r>
            <a:r>
              <a:rPr lang="en-US" sz="1200" b="1" u="sng" dirty="0">
                <a:solidFill>
                  <a:srgbClr val="2A00FF"/>
                </a:solidFill>
                <a:latin typeface="Consolas" panose="020B0609020204030204" pitchFamily="49" charset="0"/>
              </a:rPr>
              <a:t>/Examples/ghosts.txt"</a:t>
            </a:r>
            <a:r>
              <a:rPr lang="en-US" sz="1200" b="1" u="sng"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i</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i</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fr</a:t>
            </a:r>
            <a:r>
              <a:rPr lang="en-US" sz="1200" b="1" dirty="0" err="1">
                <a:solidFill>
                  <a:srgbClr val="000000"/>
                </a:solidFill>
                <a:latin typeface="Consolas" panose="020B0609020204030204" pitchFamily="49" charset="0"/>
              </a:rPr>
              <a:t>.read</a:t>
            </a:r>
            <a:r>
              <a:rPr lang="en-US" sz="1200" b="1" dirty="0">
                <a:solidFill>
                  <a:srgbClr val="000000"/>
                </a:solidFill>
                <a:latin typeface="Consolas" panose="020B0609020204030204" pitchFamily="49" charset="0"/>
              </a:rPr>
              <a:t>()) != -1)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a:t>
            </a:r>
            <a:r>
              <a:rPr lang="en-US" sz="1200" b="1"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char</a:t>
            </a:r>
            <a:r>
              <a:rPr lang="en-US" sz="1200" b="1" i="1" dirty="0">
                <a:solidFill>
                  <a:srgbClr val="000000"/>
                </a:solidFill>
                <a:latin typeface="Consolas" panose="020B0609020204030204" pitchFamily="49" charset="0"/>
              </a:rPr>
              <a:t>) </a:t>
            </a:r>
            <a:r>
              <a:rPr lang="en-US" sz="1200" b="1" i="1" dirty="0" err="1">
                <a:solidFill>
                  <a:srgbClr val="6A3E3E"/>
                </a:solidFill>
                <a:latin typeface="Consolas" panose="020B0609020204030204" pitchFamily="49" charset="0"/>
              </a:rPr>
              <a:t>i</a:t>
            </a:r>
            <a:r>
              <a:rPr lang="en-US" sz="1200" b="1" i="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p>
        </p:txBody>
      </p:sp>
      <p:sp>
        <p:nvSpPr>
          <p:cNvPr id="5" name="TextBox 4">
            <a:extLst>
              <a:ext uri="{FF2B5EF4-FFF2-40B4-BE49-F238E27FC236}">
                <a16:creationId xmlns:a16="http://schemas.microsoft.com/office/drawing/2014/main" id="{32DA7CC5-0F18-4D2E-A2EE-EE178028E6BF}"/>
              </a:ext>
            </a:extLst>
          </p:cNvPr>
          <p:cNvSpPr txBox="1"/>
          <p:nvPr/>
        </p:nvSpPr>
        <p:spPr>
          <a:xfrm>
            <a:off x="632460" y="4876800"/>
            <a:ext cx="10972800" cy="984885"/>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de-DE"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12 Ebenezer 25 Dickens</a:t>
            </a:r>
          </a:p>
          <a:p>
            <a:pPr>
              <a:spcBef>
                <a:spcPts val="0"/>
              </a:spcBef>
              <a:spcAft>
                <a:spcPts val="0"/>
              </a:spcAft>
            </a:pPr>
            <a:r>
              <a:rPr lang="de-DE"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45 Baskervilles 50 Doyle</a:t>
            </a:r>
          </a:p>
          <a:p>
            <a:pPr>
              <a:spcBef>
                <a:spcPts val="0"/>
              </a:spcBef>
              <a:spcAft>
                <a:spcPts val="0"/>
              </a:spcAft>
            </a:pPr>
            <a:r>
              <a:rPr lang="de-DE"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99 Canterville 20 Wilde </a:t>
            </a:r>
          </a:p>
        </p:txBody>
      </p:sp>
    </p:spTree>
    <p:extLst>
      <p:ext uri="{BB962C8B-B14F-4D97-AF65-F5344CB8AC3E}">
        <p14:creationId xmlns:p14="http://schemas.microsoft.com/office/powerpoint/2010/main" val="416799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Reading with </a:t>
            </a:r>
            <a:r>
              <a:rPr lang="en-US" dirty="0" err="1"/>
              <a:t>readAllLines</a:t>
            </a:r>
            <a:r>
              <a:rPr lang="en-US" dirty="0"/>
              <a:t> Method</a:t>
            </a:r>
          </a:p>
        </p:txBody>
      </p:sp>
      <p:sp>
        <p:nvSpPr>
          <p:cNvPr id="4" name="TextBox 3">
            <a:extLst>
              <a:ext uri="{FF2B5EF4-FFF2-40B4-BE49-F238E27FC236}">
                <a16:creationId xmlns:a16="http://schemas.microsoft.com/office/drawing/2014/main" id="{3ADFDA14-7C82-4D53-901E-62E7B1561EAC}"/>
              </a:ext>
            </a:extLst>
          </p:cNvPr>
          <p:cNvSpPr txBox="1"/>
          <p:nvPr/>
        </p:nvSpPr>
        <p:spPr>
          <a:xfrm>
            <a:off x="621030" y="1524000"/>
            <a:ext cx="10972800" cy="3600986"/>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java.util</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java.nio.charset.</a:t>
            </a:r>
            <a:r>
              <a:rPr lang="en-US" sz="1200" b="1" u="sng" dirty="0" err="1">
                <a:solidFill>
                  <a:srgbClr val="000000"/>
                </a:solidFill>
                <a:latin typeface="Consolas" panose="020B0609020204030204" pitchFamily="49" charset="0"/>
              </a:rPr>
              <a:t>StandardCharsets</a:t>
            </a:r>
            <a:r>
              <a:rPr lang="en-US" sz="1200" b="1" u="sng"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java.nio.file</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java.io.*; </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ReadAllLinesDemo</a:t>
            </a:r>
            <a:r>
              <a:rPr lang="en-US" sz="1200" b="1"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List&lt;String&gt; </a:t>
            </a:r>
            <a:r>
              <a:rPr lang="en-US" sz="1200" dirty="0">
                <a:solidFill>
                  <a:srgbClr val="6A3E3E"/>
                </a:solidFill>
                <a:latin typeface="Consolas" panose="020B0609020204030204" pitchFamily="49" charset="0"/>
              </a:rPr>
              <a:t>lines</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Files.</a:t>
            </a:r>
            <a:r>
              <a:rPr lang="en-US" sz="1200" i="1" dirty="0" err="1">
                <a:solidFill>
                  <a:srgbClr val="000000"/>
                </a:solidFill>
                <a:latin typeface="Consolas" panose="020B0609020204030204" pitchFamily="49" charset="0"/>
              </a:rPr>
              <a:t>readAllLines</a:t>
            </a:r>
            <a:r>
              <a:rPr lang="en-US" sz="1200" i="1" dirty="0">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Paths.get</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r>
              <a:rPr lang="en-US" sz="1200" i="1" dirty="0" err="1">
                <a:solidFill>
                  <a:srgbClr val="2A00FF"/>
                </a:solidFill>
                <a:latin typeface="Consolas" panose="020B0609020204030204" pitchFamily="49" charset="0"/>
              </a:rPr>
              <a:t>tmp</a:t>
            </a:r>
            <a:r>
              <a:rPr lang="en-US" sz="1200" i="1" dirty="0">
                <a:solidFill>
                  <a:srgbClr val="2A00FF"/>
                </a:solidFill>
                <a:latin typeface="Consolas" panose="020B0609020204030204" pitchFamily="49" charset="0"/>
              </a:rPr>
              <a:t>/Examples/ghosts.txt"</a:t>
            </a:r>
            <a:r>
              <a:rPr lang="en-US" sz="1200" i="1" dirty="0">
                <a:solidFill>
                  <a:srgbClr val="000000"/>
                </a:solidFill>
                <a:latin typeface="Consolas" panose="020B0609020204030204" pitchFamily="49" charset="0"/>
              </a:rPr>
              <a:t>), StandardCharsets.</a:t>
            </a:r>
            <a:r>
              <a:rPr lang="en-US" sz="1200" b="1" i="1" dirty="0">
                <a:solidFill>
                  <a:srgbClr val="0000C0"/>
                </a:solidFill>
                <a:latin typeface="Consolas" panose="020B0609020204030204" pitchFamily="49" charset="0"/>
              </a:rPr>
              <a:t>UTF_8</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(String </a:t>
            </a:r>
            <a:r>
              <a:rPr lang="en-US" sz="1200" b="1" dirty="0">
                <a:solidFill>
                  <a:srgbClr val="6A3E3E"/>
                </a:solidFill>
                <a:latin typeface="Consolas" panose="020B0609020204030204" pitchFamily="49" charset="0"/>
              </a:rPr>
              <a:t>line</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lines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line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IOException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582186"/>
            <a:ext cx="10972800" cy="984885"/>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de-DE"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12 Ebenezer 25 Dickens</a:t>
            </a:r>
          </a:p>
          <a:p>
            <a:pPr>
              <a:spcBef>
                <a:spcPts val="0"/>
              </a:spcBef>
              <a:spcAft>
                <a:spcPts val="0"/>
              </a:spcAft>
            </a:pPr>
            <a:r>
              <a:rPr lang="de-DE"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45 Baskervilles 50 Doyle</a:t>
            </a:r>
          </a:p>
          <a:p>
            <a:pPr>
              <a:spcBef>
                <a:spcPts val="0"/>
              </a:spcBef>
              <a:spcAft>
                <a:spcPts val="0"/>
              </a:spcAft>
            </a:pPr>
            <a:r>
              <a:rPr lang="de-DE"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99 Canterville 20 Wilde </a:t>
            </a:r>
          </a:p>
        </p:txBody>
      </p:sp>
    </p:spTree>
    <p:extLst>
      <p:ext uri="{BB962C8B-B14F-4D97-AF65-F5344CB8AC3E}">
        <p14:creationId xmlns:p14="http://schemas.microsoft.com/office/powerpoint/2010/main" val="262755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758C-CF65-40A4-930B-6BEE80FEDE16}"/>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FBC05C37-E976-495D-9DBB-E4172D9141C9}"/>
              </a:ext>
            </a:extLst>
          </p:cNvPr>
          <p:cNvSpPr>
            <a:spLocks noGrp="1"/>
          </p:cNvSpPr>
          <p:nvPr>
            <p:ph idx="1"/>
          </p:nvPr>
        </p:nvSpPr>
        <p:spPr/>
        <p:txBody>
          <a:bodyPr/>
          <a:lstStyle/>
          <a:p>
            <a:r>
              <a:rPr lang="en-US" dirty="0"/>
              <a:t>A regular expression is a text string that supports special characters and syntax that describes a search pattern.</a:t>
            </a:r>
          </a:p>
          <a:p>
            <a:r>
              <a:rPr lang="en-US" dirty="0"/>
              <a:t>A “*” character for example means “match anything”.</a:t>
            </a:r>
          </a:p>
          <a:p>
            <a:r>
              <a:rPr lang="en-US" dirty="0"/>
              <a:t>Regular expressions are useful for string searching and manipulation, as well as file searching and manipulation.</a:t>
            </a:r>
          </a:p>
        </p:txBody>
      </p:sp>
    </p:spTree>
    <p:extLst>
      <p:ext uri="{BB962C8B-B14F-4D97-AF65-F5344CB8AC3E}">
        <p14:creationId xmlns:p14="http://schemas.microsoft.com/office/powerpoint/2010/main" val="73892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String matches Method</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371600"/>
            <a:ext cx="10972800" cy="341632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RegExMatches</a:t>
            </a:r>
            <a:endParaRPr lang="en-US" sz="1200" b="1"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"\"USA\".matches(\"US\") ==&gt; "</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a:t>
            </a:r>
            <a:r>
              <a:rPr lang="en-US" sz="1200" b="1" i="1" dirty="0" err="1">
                <a:solidFill>
                  <a:srgbClr val="2A00FF"/>
                </a:solidFill>
                <a:latin typeface="Consolas" panose="020B0609020204030204" pitchFamily="49" charset="0"/>
              </a:rPr>
              <a:t>USA"</a:t>
            </a:r>
            <a:r>
              <a:rPr lang="en-US" sz="1200" b="1" i="1" dirty="0" err="1">
                <a:solidFill>
                  <a:srgbClr val="000000"/>
                </a:solidFill>
                <a:latin typeface="Consolas" panose="020B0609020204030204" pitchFamily="49" charset="0"/>
              </a:rPr>
              <a:t>.matches</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"US"</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"\"USA\".matches(\"USA\") ==&gt; "</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a:t>
            </a:r>
            <a:r>
              <a:rPr lang="en-US" sz="1200" b="1" i="1" dirty="0" err="1">
                <a:solidFill>
                  <a:srgbClr val="2A00FF"/>
                </a:solidFill>
                <a:latin typeface="Consolas" panose="020B0609020204030204" pitchFamily="49" charset="0"/>
              </a:rPr>
              <a:t>USA"</a:t>
            </a:r>
            <a:r>
              <a:rPr lang="en-US" sz="1200" b="1" i="1" dirty="0" err="1">
                <a:solidFill>
                  <a:srgbClr val="000000"/>
                </a:solidFill>
                <a:latin typeface="Consolas" panose="020B0609020204030204" pitchFamily="49" charset="0"/>
              </a:rPr>
              <a:t>.matches</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"USA"</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"\"United States\".matches(\"Unite.*\") ==&gt; "</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"United </a:t>
            </a:r>
            <a:r>
              <a:rPr lang="en-US" sz="1200" b="1" i="1" dirty="0" err="1">
                <a:solidFill>
                  <a:srgbClr val="2A00FF"/>
                </a:solidFill>
                <a:latin typeface="Consolas" panose="020B0609020204030204" pitchFamily="49" charset="0"/>
              </a:rPr>
              <a:t>States"</a:t>
            </a:r>
            <a:r>
              <a:rPr lang="en-US" sz="1200" b="1" i="1" dirty="0" err="1">
                <a:solidFill>
                  <a:srgbClr val="000000"/>
                </a:solidFill>
                <a:latin typeface="Consolas" panose="020B0609020204030204" pitchFamily="49" charset="0"/>
              </a:rPr>
              <a:t>.matches</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"Unite.*"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"\"United Airlines\".matches(\"Unite.*\") ==&gt; "</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"United </a:t>
            </a:r>
            <a:r>
              <a:rPr lang="en-US" sz="1200" b="1" i="1" dirty="0" err="1">
                <a:solidFill>
                  <a:srgbClr val="2A00FF"/>
                </a:solidFill>
                <a:latin typeface="Consolas" panose="020B0609020204030204" pitchFamily="49" charset="0"/>
              </a:rPr>
              <a:t>Airlines"</a:t>
            </a:r>
            <a:r>
              <a:rPr lang="en-US" sz="1200" b="1" i="1" dirty="0" err="1">
                <a:solidFill>
                  <a:srgbClr val="000000"/>
                </a:solidFill>
                <a:latin typeface="Consolas" panose="020B0609020204030204" pitchFamily="49" charset="0"/>
              </a:rPr>
              <a:t>.matches</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"Unite.*"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"\"Unified Modeling\".matches(\"Unite.*\") ==&gt; "</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"Unified </a:t>
            </a:r>
            <a:r>
              <a:rPr lang="en-US" sz="1200" b="1" i="1" dirty="0" err="1">
                <a:solidFill>
                  <a:srgbClr val="2A00FF"/>
                </a:solidFill>
                <a:latin typeface="Consolas" panose="020B0609020204030204" pitchFamily="49" charset="0"/>
              </a:rPr>
              <a:t>Modeling"</a:t>
            </a:r>
            <a:r>
              <a:rPr lang="en-US" sz="1200" b="1" i="1" dirty="0" err="1">
                <a:solidFill>
                  <a:srgbClr val="000000"/>
                </a:solidFill>
                <a:latin typeface="Consolas" panose="020B0609020204030204" pitchFamily="49" charset="0"/>
              </a:rPr>
              <a:t>.matches</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"Unite.*"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"\"617-353-3000\".matches(\"\\\\d{3}-\\\\d{3}-\\\\d{4}\") ==&gt; "</a:t>
            </a:r>
            <a:r>
              <a:rPr lang="en-US" sz="1200" b="1" i="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"617-353-3000"</a:t>
            </a:r>
            <a:r>
              <a:rPr lang="en-US" sz="1200" dirty="0">
                <a:solidFill>
                  <a:srgbClr val="000000"/>
                </a:solidFill>
                <a:latin typeface="Consolas" panose="020B0609020204030204" pitchFamily="49" charset="0"/>
              </a:rPr>
              <a:t>.matches(</a:t>
            </a:r>
            <a:r>
              <a:rPr lang="en-US" sz="1200" dirty="0">
                <a:solidFill>
                  <a:srgbClr val="2A00FF"/>
                </a:solidFill>
                <a:latin typeface="Consolas" panose="020B0609020204030204" pitchFamily="49" charset="0"/>
              </a:rPr>
              <a:t>"\\d{3}-\\d{3}-\\d{4}"</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"\"617-353-3000\".matches(\"\\\\d{3}-\\\\d{3}-\\\\d{3}\") ==&gt; "</a:t>
            </a:r>
            <a:r>
              <a:rPr lang="en-US" sz="1200" b="1" i="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"617-353-3000"</a:t>
            </a:r>
            <a:r>
              <a:rPr lang="en-US" sz="1200" dirty="0">
                <a:solidFill>
                  <a:srgbClr val="000000"/>
                </a:solidFill>
                <a:latin typeface="Consolas" panose="020B0609020204030204" pitchFamily="49" charset="0"/>
              </a:rPr>
              <a:t>.matches(</a:t>
            </a:r>
            <a:r>
              <a:rPr lang="en-US" sz="1200" dirty="0">
                <a:solidFill>
                  <a:srgbClr val="2A00FF"/>
                </a:solidFill>
                <a:latin typeface="Consolas" panose="020B0609020204030204" pitchFamily="49" charset="0"/>
              </a:rPr>
              <a:t>"\\d{3}-\\d{3}-\\d{3}"</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"\"617-353-3000\".matches(\"\\\\d{3}-\\\\d{3}--\\\\d{4}\") ==&gt; "</a:t>
            </a:r>
            <a:r>
              <a:rPr lang="en-US" sz="1200" b="1" i="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"617-353-3000"</a:t>
            </a:r>
            <a:r>
              <a:rPr lang="en-US" sz="1200" dirty="0">
                <a:solidFill>
                  <a:srgbClr val="000000"/>
                </a:solidFill>
                <a:latin typeface="Consolas" panose="020B0609020204030204" pitchFamily="49" charset="0"/>
              </a:rPr>
              <a:t>.matches(</a:t>
            </a:r>
            <a:r>
              <a:rPr lang="en-US" sz="1200" dirty="0">
                <a:solidFill>
                  <a:srgbClr val="2A00FF"/>
                </a:solidFill>
                <a:latin typeface="Consolas" panose="020B0609020204030204" pitchFamily="49" charset="0"/>
              </a:rPr>
              <a:t>"\\d{3}-\\d{3}--\\d{4}"</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4787920"/>
            <a:ext cx="10972800" cy="2062103"/>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USA".matches</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("US") ==&gt; false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USA".matches</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("USA") ==&gt; true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"United </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States".matches</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("Unite.*") ==&gt; true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"United </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Airlines".matches</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("Unite.*") ==&gt; true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"Unified </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Modeling".matches</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("Unite.*") ==&gt; false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"617-353-3000".matches("\\d{3}-\\d{3}-\\d{4}") ==&gt; true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"617-353-3000".matches("\\d{3}-\\d{3}-\\d{3}") ==&gt; false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"617-353-3000".matches("\\d{3}-\\d{3}--\\d{4}") ==&gt; false</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429338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String </a:t>
            </a:r>
            <a:r>
              <a:rPr lang="en-US" dirty="0" err="1"/>
              <a:t>replaceAll</a:t>
            </a:r>
            <a:r>
              <a:rPr lang="en-US" dirty="0"/>
              <a:t> Method</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2039898"/>
            <a:ext cx="10972800" cy="193899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RegExReplaceAll</a:t>
            </a:r>
            <a:endParaRPr lang="en-US" sz="1200" b="1"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"\"express\".</a:t>
            </a:r>
            <a:r>
              <a:rPr lang="en-US" sz="1200" b="1" i="1" dirty="0" err="1">
                <a:solidFill>
                  <a:srgbClr val="2A00FF"/>
                </a:solidFill>
                <a:latin typeface="Consolas" panose="020B0609020204030204" pitchFamily="49" charset="0"/>
              </a:rPr>
              <a:t>replaceAll</a:t>
            </a:r>
            <a:r>
              <a:rPr lang="en-US" sz="1200" b="1" i="1" dirty="0">
                <a:solidFill>
                  <a:srgbClr val="2A00FF"/>
                </a:solidFill>
                <a:latin typeface="Consolas" panose="020B0609020204030204" pitchFamily="49" charset="0"/>
              </a:rPr>
              <a:t>(\"e\", \"E\") ==&gt; "</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"express"</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replaceAll</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a:t>
            </a:r>
            <a:r>
              <a:rPr lang="en-US" sz="1200" b="1" i="1" dirty="0">
                <a:solidFill>
                  <a:srgbClr val="000000"/>
                </a:solidFill>
                <a:latin typeface="Consolas" panose="020B0609020204030204" pitchFamily="49" charset="0"/>
              </a:rPr>
              <a:t>, </a:t>
            </a:r>
            <a:r>
              <a:rPr lang="en-US" sz="1200" b="1" i="1" dirty="0">
                <a:solidFill>
                  <a:srgbClr val="2A00FF"/>
                </a:solidFill>
                <a:latin typeface="Consolas" panose="020B0609020204030204" pitchFamily="49" charset="0"/>
              </a:rPr>
              <a:t>"E"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"\"express\".</a:t>
            </a:r>
            <a:r>
              <a:rPr lang="en-US" sz="1200" b="1" i="1" dirty="0" err="1">
                <a:solidFill>
                  <a:srgbClr val="2A00FF"/>
                </a:solidFill>
                <a:latin typeface="Consolas" panose="020B0609020204030204" pitchFamily="49" charset="0"/>
              </a:rPr>
              <a:t>replaceFirst</a:t>
            </a:r>
            <a:r>
              <a:rPr lang="en-US" sz="1200" b="1" i="1" dirty="0">
                <a:solidFill>
                  <a:srgbClr val="2A00FF"/>
                </a:solidFill>
                <a:latin typeface="Consolas" panose="020B0609020204030204" pitchFamily="49" charset="0"/>
              </a:rPr>
              <a:t>(\"e\", \"E\") ==&gt; "</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"express"</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replaceFirst</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a:t>
            </a:r>
            <a:r>
              <a:rPr lang="en-US" sz="1200" b="1" i="1" dirty="0">
                <a:solidFill>
                  <a:srgbClr val="000000"/>
                </a:solidFill>
                <a:latin typeface="Consolas" panose="020B0609020204030204" pitchFamily="49" charset="0"/>
              </a:rPr>
              <a:t>, </a:t>
            </a:r>
            <a:r>
              <a:rPr lang="en-US" sz="1200" b="1" i="1" dirty="0">
                <a:solidFill>
                  <a:srgbClr val="2A00FF"/>
                </a:solidFill>
                <a:latin typeface="Consolas" panose="020B0609020204030204" pitchFamily="49" charset="0"/>
              </a:rPr>
              <a:t>"E"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"\"express\".</a:t>
            </a:r>
            <a:r>
              <a:rPr lang="en-US" sz="1200" b="1" i="1" dirty="0" err="1">
                <a:solidFill>
                  <a:srgbClr val="2A00FF"/>
                </a:solidFill>
                <a:latin typeface="Consolas" panose="020B0609020204030204" pitchFamily="49" charset="0"/>
              </a:rPr>
              <a:t>replaceAll</a:t>
            </a:r>
            <a:r>
              <a:rPr lang="en-US" sz="1200" b="1" i="1" dirty="0">
                <a:solidFill>
                  <a:srgbClr val="2A00FF"/>
                </a:solidFill>
                <a:latin typeface="Consolas" panose="020B0609020204030204" pitchFamily="49" charset="0"/>
              </a:rPr>
              <a:t>(\"ex\", \"</a:t>
            </a:r>
            <a:r>
              <a:rPr lang="en-US" sz="1200" b="1" i="1" dirty="0" err="1">
                <a:solidFill>
                  <a:srgbClr val="2A00FF"/>
                </a:solidFill>
                <a:latin typeface="Consolas" panose="020B0609020204030204" pitchFamily="49" charset="0"/>
              </a:rPr>
              <a:t>Im</a:t>
            </a:r>
            <a:r>
              <a:rPr lang="en-US" sz="1200" b="1" i="1" dirty="0">
                <a:solidFill>
                  <a:srgbClr val="2A00FF"/>
                </a:solidFill>
                <a:latin typeface="Consolas" panose="020B0609020204030204" pitchFamily="49" charset="0"/>
              </a:rPr>
              <a:t>\") ==&gt; "</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"express"</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replaceAll</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"ex"</a:t>
            </a:r>
            <a:r>
              <a:rPr lang="en-US" sz="1200" b="1" i="1" dirty="0">
                <a:solidFill>
                  <a:srgbClr val="000000"/>
                </a:solidFill>
                <a:latin typeface="Consolas" panose="020B0609020204030204" pitchFamily="49" charset="0"/>
              </a:rPr>
              <a:t>, </a:t>
            </a:r>
            <a:r>
              <a:rPr lang="en-US" sz="1200" b="1" i="1" dirty="0">
                <a:solidFill>
                  <a:srgbClr val="2A00FF"/>
                </a:solidFill>
                <a:latin typeface="Consolas" panose="020B0609020204030204" pitchFamily="49" charset="0"/>
              </a:rPr>
              <a:t>"</a:t>
            </a:r>
            <a:r>
              <a:rPr lang="en-US" sz="1200" b="1" i="1" dirty="0" err="1">
                <a:solidFill>
                  <a:srgbClr val="2A00FF"/>
                </a:solidFill>
                <a:latin typeface="Consolas" panose="020B0609020204030204" pitchFamily="49" charset="0"/>
              </a:rPr>
              <a:t>Im</a:t>
            </a:r>
            <a:r>
              <a:rPr lang="en-US" sz="1200" b="1" i="1" dirty="0">
                <a:solidFill>
                  <a:srgbClr val="2A00FF"/>
                </a:solidFill>
                <a:latin typeface="Consolas" panose="020B0609020204030204" pitchFamily="49" charset="0"/>
              </a:rPr>
              <a:t>"</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"\"express\".</a:t>
            </a:r>
            <a:r>
              <a:rPr lang="en-US" sz="1200" b="1" i="1" dirty="0" err="1">
                <a:solidFill>
                  <a:srgbClr val="2A00FF"/>
                </a:solidFill>
                <a:latin typeface="Consolas" panose="020B0609020204030204" pitchFamily="49" charset="0"/>
              </a:rPr>
              <a:t>replaceAll</a:t>
            </a:r>
            <a:r>
              <a:rPr lang="en-US" sz="1200" b="1" i="1" dirty="0">
                <a:solidFill>
                  <a:srgbClr val="2A00FF"/>
                </a:solidFill>
                <a:latin typeface="Consolas" panose="020B0609020204030204" pitchFamily="49" charset="0"/>
              </a:rPr>
              <a:t>(\"[</a:t>
            </a:r>
            <a:r>
              <a:rPr lang="en-US" sz="1200" b="1" i="1" dirty="0" err="1">
                <a:solidFill>
                  <a:srgbClr val="2A00FF"/>
                </a:solidFill>
                <a:latin typeface="Consolas" panose="020B0609020204030204" pitchFamily="49" charset="0"/>
              </a:rPr>
              <a:t>spye</a:t>
            </a:r>
            <a:r>
              <a:rPr lang="en-US" sz="1200" b="1" i="1" dirty="0">
                <a:solidFill>
                  <a:srgbClr val="2A00FF"/>
                </a:solidFill>
                <a:latin typeface="Consolas" panose="020B0609020204030204" pitchFamily="49" charset="0"/>
              </a:rPr>
              <a:t>]\", \"END\") ==&gt; "</a:t>
            </a:r>
            <a:r>
              <a:rPr lang="en-US" sz="1200" b="1" i="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"express"</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replaceAll</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epsy</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"END"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4787920"/>
            <a:ext cx="10972800" cy="1200329"/>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"express".</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replaceAll</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 "E") ==&gt; </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ExprEss</a:t>
            </a:r>
            <a:endPar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"express".</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replaceFirst</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 "E") ==&gt; Express</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"express".</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replaceAll</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("ex", "</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Im</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==&gt; Impress</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"express".</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replaceAll</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spye</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"END") ==&gt; </a:t>
            </a:r>
            <a:r>
              <a:rPr lang="en-US" sz="14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ENDxENDrENDENDEND</a:t>
            </a:r>
            <a:endPar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58601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String split Method</a:t>
            </a:r>
          </a:p>
        </p:txBody>
      </p:sp>
      <p:sp>
        <p:nvSpPr>
          <p:cNvPr id="4" name="TextBox 3">
            <a:extLst>
              <a:ext uri="{FF2B5EF4-FFF2-40B4-BE49-F238E27FC236}">
                <a16:creationId xmlns:a16="http://schemas.microsoft.com/office/drawing/2014/main" id="{3ADFDA14-7C82-4D53-901E-62E7B1561EAC}"/>
              </a:ext>
            </a:extLst>
          </p:cNvPr>
          <p:cNvSpPr txBox="1"/>
          <p:nvPr/>
        </p:nvSpPr>
        <p:spPr>
          <a:xfrm>
            <a:off x="617220" y="1811298"/>
            <a:ext cx="10972800" cy="230832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RegExSplit</a:t>
            </a:r>
            <a:endParaRPr lang="en-US" sz="1200" b="1"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String[] </a:t>
            </a:r>
            <a:r>
              <a:rPr lang="en-US" sz="1200" dirty="0" err="1">
                <a:solidFill>
                  <a:srgbClr val="6A3E3E"/>
                </a:solidFill>
                <a:latin typeface="Consolas" panose="020B0609020204030204" pitchFamily="49" charset="0"/>
              </a:rPr>
              <a:t>arr</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"I, therefore, ask Smith's pardon; you </a:t>
            </a:r>
            <a:r>
              <a:rPr lang="en-US" sz="1200" dirty="0" err="1">
                <a:solidFill>
                  <a:srgbClr val="2A00FF"/>
                </a:solidFill>
                <a:latin typeface="Consolas" panose="020B0609020204030204" pitchFamily="49" charset="0"/>
              </a:rPr>
              <a:t>consider."</a:t>
            </a:r>
            <a:r>
              <a:rPr lang="en-US" sz="1200" dirty="0" err="1">
                <a:solidFill>
                  <a:srgbClr val="000000"/>
                </a:solidFill>
                <a:latin typeface="Consolas" panose="020B0609020204030204" pitchFamily="49" charset="0"/>
              </a:rPr>
              <a:t>.split</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(String </a:t>
            </a:r>
            <a:r>
              <a:rPr lang="en-US" sz="1200" b="1" dirty="0">
                <a:solidFill>
                  <a:srgbClr val="6A3E3E"/>
                </a:solidFill>
                <a:latin typeface="Consolas" panose="020B0609020204030204" pitchFamily="49" charset="0"/>
              </a:rPr>
              <a:t>word</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arr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word</a:t>
            </a:r>
            <a:r>
              <a:rPr lang="en-US" sz="1200" b="1" i="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arr</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"One, two and        </a:t>
            </a:r>
            <a:r>
              <a:rPr lang="en-US" sz="1200" dirty="0" err="1">
                <a:solidFill>
                  <a:srgbClr val="2A00FF"/>
                </a:solidFill>
                <a:latin typeface="Consolas" panose="020B0609020204030204" pitchFamily="49" charset="0"/>
              </a:rPr>
              <a:t>three!"</a:t>
            </a:r>
            <a:r>
              <a:rPr lang="en-US" sz="1200" dirty="0" err="1">
                <a:solidFill>
                  <a:srgbClr val="000000"/>
                </a:solidFill>
                <a:latin typeface="Consolas" panose="020B0609020204030204" pitchFamily="49" charset="0"/>
              </a:rPr>
              <a:t>.split</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"\\s+"</a:t>
            </a:r>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"split by one or more spaces"</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(String </a:t>
            </a:r>
            <a:r>
              <a:rPr lang="en-US" sz="1200" b="1" dirty="0">
                <a:solidFill>
                  <a:srgbClr val="6A3E3E"/>
                </a:solidFill>
                <a:latin typeface="Consolas" panose="020B0609020204030204" pitchFamily="49" charset="0"/>
              </a:rPr>
              <a:t>word</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arr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word</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4317245"/>
            <a:ext cx="10972800" cy="227754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I</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therefore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ask Smith</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s pardon</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you consider.</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One,</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two</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and</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three!</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55263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81AF-E544-4363-B912-1138D58F1210}"/>
              </a:ext>
            </a:extLst>
          </p:cNvPr>
          <p:cNvSpPr>
            <a:spLocks noGrp="1"/>
          </p:cNvSpPr>
          <p:nvPr>
            <p:ph type="title"/>
          </p:nvPr>
        </p:nvSpPr>
        <p:spPr/>
        <p:txBody>
          <a:bodyPr/>
          <a:lstStyle/>
          <a:p>
            <a:r>
              <a:rPr lang="en-US" dirty="0"/>
              <a:t>Durable Storage</a:t>
            </a:r>
          </a:p>
        </p:txBody>
      </p:sp>
      <p:sp>
        <p:nvSpPr>
          <p:cNvPr id="3" name="Content Placeholder 2">
            <a:extLst>
              <a:ext uri="{FF2B5EF4-FFF2-40B4-BE49-F238E27FC236}">
                <a16:creationId xmlns:a16="http://schemas.microsoft.com/office/drawing/2014/main" id="{8633DD32-A508-4828-9330-242968CCDCF3}"/>
              </a:ext>
            </a:extLst>
          </p:cNvPr>
          <p:cNvSpPr>
            <a:spLocks noGrp="1"/>
          </p:cNvSpPr>
          <p:nvPr>
            <p:ph idx="1"/>
          </p:nvPr>
        </p:nvSpPr>
        <p:spPr/>
        <p:txBody>
          <a:bodyPr/>
          <a:lstStyle/>
          <a:p>
            <a:r>
              <a:rPr lang="en-US" dirty="0"/>
              <a:t>Many applications have the need to store some data indefinitely.</a:t>
            </a:r>
          </a:p>
          <a:p>
            <a:r>
              <a:rPr lang="en-US" dirty="0"/>
              <a:t>There are two common approaches – databases and files.</a:t>
            </a:r>
          </a:p>
          <a:p>
            <a:r>
              <a:rPr lang="en-US" dirty="0"/>
              <a:t>If an application uses a database, it will have a portion of its code devoted to persistence – translating to and from the database model.</a:t>
            </a:r>
          </a:p>
          <a:p>
            <a:r>
              <a:rPr lang="en-US" dirty="0"/>
              <a:t>Likewise, if an application uses a file, it will have a portion of its code devoted to translating to and from the file contents.</a:t>
            </a:r>
          </a:p>
        </p:txBody>
      </p:sp>
    </p:spTree>
    <p:extLst>
      <p:ext uri="{BB962C8B-B14F-4D97-AF65-F5344CB8AC3E}">
        <p14:creationId xmlns:p14="http://schemas.microsoft.com/office/powerpoint/2010/main" val="304410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CB82-C693-45EB-9102-BAB8EE074480}"/>
              </a:ext>
            </a:extLst>
          </p:cNvPr>
          <p:cNvSpPr>
            <a:spLocks noGrp="1"/>
          </p:cNvSpPr>
          <p:nvPr>
            <p:ph type="title"/>
          </p:nvPr>
        </p:nvSpPr>
        <p:spPr/>
        <p:txBody>
          <a:bodyPr/>
          <a:lstStyle/>
          <a:p>
            <a:r>
              <a:rPr lang="en-US" dirty="0"/>
              <a:t>Text File</a:t>
            </a:r>
          </a:p>
        </p:txBody>
      </p:sp>
      <p:sp>
        <p:nvSpPr>
          <p:cNvPr id="3" name="Content Placeholder 2">
            <a:extLst>
              <a:ext uri="{FF2B5EF4-FFF2-40B4-BE49-F238E27FC236}">
                <a16:creationId xmlns:a16="http://schemas.microsoft.com/office/drawing/2014/main" id="{874D9B8C-EBBC-4FC7-99CE-9EB28A2E27C8}"/>
              </a:ext>
            </a:extLst>
          </p:cNvPr>
          <p:cNvSpPr>
            <a:spLocks noGrp="1"/>
          </p:cNvSpPr>
          <p:nvPr>
            <p:ph idx="1"/>
          </p:nvPr>
        </p:nvSpPr>
        <p:spPr/>
        <p:txBody>
          <a:bodyPr/>
          <a:lstStyle/>
          <a:p>
            <a:r>
              <a:rPr lang="en-US" dirty="0"/>
              <a:t>At a high level, a file is either categorized as a text file or a binary file.</a:t>
            </a:r>
          </a:p>
          <a:p>
            <a:r>
              <a:rPr lang="en-US" dirty="0"/>
              <a:t>A text file stores a series of text characters using a character encoding, such as ASCII, UTF-8, or UTF-16 (the default in Java is UTF-8).</a:t>
            </a:r>
          </a:p>
          <a:p>
            <a:r>
              <a:rPr lang="en-US" dirty="0"/>
              <a:t> Text files are generally simpler than binary files, are universally readable, and error-tolerant.</a:t>
            </a:r>
          </a:p>
          <a:p>
            <a:r>
              <a:rPr lang="en-US" dirty="0"/>
              <a:t>On the other hand, text files are generally only useful for character data, and not other kinds of data. </a:t>
            </a:r>
          </a:p>
        </p:txBody>
      </p:sp>
    </p:spTree>
    <p:extLst>
      <p:ext uri="{BB962C8B-B14F-4D97-AF65-F5344CB8AC3E}">
        <p14:creationId xmlns:p14="http://schemas.microsoft.com/office/powerpoint/2010/main" val="201113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759F-E5AD-40DC-889F-A91926E40147}"/>
              </a:ext>
            </a:extLst>
          </p:cNvPr>
          <p:cNvSpPr>
            <a:spLocks noGrp="1"/>
          </p:cNvSpPr>
          <p:nvPr>
            <p:ph type="title"/>
          </p:nvPr>
        </p:nvSpPr>
        <p:spPr/>
        <p:txBody>
          <a:bodyPr/>
          <a:lstStyle/>
          <a:p>
            <a:r>
              <a:rPr lang="en-US" dirty="0"/>
              <a:t>ASCII Encoding</a:t>
            </a:r>
          </a:p>
        </p:txBody>
      </p:sp>
      <p:graphicFrame>
        <p:nvGraphicFramePr>
          <p:cNvPr id="6" name="Table 6">
            <a:extLst>
              <a:ext uri="{FF2B5EF4-FFF2-40B4-BE49-F238E27FC236}">
                <a16:creationId xmlns:a16="http://schemas.microsoft.com/office/drawing/2014/main" id="{D376693F-A596-4270-81BD-936ED127D046}"/>
              </a:ext>
            </a:extLst>
          </p:cNvPr>
          <p:cNvGraphicFramePr>
            <a:graphicFrameLocks noGrp="1"/>
          </p:cNvGraphicFramePr>
          <p:nvPr>
            <p:extLst>
              <p:ext uri="{D42A27DB-BD31-4B8C-83A1-F6EECF244321}">
                <p14:modId xmlns:p14="http://schemas.microsoft.com/office/powerpoint/2010/main" val="3348034994"/>
              </p:ext>
            </p:extLst>
          </p:nvPr>
        </p:nvGraphicFramePr>
        <p:xfrm>
          <a:off x="1828796" y="5601778"/>
          <a:ext cx="8534400" cy="74168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1633519355"/>
                    </a:ext>
                  </a:extLst>
                </a:gridCol>
                <a:gridCol w="1422400">
                  <a:extLst>
                    <a:ext uri="{9D8B030D-6E8A-4147-A177-3AD203B41FA5}">
                      <a16:colId xmlns:a16="http://schemas.microsoft.com/office/drawing/2014/main" val="2769436745"/>
                    </a:ext>
                  </a:extLst>
                </a:gridCol>
                <a:gridCol w="1422400">
                  <a:extLst>
                    <a:ext uri="{9D8B030D-6E8A-4147-A177-3AD203B41FA5}">
                      <a16:colId xmlns:a16="http://schemas.microsoft.com/office/drawing/2014/main" val="2460701356"/>
                    </a:ext>
                  </a:extLst>
                </a:gridCol>
                <a:gridCol w="1422400">
                  <a:extLst>
                    <a:ext uri="{9D8B030D-6E8A-4147-A177-3AD203B41FA5}">
                      <a16:colId xmlns:a16="http://schemas.microsoft.com/office/drawing/2014/main" val="116494349"/>
                    </a:ext>
                  </a:extLst>
                </a:gridCol>
                <a:gridCol w="939800">
                  <a:extLst>
                    <a:ext uri="{9D8B030D-6E8A-4147-A177-3AD203B41FA5}">
                      <a16:colId xmlns:a16="http://schemas.microsoft.com/office/drawing/2014/main" val="1131564269"/>
                    </a:ext>
                  </a:extLst>
                </a:gridCol>
                <a:gridCol w="1905000">
                  <a:extLst>
                    <a:ext uri="{9D8B030D-6E8A-4147-A177-3AD203B41FA5}">
                      <a16:colId xmlns:a16="http://schemas.microsoft.com/office/drawing/2014/main" val="616350731"/>
                    </a:ext>
                  </a:extLst>
                </a:gridCol>
              </a:tblGrid>
              <a:tr h="370840">
                <a:tc>
                  <a:txBody>
                    <a:bodyPr/>
                    <a:lstStyle/>
                    <a:p>
                      <a:r>
                        <a:rPr lang="en-US" dirty="0"/>
                        <a:t>48=H</a:t>
                      </a:r>
                    </a:p>
                  </a:txBody>
                  <a:tcPr/>
                </a:tc>
                <a:tc>
                  <a:txBody>
                    <a:bodyPr/>
                    <a:lstStyle/>
                    <a:p>
                      <a:r>
                        <a:rPr lang="en-US" dirty="0"/>
                        <a:t>65=e</a:t>
                      </a:r>
                    </a:p>
                  </a:txBody>
                  <a:tcPr/>
                </a:tc>
                <a:tc>
                  <a:txBody>
                    <a:bodyPr/>
                    <a:lstStyle/>
                    <a:p>
                      <a:r>
                        <a:rPr lang="en-US" dirty="0"/>
                        <a:t>6C=l</a:t>
                      </a:r>
                    </a:p>
                  </a:txBody>
                  <a:tcPr/>
                </a:tc>
                <a:tc>
                  <a:txBody>
                    <a:bodyPr/>
                    <a:lstStyle/>
                    <a:p>
                      <a:r>
                        <a:rPr lang="en-US" dirty="0"/>
                        <a:t>6C=l</a:t>
                      </a:r>
                    </a:p>
                  </a:txBody>
                  <a:tcPr/>
                </a:tc>
                <a:tc>
                  <a:txBody>
                    <a:bodyPr/>
                    <a:lstStyle/>
                    <a:p>
                      <a:r>
                        <a:rPr lang="en-US" dirty="0"/>
                        <a:t>6F=o</a:t>
                      </a:r>
                    </a:p>
                  </a:txBody>
                  <a:tcPr/>
                </a:tc>
                <a:tc>
                  <a:txBody>
                    <a:bodyPr/>
                    <a:lstStyle/>
                    <a:p>
                      <a:r>
                        <a:rPr lang="en-US" dirty="0"/>
                        <a:t>ODOA=newline</a:t>
                      </a:r>
                    </a:p>
                  </a:txBody>
                  <a:tcPr/>
                </a:tc>
                <a:extLst>
                  <a:ext uri="{0D108BD9-81ED-4DB2-BD59-A6C34878D82A}">
                    <a16:rowId xmlns:a16="http://schemas.microsoft.com/office/drawing/2014/main" val="2875113125"/>
                  </a:ext>
                </a:extLst>
              </a:tr>
              <a:tr h="370840">
                <a:tc>
                  <a:txBody>
                    <a:bodyPr/>
                    <a:lstStyle/>
                    <a:p>
                      <a:r>
                        <a:rPr lang="en-US" dirty="0"/>
                        <a:t>57=W</a:t>
                      </a:r>
                    </a:p>
                  </a:txBody>
                  <a:tcPr/>
                </a:tc>
                <a:tc>
                  <a:txBody>
                    <a:bodyPr/>
                    <a:lstStyle/>
                    <a:p>
                      <a:r>
                        <a:rPr lang="en-US" dirty="0"/>
                        <a:t>6F=o</a:t>
                      </a:r>
                    </a:p>
                  </a:txBody>
                  <a:tcPr/>
                </a:tc>
                <a:tc>
                  <a:txBody>
                    <a:bodyPr/>
                    <a:lstStyle/>
                    <a:p>
                      <a:r>
                        <a:rPr lang="en-US" dirty="0"/>
                        <a:t>72=r</a:t>
                      </a:r>
                    </a:p>
                  </a:txBody>
                  <a:tcPr/>
                </a:tc>
                <a:tc>
                  <a:txBody>
                    <a:bodyPr/>
                    <a:lstStyle/>
                    <a:p>
                      <a:r>
                        <a:rPr lang="en-US" dirty="0"/>
                        <a:t>6C=l</a:t>
                      </a:r>
                    </a:p>
                  </a:txBody>
                  <a:tcPr/>
                </a:tc>
                <a:tc>
                  <a:txBody>
                    <a:bodyPr/>
                    <a:lstStyle/>
                    <a:p>
                      <a:r>
                        <a:rPr lang="en-US" dirty="0"/>
                        <a:t>64=d</a:t>
                      </a:r>
                    </a:p>
                  </a:txBody>
                  <a:tcPr/>
                </a:tc>
                <a:tc>
                  <a:txBody>
                    <a:bodyPr/>
                    <a:lstStyle/>
                    <a:p>
                      <a:r>
                        <a:rPr lang="en-US" dirty="0"/>
                        <a:t>21=!</a:t>
                      </a:r>
                    </a:p>
                  </a:txBody>
                  <a:tcPr/>
                </a:tc>
                <a:extLst>
                  <a:ext uri="{0D108BD9-81ED-4DB2-BD59-A6C34878D82A}">
                    <a16:rowId xmlns:a16="http://schemas.microsoft.com/office/drawing/2014/main" val="3230721697"/>
                  </a:ext>
                </a:extLst>
              </a:tr>
            </a:tbl>
          </a:graphicData>
        </a:graphic>
      </p:graphicFrame>
      <p:sp>
        <p:nvSpPr>
          <p:cNvPr id="8" name="TextBox 7">
            <a:extLst>
              <a:ext uri="{FF2B5EF4-FFF2-40B4-BE49-F238E27FC236}">
                <a16:creationId xmlns:a16="http://schemas.microsoft.com/office/drawing/2014/main" id="{7F491947-FBDE-4D65-A916-089202E29B01}"/>
              </a:ext>
            </a:extLst>
          </p:cNvPr>
          <p:cNvSpPr txBox="1"/>
          <p:nvPr/>
        </p:nvSpPr>
        <p:spPr>
          <a:xfrm>
            <a:off x="5257798" y="1404598"/>
            <a:ext cx="1676400" cy="369332"/>
          </a:xfrm>
          <a:prstGeom prst="rect">
            <a:avLst/>
          </a:prstGeom>
          <a:noFill/>
        </p:spPr>
        <p:txBody>
          <a:bodyPr wrap="square" rtlCol="0">
            <a:spAutoFit/>
          </a:bodyPr>
          <a:lstStyle/>
          <a:p>
            <a:r>
              <a:rPr lang="en-US" dirty="0"/>
              <a:t>Notepad View</a:t>
            </a:r>
          </a:p>
        </p:txBody>
      </p:sp>
      <p:sp>
        <p:nvSpPr>
          <p:cNvPr id="9" name="TextBox 8">
            <a:extLst>
              <a:ext uri="{FF2B5EF4-FFF2-40B4-BE49-F238E27FC236}">
                <a16:creationId xmlns:a16="http://schemas.microsoft.com/office/drawing/2014/main" id="{5BECAC7E-E7C9-4584-AB1D-14AD40AAD23F}"/>
              </a:ext>
            </a:extLst>
          </p:cNvPr>
          <p:cNvSpPr txBox="1"/>
          <p:nvPr/>
        </p:nvSpPr>
        <p:spPr>
          <a:xfrm>
            <a:off x="4725408" y="3807744"/>
            <a:ext cx="2741177" cy="369332"/>
          </a:xfrm>
          <a:prstGeom prst="rect">
            <a:avLst/>
          </a:prstGeom>
          <a:noFill/>
        </p:spPr>
        <p:txBody>
          <a:bodyPr wrap="square" rtlCol="0">
            <a:spAutoFit/>
          </a:bodyPr>
          <a:lstStyle/>
          <a:p>
            <a:r>
              <a:rPr lang="en-US" dirty="0"/>
              <a:t>Hexadecimal Editor View</a:t>
            </a:r>
          </a:p>
        </p:txBody>
      </p:sp>
      <p:sp>
        <p:nvSpPr>
          <p:cNvPr id="10" name="TextBox 9">
            <a:extLst>
              <a:ext uri="{FF2B5EF4-FFF2-40B4-BE49-F238E27FC236}">
                <a16:creationId xmlns:a16="http://schemas.microsoft.com/office/drawing/2014/main" id="{B615E33B-C46F-4119-8AA9-1B85B3B9BC8D}"/>
              </a:ext>
            </a:extLst>
          </p:cNvPr>
          <p:cNvSpPr txBox="1"/>
          <p:nvPr/>
        </p:nvSpPr>
        <p:spPr>
          <a:xfrm>
            <a:off x="4895338" y="5222329"/>
            <a:ext cx="2401316" cy="369332"/>
          </a:xfrm>
          <a:prstGeom prst="rect">
            <a:avLst/>
          </a:prstGeom>
          <a:noFill/>
        </p:spPr>
        <p:txBody>
          <a:bodyPr wrap="square" rtlCol="0">
            <a:spAutoFit/>
          </a:bodyPr>
          <a:lstStyle/>
          <a:p>
            <a:r>
              <a:rPr lang="en-US" dirty="0"/>
              <a:t>ASCII Table Mappings</a:t>
            </a:r>
          </a:p>
        </p:txBody>
      </p:sp>
      <p:pic>
        <p:nvPicPr>
          <p:cNvPr id="17" name="Content Placeholder 7">
            <a:extLst>
              <a:ext uri="{FF2B5EF4-FFF2-40B4-BE49-F238E27FC236}">
                <a16:creationId xmlns:a16="http://schemas.microsoft.com/office/drawing/2014/main" id="{80BC45A4-EDDD-4C68-8ABD-1446B12EB26A}"/>
              </a:ext>
            </a:extLst>
          </p:cNvPr>
          <p:cNvPicPr>
            <a:picLocks noChangeAspect="1"/>
          </p:cNvPicPr>
          <p:nvPr/>
        </p:nvPicPr>
        <p:blipFill>
          <a:blip r:embed="rId3"/>
          <a:stretch>
            <a:fillRect/>
          </a:stretch>
        </p:blipFill>
        <p:spPr bwMode="auto">
          <a:xfrm>
            <a:off x="2409250" y="4211320"/>
            <a:ext cx="7373499" cy="653348"/>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pic>
        <p:nvPicPr>
          <p:cNvPr id="18" name="Content Placeholder 3">
            <a:extLst>
              <a:ext uri="{FF2B5EF4-FFF2-40B4-BE49-F238E27FC236}">
                <a16:creationId xmlns:a16="http://schemas.microsoft.com/office/drawing/2014/main" id="{4943BD23-E8EC-4D01-8DE4-ADE935267696}"/>
              </a:ext>
            </a:extLst>
          </p:cNvPr>
          <p:cNvPicPr>
            <a:picLocks noChangeAspect="1"/>
          </p:cNvPicPr>
          <p:nvPr/>
        </p:nvPicPr>
        <p:blipFill>
          <a:blip r:embed="rId4"/>
          <a:stretch>
            <a:fillRect/>
          </a:stretch>
        </p:blipFill>
        <p:spPr bwMode="auto">
          <a:xfrm>
            <a:off x="4339342" y="1815794"/>
            <a:ext cx="3513307" cy="16764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spTree>
    <p:extLst>
      <p:ext uri="{BB962C8B-B14F-4D97-AF65-F5344CB8AC3E}">
        <p14:creationId xmlns:p14="http://schemas.microsoft.com/office/powerpoint/2010/main" val="163018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759F-E5AD-40DC-889F-A91926E40147}"/>
              </a:ext>
            </a:extLst>
          </p:cNvPr>
          <p:cNvSpPr>
            <a:spLocks noGrp="1"/>
          </p:cNvSpPr>
          <p:nvPr>
            <p:ph type="title"/>
          </p:nvPr>
        </p:nvSpPr>
        <p:spPr/>
        <p:txBody>
          <a:bodyPr/>
          <a:lstStyle/>
          <a:p>
            <a:r>
              <a:rPr lang="en-US" dirty="0"/>
              <a:t>UTF-8 Encoding</a:t>
            </a:r>
          </a:p>
        </p:txBody>
      </p:sp>
      <p:graphicFrame>
        <p:nvGraphicFramePr>
          <p:cNvPr id="6" name="Table 6">
            <a:extLst>
              <a:ext uri="{FF2B5EF4-FFF2-40B4-BE49-F238E27FC236}">
                <a16:creationId xmlns:a16="http://schemas.microsoft.com/office/drawing/2014/main" id="{D376693F-A596-4270-81BD-936ED127D046}"/>
              </a:ext>
            </a:extLst>
          </p:cNvPr>
          <p:cNvGraphicFramePr>
            <a:graphicFrameLocks noGrp="1"/>
          </p:cNvGraphicFramePr>
          <p:nvPr>
            <p:extLst>
              <p:ext uri="{D42A27DB-BD31-4B8C-83A1-F6EECF244321}">
                <p14:modId xmlns:p14="http://schemas.microsoft.com/office/powerpoint/2010/main" val="3809937741"/>
              </p:ext>
            </p:extLst>
          </p:nvPr>
        </p:nvGraphicFramePr>
        <p:xfrm>
          <a:off x="1828796" y="5612233"/>
          <a:ext cx="8534400" cy="74168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1633519355"/>
                    </a:ext>
                  </a:extLst>
                </a:gridCol>
                <a:gridCol w="1422400">
                  <a:extLst>
                    <a:ext uri="{9D8B030D-6E8A-4147-A177-3AD203B41FA5}">
                      <a16:colId xmlns:a16="http://schemas.microsoft.com/office/drawing/2014/main" val="2769436745"/>
                    </a:ext>
                  </a:extLst>
                </a:gridCol>
                <a:gridCol w="1422400">
                  <a:extLst>
                    <a:ext uri="{9D8B030D-6E8A-4147-A177-3AD203B41FA5}">
                      <a16:colId xmlns:a16="http://schemas.microsoft.com/office/drawing/2014/main" val="2460701356"/>
                    </a:ext>
                  </a:extLst>
                </a:gridCol>
                <a:gridCol w="1422400">
                  <a:extLst>
                    <a:ext uri="{9D8B030D-6E8A-4147-A177-3AD203B41FA5}">
                      <a16:colId xmlns:a16="http://schemas.microsoft.com/office/drawing/2014/main" val="116494349"/>
                    </a:ext>
                  </a:extLst>
                </a:gridCol>
                <a:gridCol w="939800">
                  <a:extLst>
                    <a:ext uri="{9D8B030D-6E8A-4147-A177-3AD203B41FA5}">
                      <a16:colId xmlns:a16="http://schemas.microsoft.com/office/drawing/2014/main" val="1131564269"/>
                    </a:ext>
                  </a:extLst>
                </a:gridCol>
                <a:gridCol w="1905000">
                  <a:extLst>
                    <a:ext uri="{9D8B030D-6E8A-4147-A177-3AD203B41FA5}">
                      <a16:colId xmlns:a16="http://schemas.microsoft.com/office/drawing/2014/main" val="616350731"/>
                    </a:ext>
                  </a:extLst>
                </a:gridCol>
              </a:tblGrid>
              <a:tr h="370840">
                <a:tc>
                  <a:txBody>
                    <a:bodyPr/>
                    <a:lstStyle/>
                    <a:p>
                      <a:r>
                        <a:rPr lang="en-US" dirty="0"/>
                        <a:t>C2A1=</a:t>
                      </a:r>
                      <a:r>
                        <a:rPr lang="es-ES" dirty="0"/>
                        <a:t>¡</a:t>
                      </a:r>
                      <a:endParaRPr lang="en-US" dirty="0"/>
                    </a:p>
                  </a:txBody>
                  <a:tcPr/>
                </a:tc>
                <a:tc>
                  <a:txBody>
                    <a:bodyPr/>
                    <a:lstStyle/>
                    <a:p>
                      <a:r>
                        <a:rPr lang="en-US" dirty="0"/>
                        <a:t>48=H</a:t>
                      </a:r>
                    </a:p>
                  </a:txBody>
                  <a:tcPr/>
                </a:tc>
                <a:tc>
                  <a:txBody>
                    <a:bodyPr/>
                    <a:lstStyle/>
                    <a:p>
                      <a:r>
                        <a:rPr lang="en-US" dirty="0"/>
                        <a:t>6F=o</a:t>
                      </a:r>
                    </a:p>
                  </a:txBody>
                  <a:tcPr/>
                </a:tc>
                <a:tc>
                  <a:txBody>
                    <a:bodyPr/>
                    <a:lstStyle/>
                    <a:p>
                      <a:r>
                        <a:rPr lang="en-US" dirty="0"/>
                        <a:t>6C=l</a:t>
                      </a:r>
                    </a:p>
                  </a:txBody>
                  <a:tcPr/>
                </a:tc>
                <a:tc>
                  <a:txBody>
                    <a:bodyPr/>
                    <a:lstStyle/>
                    <a:p>
                      <a:r>
                        <a:rPr lang="en-US" dirty="0"/>
                        <a:t>61=a</a:t>
                      </a:r>
                    </a:p>
                  </a:txBody>
                  <a:tcPr/>
                </a:tc>
                <a:tc>
                  <a:txBody>
                    <a:bodyPr/>
                    <a:lstStyle/>
                    <a:p>
                      <a:r>
                        <a:rPr lang="en-US" dirty="0"/>
                        <a:t>ODOA=newline</a:t>
                      </a:r>
                    </a:p>
                  </a:txBody>
                  <a:tcPr/>
                </a:tc>
                <a:extLst>
                  <a:ext uri="{0D108BD9-81ED-4DB2-BD59-A6C34878D82A}">
                    <a16:rowId xmlns:a16="http://schemas.microsoft.com/office/drawing/2014/main" val="2875113125"/>
                  </a:ext>
                </a:extLst>
              </a:tr>
              <a:tr h="370840">
                <a:tc>
                  <a:txBody>
                    <a:bodyPr/>
                    <a:lstStyle/>
                    <a:p>
                      <a:r>
                        <a:rPr lang="en-US" dirty="0"/>
                        <a:t>4D=M</a:t>
                      </a:r>
                    </a:p>
                  </a:txBody>
                  <a:tcPr/>
                </a:tc>
                <a:tc>
                  <a:txBody>
                    <a:bodyPr/>
                    <a:lstStyle/>
                    <a:p>
                      <a:r>
                        <a:rPr lang="en-US" dirty="0"/>
                        <a:t>75=u</a:t>
                      </a:r>
                    </a:p>
                  </a:txBody>
                  <a:tcPr/>
                </a:tc>
                <a:tc>
                  <a:txBody>
                    <a:bodyPr/>
                    <a:lstStyle/>
                    <a:p>
                      <a:r>
                        <a:rPr lang="en-US" dirty="0"/>
                        <a:t>6E=n</a:t>
                      </a:r>
                    </a:p>
                  </a:txBody>
                  <a:tcPr/>
                </a:tc>
                <a:tc>
                  <a:txBody>
                    <a:bodyPr/>
                    <a:lstStyle/>
                    <a:p>
                      <a:r>
                        <a:rPr lang="en-US" dirty="0"/>
                        <a:t>64=d</a:t>
                      </a:r>
                    </a:p>
                  </a:txBody>
                  <a:tcPr/>
                </a:tc>
                <a:tc>
                  <a:txBody>
                    <a:bodyPr/>
                    <a:lstStyle/>
                    <a:p>
                      <a:r>
                        <a:rPr lang="en-US" dirty="0"/>
                        <a:t>6F=o</a:t>
                      </a:r>
                    </a:p>
                  </a:txBody>
                  <a:tcPr/>
                </a:tc>
                <a:tc>
                  <a:txBody>
                    <a:bodyPr/>
                    <a:lstStyle/>
                    <a:p>
                      <a:r>
                        <a:rPr lang="en-US" dirty="0"/>
                        <a:t>21=!</a:t>
                      </a:r>
                    </a:p>
                  </a:txBody>
                  <a:tcPr/>
                </a:tc>
                <a:extLst>
                  <a:ext uri="{0D108BD9-81ED-4DB2-BD59-A6C34878D82A}">
                    <a16:rowId xmlns:a16="http://schemas.microsoft.com/office/drawing/2014/main" val="3230721697"/>
                  </a:ext>
                </a:extLst>
              </a:tr>
            </a:tbl>
          </a:graphicData>
        </a:graphic>
      </p:graphicFrame>
      <p:sp>
        <p:nvSpPr>
          <p:cNvPr id="8" name="TextBox 7">
            <a:extLst>
              <a:ext uri="{FF2B5EF4-FFF2-40B4-BE49-F238E27FC236}">
                <a16:creationId xmlns:a16="http://schemas.microsoft.com/office/drawing/2014/main" id="{7F491947-FBDE-4D65-A916-089202E29B01}"/>
              </a:ext>
            </a:extLst>
          </p:cNvPr>
          <p:cNvSpPr txBox="1"/>
          <p:nvPr/>
        </p:nvSpPr>
        <p:spPr>
          <a:xfrm>
            <a:off x="5257798" y="1404598"/>
            <a:ext cx="1676400" cy="369332"/>
          </a:xfrm>
          <a:prstGeom prst="rect">
            <a:avLst/>
          </a:prstGeom>
          <a:noFill/>
        </p:spPr>
        <p:txBody>
          <a:bodyPr wrap="square" rtlCol="0">
            <a:spAutoFit/>
          </a:bodyPr>
          <a:lstStyle/>
          <a:p>
            <a:r>
              <a:rPr lang="en-US" dirty="0"/>
              <a:t>Notepad View</a:t>
            </a:r>
          </a:p>
        </p:txBody>
      </p:sp>
      <p:sp>
        <p:nvSpPr>
          <p:cNvPr id="9" name="TextBox 8">
            <a:extLst>
              <a:ext uri="{FF2B5EF4-FFF2-40B4-BE49-F238E27FC236}">
                <a16:creationId xmlns:a16="http://schemas.microsoft.com/office/drawing/2014/main" id="{5BECAC7E-E7C9-4584-AB1D-14AD40AAD23F}"/>
              </a:ext>
            </a:extLst>
          </p:cNvPr>
          <p:cNvSpPr txBox="1"/>
          <p:nvPr/>
        </p:nvSpPr>
        <p:spPr>
          <a:xfrm>
            <a:off x="4725408" y="3807744"/>
            <a:ext cx="2741177" cy="369332"/>
          </a:xfrm>
          <a:prstGeom prst="rect">
            <a:avLst/>
          </a:prstGeom>
          <a:noFill/>
        </p:spPr>
        <p:txBody>
          <a:bodyPr wrap="square" rtlCol="0">
            <a:spAutoFit/>
          </a:bodyPr>
          <a:lstStyle/>
          <a:p>
            <a:r>
              <a:rPr lang="en-US" dirty="0"/>
              <a:t>Hexadecimal Editor View</a:t>
            </a:r>
          </a:p>
        </p:txBody>
      </p:sp>
      <p:sp>
        <p:nvSpPr>
          <p:cNvPr id="10" name="TextBox 9">
            <a:extLst>
              <a:ext uri="{FF2B5EF4-FFF2-40B4-BE49-F238E27FC236}">
                <a16:creationId xmlns:a16="http://schemas.microsoft.com/office/drawing/2014/main" id="{B615E33B-C46F-4119-8AA9-1B85B3B9BC8D}"/>
              </a:ext>
            </a:extLst>
          </p:cNvPr>
          <p:cNvSpPr txBox="1"/>
          <p:nvPr/>
        </p:nvSpPr>
        <p:spPr>
          <a:xfrm>
            <a:off x="4895338" y="5222329"/>
            <a:ext cx="2401316" cy="369332"/>
          </a:xfrm>
          <a:prstGeom prst="rect">
            <a:avLst/>
          </a:prstGeom>
          <a:noFill/>
        </p:spPr>
        <p:txBody>
          <a:bodyPr wrap="square" rtlCol="0">
            <a:spAutoFit/>
          </a:bodyPr>
          <a:lstStyle/>
          <a:p>
            <a:r>
              <a:rPr lang="en-US" dirty="0"/>
              <a:t>ASCII Table Mappings</a:t>
            </a:r>
          </a:p>
        </p:txBody>
      </p:sp>
      <p:pic>
        <p:nvPicPr>
          <p:cNvPr id="11" name="Content Placeholder 15">
            <a:extLst>
              <a:ext uri="{FF2B5EF4-FFF2-40B4-BE49-F238E27FC236}">
                <a16:creationId xmlns:a16="http://schemas.microsoft.com/office/drawing/2014/main" id="{B8EBB3EE-59F7-440C-910F-FF0594E67FAB}"/>
              </a:ext>
            </a:extLst>
          </p:cNvPr>
          <p:cNvPicPr>
            <a:picLocks noChangeAspect="1"/>
          </p:cNvPicPr>
          <p:nvPr/>
        </p:nvPicPr>
        <p:blipFill>
          <a:blip r:embed="rId3"/>
          <a:stretch>
            <a:fillRect/>
          </a:stretch>
        </p:blipFill>
        <p:spPr bwMode="auto">
          <a:xfrm>
            <a:off x="4586980" y="1794502"/>
            <a:ext cx="3018032" cy="1813868"/>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pic>
        <p:nvPicPr>
          <p:cNvPr id="13" name="Content Placeholder 10">
            <a:extLst>
              <a:ext uri="{FF2B5EF4-FFF2-40B4-BE49-F238E27FC236}">
                <a16:creationId xmlns:a16="http://schemas.microsoft.com/office/drawing/2014/main" id="{329EC0D7-D27E-4FA6-ADAA-1B30F98EFA17}"/>
              </a:ext>
            </a:extLst>
          </p:cNvPr>
          <p:cNvPicPr>
            <a:picLocks noGrp="1" noChangeAspect="1"/>
          </p:cNvPicPr>
          <p:nvPr>
            <p:ph idx="1"/>
          </p:nvPr>
        </p:nvPicPr>
        <p:blipFill>
          <a:blip r:embed="rId4"/>
          <a:stretch>
            <a:fillRect/>
          </a:stretch>
        </p:blipFill>
        <p:spPr>
          <a:xfrm>
            <a:off x="2254763" y="4248557"/>
            <a:ext cx="7682474" cy="665050"/>
          </a:xfrm>
          <a:prstGeom prst="rect">
            <a:avLst/>
          </a:prstGeom>
        </p:spPr>
      </p:pic>
    </p:spTree>
    <p:extLst>
      <p:ext uri="{BB962C8B-B14F-4D97-AF65-F5344CB8AC3E}">
        <p14:creationId xmlns:p14="http://schemas.microsoft.com/office/powerpoint/2010/main" val="377255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759F-E5AD-40DC-889F-A91926E40147}"/>
              </a:ext>
            </a:extLst>
          </p:cNvPr>
          <p:cNvSpPr>
            <a:spLocks noGrp="1"/>
          </p:cNvSpPr>
          <p:nvPr>
            <p:ph type="title"/>
          </p:nvPr>
        </p:nvSpPr>
        <p:spPr/>
        <p:txBody>
          <a:bodyPr/>
          <a:lstStyle/>
          <a:p>
            <a:r>
              <a:rPr lang="en-US" dirty="0"/>
              <a:t>UTF-16 Encoding</a:t>
            </a:r>
          </a:p>
        </p:txBody>
      </p:sp>
      <p:graphicFrame>
        <p:nvGraphicFramePr>
          <p:cNvPr id="6" name="Table 6">
            <a:extLst>
              <a:ext uri="{FF2B5EF4-FFF2-40B4-BE49-F238E27FC236}">
                <a16:creationId xmlns:a16="http://schemas.microsoft.com/office/drawing/2014/main" id="{D376693F-A596-4270-81BD-936ED127D046}"/>
              </a:ext>
            </a:extLst>
          </p:cNvPr>
          <p:cNvGraphicFramePr>
            <a:graphicFrameLocks noGrp="1"/>
          </p:cNvGraphicFramePr>
          <p:nvPr>
            <p:extLst>
              <p:ext uri="{D42A27DB-BD31-4B8C-83A1-F6EECF244321}">
                <p14:modId xmlns:p14="http://schemas.microsoft.com/office/powerpoint/2010/main" val="3407616414"/>
              </p:ext>
            </p:extLst>
          </p:nvPr>
        </p:nvGraphicFramePr>
        <p:xfrm>
          <a:off x="1600196" y="5591661"/>
          <a:ext cx="8991600" cy="74168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1633519355"/>
                    </a:ext>
                  </a:extLst>
                </a:gridCol>
                <a:gridCol w="1422400">
                  <a:extLst>
                    <a:ext uri="{9D8B030D-6E8A-4147-A177-3AD203B41FA5}">
                      <a16:colId xmlns:a16="http://schemas.microsoft.com/office/drawing/2014/main" val="2769436745"/>
                    </a:ext>
                  </a:extLst>
                </a:gridCol>
                <a:gridCol w="1422400">
                  <a:extLst>
                    <a:ext uri="{9D8B030D-6E8A-4147-A177-3AD203B41FA5}">
                      <a16:colId xmlns:a16="http://schemas.microsoft.com/office/drawing/2014/main" val="2460701356"/>
                    </a:ext>
                  </a:extLst>
                </a:gridCol>
                <a:gridCol w="1422400">
                  <a:extLst>
                    <a:ext uri="{9D8B030D-6E8A-4147-A177-3AD203B41FA5}">
                      <a16:colId xmlns:a16="http://schemas.microsoft.com/office/drawing/2014/main" val="116494349"/>
                    </a:ext>
                  </a:extLst>
                </a:gridCol>
                <a:gridCol w="939800">
                  <a:extLst>
                    <a:ext uri="{9D8B030D-6E8A-4147-A177-3AD203B41FA5}">
                      <a16:colId xmlns:a16="http://schemas.microsoft.com/office/drawing/2014/main" val="1131564269"/>
                    </a:ext>
                  </a:extLst>
                </a:gridCol>
                <a:gridCol w="2362200">
                  <a:extLst>
                    <a:ext uri="{9D8B030D-6E8A-4147-A177-3AD203B41FA5}">
                      <a16:colId xmlns:a16="http://schemas.microsoft.com/office/drawing/2014/main" val="616350731"/>
                    </a:ext>
                  </a:extLst>
                </a:gridCol>
              </a:tblGrid>
              <a:tr h="370840">
                <a:tc>
                  <a:txBody>
                    <a:bodyPr/>
                    <a:lstStyle/>
                    <a:p>
                      <a:r>
                        <a:rPr lang="en-US" dirty="0"/>
                        <a:t>A100=</a:t>
                      </a:r>
                      <a:r>
                        <a:rPr lang="es-ES" dirty="0"/>
                        <a:t>¡</a:t>
                      </a:r>
                      <a:endParaRPr lang="en-US" dirty="0"/>
                    </a:p>
                  </a:txBody>
                  <a:tcPr/>
                </a:tc>
                <a:tc>
                  <a:txBody>
                    <a:bodyPr/>
                    <a:lstStyle/>
                    <a:p>
                      <a:r>
                        <a:rPr lang="en-US" dirty="0"/>
                        <a:t>4800=H</a:t>
                      </a:r>
                    </a:p>
                  </a:txBody>
                  <a:tcPr/>
                </a:tc>
                <a:tc>
                  <a:txBody>
                    <a:bodyPr/>
                    <a:lstStyle/>
                    <a:p>
                      <a:r>
                        <a:rPr lang="en-US" dirty="0"/>
                        <a:t>6F00=o</a:t>
                      </a:r>
                    </a:p>
                  </a:txBody>
                  <a:tcPr/>
                </a:tc>
                <a:tc>
                  <a:txBody>
                    <a:bodyPr/>
                    <a:lstStyle/>
                    <a:p>
                      <a:r>
                        <a:rPr lang="en-US" dirty="0"/>
                        <a:t>6C00=l</a:t>
                      </a:r>
                    </a:p>
                  </a:txBody>
                  <a:tcPr/>
                </a:tc>
                <a:tc>
                  <a:txBody>
                    <a:bodyPr/>
                    <a:lstStyle/>
                    <a:p>
                      <a:r>
                        <a:rPr lang="en-US" dirty="0"/>
                        <a:t>6100=a</a:t>
                      </a:r>
                    </a:p>
                  </a:txBody>
                  <a:tcPr/>
                </a:tc>
                <a:tc>
                  <a:txBody>
                    <a:bodyPr/>
                    <a:lstStyle/>
                    <a:p>
                      <a:r>
                        <a:rPr lang="en-US" dirty="0"/>
                        <a:t>OD00OA00=newline</a:t>
                      </a:r>
                    </a:p>
                  </a:txBody>
                  <a:tcPr/>
                </a:tc>
                <a:extLst>
                  <a:ext uri="{0D108BD9-81ED-4DB2-BD59-A6C34878D82A}">
                    <a16:rowId xmlns:a16="http://schemas.microsoft.com/office/drawing/2014/main" val="2875113125"/>
                  </a:ext>
                </a:extLst>
              </a:tr>
              <a:tr h="370840">
                <a:tc>
                  <a:txBody>
                    <a:bodyPr/>
                    <a:lstStyle/>
                    <a:p>
                      <a:r>
                        <a:rPr lang="en-US" dirty="0"/>
                        <a:t>4D00=M</a:t>
                      </a:r>
                    </a:p>
                  </a:txBody>
                  <a:tcPr/>
                </a:tc>
                <a:tc>
                  <a:txBody>
                    <a:bodyPr/>
                    <a:lstStyle/>
                    <a:p>
                      <a:r>
                        <a:rPr lang="en-US" dirty="0"/>
                        <a:t>7500=u</a:t>
                      </a:r>
                    </a:p>
                  </a:txBody>
                  <a:tcPr/>
                </a:tc>
                <a:tc>
                  <a:txBody>
                    <a:bodyPr/>
                    <a:lstStyle/>
                    <a:p>
                      <a:r>
                        <a:rPr lang="en-US" dirty="0"/>
                        <a:t>6E00=n</a:t>
                      </a:r>
                    </a:p>
                  </a:txBody>
                  <a:tcPr/>
                </a:tc>
                <a:tc>
                  <a:txBody>
                    <a:bodyPr/>
                    <a:lstStyle/>
                    <a:p>
                      <a:r>
                        <a:rPr lang="en-US" dirty="0"/>
                        <a:t>6400=d</a:t>
                      </a:r>
                    </a:p>
                  </a:txBody>
                  <a:tcPr/>
                </a:tc>
                <a:tc>
                  <a:txBody>
                    <a:bodyPr/>
                    <a:lstStyle/>
                    <a:p>
                      <a:r>
                        <a:rPr lang="en-US" dirty="0"/>
                        <a:t>6F00=o</a:t>
                      </a:r>
                    </a:p>
                  </a:txBody>
                  <a:tcPr/>
                </a:tc>
                <a:tc>
                  <a:txBody>
                    <a:bodyPr/>
                    <a:lstStyle/>
                    <a:p>
                      <a:r>
                        <a:rPr lang="en-US" dirty="0"/>
                        <a:t>2100=!</a:t>
                      </a:r>
                    </a:p>
                  </a:txBody>
                  <a:tcPr/>
                </a:tc>
                <a:extLst>
                  <a:ext uri="{0D108BD9-81ED-4DB2-BD59-A6C34878D82A}">
                    <a16:rowId xmlns:a16="http://schemas.microsoft.com/office/drawing/2014/main" val="3230721697"/>
                  </a:ext>
                </a:extLst>
              </a:tr>
            </a:tbl>
          </a:graphicData>
        </a:graphic>
      </p:graphicFrame>
      <p:sp>
        <p:nvSpPr>
          <p:cNvPr id="8" name="TextBox 7">
            <a:extLst>
              <a:ext uri="{FF2B5EF4-FFF2-40B4-BE49-F238E27FC236}">
                <a16:creationId xmlns:a16="http://schemas.microsoft.com/office/drawing/2014/main" id="{7F491947-FBDE-4D65-A916-089202E29B01}"/>
              </a:ext>
            </a:extLst>
          </p:cNvPr>
          <p:cNvSpPr txBox="1"/>
          <p:nvPr/>
        </p:nvSpPr>
        <p:spPr>
          <a:xfrm>
            <a:off x="5257798" y="1404598"/>
            <a:ext cx="1676400" cy="369332"/>
          </a:xfrm>
          <a:prstGeom prst="rect">
            <a:avLst/>
          </a:prstGeom>
          <a:noFill/>
        </p:spPr>
        <p:txBody>
          <a:bodyPr wrap="square" rtlCol="0">
            <a:spAutoFit/>
          </a:bodyPr>
          <a:lstStyle/>
          <a:p>
            <a:r>
              <a:rPr lang="en-US" dirty="0"/>
              <a:t>Notepad View</a:t>
            </a:r>
          </a:p>
        </p:txBody>
      </p:sp>
      <p:sp>
        <p:nvSpPr>
          <p:cNvPr id="9" name="TextBox 8">
            <a:extLst>
              <a:ext uri="{FF2B5EF4-FFF2-40B4-BE49-F238E27FC236}">
                <a16:creationId xmlns:a16="http://schemas.microsoft.com/office/drawing/2014/main" id="{5BECAC7E-E7C9-4584-AB1D-14AD40AAD23F}"/>
              </a:ext>
            </a:extLst>
          </p:cNvPr>
          <p:cNvSpPr txBox="1"/>
          <p:nvPr/>
        </p:nvSpPr>
        <p:spPr>
          <a:xfrm>
            <a:off x="4725408" y="3807744"/>
            <a:ext cx="2741177" cy="369332"/>
          </a:xfrm>
          <a:prstGeom prst="rect">
            <a:avLst/>
          </a:prstGeom>
          <a:noFill/>
        </p:spPr>
        <p:txBody>
          <a:bodyPr wrap="square" rtlCol="0">
            <a:spAutoFit/>
          </a:bodyPr>
          <a:lstStyle/>
          <a:p>
            <a:r>
              <a:rPr lang="en-US" dirty="0"/>
              <a:t>Hexadecimal Editor View</a:t>
            </a:r>
          </a:p>
        </p:txBody>
      </p:sp>
      <p:sp>
        <p:nvSpPr>
          <p:cNvPr id="10" name="TextBox 9">
            <a:extLst>
              <a:ext uri="{FF2B5EF4-FFF2-40B4-BE49-F238E27FC236}">
                <a16:creationId xmlns:a16="http://schemas.microsoft.com/office/drawing/2014/main" id="{B615E33B-C46F-4119-8AA9-1B85B3B9BC8D}"/>
              </a:ext>
            </a:extLst>
          </p:cNvPr>
          <p:cNvSpPr txBox="1"/>
          <p:nvPr/>
        </p:nvSpPr>
        <p:spPr>
          <a:xfrm>
            <a:off x="4895338" y="5222329"/>
            <a:ext cx="2401316" cy="369332"/>
          </a:xfrm>
          <a:prstGeom prst="rect">
            <a:avLst/>
          </a:prstGeom>
          <a:noFill/>
        </p:spPr>
        <p:txBody>
          <a:bodyPr wrap="square" rtlCol="0">
            <a:spAutoFit/>
          </a:bodyPr>
          <a:lstStyle/>
          <a:p>
            <a:r>
              <a:rPr lang="en-US" dirty="0"/>
              <a:t>ASCII Table Mappings</a:t>
            </a:r>
          </a:p>
        </p:txBody>
      </p:sp>
      <p:pic>
        <p:nvPicPr>
          <p:cNvPr id="12" name="Content Placeholder 13">
            <a:extLst>
              <a:ext uri="{FF2B5EF4-FFF2-40B4-BE49-F238E27FC236}">
                <a16:creationId xmlns:a16="http://schemas.microsoft.com/office/drawing/2014/main" id="{B44CECC8-2EF6-401C-9728-216411B6ACD6}"/>
              </a:ext>
            </a:extLst>
          </p:cNvPr>
          <p:cNvPicPr>
            <a:picLocks noChangeAspect="1"/>
          </p:cNvPicPr>
          <p:nvPr/>
        </p:nvPicPr>
        <p:blipFill>
          <a:blip r:embed="rId3"/>
          <a:stretch>
            <a:fillRect/>
          </a:stretch>
        </p:blipFill>
        <p:spPr bwMode="auto">
          <a:xfrm>
            <a:off x="4612333" y="1807642"/>
            <a:ext cx="2967333" cy="169138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pic>
        <p:nvPicPr>
          <p:cNvPr id="14" name="Content Placeholder 16">
            <a:extLst>
              <a:ext uri="{FF2B5EF4-FFF2-40B4-BE49-F238E27FC236}">
                <a16:creationId xmlns:a16="http://schemas.microsoft.com/office/drawing/2014/main" id="{E90D668C-CEB3-45A2-AC14-68AE2C742222}"/>
              </a:ext>
            </a:extLst>
          </p:cNvPr>
          <p:cNvPicPr>
            <a:picLocks noGrp="1" noChangeAspect="1"/>
          </p:cNvPicPr>
          <p:nvPr>
            <p:ph idx="1"/>
          </p:nvPr>
        </p:nvPicPr>
        <p:blipFill>
          <a:blip r:embed="rId4"/>
          <a:stretch>
            <a:fillRect/>
          </a:stretch>
        </p:blipFill>
        <p:spPr>
          <a:xfrm>
            <a:off x="2517399" y="4192500"/>
            <a:ext cx="7157202" cy="741679"/>
          </a:xfrm>
          <a:prstGeom prst="rect">
            <a:avLst/>
          </a:prstGeom>
        </p:spPr>
      </p:pic>
    </p:spTree>
    <p:extLst>
      <p:ext uri="{BB962C8B-B14F-4D97-AF65-F5344CB8AC3E}">
        <p14:creationId xmlns:p14="http://schemas.microsoft.com/office/powerpoint/2010/main" val="182038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BB7E-A12F-4889-96F6-46912BA276C9}"/>
              </a:ext>
            </a:extLst>
          </p:cNvPr>
          <p:cNvSpPr>
            <a:spLocks noGrp="1"/>
          </p:cNvSpPr>
          <p:nvPr>
            <p:ph type="title"/>
          </p:nvPr>
        </p:nvSpPr>
        <p:spPr/>
        <p:txBody>
          <a:bodyPr/>
          <a:lstStyle/>
          <a:p>
            <a:r>
              <a:rPr lang="en-US" dirty="0"/>
              <a:t>Text Formats</a:t>
            </a:r>
          </a:p>
        </p:txBody>
      </p:sp>
      <p:sp>
        <p:nvSpPr>
          <p:cNvPr id="3" name="Content Placeholder 2">
            <a:extLst>
              <a:ext uri="{FF2B5EF4-FFF2-40B4-BE49-F238E27FC236}">
                <a16:creationId xmlns:a16="http://schemas.microsoft.com/office/drawing/2014/main" id="{F58AC3CE-6782-41C0-85CD-4180C2440592}"/>
              </a:ext>
            </a:extLst>
          </p:cNvPr>
          <p:cNvSpPr>
            <a:spLocks noGrp="1"/>
          </p:cNvSpPr>
          <p:nvPr>
            <p:ph idx="1"/>
          </p:nvPr>
        </p:nvSpPr>
        <p:spPr/>
        <p:txBody>
          <a:bodyPr/>
          <a:lstStyle/>
          <a:p>
            <a:r>
              <a:rPr lang="en-US" dirty="0"/>
              <a:t>Note that “text file” is a very broad term encompassing any file consisting solely of characters.</a:t>
            </a:r>
          </a:p>
          <a:p>
            <a:r>
              <a:rPr lang="en-US" dirty="0"/>
              <a:t>There are many more specific types within the category.</a:t>
            </a:r>
          </a:p>
          <a:p>
            <a:pPr lvl="1"/>
            <a:r>
              <a:rPr lang="en-US" dirty="0"/>
              <a:t>XML</a:t>
            </a:r>
          </a:p>
          <a:p>
            <a:pPr lvl="1"/>
            <a:r>
              <a:rPr lang="en-US" dirty="0"/>
              <a:t>HTML</a:t>
            </a:r>
          </a:p>
          <a:p>
            <a:pPr lvl="1"/>
            <a:r>
              <a:rPr lang="en-US" dirty="0"/>
              <a:t>SQL</a:t>
            </a:r>
          </a:p>
          <a:p>
            <a:pPr lvl="1"/>
            <a:r>
              <a:rPr lang="en-US" dirty="0"/>
              <a:t>Python</a:t>
            </a:r>
          </a:p>
          <a:p>
            <a:pPr lvl="1"/>
            <a:r>
              <a:rPr lang="en-US" dirty="0"/>
              <a:t>Java</a:t>
            </a:r>
          </a:p>
          <a:p>
            <a:pPr lvl="1"/>
            <a:r>
              <a:rPr lang="en-US" dirty="0" err="1"/>
              <a:t>Etc</a:t>
            </a:r>
            <a:r>
              <a:rPr lang="en-US" dirty="0"/>
              <a:t> …</a:t>
            </a:r>
          </a:p>
        </p:txBody>
      </p:sp>
    </p:spTree>
    <p:extLst>
      <p:ext uri="{BB962C8B-B14F-4D97-AF65-F5344CB8AC3E}">
        <p14:creationId xmlns:p14="http://schemas.microsoft.com/office/powerpoint/2010/main" val="311388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96AC-D879-49E6-95F8-008B19FFEB06}"/>
              </a:ext>
            </a:extLst>
          </p:cNvPr>
          <p:cNvSpPr>
            <a:spLocks noGrp="1"/>
          </p:cNvSpPr>
          <p:nvPr>
            <p:ph type="title"/>
          </p:nvPr>
        </p:nvSpPr>
        <p:spPr/>
        <p:txBody>
          <a:bodyPr/>
          <a:lstStyle/>
          <a:p>
            <a:r>
              <a:rPr lang="en-US" dirty="0"/>
              <a:t>Binary Files</a:t>
            </a:r>
          </a:p>
        </p:txBody>
      </p:sp>
      <p:sp>
        <p:nvSpPr>
          <p:cNvPr id="3" name="Content Placeholder 2">
            <a:extLst>
              <a:ext uri="{FF2B5EF4-FFF2-40B4-BE49-F238E27FC236}">
                <a16:creationId xmlns:a16="http://schemas.microsoft.com/office/drawing/2014/main" id="{6F89A6BF-1FA6-4A4A-BD74-A8FA15B90ED4}"/>
              </a:ext>
            </a:extLst>
          </p:cNvPr>
          <p:cNvSpPr>
            <a:spLocks noGrp="1"/>
          </p:cNvSpPr>
          <p:nvPr>
            <p:ph idx="1"/>
          </p:nvPr>
        </p:nvSpPr>
        <p:spPr/>
        <p:txBody>
          <a:bodyPr/>
          <a:lstStyle/>
          <a:p>
            <a:r>
              <a:rPr lang="en-US" dirty="0"/>
              <a:t>Any file that is not a text file is a binary file.</a:t>
            </a:r>
          </a:p>
          <a:p>
            <a:r>
              <a:rPr lang="en-US" dirty="0"/>
              <a:t>The contents and layout of a binary file depend upon its format and the application that supports it.</a:t>
            </a:r>
          </a:p>
          <a:p>
            <a:r>
              <a:rPr lang="en-US" dirty="0"/>
              <a:t>For all but the application that can decode it, a binary file is generally considered a series of unreadable bytes.</a:t>
            </a:r>
          </a:p>
          <a:p>
            <a:r>
              <a:rPr lang="en-US" dirty="0"/>
              <a:t>By convention only, an extension (period followed by an acronym) is put in the filename so we know what it is.</a:t>
            </a:r>
          </a:p>
          <a:p>
            <a:r>
              <a:rPr lang="en-US" dirty="0"/>
              <a:t>Binary files may contain some text, and often consists of specific data structures laid out on disk.</a:t>
            </a:r>
          </a:p>
          <a:p>
            <a:endParaRPr lang="en-US" dirty="0"/>
          </a:p>
        </p:txBody>
      </p:sp>
    </p:spTree>
    <p:extLst>
      <p:ext uri="{BB962C8B-B14F-4D97-AF65-F5344CB8AC3E}">
        <p14:creationId xmlns:p14="http://schemas.microsoft.com/office/powerpoint/2010/main" val="78683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1017-401F-4638-AC4E-AC9948EFCB1E}"/>
              </a:ext>
            </a:extLst>
          </p:cNvPr>
          <p:cNvSpPr>
            <a:spLocks noGrp="1"/>
          </p:cNvSpPr>
          <p:nvPr>
            <p:ph type="title"/>
          </p:nvPr>
        </p:nvSpPr>
        <p:spPr/>
        <p:txBody>
          <a:bodyPr/>
          <a:lstStyle/>
          <a:p>
            <a:r>
              <a:rPr lang="en-US" dirty="0"/>
              <a:t>Binary Formats</a:t>
            </a:r>
          </a:p>
        </p:txBody>
      </p:sp>
      <p:sp>
        <p:nvSpPr>
          <p:cNvPr id="3" name="Content Placeholder 2">
            <a:extLst>
              <a:ext uri="{FF2B5EF4-FFF2-40B4-BE49-F238E27FC236}">
                <a16:creationId xmlns:a16="http://schemas.microsoft.com/office/drawing/2014/main" id="{C106B147-2B95-4F6C-B011-B4F953CF6792}"/>
              </a:ext>
            </a:extLst>
          </p:cNvPr>
          <p:cNvSpPr>
            <a:spLocks noGrp="1"/>
          </p:cNvSpPr>
          <p:nvPr>
            <p:ph idx="1"/>
          </p:nvPr>
        </p:nvSpPr>
        <p:spPr/>
        <p:txBody>
          <a:bodyPr/>
          <a:lstStyle/>
          <a:p>
            <a:r>
              <a:rPr lang="en-US" dirty="0"/>
              <a:t>Similar to text files, “binary” is a very broad category encompassing any file that is not a text file.</a:t>
            </a:r>
          </a:p>
          <a:p>
            <a:r>
              <a:rPr lang="en-US" dirty="0"/>
              <a:t>Some more specific types are:</a:t>
            </a:r>
          </a:p>
          <a:p>
            <a:pPr lvl="1"/>
            <a:r>
              <a:rPr lang="en-US" dirty="0" err="1"/>
              <a:t>png</a:t>
            </a:r>
            <a:endParaRPr lang="en-US" dirty="0"/>
          </a:p>
          <a:p>
            <a:pPr lvl="1"/>
            <a:r>
              <a:rPr lang="en-US" dirty="0"/>
              <a:t>mp4</a:t>
            </a:r>
          </a:p>
          <a:p>
            <a:pPr lvl="1"/>
            <a:r>
              <a:rPr lang="en-US" dirty="0"/>
              <a:t>zip</a:t>
            </a:r>
          </a:p>
          <a:p>
            <a:pPr lvl="1"/>
            <a:r>
              <a:rPr lang="en-US" dirty="0"/>
              <a:t>pdf</a:t>
            </a:r>
          </a:p>
          <a:p>
            <a:pPr lvl="1"/>
            <a:r>
              <a:rPr lang="en-US" dirty="0"/>
              <a:t>exe</a:t>
            </a:r>
          </a:p>
          <a:p>
            <a:pPr lvl="1"/>
            <a:r>
              <a:rPr lang="en-US" dirty="0" err="1"/>
              <a:t>etc</a:t>
            </a:r>
            <a:r>
              <a:rPr lang="en-US" dirty="0"/>
              <a:t>…</a:t>
            </a:r>
          </a:p>
          <a:p>
            <a:pPr lvl="1"/>
            <a:endParaRPr lang="en-US" dirty="0"/>
          </a:p>
          <a:p>
            <a:pPr lvl="1"/>
            <a:endParaRPr lang="en-US" dirty="0"/>
          </a:p>
        </p:txBody>
      </p:sp>
    </p:spTree>
    <p:extLst>
      <p:ext uri="{BB962C8B-B14F-4D97-AF65-F5344CB8AC3E}">
        <p14:creationId xmlns:p14="http://schemas.microsoft.com/office/powerpoint/2010/main" val="4235937284"/>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21304</TotalTime>
  <Words>2200</Words>
  <Application>Microsoft Office PowerPoint</Application>
  <PresentationFormat>Widescreen</PresentationFormat>
  <Paragraphs>296</Paragraphs>
  <Slides>19</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Consolas</vt:lpstr>
      <vt:lpstr>Courier New</vt:lpstr>
      <vt:lpstr>Tahoma</vt:lpstr>
      <vt:lpstr>Wingdings</vt:lpstr>
      <vt:lpstr>Office Theme</vt:lpstr>
      <vt:lpstr>Custom Design</vt:lpstr>
      <vt:lpstr>Text Input Output</vt:lpstr>
      <vt:lpstr>Durable Storage</vt:lpstr>
      <vt:lpstr>Text File</vt:lpstr>
      <vt:lpstr>ASCII Encoding</vt:lpstr>
      <vt:lpstr>UTF-8 Encoding</vt:lpstr>
      <vt:lpstr>UTF-16 Encoding</vt:lpstr>
      <vt:lpstr>Text Formats</vt:lpstr>
      <vt:lpstr>Binary Files</vt:lpstr>
      <vt:lpstr>Binary Formats</vt:lpstr>
      <vt:lpstr>Writing with Formatter</vt:lpstr>
      <vt:lpstr>Writing with BufferedWriter</vt:lpstr>
      <vt:lpstr>Reading with Scanner</vt:lpstr>
      <vt:lpstr>Reading with BufferedReader</vt:lpstr>
      <vt:lpstr>Reading with readAllLines Method</vt:lpstr>
      <vt:lpstr>Regular Expressions</vt:lpstr>
      <vt:lpstr>String matches Method</vt:lpstr>
      <vt:lpstr>String replaceAll Method</vt:lpstr>
      <vt:lpstr>String split Method</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Warren Mansur</cp:lastModifiedBy>
  <cp:revision>690</cp:revision>
  <dcterms:created xsi:type="dcterms:W3CDTF">2010-09-03T10:48:34Z</dcterms:created>
  <dcterms:modified xsi:type="dcterms:W3CDTF">2020-05-22T00:33:53Z</dcterms:modified>
</cp:coreProperties>
</file>