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modernComment_1DB_B571548E.xml" ContentType="application/vnd.ms-powerpoint.comments+xml"/>
  <Override PartName="/ppt/comments/modernComment_1C0_77DF777A.xml" ContentType="application/vnd.ms-powerpoint.comments+xml"/>
  <Override PartName="/ppt/notesSlides/notesSlide2.xml" ContentType="application/vnd.openxmlformats-officedocument.presentationml.notesSlide+xml"/>
  <Override PartName="/ppt/comments/modernComment_1DC_2EE618C6.xml" ContentType="application/vnd.ms-powerpoint.comments+xml"/>
  <Override PartName="/ppt/notesSlides/notesSlide3.xml" ContentType="application/vnd.openxmlformats-officedocument.presentationml.notesSlide+xml"/>
  <Override PartName="/ppt/comments/modernComment_1DD_92A1921C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DF_9A2AFFEC.xml" ContentType="application/vnd.ms-powerpoint.comments+xml"/>
  <Override PartName="/ppt/notesSlides/notesSlide6.xml" ContentType="application/vnd.openxmlformats-officedocument.presentationml.notesSlide+xml"/>
  <Override PartName="/ppt/comments/modernComment_1E0_F78F9F50.xml" ContentType="application/vnd.ms-powerpoint.comments+xml"/>
  <Override PartName="/ppt/comments/modernComment_1E1_2E4CE841.xml" ContentType="application/vnd.ms-powerpoint.comments+xml"/>
  <Override PartName="/ppt/notesSlides/notesSlide7.xml" ContentType="application/vnd.openxmlformats-officedocument.presentationml.notesSlide+xml"/>
  <Override PartName="/ppt/comments/modernComment_1E3_A910627A.xml" ContentType="application/vnd.ms-powerpoint.comments+xml"/>
  <Override PartName="/ppt/notesSlides/notesSlide8.xml" ContentType="application/vnd.openxmlformats-officedocument.presentationml.notesSlide+xml"/>
  <Override PartName="/ppt/comments/modernComment_1E2_29D88B30.xml" ContentType="application/vnd.ms-powerpoint.comments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7" r:id="rId1"/>
    <p:sldMasterId id="2147484344" r:id="rId2"/>
  </p:sldMasterIdLst>
  <p:notesMasterIdLst>
    <p:notesMasterId r:id="rId17"/>
  </p:notesMasterIdLst>
  <p:handoutMasterIdLst>
    <p:handoutMasterId r:id="rId18"/>
  </p:handoutMasterIdLst>
  <p:sldIdLst>
    <p:sldId id="298" r:id="rId3"/>
    <p:sldId id="475" r:id="rId4"/>
    <p:sldId id="448" r:id="rId5"/>
    <p:sldId id="476" r:id="rId6"/>
    <p:sldId id="456" r:id="rId7"/>
    <p:sldId id="477" r:id="rId8"/>
    <p:sldId id="478" r:id="rId9"/>
    <p:sldId id="479" r:id="rId10"/>
    <p:sldId id="480" r:id="rId11"/>
    <p:sldId id="481" r:id="rId12"/>
    <p:sldId id="483" r:id="rId13"/>
    <p:sldId id="482" r:id="rId14"/>
    <p:sldId id="485" r:id="rId15"/>
    <p:sldId id="279" r:id="rId16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4AC2949-DE10-DF52-009D-098EBEC026D7}" name="Kramer, Michael, Gabriel" initials="KMG" userId="Kramer, Michael, Gabriel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F5800"/>
    <a:srgbClr val="AF8300"/>
    <a:srgbClr val="9A004D"/>
    <a:srgbClr val="AF0058"/>
    <a:srgbClr val="1E9696"/>
    <a:srgbClr val="00AFAF"/>
    <a:srgbClr val="0058AF"/>
    <a:srgbClr val="AF0000"/>
    <a:srgbClr val="9B0000"/>
    <a:srgbClr val="C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9" autoAdjust="0"/>
    <p:restoredTop sz="80145" autoAdjust="0"/>
  </p:normalViewPr>
  <p:slideViewPr>
    <p:cSldViewPr>
      <p:cViewPr varScale="1">
        <p:scale>
          <a:sx n="82" d="100"/>
          <a:sy n="82" d="100"/>
        </p:scale>
        <p:origin x="90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8/10/relationships/authors" Target="authors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omments/modernComment_1C0_77DF777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9F5F24D-7D67-4C3E-85AC-A47525F1266E}" authorId="{54AC2949-DE10-DF52-009D-098EBEC026D7}" created="2022-02-03T01:06:37.69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011133818" sldId="448"/>
      <ac:spMk id="3" creationId="{874D9B8C-EBBC-4FC7-99CE-9EB28A2E27C8}"/>
      <ac:txMk cp="179" len="6">
        <ac:context len="274" hash="2742365663"/>
      </ac:txMk>
    </ac:txMkLst>
    <p188:pos x="7434020" y="2010905"/>
    <p188:txBody>
      <a:bodyPr/>
      <a:lstStyle/>
      <a:p>
        <a:r>
          <a:rPr lang="en-US"/>
          <a:t>Always uses 16 bits even if 16 bits is not needed</a:t>
        </a:r>
      </a:p>
    </p188:txBody>
  </p188:cm>
</p188:cmLst>
</file>

<file path=ppt/comments/modernComment_1DB_B571548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FF9BB3F-A5ED-4B9E-A7E1-E86983A01DB8}" authorId="{54AC2949-DE10-DF52-009D-098EBEC026D7}" created="2022-02-03T01:05:26.69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44103310" sldId="475"/>
      <ac:spMk id="3" creationId="{8633DD32-A508-4828-9330-242968CCDCF3}"/>
      <ac:txMk cp="51" len="13">
        <ac:context len="249" hash="828473206"/>
      </ac:txMk>
    </ac:txMkLst>
    <p188:pos x="2567553" y="941522"/>
    <p188:txBody>
      <a:bodyPr/>
      <a:lstStyle/>
      <a:p>
        <a:r>
          <a:rPr lang="en-US"/>
          <a:t>Sqlite is somewhat of an inbetween with regards to file vs database - it's kind of like a file that you can treat like a relational database</a:t>
        </a:r>
      </a:p>
    </p188:txBody>
  </p188:cm>
</p188:cmLst>
</file>

<file path=ppt/comments/modernComment_1DC_2EE618C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09CA1A5-FF2D-4FC4-984D-6AD91553F890}" authorId="{54AC2949-DE10-DF52-009D-098EBEC026D7}" created="2022-02-03T01:07:57.06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86831558" sldId="476"/>
      <ac:spMk id="3" creationId="{6F89A6BF-1FA6-4A4A-BD74-A8FA15B90ED4}"/>
      <ac:txMk cp="140" len="11">
        <ac:context len="482" hash="1778653033"/>
      </ac:txMk>
    </ac:txMkLst>
    <p188:pos x="7681993" y="1530458"/>
    <p188:txBody>
      <a:bodyPr/>
      <a:lstStyle/>
      <a:p>
        <a:r>
          <a:rPr lang="en-US"/>
          <a:t>In other words, a binary file can only be read by the application that understands it and knows what it's about </a:t>
        </a:r>
      </a:p>
    </p188:txBody>
  </p188:cm>
</p188:cmLst>
</file>

<file path=ppt/comments/modernComment_1DD_92A1921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A3EAFD7-28C3-477B-BEF0-DD2B9B3872C0}" authorId="{54AC2949-DE10-DF52-009D-098EBEC026D7}" created="2022-02-03T01:08:57.48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460062236" sldId="477"/>
      <ac:spMk id="2" creationId="{8C90D91C-D197-433B-8EBC-2683B883F273}"/>
      <ac:txMk cp="0" len="11">
        <ac:context len="29" hash="4118797305"/>
      </ac:txMk>
    </ac:txMkLst>
    <p188:pos x="4644325" y="515776"/>
    <p188:txBody>
      <a:bodyPr/>
      <a:lstStyle/>
      <a:p>
        <a:r>
          <a:rPr lang="en-US"/>
          <a:t>These are NOT the new Java 8 Streams, 
rather they're an abstract series of bites that come from somewhere and go somewhere else 
The Stream also assumes that the source is so large that it only reads a little bit of it at a time</a:t>
        </a:r>
      </a:p>
    </p188:txBody>
  </p188:cm>
</p188:cmLst>
</file>

<file path=ppt/comments/modernComment_1DF_9A2AFFE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15ADAF3-EEF9-448B-B665-B1717E48003C}" authorId="{54AC2949-DE10-DF52-009D-098EBEC026D7}" created="2022-02-03T01:12:59.54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86509292" sldId="479"/>
      <ac:spMk id="4" creationId="{3ADFDA14-7C82-4D53-901E-62E7B1561EAC}"/>
      <ac:txMk cp="294" len="78">
        <ac:context len="906" hash="2269808337"/>
      </ac:txMk>
    </ac:txMkLst>
    <p188:pos x="6701532" y="1405632"/>
    <p188:txBody>
      <a:bodyPr/>
      <a:lstStyle/>
      <a:p>
        <a:r>
          <a:rPr lang="en-US"/>
          <a:t>try with resources automatically closes the resource automatically whatever happens in the code </a:t>
        </a:r>
      </a:p>
    </p188:txBody>
  </p188:cm>
</p188:cmLst>
</file>

<file path=ppt/comments/modernComment_1E0_F78F9F5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6E20C52-CF67-4E74-B527-FDC7A41FB303}" authorId="{54AC2949-DE10-DF52-009D-098EBEC026D7}" created="2022-02-03T01:12:01.19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153384784" sldId="480"/>
      <ac:spMk id="4" creationId="{3ADFDA14-7C82-4D53-901E-62E7B1561EAC}"/>
      <ac:txMk cp="614" len="25">
        <ac:context len="958" hash="1224752412"/>
      </ac:txMk>
    </ac:txMkLst>
    <p188:pos x="7759485" y="2414406"/>
    <p188:txBody>
      <a:bodyPr/>
      <a:lstStyle/>
      <a:p>
        <a:r>
          <a:rPr lang="en-US"/>
          <a:t>might need defensive code if directory doesn't exist 
The idea with Binary is it optimizes performance </a:t>
        </a:r>
      </a:p>
    </p188:txBody>
  </p188:cm>
</p188:cmLst>
</file>

<file path=ppt/comments/modernComment_1E1_2E4CE84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84D2FA-53F1-4492-8C06-01B00C8BEE0F}" authorId="{54AC2949-DE10-DF52-009D-098EBEC026D7}" created="2022-02-03T01:24:45.75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76792129" sldId="481"/>
      <ac:spMk id="3" creationId="{6C592AD5-9BA7-45FD-9623-B0A61BBB29DC}"/>
      <ac:txMk cp="7" len="13">
        <ac:context len="509" hash="4049167354"/>
      </ac:txMk>
    </ac:txMkLst>
    <p188:pos x="3326969" y="445576"/>
    <p188:txBody>
      <a:bodyPr/>
      <a:lstStyle/>
      <a:p>
        <a:r>
          <a:rPr lang="en-US"/>
          <a:t>Two use cases: 
Client/Server communication
Temporary Transient transfers like caching or other short term transfers. DO NOT WRTE TO DATABASE because of highlighted point </a:t>
        </a:r>
      </a:p>
    </p188:txBody>
  </p188:cm>
</p188:cmLst>
</file>

<file path=ppt/comments/modernComment_1E2_29D88B3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7DFBCA-3CF3-4894-AA8A-B4F9D9395905}" authorId="{54AC2949-DE10-DF52-009D-098EBEC026D7}" created="2022-02-03T01:29:04.93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02057264" sldId="482"/>
      <ac:spMk id="2" creationId="{A9292AFA-16E3-4041-BF46-EEC37A93BDD7}"/>
      <ac:txMk cp="0" len="25">
        <ac:context len="26" hash="1935470112"/>
      </ac:txMk>
    </ac:txMkLst>
    <p188:pos x="9419139" y="513086"/>
    <p188:txBody>
      <a:bodyPr/>
      <a:lstStyle/>
      <a:p>
        <a:r>
          <a:rPr lang="en-US"/>
          <a:t>This is the mechanism </a:t>
        </a:r>
      </a:p>
    </p188:txBody>
  </p188:cm>
  <p188:cm id="{B24A5499-1EB0-48D6-8B2D-339BADC29C0E}" authorId="{54AC2949-DE10-DF52-009D-098EBEC026D7}" created="2022-02-03T01:34:45.21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02057264" sldId="482"/>
      <ac:spMk id="4" creationId="{3ADFDA14-7C82-4D53-901E-62E7B1561EAC}"/>
      <ac:txMk cp="202" len="3">
        <ac:context len="854" hash="1593865750"/>
      </ac:txMk>
    </ac:txMkLst>
    <p188:pos x="9991241" y="954437"/>
    <p188:txBody>
      <a:bodyPr/>
      <a:lstStyle/>
      <a:p>
        <a:r>
          <a:rPr lang="en-US"/>
          <a:t>This is the file extension for binary/serializable </a:t>
        </a:r>
      </a:p>
    </p188:txBody>
  </p188:cm>
</p188:cmLst>
</file>

<file path=ppt/comments/modernComment_1E3_A910627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C91D740-E1A6-48C5-B798-C0152AD47483}" authorId="{54AC2949-DE10-DF52-009D-098EBEC026D7}" created="2022-02-03T01:25:04.70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836423290" sldId="483"/>
      <ac:spMk id="4" creationId="{3ADFDA14-7C82-4D53-901E-62E7B1561EAC}"/>
      <ac:txMk cp="33" len="12">
        <ac:context len="346" hash="3778697557"/>
      </ac:txMk>
    </ac:txMkLst>
    <p188:pos x="4566834" y="399081"/>
    <p188:txBody>
      <a:bodyPr/>
      <a:lstStyle/>
      <a:p>
        <a:r>
          <a:rPr lang="en-US"/>
          <a:t>Interestingly there are no methods </a:t>
        </a:r>
      </a:p>
    </p188:txBody>
  </p188:cm>
  <p188:cm id="{9FDE7B67-84A9-470D-98E7-BF0C4249D8AA}" authorId="{54AC2949-DE10-DF52-009D-098EBEC026D7}" created="2022-02-03T01:25:34.14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836423290" sldId="483"/>
      <ac:spMk id="4" creationId="{3ADFDA14-7C82-4D53-901E-62E7B1561EAC}"/>
      <ac:txMk cp="48" len="66">
        <ac:context len="346" hash="3778697557"/>
      </ac:txMk>
    </ac:txMkLst>
    <p188:pos x="2598549" y="616058"/>
    <p188:txBody>
      <a:bodyPr/>
      <a:lstStyle/>
      <a:p>
        <a:r>
          <a:rPr lang="en-US"/>
          <a:t>Need to either be primitive types or Objects need to be marked as serializable or transient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C4E0CF35-C5E8-4918-897C-08259A8CF1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640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49C17543-A926-442A-A31C-8410020391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830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jsu.edu/faculty/pearce/modules/lectures/oop/streams/streams.ht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jsu.edu/faculty/pearce/modules/lectures/oop/streams/streams.ht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45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641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Taken from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3"/>
              </a:rPr>
              <a:t>http://www.cs.sjsu.edu/faculty/pearce/modules/lectures/oop/streams/streams.htm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223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Taken from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3"/>
              </a:rPr>
              <a:t>http://www.cs.sjsu.edu/faculty/pearce/modules/lectures/oop/streams/streams.htm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97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C17543-A926-442A-A31C-84100203919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546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DataInputStream</a:t>
            </a:r>
            <a:r>
              <a:rPr lang="en-US" dirty="0"/>
              <a:t> reads bytes from the stream and delivers them as corresponding primitive types or Strings.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DataOutputStream</a:t>
            </a:r>
            <a:r>
              <a:rPr lang="en-US" dirty="0"/>
              <a:t> converts primitive-type values or Strings into bytes and writes the bytes to the stream.</a:t>
            </a:r>
          </a:p>
          <a:p>
            <a:endParaRPr lang="en-US" dirty="0"/>
          </a:p>
          <a:p>
            <a:r>
              <a:rPr lang="en-US" dirty="0"/>
              <a:t>Good for working with specific datatypes instead of reading everything in a bytes and doing manual conversions.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C17543-A926-442A-A31C-84100203919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787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C17543-A926-442A-A31C-84100203919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85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 err="1"/>
              <a:t>ObjectInputStream</a:t>
            </a:r>
            <a:r>
              <a:rPr lang="en-US" dirty="0"/>
              <a:t> and </a:t>
            </a:r>
            <a:r>
              <a:rPr lang="en-US" dirty="0" err="1"/>
              <a:t>ObjectOutputStream</a:t>
            </a:r>
            <a:r>
              <a:rPr lang="en-US" dirty="0"/>
              <a:t> are high-level streams that contain the methods for serializing and deserializing an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C17543-A926-442A-A31C-84100203919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795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JAXB is an alternative to Serialization which writes Java Objects to XML. You just have to be careful when updating your objects because that could easily break your Marshall and </a:t>
            </a:r>
            <a:r>
              <a:rPr lang="en-US" dirty="0" err="1"/>
              <a:t>unMarshall</a:t>
            </a:r>
            <a:r>
              <a:rPr lang="en-US" dirty="0"/>
              <a:t> (Serializing and </a:t>
            </a:r>
            <a:r>
              <a:rPr lang="en-US" dirty="0" err="1"/>
              <a:t>DeSerializing</a:t>
            </a:r>
            <a:r>
              <a:rPr lang="en-US" dirty="0"/>
              <a:t>) – There are other libraries that are acceptable too – Serializing to JSON </a:t>
            </a:r>
          </a:p>
          <a:p>
            <a:endParaRPr lang="en-US" dirty="0"/>
          </a:p>
          <a:p>
            <a:r>
              <a:rPr lang="en-US" dirty="0"/>
              <a:t>GOAL FOR ASSIGNMENT: OBJECT READING AND WRITING – JSON, XML, BINARY all of these formats are acceptable </a:t>
            </a:r>
            <a:r>
              <a:rPr lang="en-US"/>
              <a:t>this week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130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16176"/>
            <a:ext cx="10363200" cy="1470025"/>
          </a:xfrm>
        </p:spPr>
        <p:txBody>
          <a:bodyPr/>
          <a:lstStyle>
            <a:lvl1pPr>
              <a:defRPr lang="en-US" sz="4800" b="1" kern="1200" smtClean="0">
                <a:ln w="9525" cap="rnd">
                  <a:prstDash val="solid"/>
                  <a:bevel/>
                </a:ln>
                <a:solidFill>
                  <a:schemeClr val="tx1"/>
                </a:solidFill>
                <a:effectLst>
                  <a:outerShdw blurRad="50800" dist="38100" dir="3000000" algn="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4" descr="re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109" y="939801"/>
            <a:ext cx="2753783" cy="904875"/>
          </a:xfrm>
          <a:prstGeom prst="rect">
            <a:avLst/>
          </a:prstGeom>
          <a:noFill/>
          <a:ln>
            <a:noFill/>
          </a:ln>
          <a:effectLst>
            <a:glow rad="127000">
              <a:srgbClr val="F2BDBD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356351"/>
            <a:ext cx="10363200" cy="365125"/>
          </a:xfrm>
          <a:prstGeom prst="rect">
            <a:avLst/>
          </a:prstGeom>
        </p:spPr>
        <p:txBody>
          <a:bodyPr/>
          <a:lstStyle>
            <a:lvl1pPr algn="ctr">
              <a:defRPr lang="en-US" sz="900" b="1" kern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871F0-911A-4786-98E6-E01B4D5B0C26}" type="datetimeFigureOut">
              <a:rPr lang="en-US"/>
              <a:pPr>
                <a:defRPr/>
              </a:pPr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36F655-F160-421B-AC96-5F6C002503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07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4FDF4-B0C2-4381-8DD6-310D7C854B2B}" type="datetimeFigureOut">
              <a:rPr lang="en-US"/>
              <a:pPr>
                <a:defRPr/>
              </a:pPr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76B7EBD-8620-493C-9193-7661A22899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328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5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29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0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04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30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739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564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3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020762"/>
          </a:xfrm>
          <a:solidFill>
            <a:srgbClr val="AF0000"/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T w="82550" h="44450" prst="artDeco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kumimoji="0" lang="en-US" sz="4800" b="0" i="0" u="none" strike="noStrike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FEFCFC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defTabSz="914400" eaLnBrk="0" latinLnBrk="0" hangingPunct="0">
              <a:lnSpc>
                <a:spcPct val="100000"/>
              </a:lnSpc>
              <a:tabLst/>
            </a:pPr>
            <a:r>
              <a:rPr kumimoji="0" lang="en-US" sz="54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FEFCFC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Insert Text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EBEBEB"/>
          </a:solidFill>
          <a:ln>
            <a:solidFill>
              <a:schemeClr val="bg1"/>
            </a:solidFill>
          </a:ln>
          <a:effectLst>
            <a:glow rad="139700">
              <a:schemeClr val="tx1">
                <a:lumMod val="65000"/>
                <a:lumOff val="35000"/>
                <a:alpha val="40000"/>
              </a:schemeClr>
            </a:glow>
          </a:effectLst>
          <a:scene3d>
            <a:camera prst="orthographicFront"/>
            <a:lightRig rig="twoPt" dir="t"/>
          </a:scene3d>
          <a:sp3d extrusionH="76200" contourW="38100"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marL="342900" indent="-342900">
              <a:buFont typeface="Wingdings" panose="05000000000000000000" pitchFamily="2" charset="2"/>
              <a:buChar char=""/>
              <a:defRPr lang="en-US" b="1" dirty="0" smtClean="0"/>
            </a:lvl1pPr>
            <a:lvl2pPr>
              <a:defRPr lang="en-US" b="1" dirty="0" smtClean="0"/>
            </a:lvl2pPr>
            <a:lvl3pPr>
              <a:defRPr lang="en-US" b="1" dirty="0" smtClean="0"/>
            </a:lvl3pPr>
            <a:lvl4pPr>
              <a:defRPr lang="en-US" b="1" dirty="0" smtClean="0"/>
            </a:lvl4pPr>
            <a:lvl5pPr>
              <a:defRPr lang="en-US" b="1" dirty="0"/>
            </a:lvl5pPr>
          </a:lstStyle>
          <a:p>
            <a:pPr lvl="0">
              <a:buChar char="►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8905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29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283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0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22FEB-B3C0-4A1D-B5A3-BA45749FB2BF}" type="datetimeFigureOut">
              <a:rPr lang="en-US"/>
              <a:pPr>
                <a:defRPr/>
              </a:pPr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C46F00-EB69-4C71-A198-B1DCA7758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84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B68BA-DBC3-489E-AB0C-204999D5F08D}" type="datetimeFigureOut">
              <a:rPr lang="en-US"/>
              <a:pPr>
                <a:defRPr/>
              </a:pPr>
              <a:t>2/2/2022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7FE6E0-8D7D-45C2-AC65-2D2604E6D6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84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DF5F8-F24E-4332-88B6-0626ED3BDDF8}" type="datetimeFigureOut">
              <a:rPr lang="en-US"/>
              <a:pPr>
                <a:defRPr/>
              </a:pPr>
              <a:t>2/2/2022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A0E9FE-ECCA-498D-9200-E2833E946E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37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1290-BB93-4271-B513-DC0CFF3CBD2E}" type="datetimeFigureOut">
              <a:rPr lang="en-US"/>
              <a:pPr>
                <a:defRPr/>
              </a:pPr>
              <a:t>2/2/2022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DD7080-0B30-4520-A961-1BEEC04A2B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62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E6DE3-C911-4B5E-8D9D-69612C716D20}" type="datetimeFigureOut">
              <a:rPr lang="en-US"/>
              <a:pPr>
                <a:defRPr/>
              </a:pPr>
              <a:t>2/2/2022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C781E1-F54A-40E5-9093-E2A4A17BE7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93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6B255-BE60-489C-9FD1-9D14BC405B9A}" type="datetimeFigureOut">
              <a:rPr lang="en-US"/>
              <a:pPr>
                <a:defRPr/>
              </a:pPr>
              <a:t>2/2/2022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ABB77-68B0-481E-8462-3DCBBEB35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98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61E0D-276E-4CE0-B221-D59C6D057781}" type="datetimeFigureOut">
              <a:rPr lang="en-US"/>
              <a:pPr>
                <a:defRPr/>
              </a:pPr>
              <a:t>2/2/2022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8D7E679-3436-445F-85D7-DD21D2B115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63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4E242-1075-47E0-A162-55C960B37C1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E1_2E4CE84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E3_A910627A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E2_29D88B3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DB_B571548E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C0_77DF777A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DC_2EE618C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DD_92A1921C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DF_9A2AFFEC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E0_F78F9F5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I/O and Serialization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2020 Warren Mansur and Eric </a:t>
            </a:r>
            <a:r>
              <a:rPr lang="en-US" dirty="0" err="1"/>
              <a:t>Braude</a:t>
            </a:r>
            <a:r>
              <a:rPr lang="en-US" dirty="0"/>
              <a:t>. Permission granted for any use of Boston University.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30F54-8BC0-48A5-82A7-CCA965636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06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2648-B94D-4F44-A8D0-A7E6B75A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92AD5-9BA7-45FD-9623-B0A61BBB2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Object serialization encodes an into a sequence of bytes.</a:t>
            </a:r>
          </a:p>
          <a:p>
            <a:r>
              <a:rPr lang="en-US" sz="2800" dirty="0"/>
              <a:t>Serialization includes the object's data, information about the object's type, and information about the types of data stored in the object.</a:t>
            </a:r>
          </a:p>
          <a:p>
            <a:r>
              <a:rPr lang="en-US" sz="2800" dirty="0"/>
              <a:t>Object deserialization decodes the sequence of bytes back into a Java object.</a:t>
            </a:r>
          </a:p>
          <a:p>
            <a:r>
              <a:rPr lang="en-US" sz="2800" dirty="0"/>
              <a:t>The process is platform independent; objects serialized on one platform can be deserialized on another platform.</a:t>
            </a:r>
          </a:p>
          <a:p>
            <a:r>
              <a:rPr lang="en-US" sz="2800" dirty="0">
                <a:highlight>
                  <a:srgbClr val="FFFF00"/>
                </a:highlight>
              </a:rPr>
              <a:t>The process is version dependent; an encoding from one Java version may or may not be compatible with another version.</a:t>
            </a:r>
          </a:p>
        </p:txBody>
      </p:sp>
    </p:spTree>
    <p:extLst>
      <p:ext uri="{BB962C8B-B14F-4D97-AF65-F5344CB8AC3E}">
        <p14:creationId xmlns:p14="http://schemas.microsoft.com/office/powerpoint/2010/main" val="77679212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Serializable Interface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3429000"/>
            <a:ext cx="10972800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Employee </a:t>
            </a:r>
            <a:r>
              <a:rPr lang="en-US" sz="14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Serializable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anId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aSalary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aSalary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"id = 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  name = 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 salary = 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1CC6B9-9DF3-4B25-AD8F-CF9F94E62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1828800"/>
          </a:xfrm>
        </p:spPr>
        <p:txBody>
          <a:bodyPr/>
          <a:lstStyle/>
          <a:p>
            <a:r>
              <a:rPr lang="en-US" sz="2800" dirty="0"/>
              <a:t>For its objects to be serialized, a class must meet two requirements: </a:t>
            </a:r>
          </a:p>
          <a:p>
            <a:pPr lvl="1"/>
            <a:r>
              <a:rPr lang="en-US" sz="2400" dirty="0"/>
              <a:t>it implements the Serializable interface.</a:t>
            </a:r>
          </a:p>
          <a:p>
            <a:pPr lvl="1"/>
            <a:r>
              <a:rPr lang="en-US" sz="2400" dirty="0"/>
              <a:t>all of its members are serializable (are either primitive types or implement the Serializable interface), or are marked transient.</a:t>
            </a:r>
          </a:p>
        </p:txBody>
      </p:sp>
    </p:spTree>
    <p:extLst>
      <p:ext uri="{BB962C8B-B14F-4D97-AF65-F5344CB8AC3E}">
        <p14:creationId xmlns:p14="http://schemas.microsoft.com/office/powerpoint/2010/main" val="28364232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61" y="246331"/>
            <a:ext cx="10972800" cy="1020762"/>
          </a:xfrm>
        </p:spPr>
        <p:txBody>
          <a:bodyPr/>
          <a:lstStyle/>
          <a:p>
            <a:r>
              <a:rPr lang="en-US" dirty="0" err="1"/>
              <a:t>ObjectInput</a:t>
            </a:r>
            <a:r>
              <a:rPr lang="en-US" dirty="0"/>
              <a:t>/Output Stream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447800"/>
            <a:ext cx="10972800" cy="360098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SerializationDemo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outfile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"C:\\tmp\\code\\objectfile.dat"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))) {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outfile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Employee(1,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"Keats"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400.50));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outfile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Employee(2,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"Shelly"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200.75));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outfile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Employee(3,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"Byron"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500.00));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infile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"C:\\tmp\\code\\objectfile.dat"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))) {      </a:t>
            </a:r>
          </a:p>
          <a:p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3;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</a:t>
            </a:r>
            <a:r>
              <a:rPr lang="en-US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(Employee) (</a:t>
            </a:r>
            <a:r>
              <a:rPr lang="en-US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infile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.readObject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ClassNotFoundException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C67D9-EEAB-414B-9524-821D49E76839}"/>
              </a:ext>
            </a:extLst>
          </p:cNvPr>
          <p:cNvSpPr txBox="1"/>
          <p:nvPr/>
        </p:nvSpPr>
        <p:spPr>
          <a:xfrm>
            <a:off x="604092" y="5410200"/>
            <a:ext cx="10972800" cy="1077218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 = 1  name = Keats salary = 400.5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 = 2  name = Shelly salary = 200.75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 = 3  name = Byron salary = 500.0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0572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95FA-F802-465E-8872-48BC4C05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6E104-416D-462E-A942-F512CEFD1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Serialization is useful for scenarios where you need to effortlessly encode and decode an object while an application is running.</a:t>
            </a:r>
          </a:p>
          <a:p>
            <a:r>
              <a:rPr lang="en-US" sz="2800" dirty="0"/>
              <a:t>Serialization is </a:t>
            </a:r>
            <a:r>
              <a:rPr lang="en-US" sz="2800" i="1" dirty="0"/>
              <a:t>surprisingly</a:t>
            </a:r>
            <a:r>
              <a:rPr lang="en-US" sz="2800" dirty="0"/>
              <a:t> </a:t>
            </a:r>
            <a:r>
              <a:rPr lang="en-US" sz="2800" i="1" dirty="0"/>
              <a:t>dangerous </a:t>
            </a:r>
            <a:r>
              <a:rPr lang="en-US" sz="2800" dirty="0"/>
              <a:t>if the object is stored and retrieved long-term.</a:t>
            </a:r>
          </a:p>
          <a:p>
            <a:pPr lvl="1"/>
            <a:r>
              <a:rPr lang="en-US" sz="2400" dirty="0"/>
              <a:t>There is no guarantee any future version of Java will read the object.</a:t>
            </a:r>
          </a:p>
          <a:p>
            <a:pPr lvl="1"/>
            <a:r>
              <a:rPr lang="en-US" sz="2400" dirty="0"/>
              <a:t>There is no guarantee your application will have the exact same version of the object.</a:t>
            </a:r>
          </a:p>
          <a:p>
            <a:r>
              <a:rPr lang="en-US" sz="2800" dirty="0"/>
              <a:t>Serializing to XML instead of binary alleviates some but not all of these problems.</a:t>
            </a:r>
          </a:p>
        </p:txBody>
      </p:sp>
    </p:spTree>
    <p:extLst>
      <p:ext uri="{BB962C8B-B14F-4D97-AF65-F5344CB8AC3E}">
        <p14:creationId xmlns:p14="http://schemas.microsoft.com/office/powerpoint/2010/main" val="259203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</a:t>
            </a:r>
          </a:p>
        </p:txBody>
      </p:sp>
      <p:pic>
        <p:nvPicPr>
          <p:cNvPr id="21507" name="Picture 5" descr="red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4" y="876301"/>
            <a:ext cx="206533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red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332" y="876301"/>
            <a:ext cx="2065337" cy="904875"/>
          </a:xfrm>
          <a:prstGeom prst="rect">
            <a:avLst/>
          </a:prstGeom>
          <a:noFill/>
          <a:ln>
            <a:noFill/>
          </a:ln>
          <a:effectLst>
            <a:glow rad="127000">
              <a:srgbClr val="F2BDBD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81AF-E544-4363-B912-1138D58F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DD32-A508-4828-9330-242968CCD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applications have the need to store some data indefinitely.</a:t>
            </a:r>
          </a:p>
          <a:p>
            <a:r>
              <a:rPr lang="en-US" dirty="0"/>
              <a:t>Saving information in files is one common approach.</a:t>
            </a:r>
          </a:p>
          <a:p>
            <a:r>
              <a:rPr lang="en-US" dirty="0"/>
              <a:t>When an application saves information in files, it has as portion of its code devoted to translating to and from the file contents.</a:t>
            </a:r>
          </a:p>
        </p:txBody>
      </p:sp>
    </p:spTree>
    <p:extLst>
      <p:ext uri="{BB962C8B-B14F-4D97-AF65-F5344CB8AC3E}">
        <p14:creationId xmlns:p14="http://schemas.microsoft.com/office/powerpoint/2010/main" val="30441033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CB82-C693-45EB-9102-BAB8EE07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9B8C-EBBC-4FC7-99CE-9EB28A2E2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 high level, a file is either categorized as a text file or a binary file.</a:t>
            </a:r>
          </a:p>
          <a:p>
            <a:r>
              <a:rPr lang="en-US" dirty="0"/>
              <a:t>A text file stores a series of text characters using a character encoding, such as ASCII, UTF-8, or UTF-16.</a:t>
            </a:r>
          </a:p>
          <a:p>
            <a:r>
              <a:rPr lang="en-US" dirty="0"/>
              <a:t>Text files are generally only useful for character data, and not other kinds of data. </a:t>
            </a:r>
          </a:p>
        </p:txBody>
      </p:sp>
    </p:spTree>
    <p:extLst>
      <p:ext uri="{BB962C8B-B14F-4D97-AF65-F5344CB8AC3E}">
        <p14:creationId xmlns:p14="http://schemas.microsoft.com/office/powerpoint/2010/main" val="20111338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96AC-D879-49E6-95F8-008B19FF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File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9A6BF-1FA6-4A4A-BD74-A8FA15B90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file that is not a text file is a binary file.</a:t>
            </a:r>
          </a:p>
          <a:p>
            <a:r>
              <a:rPr lang="en-US" dirty="0"/>
              <a:t>The contents and layout of a binary file depend upon its format and the application that supports it.</a:t>
            </a:r>
          </a:p>
          <a:p>
            <a:r>
              <a:rPr lang="en-US" dirty="0"/>
              <a:t>For all but the application that can decode it, a binary file is generally considered a series of unreadable bytes.</a:t>
            </a:r>
          </a:p>
          <a:p>
            <a:r>
              <a:rPr lang="en-US" dirty="0"/>
              <a:t>By convention only, an extension (period followed by an acronym) is put in the filename so we know what it is.</a:t>
            </a:r>
          </a:p>
          <a:p>
            <a:r>
              <a:rPr lang="en-US" dirty="0"/>
              <a:t>Binary files may contain some text, and often consists of specific data structures laid out on disk.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315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1017-401F-4638-AC4E-AC9948EF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B147-2B95-4F6C-B011-B4F953CF6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“Binary” is a very broad category encompassing any file that is not a text file.</a:t>
            </a:r>
          </a:p>
          <a:p>
            <a:r>
              <a:rPr lang="en-US" dirty="0"/>
              <a:t>Some more specific types are:</a:t>
            </a:r>
          </a:p>
          <a:p>
            <a:pPr lvl="1"/>
            <a:r>
              <a:rPr lang="en-US" dirty="0" err="1"/>
              <a:t>png</a:t>
            </a:r>
            <a:endParaRPr lang="en-US" dirty="0"/>
          </a:p>
          <a:p>
            <a:pPr lvl="1"/>
            <a:r>
              <a:rPr lang="en-US" dirty="0"/>
              <a:t>mp4</a:t>
            </a:r>
          </a:p>
          <a:p>
            <a:pPr lvl="1"/>
            <a:r>
              <a:rPr lang="en-US" dirty="0"/>
              <a:t>zip</a:t>
            </a:r>
          </a:p>
          <a:p>
            <a:pPr lvl="1"/>
            <a:r>
              <a:rPr lang="en-US" dirty="0"/>
              <a:t>pdf</a:t>
            </a:r>
          </a:p>
          <a:p>
            <a:pPr lvl="1"/>
            <a:r>
              <a:rPr lang="en-US" dirty="0"/>
              <a:t>exe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3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D91C-D197-433B-8EBC-2683B883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InputStream</a:t>
            </a:r>
            <a:r>
              <a:rPr lang="en-US" dirty="0"/>
              <a:t> and </a:t>
            </a:r>
            <a:r>
              <a:rPr lang="en-US" dirty="0" err="1"/>
              <a:t>OutputStream</a:t>
            </a:r>
            <a:endParaRPr lang="en-US" dirty="0"/>
          </a:p>
        </p:txBody>
      </p:sp>
      <p:pic>
        <p:nvPicPr>
          <p:cNvPr id="4" name="Content Placeholder 3" descr="Classes for performing Binary I/O inherit from either InputStream or &#10;OutputStream abstract classes &#10;F ilelnputStream &#10;ObjectlnputStream &#10;FileOutputStream &#10;FilterInputStream &#10;ObiectOutputStream &#10;F ilterOutputStream &#10;DatalnputStream &#10;BufferedlnputStream &#10;DataOutputStream &#10;BufferedOutputStream ">
            <a:extLst>
              <a:ext uri="{FF2B5EF4-FFF2-40B4-BE49-F238E27FC236}">
                <a16:creationId xmlns:a16="http://schemas.microsoft.com/office/drawing/2014/main" id="{1773851A-52EE-4A19-A487-78F88F20D5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8534399" cy="525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006223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529B-358C-4317-BC7C-A0EB4315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InputStream</a:t>
            </a:r>
            <a:r>
              <a:rPr lang="en-US" dirty="0"/>
              <a:t> Details</a:t>
            </a:r>
          </a:p>
        </p:txBody>
      </p:sp>
      <p:pic>
        <p:nvPicPr>
          <p:cNvPr id="4" name="Content Placeholder 3" descr="Image result for java stream hierarchy">
            <a:extLst>
              <a:ext uri="{FF2B5EF4-FFF2-40B4-BE49-F238E27FC236}">
                <a16:creationId xmlns:a16="http://schemas.microsoft.com/office/drawing/2014/main" id="{05846316-850E-4563-A327-5FB88BFB04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524000"/>
            <a:ext cx="8610600" cy="5059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211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FileOutput</a:t>
            </a:r>
            <a:r>
              <a:rPr lang="en-US" dirty="0"/>
              <a:t>/</a:t>
            </a:r>
            <a:r>
              <a:rPr lang="en-US" dirty="0" err="1"/>
              <a:t>InputStream</a:t>
            </a:r>
            <a:r>
              <a:rPr lang="en-US" dirty="0"/>
              <a:t> Usage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598170" y="1322070"/>
            <a:ext cx="10972800" cy="432426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BasicInputOutput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//Precondition 1:  Directory C:\</a:t>
            </a:r>
            <a:r>
              <a:rPr lang="en-US" sz="1100" u="sng" dirty="0">
                <a:solidFill>
                  <a:srgbClr val="3F7F5F"/>
                </a:solidFill>
                <a:latin typeface="Consolas" panose="020B0609020204030204" pitchFamily="49" charset="0"/>
              </a:rPr>
              <a:t>tmp\code exists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//Postcondition 1: 255, 0, 1, ..., 9 have been written to and read from file C:\</a:t>
            </a:r>
            <a:r>
              <a:rPr lang="en-US" sz="1100" u="sng" dirty="0">
                <a:solidFill>
                  <a:srgbClr val="3F7F5F"/>
                </a:solidFill>
                <a:latin typeface="Consolas" panose="020B0609020204030204" pitchFamily="49" charset="0"/>
              </a:rPr>
              <a:t>tmp\code\first.dat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//Postcondition 2: 255, 0, 1, ..., 9 are on the console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outfile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"C:\\tmp\\code\\first.dat"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outfile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(255);</a:t>
            </a:r>
          </a:p>
          <a:p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nn-NO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outfile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infile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"C:\\tmp\\code\\first.dat"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smallvalue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infile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smallvalue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smallvalue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infile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 != -1)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smallvalue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}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C67D9-EEAB-414B-9524-821D49E76839}"/>
              </a:ext>
            </a:extLst>
          </p:cNvPr>
          <p:cNvSpPr txBox="1"/>
          <p:nvPr/>
        </p:nvSpPr>
        <p:spPr>
          <a:xfrm>
            <a:off x="598170" y="5673001"/>
            <a:ext cx="10972800" cy="1200329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255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5092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DataInput</a:t>
            </a:r>
            <a:r>
              <a:rPr lang="en-US" dirty="0"/>
              <a:t>/</a:t>
            </a:r>
            <a:r>
              <a:rPr lang="en-US" dirty="0" err="1"/>
              <a:t>OutputStream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537662"/>
            <a:ext cx="10972800" cy="347787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DataStreamDemo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outfile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"C:\\tmp\\code\\second.dat"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outfile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.writeUTF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"John 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Galswarthy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outfile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(1906);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outfile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.writeUTF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"Frederick Marryat"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outfile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(1847.1);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outfile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.writeUTF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"Walter Scott"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outfile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(1820.3);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outfile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.writeUTF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"\u005f"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//underscore     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infile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"C:\\tmp\\code\\second.dat"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"%-20s %</a:t>
            </a:r>
            <a:r>
              <a:rPr lang="en-US" sz="11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d%n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infile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.readUTF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infile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.readInt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"%-20s %</a:t>
            </a:r>
            <a:r>
              <a:rPr lang="en-US" sz="11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f%n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infile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.readUTF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infile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.readDouble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"%-20s %</a:t>
            </a:r>
            <a:r>
              <a:rPr lang="en-US" sz="11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f%n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infile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.readUTF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infile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.readDouble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infile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.readUTF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C67D9-EEAB-414B-9524-821D49E76839}"/>
              </a:ext>
            </a:extLst>
          </p:cNvPr>
          <p:cNvSpPr txBox="1"/>
          <p:nvPr/>
        </p:nvSpPr>
        <p:spPr>
          <a:xfrm>
            <a:off x="598170" y="5257800"/>
            <a:ext cx="10972800" cy="101566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John </a:t>
            </a:r>
            <a:r>
              <a:rPr lang="en-US" sz="1200" dirty="0" err="1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Galswarthy</a:t>
            </a:r>
            <a:r>
              <a:rPr lang="en-US" sz="12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1906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Frederick Marryat    1847.100000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Walter Scott         1820.300000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38478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BU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FA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28075</TotalTime>
  <Words>1418</Words>
  <Application>Microsoft Office PowerPoint</Application>
  <PresentationFormat>Widescreen</PresentationFormat>
  <Paragraphs>161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 New</vt:lpstr>
      <vt:lpstr>Tahoma</vt:lpstr>
      <vt:lpstr>Wingdings</vt:lpstr>
      <vt:lpstr>Office Theme</vt:lpstr>
      <vt:lpstr>Custom Design</vt:lpstr>
      <vt:lpstr>Binary I/O and Serialization</vt:lpstr>
      <vt:lpstr>File Storage</vt:lpstr>
      <vt:lpstr>Text File Review</vt:lpstr>
      <vt:lpstr>Binary File Review</vt:lpstr>
      <vt:lpstr>Binary Formats</vt:lpstr>
      <vt:lpstr>InputStream and OutputStream</vt:lpstr>
      <vt:lpstr>InputStream Details</vt:lpstr>
      <vt:lpstr>Basic FileOutput/InputStream Usage</vt:lpstr>
      <vt:lpstr>DataInput/OutputStream</vt:lpstr>
      <vt:lpstr>Java Serialization</vt:lpstr>
      <vt:lpstr>Serializable Interface</vt:lpstr>
      <vt:lpstr>ObjectInput/Output Stream</vt:lpstr>
      <vt:lpstr>Tips on Serialization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CS779</dc:title>
  <dc:creator>Borkmark</dc:creator>
  <cp:lastModifiedBy>Kramer, Michael, Gabriel</cp:lastModifiedBy>
  <cp:revision>749</cp:revision>
  <dcterms:created xsi:type="dcterms:W3CDTF">2010-09-03T10:48:34Z</dcterms:created>
  <dcterms:modified xsi:type="dcterms:W3CDTF">2022-02-03T01:49:52Z</dcterms:modified>
</cp:coreProperties>
</file>