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E8_8260245C.xml" ContentType="application/vnd.ms-powerpoint.comments+xml"/>
  <Override PartName="/ppt/notesSlides/notesSlide4.xml" ContentType="application/vnd.openxmlformats-officedocument.presentationml.notesSlide+xml"/>
  <Override PartName="/ppt/comments/modernComment_1E9_F24A0B83.xml" ContentType="application/vnd.ms-powerpoint.comments+xml"/>
  <Override PartName="/ppt/notesSlides/notesSlide5.xml" ContentType="application/vnd.openxmlformats-officedocument.presentationml.notesSlide+xml"/>
  <Override PartName="/ppt/comments/modernComment_1EA_1149B5D2.xml" ContentType="application/vnd.ms-powerpoint.comments+xml"/>
  <Override PartName="/ppt/notesSlides/notesSlide6.xml" ContentType="application/vnd.openxmlformats-officedocument.presentationml.notesSlide+xml"/>
  <Override PartName="/ppt/comments/modernComment_1EC_46AB3690.xml" ContentType="application/vnd.ms-powerpoint.comments+xml"/>
  <Override PartName="/ppt/comments/modernComment_1ED_2C8AEBEC.xml" ContentType="application/vnd.ms-powerpoint.comments+xml"/>
  <Override PartName="/ppt/notesSlides/notesSlide7.xml" ContentType="application/vnd.openxmlformats-officedocument.presentationml.notesSlide+xml"/>
  <Override PartName="/ppt/comments/modernComment_1EF_6B6BE6E9.xml" ContentType="application/vnd.ms-powerpoint.comments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  <p:sldMasterId id="2147484344" r:id="rId2"/>
  </p:sldMasterIdLst>
  <p:notesMasterIdLst>
    <p:notesMasterId r:id="rId19"/>
  </p:notesMasterIdLst>
  <p:handoutMasterIdLst>
    <p:handoutMasterId r:id="rId20"/>
  </p:handoutMasterIdLst>
  <p:sldIdLst>
    <p:sldId id="298" r:id="rId3"/>
    <p:sldId id="487" r:id="rId4"/>
    <p:sldId id="486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279" r:id="rId1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AC2949-DE10-DF52-009D-098EBEC026D7}" name="Kramer, Michael, Gabriel" initials="KMG" userId="Kramer, Michael, Gabrie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5800"/>
    <a:srgbClr val="AF8300"/>
    <a:srgbClr val="9A004D"/>
    <a:srgbClr val="AF0058"/>
    <a:srgbClr val="1E9696"/>
    <a:srgbClr val="00AFAF"/>
    <a:srgbClr val="0058AF"/>
    <a:srgbClr val="AF0000"/>
    <a:srgbClr val="9B00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9" autoAdjust="0"/>
    <p:restoredTop sz="80145" autoAdjust="0"/>
  </p:normalViewPr>
  <p:slideViewPr>
    <p:cSldViewPr>
      <p:cViewPr varScale="1">
        <p:scale>
          <a:sx n="62" d="100"/>
          <a:sy n="62" d="100"/>
        </p:scale>
        <p:origin x="90" y="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modernComment_1E8_826024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49B41D-174C-4255-B2A5-C9311554B6DD}" authorId="{54AC2949-DE10-DF52-009D-098EBEC026D7}" created="2022-02-04T02:07:34.45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87338844" sldId="488"/>
      <ac:spMk id="2" creationId="{A9292AFA-16E3-4041-BF46-EEC37A93BDD7}"/>
      <ac:txMk cp="13" len="11">
        <ac:context len="25" hash="4247746859"/>
      </ac:txMk>
    </ac:txMkLst>
    <p188:pos x="8921858" y="515776"/>
    <p188:txBody>
      <a:bodyPr/>
      <a:lstStyle/>
      <a:p>
        <a:r>
          <a:rPr lang="en-US"/>
          <a:t>Useful if you need to do something repeatedly withing a Method (only works within method</a:t>
        </a:r>
      </a:p>
    </p188:txBody>
  </p188:cm>
</p188:cmLst>
</file>

<file path=ppt/comments/modernComment_1E9_F24A0B8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B2DD1E-7024-4F1E-AA67-A67518A9AD6F}" authorId="{54AC2949-DE10-DF52-009D-098EBEC026D7}" created="2022-02-04T02:08:37.79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64938883" sldId="489"/>
      <ac:spMk id="4" creationId="{3ADFDA14-7C82-4D53-901E-62E7B1561EAC}"/>
      <ac:txMk cp="106" len="16">
        <ac:context len="506" hash="1119223218"/>
      </ac:txMk>
    </ac:txMkLst>
    <p188:pos x="3884908" y="1267531"/>
    <p188:txBody>
      <a:bodyPr/>
      <a:lstStyle/>
      <a:p>
        <a:r>
          <a:rPr lang="en-US"/>
          <a:t>Static means not tied to any particular object:
Can access static variables to the outer class but not member variables
Really for grouping purposes
Basically just another class, just happens to be within another class</a:t>
        </a:r>
      </a:p>
    </p188:txBody>
  </p188:cm>
</p188:cmLst>
</file>

<file path=ppt/comments/modernComment_1EA_1149B5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1E437D-A8A4-46CE-AFFF-D56A53917EF8}" authorId="{54AC2949-DE10-DF52-009D-098EBEC026D7}" created="2022-02-04T02:18:26.68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0043346" sldId="490"/>
      <ac:spMk id="4" creationId="{3ADFDA14-7C82-4D53-901E-62E7B1561EAC}"/>
      <ac:txMk cp="156" len="18">
        <ac:context len="457" hash="1239491924"/>
      </ac:txMk>
    </ac:txMkLst>
    <p188:pos x="3187485" y="1902962"/>
    <p188:txBody>
      <a:bodyPr/>
      <a:lstStyle/>
      <a:p>
        <a:r>
          <a:rPr lang="en-US"/>
          <a:t>implicitly extends the Show class</a:t>
        </a:r>
      </a:p>
    </p188:txBody>
  </p188:cm>
  <p188:cm id="{DA813E56-9263-42E7-9FBB-8553CA038855}" authorId="{54AC2949-DE10-DF52-009D-098EBEC026D7}" created="2022-02-04T02:22:12.7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0043346" sldId="490"/>
      <ac:spMk id="4" creationId="{3ADFDA14-7C82-4D53-901E-62E7B1561EAC}"/>
    </ac:deMkLst>
    <p188:txBody>
      <a:bodyPr/>
      <a:lstStyle/>
      <a:p>
        <a:r>
          <a:rPr lang="en-US"/>
          <a:t>This part is the anonymous inner class
The instantiation and the definition happen at the same time - you can't instantiate multiple times </a:t>
        </a:r>
      </a:p>
    </p188:txBody>
  </p188:cm>
  <p188:cm id="{8E5C201F-8160-459D-B572-22E8F04ED1A8}" authorId="{54AC2949-DE10-DF52-009D-098EBEC026D7}" created="2022-02-04T02:24:03.5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0043346" sldId="490"/>
      <ac:spMk id="4" creationId="{3ADFDA14-7C82-4D53-901E-62E7B1561EAC}"/>
    </ac:deMkLst>
    <p188:txBody>
      <a:bodyPr/>
      <a:lstStyle/>
      <a:p>
        <a:r>
          <a:rPr lang="en-US"/>
          <a:t>Polymorphism, it's going to use the anonymous subclass version since "show" is an instance of the subclass </a:t>
        </a:r>
      </a:p>
    </p188:txBody>
  </p188:cm>
</p188:cmLst>
</file>

<file path=ppt/comments/modernComment_1EC_46AB36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35AE8C-3042-40E6-A3A3-C4507215B68D}" authorId="{54AC2949-DE10-DF52-009D-098EBEC026D7}" created="2022-02-04T02:32:43.77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85625744" sldId="492"/>
      <ac:spMk id="4" creationId="{3ADFDA14-7C82-4D53-901E-62E7B1561EAC}"/>
      <ac:txMk cp="27" len="79">
        <ac:context len="571" hash="528376507"/>
      </ac:txMk>
    </ac:txMkLst>
    <p188:pos x="3977898" y="626878"/>
    <p188:txBody>
      <a:bodyPr/>
      <a:lstStyle/>
      <a:p>
        <a:r>
          <a:rPr lang="en-US"/>
          <a:t>An Interface with EXACTLY ONE METHOD can be implemented as a lambda</a:t>
        </a:r>
      </a:p>
    </p188:txBody>
  </p188:cm>
  <p188:cm id="{5C6BFF3C-0840-447B-BEA3-25466B478F49}" authorId="{54AC2949-DE10-DF52-009D-098EBEC026D7}" created="2022-02-04T02:35:50.2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85625744" sldId="492"/>
      <ac:spMk id="4" creationId="{3ADFDA14-7C82-4D53-901E-62E7B1561EAC}"/>
    </ac:deMkLst>
    <p188:txBody>
      <a:bodyPr/>
      <a:lstStyle/>
      <a:p>
        <a:r>
          <a:rPr lang="en-US"/>
          <a:t>These are essentially separate anonymous classes that implement TwoArgOperation and override the single method in that Interface</a:t>
        </a:r>
      </a:p>
    </p188:txBody>
  </p188:cm>
  <p188:cm id="{F80938B6-5014-4293-B775-13A852ADB3E5}" authorId="{54AC2949-DE10-DF52-009D-098EBEC026D7}" created="2022-02-04T02:40:40.1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85625744" sldId="492"/>
      <ac:spMk id="2" creationId="{A9292AFA-16E3-4041-BF46-EEC37A93BDD7}"/>
      <ac:txMk cp="7" len="5">
        <ac:context len="13" hash="3831875715"/>
      </ac:txMk>
    </ac:txMkLst>
    <p188:pos x="7527010" y="515776"/>
    <p188:txBody>
      <a:bodyPr/>
      <a:lstStyle/>
      <a:p>
        <a:r>
          <a:rPr lang="en-US"/>
          <a:t>When dealing with Streams:
There are lots of cases where you have to repeatedly do one specific thing over an over, like an event handler on a button. So lambdas are super useful there</a:t>
        </a:r>
      </a:p>
    </p188:txBody>
  </p188:cm>
</p188:cmLst>
</file>

<file path=ppt/comments/modernComment_1ED_2C8AEB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49A459-F329-473E-B46A-C046F733BBB3}" authorId="{54AC2949-DE10-DF52-009D-098EBEC026D7}" created="2022-02-04T02:41:56.10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47301868" sldId="493"/>
      <ac:spMk id="2" creationId="{3C8F4229-1DA3-4004-8403-2D532397D603}"/>
      <ac:txMk cp="0" len="7">
        <ac:context len="8" hash="2348965452"/>
      </ac:txMk>
    </ac:txMkLst>
    <p188:pos x="6814088" y="515776"/>
    <p188:txBody>
      <a:bodyPr/>
      <a:lstStyle/>
      <a:p>
        <a:r>
          <a:rPr lang="en-US"/>
          <a:t>Java 8 Streams</a:t>
        </a:r>
      </a:p>
    </p188:txBody>
  </p188:cm>
</p188:cmLst>
</file>

<file path=ppt/comments/modernComment_1EF_6B6BE6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9676BC-86D0-4443-9503-BA9891E05607}" authorId="{54AC2949-DE10-DF52-009D-098EBEC026D7}" created="2022-02-04T02:46:12.3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02233577" sldId="495"/>
      <ac:spMk id="4" creationId="{3ADFDA14-7C82-4D53-901E-62E7B1561EAC}"/>
      <ac:txMk cp="150" len="10">
        <ac:context len="221" hash="2500347761"/>
      </ac:txMk>
    </ac:txMkLst>
    <p188:pos x="4024393" y="1239007"/>
    <p188:txBody>
      <a:bodyPr/>
      <a:lstStyle/>
      <a:p>
        <a:r>
          <a:rPr lang="en-US"/>
          <a:t>lambda here, filter expects this </a:t>
        </a:r>
      </a:p>
    </p188:txBody>
  </p188:cm>
  <p188:cm id="{03EF0D41-273A-4CE4-898C-78D86D6626D6}" authorId="{54AC2949-DE10-DF52-009D-098EBEC026D7}" created="2022-02-04T02:46:45.48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02233577" sldId="495"/>
      <ac:spMk id="4" creationId="{3ADFDA14-7C82-4D53-901E-62E7B1561EAC}"/>
      <ac:txMk cp="171" len="4">
        <ac:context len="221" hash="2500347761"/>
      </ac:txMk>
    </ac:txMkLst>
    <p188:pos x="5915186" y="1239007"/>
    <p188:txBody>
      <a:bodyPr/>
      <a:lstStyle/>
      <a:p>
        <a:r>
          <a:rPr lang="en-US"/>
          <a:t>again another lambda, map expects</a:t>
        </a:r>
      </a:p>
    </p188:txBody>
  </p188:cm>
  <p188:cm id="{B40C5A5B-1E4F-4EBC-A4D4-C6DDC8BDD6AD}" authorId="{54AC2949-DE10-DF52-009D-098EBEC026D7}" created="2022-02-04T02:47:15.82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02233577" sldId="495"/>
      <ac:spMk id="4" creationId="{3ADFDA14-7C82-4D53-901E-62E7B1561EAC}"/>
      <ac:txMk cp="190" len="20">
        <ac:context len="221" hash="2500347761"/>
      </ac:txMk>
    </ac:txMkLst>
    <p188:pos x="10301207" y="1239007"/>
    <p188:txBody>
      <a:bodyPr/>
      <a:lstStyle/>
      <a:p>
        <a:r>
          <a:rPr lang="en-US"/>
          <a:t>This is the terminal operation part, just printing ---
You won't use the terminal operation to return anything, but you could have it output to an array </a:t>
        </a:r>
      </a:p>
    </p188:txBody>
  </p188:cm>
  <p188:cm id="{46DFCC40-7742-4ED0-8D3B-A0D6C57C0526}" authorId="{54AC2949-DE10-DF52-009D-098EBEC026D7}" created="2022-02-04T02:47:37.98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02233577" sldId="495"/>
      <ac:spMk id="4" creationId="{3ADFDA14-7C82-4D53-901E-62E7B1561EAC}"/>
    </ac:deMkLst>
    <p188:txBody>
      <a:bodyPr/>
      <a:lstStyle/>
      <a:p>
        <a:r>
          <a:rPr lang="en-US"/>
          <a:t>These are the intermediate operations (green highlighted)
None of these operations are modifying the original Stream, they're creating new Objects from the lambdas</a:t>
        </a:r>
      </a:p>
    </p188:txBody>
  </p188:cm>
  <p188:cm id="{EFBC62EE-DB30-4C9F-909B-69CD4BC5CB86}" authorId="{54AC2949-DE10-DF52-009D-098EBEC026D7}" created="2022-02-04T02:48:21.749">
    <pc:sldMkLst xmlns:pc="http://schemas.microsoft.com/office/powerpoint/2013/main/command">
      <pc:docMk/>
      <pc:sldMk cId="1802233577" sldId="495"/>
    </pc:sldMkLst>
    <p188:txBody>
      <a:bodyPr/>
      <a:lstStyle/>
      <a:p>
        <a:r>
          <a:rPr lang="en-US"/>
          <a:t>This is the creation part (yellow highlight)</a:t>
        </a:r>
      </a:p>
    </p188:txBody>
  </p188:cm>
  <p188:cm id="{D5649ABE-FE4B-4619-8739-BC53C5F6F253}" authorId="{54AC2949-DE10-DF52-009D-098EBEC026D7}" created="2022-02-04T02:54:37.28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02233577" sldId="495"/>
      <ac:spMk id="2" creationId="{A9292AFA-16E3-4041-BF46-EEC37A93BDD7}"/>
      <ac:txMk cp="6" len="14">
        <ac:context len="21" hash="2572323143"/>
      </ac:txMk>
    </ac:txMkLst>
    <p188:pos x="8503403" y="511690"/>
    <p188:txBody>
      <a:bodyPr/>
      <a:lstStyle/>
      <a:p>
        <a:r>
          <a:rPr lang="en-US"/>
          <a:t>The main point is that this kind of code supports parallelism and pipelining for large datasets</a:t>
        </a:r>
      </a:p>
    </p188:txBody>
  </p188:cm>
  <p188:cm id="{204F0C31-A2AB-4172-9692-E687FC015BA0}" authorId="{54AC2949-DE10-DF52-009D-098EBEC026D7}" created="2022-02-04T02:57:59.588">
    <pc:sldMkLst xmlns:pc="http://schemas.microsoft.com/office/powerpoint/2013/main/command">
      <pc:docMk/>
      <pc:sldMk cId="1802233577" sldId="495"/>
    </pc:sldMkLst>
    <p188:txBody>
      <a:bodyPr/>
      <a:lstStyle/>
      <a:p>
        <a:r>
          <a:rPr lang="en-US"/>
          <a:t>You could pass a function from a class into .filter() as long as that class implements the Interface where filter is defined .filter(Class::method)</a:t>
        </a:r>
      </a:p>
    </p188:txBody>
  </p188:cm>
  <p188:cm id="{894C014E-E0F9-43F8-A99D-F4A8460CCAEB}" authorId="{54AC2949-DE10-DF52-009D-098EBEC026D7}" created="2022-02-04T03:07:55.92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02233577" sldId="495"/>
      <ac:spMk id="4" creationId="{3ADFDA14-7C82-4D53-901E-62E7B1561EAC}"/>
      <ac:txMk cp="150" len="10">
        <ac:context len="221" hash="2500347761"/>
      </ac:txMk>
    </ac:txMkLst>
    <p188:pos x="4024393" y="1239007"/>
    <p188:txBody>
      <a:bodyPr/>
      <a:lstStyle/>
      <a:p>
        <a:r>
          <a:rPr lang="en-US"/>
          <a:t>Again here, ultimately this expression results in an instance of the class that implements the interface that implements filter -&gt; filter expects an instance of that interface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C4E0CF35-C5E8-4918-897C-08259A8C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9C17543-A926-442A-A31C-841002039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0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4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inner classes are tied to the instance of the object.</a:t>
            </a:r>
          </a:p>
          <a:p>
            <a:r>
              <a:rPr lang="en-US" dirty="0"/>
              <a:t>They can access the private variables of the outer class.</a:t>
            </a:r>
          </a:p>
          <a:p>
            <a:r>
              <a:rPr lang="en-US" dirty="0"/>
              <a:t>Notice that the outer class must be instantiated, and then the new exists within the context of that outer class.</a:t>
            </a:r>
          </a:p>
          <a:p>
            <a:r>
              <a:rPr lang="en-US" dirty="0"/>
              <a:t>The nested inner class can be public, private, and protected.</a:t>
            </a:r>
          </a:p>
          <a:p>
            <a:r>
              <a:rPr lang="en-US" dirty="0"/>
              <a:t>We </a:t>
            </a:r>
            <a:r>
              <a:rPr lang="en-US" b="1" i="1" dirty="0">
                <a:highlight>
                  <a:srgbClr val="FFFF00"/>
                </a:highlight>
              </a:rPr>
              <a:t>can’t have static method </a:t>
            </a:r>
            <a:r>
              <a:rPr lang="en-US" dirty="0"/>
              <a:t>in a nested inner class because an inner class is implicitly associated with an object of its outer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6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local inner classes can only be seen and used from within that method.</a:t>
            </a:r>
          </a:p>
          <a:p>
            <a:r>
              <a:rPr lang="en-US" dirty="0"/>
              <a:t>They can access local variable from the method, as well as members of the class.</a:t>
            </a:r>
          </a:p>
          <a:p>
            <a:r>
              <a:rPr lang="en-US" dirty="0"/>
              <a:t>Method local inner classes cannot be static.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2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inner classes are not tied to an object.</a:t>
            </a:r>
          </a:p>
          <a:p>
            <a:r>
              <a:rPr lang="en-US" dirty="0"/>
              <a:t>They can be instantiated independently of other objects.</a:t>
            </a:r>
          </a:p>
          <a:p>
            <a:r>
              <a:rPr lang="en-US" dirty="0"/>
              <a:t>Static inner classes can access private static variables from the outer class, but not member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2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 inner classes extend either a class or implement interface (with the same syntax).</a:t>
            </a:r>
          </a:p>
          <a:p>
            <a:r>
              <a:rPr lang="en-US" dirty="0"/>
              <a:t>Anonymous inner classes are declared and instantiated in the same statement.</a:t>
            </a:r>
          </a:p>
          <a:p>
            <a:r>
              <a:rPr lang="en-US" dirty="0"/>
              <a:t>Anonymous inner classes cannot be instantiated multiple times. </a:t>
            </a:r>
          </a:p>
          <a:p>
            <a:r>
              <a:rPr lang="en-US" dirty="0"/>
              <a:t>These classes can access methods and protected variables of the parent, as well as local variables in the method they are declared (if in a method).</a:t>
            </a:r>
          </a:p>
          <a:p>
            <a:r>
              <a:rPr lang="en-US" dirty="0"/>
              <a:t>These can also be declared at the class level; not required to be declared in the method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4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interface is implicitly defined as if it were a lambda function.</a:t>
            </a:r>
          </a:p>
          <a:p>
            <a:r>
              <a:rPr lang="en-US" dirty="0"/>
              <a:t>It can then be used as an object.</a:t>
            </a:r>
          </a:p>
          <a:p>
            <a:r>
              <a:rPr lang="en-US" dirty="0"/>
              <a:t>If there is only one expression, the {} can be removed and the return value is the same as the single expression.</a:t>
            </a:r>
          </a:p>
          <a:p>
            <a:r>
              <a:rPr lang="en-US" dirty="0"/>
              <a:t>If there are multiple expressions, the {} must be present and the return value is determined by the final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9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the </a:t>
            </a:r>
            <a:r>
              <a:rPr lang="en-US" dirty="0" err="1"/>
              <a:t>Stream.of</a:t>
            </a:r>
            <a:r>
              <a:rPr lang="en-US" dirty="0"/>
              <a:t> method is use to create the stream. Then the other methods follow.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17543-A926-442A-A31C-8410020391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4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16176"/>
            <a:ext cx="10363200" cy="1470025"/>
          </a:xfrm>
        </p:spPr>
        <p:txBody>
          <a:bodyPr/>
          <a:lstStyle>
            <a:lvl1pPr>
              <a:defRPr lang="en-US" sz="4800" b="1" kern="1200" smtClean="0">
                <a:ln w="9525" cap="rnd">
                  <a:prstDash val="solid"/>
                  <a:bevel/>
                </a:ln>
                <a:solidFill>
                  <a:schemeClr val="tx1"/>
                </a:solidFill>
                <a:effectLst>
                  <a:outerShdw blurRad="50800" dist="38100" dir="3000000" algn="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 descr="re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09" y="939801"/>
            <a:ext cx="2753783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kern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71F0-911A-4786-98E6-E01B4D5B0C26}" type="datetimeFigureOut">
              <a:rPr lang="en-US"/>
              <a:pPr>
                <a:defRPr/>
              </a:pPr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6F655-F160-421B-AC96-5F6C00250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DF4-B0C2-4381-8DD6-310D7C854B2B}" type="datetimeFigureOut">
              <a:rPr lang="en-US"/>
              <a:pPr>
                <a:defRPr/>
              </a:pPr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B7EBD-8620-493C-9193-7661A228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020762"/>
          </a:xfrm>
          <a:solidFill>
            <a:srgbClr val="A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rtDeco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4800" b="0" i="0" u="none" strike="noStrike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0" latinLnBrk="0" hangingPunct="0">
              <a:lnSpc>
                <a:spcPct val="100000"/>
              </a:lnSpc>
              <a:tabLst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Insert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BEBEB"/>
          </a:solidFill>
          <a:ln>
            <a:solidFill>
              <a:schemeClr val="bg1"/>
            </a:solidFill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anose="05000000000000000000" pitchFamily="2" charset="2"/>
              <a:buChar char=""/>
              <a:defRPr lang="en-US" b="1" dirty="0" smtClean="0"/>
            </a:lvl1pPr>
            <a:lvl2pPr>
              <a:defRPr lang="en-US" b="1" dirty="0" smtClean="0"/>
            </a:lvl2pPr>
            <a:lvl3pPr>
              <a:defRPr lang="en-US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lvl="0">
              <a:buChar char="►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0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2FEB-B3C0-4A1D-B5A3-BA45749FB2BF}" type="datetimeFigureOut">
              <a:rPr lang="en-US"/>
              <a:pPr>
                <a:defRPr/>
              </a:pPr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C46F00-EB69-4C71-A198-B1DCA7758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68BA-DBC3-489E-AB0C-204999D5F08D}" type="datetimeFigureOut">
              <a:rPr lang="en-US"/>
              <a:pPr>
                <a:defRPr/>
              </a:pPr>
              <a:t>2/3/2022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E6E0-8D7D-45C2-AC65-2D2604E6D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F5F8-F24E-4332-88B6-0626ED3BDDF8}" type="datetimeFigureOut">
              <a:rPr lang="en-US"/>
              <a:pPr>
                <a:defRPr/>
              </a:pPr>
              <a:t>2/3/2022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0E9FE-ECCA-498D-9200-E2833E94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1290-BB93-4271-B513-DC0CFF3CBD2E}" type="datetimeFigureOut">
              <a:rPr lang="en-US"/>
              <a:pPr>
                <a:defRPr/>
              </a:pPr>
              <a:t>2/3/2022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DD7080-0B30-4520-A961-1BEEC04A2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6DE3-C911-4B5E-8D9D-69612C716D20}" type="datetimeFigureOut">
              <a:rPr lang="en-US"/>
              <a:pPr>
                <a:defRPr/>
              </a:pPr>
              <a:t>2/3/2022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781E1-F54A-40E5-9093-E2A4A17B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B255-BE60-489C-9FD1-9D14BC405B9A}" type="datetimeFigureOut">
              <a:rPr lang="en-US"/>
              <a:pPr>
                <a:defRPr/>
              </a:pPr>
              <a:t>2/3/2022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ABB77-68B0-481E-8462-3DCBBEB35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1E0D-276E-4CE0-B221-D59C6D057781}" type="datetimeFigureOut">
              <a:rPr lang="en-US"/>
              <a:pPr>
                <a:defRPr/>
              </a:pPr>
              <a:t>2/3/2022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7E679-3436-445F-85D7-DD21D2B1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E242-1075-47E0-A162-55C960B37C1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F_6B6BE6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8_8260245C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9_F24A0B8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A_1149B5D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C_46AB369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ED_2C8AEBEC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Inner Classes, Lambdas and Streams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2020 Warren Mansur and Eric </a:t>
            </a:r>
            <a:r>
              <a:rPr lang="en-US" dirty="0" err="1"/>
              <a:t>Braude</a:t>
            </a:r>
            <a:r>
              <a:rPr lang="en-US" dirty="0"/>
              <a:t>. Permission granted for any use of Boston University.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30F54-8BC0-48A5-82A7-CCA96563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C5D4-971C-4124-A812-04E5982B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1BAE-D078-4F31-A73F-85DCA66C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stream operates lazily in that it only evaluates the entire stream when the terminal operation occurs.</a:t>
            </a:r>
          </a:p>
          <a:p>
            <a:r>
              <a:rPr lang="en-US" sz="2800" dirty="0"/>
              <a:t>Streams can be evaluated in parallel rather than one-by-one, depending upon the underlying architecture, for increased efficiency.</a:t>
            </a:r>
          </a:p>
          <a:p>
            <a:r>
              <a:rPr lang="en-US" sz="2800" dirty="0"/>
              <a:t>In addition to parallelism, streams are pipelined which means that when one operation has finished working on one part of a collection, the next operation can start working on it without waiting for the entire collection to be processed.</a:t>
            </a:r>
          </a:p>
          <a:p>
            <a:r>
              <a:rPr lang="en-US" sz="2800" dirty="0"/>
              <a:t>Streams are mostly declarative, and have similar operations to languages like SQL.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79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02" y="387212"/>
            <a:ext cx="10972800" cy="1020762"/>
          </a:xfrm>
        </p:spPr>
        <p:txBody>
          <a:bodyPr/>
          <a:lstStyle/>
          <a:p>
            <a:r>
              <a:rPr lang="en-US" dirty="0"/>
              <a:t>Basic Stream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74674"/>
            <a:ext cx="10972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BasicStreamDemo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Stream&lt;Integer&gt; </a:t>
            </a:r>
            <a:r>
              <a:rPr lang="en-US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intStream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Stream.</a:t>
            </a:r>
            <a:r>
              <a:rPr lang="en-US" i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of</a:t>
            </a:r>
            <a:r>
              <a:rPr lang="en-US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(1, 2, 3, 4);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intStream</a:t>
            </a:r>
            <a:r>
              <a:rPr lang="nn-NO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.filter(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-&gt; 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&gt; 2).map(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-&gt; </a:t>
            </a:r>
            <a:r>
              <a:rPr lang="nn-NO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+10).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forEach(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-&gt; System.</a:t>
            </a:r>
            <a:r>
              <a:rPr lang="nn-NO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609600" y="3962400"/>
            <a:ext cx="10972800" cy="83099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022335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3CC4-96D7-456A-BC62-88A9FFA2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24CF-02C1-46E8-8549-239AB2E4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Stream.of</a:t>
            </a:r>
            <a:r>
              <a:rPr lang="en-US" dirty="0"/>
              <a:t>() method (either an array or variable arguments)</a:t>
            </a:r>
          </a:p>
          <a:p>
            <a:r>
              <a:rPr lang="en-US" dirty="0"/>
              <a:t>stream() method in the Collection interface (i.e. Lists, Sets, and so forth)</a:t>
            </a:r>
          </a:p>
          <a:p>
            <a:r>
              <a:rPr lang="en-US" dirty="0" err="1"/>
              <a:t>Arrays.stream</a:t>
            </a:r>
            <a:r>
              <a:rPr lang="en-US" dirty="0"/>
              <a:t>() static method</a:t>
            </a:r>
          </a:p>
          <a:p>
            <a:r>
              <a:rPr lang="en-US" dirty="0" err="1"/>
              <a:t>Stream.builder</a:t>
            </a:r>
            <a:r>
              <a:rPr lang="en-US" dirty="0"/>
              <a:t>() gives a stream builder which has methods to add objects, and then ultimately generate a stream</a:t>
            </a:r>
          </a:p>
          <a:p>
            <a:r>
              <a:rPr lang="en-US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4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260-5EF9-4933-82EE-7D6E56A7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Intermediate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1538-6D37-4D13-983E-1EE912D8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filter() creates a new stream with any objects not matching the condition eliminated</a:t>
            </a:r>
          </a:p>
          <a:p>
            <a:r>
              <a:rPr lang="en-US" dirty="0"/>
              <a:t>map() creates a new stream with one or more operations applied to the object (essentially, creating a stream with new values)</a:t>
            </a:r>
          </a:p>
          <a:p>
            <a:r>
              <a:rPr lang="en-US" dirty="0"/>
              <a:t>sorted() sorts the stream (either natural order or with a newly defined comparator)</a:t>
            </a:r>
          </a:p>
          <a:p>
            <a:r>
              <a:rPr lang="en-US" dirty="0"/>
              <a:t>distinct() provides a distinct list of objects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3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6E9E-9C56-4609-AD6D-8B7F821A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BC84-099D-464E-81B0-0BF68956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() performs an operation on each object, for example, printing it</a:t>
            </a:r>
          </a:p>
          <a:p>
            <a:r>
              <a:rPr lang="en-US" dirty="0" err="1"/>
              <a:t>allMatch</a:t>
            </a:r>
            <a:r>
              <a:rPr lang="en-US" dirty="0"/>
              <a:t>() returns true or false depending upon whether all objects meet the condition</a:t>
            </a:r>
          </a:p>
          <a:p>
            <a:r>
              <a:rPr lang="en-US" dirty="0" err="1"/>
              <a:t>anyMatch</a:t>
            </a:r>
            <a:r>
              <a:rPr lang="en-US" dirty="0"/>
              <a:t>() returns true or false depending upon whether any object meets the condition</a:t>
            </a:r>
          </a:p>
          <a:p>
            <a:r>
              <a:rPr lang="en-US" dirty="0"/>
              <a:t>collect() collects the objects into a Collection such as a list or set.</a:t>
            </a:r>
          </a:p>
          <a:p>
            <a:r>
              <a:rPr lang="en-US" dirty="0"/>
              <a:t>reduce() reduces the set of objects to a single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9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307C-E64F-4B27-83A2-864E257E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E343-40B7-42F4-95A5-5976B124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streams when collections of objects need to be manipulated (much more efficient and concise than manually writing code to perform every step).</a:t>
            </a:r>
          </a:p>
          <a:p>
            <a:r>
              <a:rPr lang="en-US" dirty="0"/>
              <a:t>Watch out for modifying the collection in the stream operations (can result in dangerous or inconsistent behavior).</a:t>
            </a:r>
          </a:p>
        </p:txBody>
      </p:sp>
    </p:spTree>
    <p:extLst>
      <p:ext uri="{BB962C8B-B14F-4D97-AF65-F5344CB8AC3E}">
        <p14:creationId xmlns:p14="http://schemas.microsoft.com/office/powerpoint/2010/main" val="163864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</a:t>
            </a:r>
          </a:p>
        </p:txBody>
      </p:sp>
      <p:pic>
        <p:nvPicPr>
          <p:cNvPr id="21507" name="Picture 5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4" y="876301"/>
            <a:ext cx="2065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2" y="876301"/>
            <a:ext cx="2065337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747A-51A4-4570-96D0-914F05F9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A569-927B-4FBD-986D-1291D4A6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inner classes, one class is nested within another class or method.</a:t>
            </a:r>
          </a:p>
          <a:p>
            <a:r>
              <a:rPr lang="en-US" dirty="0"/>
              <a:t>These are useful for grouping classes, or for situations where the class is only needed inside of another class.</a:t>
            </a:r>
          </a:p>
        </p:txBody>
      </p:sp>
    </p:spTree>
    <p:extLst>
      <p:ext uri="{BB962C8B-B14F-4D97-AF65-F5344CB8AC3E}">
        <p14:creationId xmlns:p14="http://schemas.microsoft.com/office/powerpoint/2010/main" val="364579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Inner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43841"/>
            <a:ext cx="1097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outerX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NestedInnerClass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innerY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outerX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GetInnerY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innerY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UseBasicInnerClass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outerClass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OuterClass.NestedInnerClass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innerClass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outerClass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NestedInnerClass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innerClass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.GetInnerY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596747" y="5791200"/>
            <a:ext cx="10972800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5949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Local Inner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537662"/>
            <a:ext cx="10972800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MethodLocalInnerClass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classMember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methodVariable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getInnerValue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classMember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methodVariable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.getInnerValue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598170" y="5257800"/>
            <a:ext cx="10972800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873388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Inner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537662"/>
            <a:ext cx="10972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BasicOuterClass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17;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StaticInnerClass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nb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innerVar</a:t>
            </a:r>
            <a:r>
              <a:rPr lang="nb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nb-NO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//Cannot access y because it's not static.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getInnerVar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innerVar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StaticInnerClassDemo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BasicOuterClass.StaticInnerClass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staticInner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BasicOuterClass.StaticInnerClass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staticInner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.getInnerVar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609600" y="6096000"/>
            <a:ext cx="10972800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649388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537662"/>
            <a:ext cx="10972800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Show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showMemberVar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 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ShowIt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 method of Show"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AnonymousClassDemo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localVar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25;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Show </a:t>
            </a:r>
            <a:r>
              <a:rPr lang="en-US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show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Show()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ShowIt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super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.ShowIt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b="1" i="1" dirty="0" err="1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showMemberVar</a:t>
            </a:r>
            <a:r>
              <a:rPr lang="en-US" sz="1400" b="1" i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showMemberVar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+ </a:t>
            </a:r>
            <a:r>
              <a:rPr lang="en-US" sz="1400" b="1" i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 and </a:t>
            </a:r>
            <a:r>
              <a:rPr lang="en-US" sz="1400" b="1" i="1" dirty="0" err="1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localVar</a:t>
            </a:r>
            <a:r>
              <a:rPr lang="en-US" sz="1400" b="1" i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localVar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show</a:t>
            </a:r>
            <a:r>
              <a:rPr lang="en-US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.ShowIt</a:t>
            </a:r>
            <a:r>
              <a:rPr lang="en-US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609600" y="5867400"/>
            <a:ext cx="10972800" cy="83099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ShowIt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method of Show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showMemberVar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=5 and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localVar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=25</a:t>
            </a:r>
          </a:p>
        </p:txBody>
      </p:sp>
    </p:spTree>
    <p:extLst>
      <p:ext uri="{BB962C8B-B14F-4D97-AF65-F5344CB8AC3E}">
        <p14:creationId xmlns:p14="http://schemas.microsoft.com/office/powerpoint/2010/main" val="2900433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5DC7-7E8B-4193-8759-E5C7E564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7CBB-8966-4BF1-9F12-9EB36CB0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Lambda calculus, researched throughout the 1900s, is well-known in computer science.</a:t>
            </a:r>
          </a:p>
          <a:p>
            <a:r>
              <a:rPr lang="en-US" sz="2800" dirty="0"/>
              <a:t>In lambda calculus, functions such as add(x, y) = x + y are represented anonymous as (</a:t>
            </a:r>
            <a:r>
              <a:rPr lang="en-US" sz="2800" dirty="0" err="1"/>
              <a:t>x,y</a:t>
            </a:r>
            <a:r>
              <a:rPr lang="en-US" sz="2800" dirty="0"/>
              <a:t>) -&gt; </a:t>
            </a:r>
            <a:r>
              <a:rPr lang="en-US" sz="2800" dirty="0" err="1"/>
              <a:t>x+y</a:t>
            </a:r>
            <a:r>
              <a:rPr lang="en-US" sz="2800" dirty="0"/>
              <a:t>.</a:t>
            </a:r>
          </a:p>
          <a:p>
            <a:r>
              <a:rPr lang="en-US" sz="2800" dirty="0"/>
              <a:t>In Java, it uses the same syntax to represent simple functions defined on the fly.</a:t>
            </a:r>
          </a:p>
          <a:p>
            <a:r>
              <a:rPr lang="en-US" sz="2800" dirty="0"/>
              <a:t>In Java, a lambda is tied to a functional interface – an interface consisting of a single abstract method.</a:t>
            </a:r>
          </a:p>
          <a:p>
            <a:r>
              <a:rPr lang="en-US" sz="2800" dirty="0"/>
              <a:t>Thus, lambdas can be passed around as arguments just like any other object.</a:t>
            </a:r>
          </a:p>
        </p:txBody>
      </p:sp>
    </p:spTree>
    <p:extLst>
      <p:ext uri="{BB962C8B-B14F-4D97-AF65-F5344CB8AC3E}">
        <p14:creationId xmlns:p14="http://schemas.microsoft.com/office/powerpoint/2010/main" val="381516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543288"/>
            <a:ext cx="1097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BasicLambda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TwoArgOperation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v-S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operation(</a:t>
            </a:r>
            <a:r>
              <a:rPr lang="sv-S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arg1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arg2</a:t>
            </a:r>
            <a:r>
              <a:rPr lang="sv-S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TwoArgOperation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subtraction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-&gt; 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- 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TwoArgOperation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addition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-&gt; 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TwoArgOperation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addTwice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-&gt;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"10 - 7 =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subtraction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.operation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(10, 7));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"10 + 7 =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addition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.operation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(10, 7));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"10 + 7 added twice =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addTwice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.operation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(10, 7));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C67D9-EEAB-414B-9524-821D49E76839}"/>
              </a:ext>
            </a:extLst>
          </p:cNvPr>
          <p:cNvSpPr txBox="1"/>
          <p:nvPr/>
        </p:nvSpPr>
        <p:spPr>
          <a:xfrm>
            <a:off x="609600" y="5715000"/>
            <a:ext cx="10972800" cy="1077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10 - 7 = 3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+ 7 = 17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+ 7 added twice = 34</a:t>
            </a:r>
          </a:p>
        </p:txBody>
      </p:sp>
    </p:spTree>
    <p:extLst>
      <p:ext uri="{BB962C8B-B14F-4D97-AF65-F5344CB8AC3E}">
        <p14:creationId xmlns:p14="http://schemas.microsoft.com/office/powerpoint/2010/main" val="11856257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4229-1DA3-4004-8403-2D532397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8B8E-B814-411D-B73C-214A3104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provide a way to more efficiently and concisely process collections of objects.</a:t>
            </a:r>
          </a:p>
          <a:p>
            <a:r>
              <a:rPr lang="en-US" dirty="0"/>
              <a:t>A stream is not just another data structure; rather, it transforms Collections, Arrays or I/O channels</a:t>
            </a:r>
          </a:p>
          <a:p>
            <a:r>
              <a:rPr lang="en-US" dirty="0"/>
              <a:t>A stream does not modify the underlying data; rather, it provides the transformations as new results.</a:t>
            </a:r>
          </a:p>
          <a:p>
            <a:r>
              <a:rPr lang="en-US" dirty="0"/>
              <a:t>There are three broad types of operations – stream creation, intermediate operations, and terminal operations.</a:t>
            </a:r>
          </a:p>
        </p:txBody>
      </p:sp>
    </p:spTree>
    <p:extLst>
      <p:ext uri="{BB962C8B-B14F-4D97-AF65-F5344CB8AC3E}">
        <p14:creationId xmlns:p14="http://schemas.microsoft.com/office/powerpoint/2010/main" val="7473018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BU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FA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28093</TotalTime>
  <Words>1569</Words>
  <Application>Microsoft Office PowerPoint</Application>
  <PresentationFormat>Widescreen</PresentationFormat>
  <Paragraphs>187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Tahoma</vt:lpstr>
      <vt:lpstr>Wingdings</vt:lpstr>
      <vt:lpstr>Office Theme</vt:lpstr>
      <vt:lpstr>Custom Design</vt:lpstr>
      <vt:lpstr>Inner Classes, Lambdas and Streams</vt:lpstr>
      <vt:lpstr>Inner Classes</vt:lpstr>
      <vt:lpstr>Nested Inner Class</vt:lpstr>
      <vt:lpstr>Method Local Inner Class</vt:lpstr>
      <vt:lpstr>Static Inner Class</vt:lpstr>
      <vt:lpstr>Anonymous Inner Class</vt:lpstr>
      <vt:lpstr>Lambdas</vt:lpstr>
      <vt:lpstr>Lambda Usage</vt:lpstr>
      <vt:lpstr>Streams</vt:lpstr>
      <vt:lpstr>Streams</vt:lpstr>
      <vt:lpstr>Basic Stream Example</vt:lpstr>
      <vt:lpstr>Creating Streams</vt:lpstr>
      <vt:lpstr>Some Intermediate Operations</vt:lpstr>
      <vt:lpstr>Some Terminal Operations</vt:lpstr>
      <vt:lpstr>Tips on Streams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CS779</dc:title>
  <dc:creator>Borkmark</dc:creator>
  <cp:lastModifiedBy>Kramer, Michael, Gabriel</cp:lastModifiedBy>
  <cp:revision>784</cp:revision>
  <dcterms:created xsi:type="dcterms:W3CDTF">2010-09-03T10:48:34Z</dcterms:created>
  <dcterms:modified xsi:type="dcterms:W3CDTF">2022-02-04T03:19:12Z</dcterms:modified>
</cp:coreProperties>
</file>