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B2_2F1FF86F.xml" ContentType="application/vnd.ms-powerpoint.comments+xml"/>
  <Override PartName="/ppt/comments/modernComment_1B3_5D7E4E7.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B5_4CAFF428.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B9_DCE5BBDA.xml" ContentType="application/vnd.ms-powerpoint.comments+xml"/>
  <Override PartName="/ppt/notesSlides/notesSlide8.xml" ContentType="application/vnd.openxmlformats-officedocument.presentationml.notesSlide+xml"/>
  <Override PartName="/ppt/comments/modernComment_1BB_D1B2869F.xml" ContentType="application/vnd.ms-powerpoint.comments+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19"/>
  </p:notesMasterIdLst>
  <p:handoutMasterIdLst>
    <p:handoutMasterId r:id="rId20"/>
  </p:handoutMasterIdLst>
  <p:sldIdLst>
    <p:sldId id="298" r:id="rId3"/>
    <p:sldId id="433" r:id="rId4"/>
    <p:sldId id="434" r:id="rId5"/>
    <p:sldId id="435" r:id="rId6"/>
    <p:sldId id="436" r:id="rId7"/>
    <p:sldId id="437" r:id="rId8"/>
    <p:sldId id="438" r:id="rId9"/>
    <p:sldId id="439" r:id="rId10"/>
    <p:sldId id="441" r:id="rId11"/>
    <p:sldId id="442" r:id="rId12"/>
    <p:sldId id="440" r:id="rId13"/>
    <p:sldId id="443" r:id="rId14"/>
    <p:sldId id="444" r:id="rId15"/>
    <p:sldId id="445" r:id="rId16"/>
    <p:sldId id="446" r:id="rId17"/>
    <p:sldId id="279" r:id="rId1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AC2949-DE10-DF52-009D-098EBEC026D7}" name="Kramer, Michael, Gabriel" initials="KMG" userId="Kramer, Michael, Gabri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4" autoAdjust="0"/>
    <p:restoredTop sz="80145" autoAdjust="0"/>
  </p:normalViewPr>
  <p:slideViewPr>
    <p:cSldViewPr>
      <p:cViewPr varScale="1">
        <p:scale>
          <a:sx n="62" d="100"/>
          <a:sy n="62" d="100"/>
        </p:scale>
        <p:origin x="84" y="7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modernComment_1B2_2F1FF86F.xml><?xml version="1.0" encoding="utf-8"?>
<p188:cmLst xmlns:a="http://schemas.openxmlformats.org/drawingml/2006/main" xmlns:r="http://schemas.openxmlformats.org/officeDocument/2006/relationships" xmlns:p188="http://schemas.microsoft.com/office/powerpoint/2018/8/main">
  <p188:cm id="{3D19DAD7-507E-4F43-8E1B-755262B70DF5}" authorId="{54AC2949-DE10-DF52-009D-098EBEC026D7}" created="2022-01-21T02:06:23.616">
    <pc:sldMkLst xmlns:pc="http://schemas.microsoft.com/office/powerpoint/2013/main/command">
      <pc:docMk/>
      <pc:sldMk cId="790624367" sldId="434"/>
    </pc:sldMkLst>
    <p188:txBody>
      <a:bodyPr/>
      <a:lstStyle/>
      <a:p>
        <a:r>
          <a:rPr lang="en-US"/>
          <a:t>This example is a legacy example in C 
Detection of error is separate from handling the error</a:t>
        </a:r>
      </a:p>
    </p188:txBody>
  </p188:cm>
</p188:cmLst>
</file>

<file path=ppt/comments/modernComment_1B3_5D7E4E7.xml><?xml version="1.0" encoding="utf-8"?>
<p188:cmLst xmlns:a="http://schemas.openxmlformats.org/drawingml/2006/main" xmlns:r="http://schemas.openxmlformats.org/officeDocument/2006/relationships" xmlns:p188="http://schemas.microsoft.com/office/powerpoint/2018/8/main">
  <p188:cm id="{8376C842-DE5B-4C1A-9A55-DADD4A5E6733}" authorId="{54AC2949-DE10-DF52-009D-098EBEC026D7}" created="2022-01-21T02:07:25.547">
    <pc:sldMkLst xmlns:pc="http://schemas.microsoft.com/office/powerpoint/2013/main/command">
      <pc:docMk/>
      <pc:sldMk cId="98034919" sldId="435"/>
    </pc:sldMkLst>
    <p188:txBody>
      <a:bodyPr/>
      <a:lstStyle/>
      <a:p>
        <a:r>
          <a:rPr lang="en-US"/>
          <a:t>This slide is outlining the advantages of Java over C</a:t>
        </a:r>
      </a:p>
    </p188:txBody>
  </p188:cm>
</p188:cmLst>
</file>

<file path=ppt/comments/modernComment_1B5_4CAFF428.xml><?xml version="1.0" encoding="utf-8"?>
<p188:cmLst xmlns:a="http://schemas.openxmlformats.org/drawingml/2006/main" xmlns:r="http://schemas.openxmlformats.org/officeDocument/2006/relationships" xmlns:p188="http://schemas.microsoft.com/office/powerpoint/2018/8/main">
  <p188:cm id="{C37489D6-EC7B-4B96-84F6-0696AFB89571}" authorId="{54AC2949-DE10-DF52-009D-098EBEC026D7}" created="2022-01-21T02:09:24.106">
    <pc:sldMkLst xmlns:pc="http://schemas.microsoft.com/office/powerpoint/2013/main/command">
      <pc:docMk/>
      <pc:sldMk cId="1286599720" sldId="437"/>
    </pc:sldMkLst>
    <p188:txBody>
      <a:bodyPr/>
      <a:lstStyle/>
      <a:p>
        <a:r>
          <a:rPr lang="en-US"/>
          <a:t>ArithmeticException is an UNCHECKED exception - Java doesn't require you to check for it</a:t>
        </a:r>
      </a:p>
    </p188:txBody>
  </p188:cm>
</p188:cmLst>
</file>

<file path=ppt/comments/modernComment_1B9_DCE5BBDA.xml><?xml version="1.0" encoding="utf-8"?>
<p188:cmLst xmlns:a="http://schemas.openxmlformats.org/drawingml/2006/main" xmlns:r="http://schemas.openxmlformats.org/officeDocument/2006/relationships" xmlns:p188="http://schemas.microsoft.com/office/powerpoint/2018/8/main">
  <p188:cm id="{E87CC327-0C23-4A15-845D-8F057C6A82F9}" authorId="{54AC2949-DE10-DF52-009D-098EBEC026D7}" created="2022-01-21T02:18:39.335">
    <pc:sldMkLst xmlns:pc="http://schemas.microsoft.com/office/powerpoint/2013/main/command">
      <pc:docMk/>
      <pc:sldMk cId="3706043354" sldId="441"/>
    </pc:sldMkLst>
    <p188:txBody>
      <a:bodyPr/>
      <a:lstStyle/>
      <a:p>
        <a:r>
          <a:rPr lang="en-US"/>
          <a:t>To catch the exception, main either has to throw the exception or we need a try catch </a:t>
        </a:r>
      </a:p>
    </p188:txBody>
  </p188:cm>
</p188:cmLst>
</file>

<file path=ppt/comments/modernComment_1BB_D1B2869F.xml><?xml version="1.0" encoding="utf-8"?>
<p188:cmLst xmlns:a="http://schemas.openxmlformats.org/drawingml/2006/main" xmlns:r="http://schemas.openxmlformats.org/officeDocument/2006/relationships" xmlns:p188="http://schemas.microsoft.com/office/powerpoint/2018/8/main">
  <p188:cm id="{42151E24-3989-458D-9D66-5A9AE4DCC563}" authorId="{54AC2949-DE10-DF52-009D-098EBEC026D7}" created="2022-01-21T02:21:18.323">
    <pc:sldMkLst xmlns:pc="http://schemas.microsoft.com/office/powerpoint/2013/main/command">
      <pc:docMk/>
      <pc:sldMk cId="3518138015" sldId="443"/>
    </pc:sldMkLst>
    <p188:txBody>
      <a:bodyPr/>
      <a:lstStyle/>
      <a:p>
        <a:r>
          <a:rPr lang="en-US"/>
          <a:t>No matter what happens causing method to exit or fail, finally code will execute  even if exception is thrown 
finally is almost always used for CLOSING OUT RESOURCES 
It is possible to cause an exception within the finally block, and code after that would not execute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 by zero</a:t>
            </a:r>
          </a:p>
          <a:p>
            <a:r>
              <a:rPr lang="en-US" dirty="0"/>
              <a:t>File not found</a:t>
            </a:r>
          </a:p>
          <a:p>
            <a:r>
              <a:rPr lang="en-US" dirty="0"/>
              <a:t>Invalid input</a:t>
            </a:r>
          </a:p>
          <a:p>
            <a:r>
              <a:rPr lang="en-US" dirty="0" err="1"/>
              <a:t>Etc</a:t>
            </a:r>
            <a:r>
              <a:rPr lang="en-US" dirty="0"/>
              <a:t> …</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a:t>
            </a:fld>
            <a:endParaRPr lang="en-US" altLang="en-US"/>
          </a:p>
        </p:txBody>
      </p:sp>
    </p:spTree>
    <p:extLst>
      <p:ext uri="{BB962C8B-B14F-4D97-AF65-F5344CB8AC3E}">
        <p14:creationId xmlns:p14="http://schemas.microsoft.com/office/powerpoint/2010/main" val="2700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error handling requires the programmer to always remember to check return codes and out variables for errors, and to use if conditionals to handle error versus non-error.</a:t>
            </a:r>
          </a:p>
          <a:p>
            <a:r>
              <a:rPr lang="en-US" dirty="0"/>
              <a:t>Programmers learn to do this implicitly with experience, but clearly this approach can easily lead to uncaught errors.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a:t>
            </a:fld>
            <a:endParaRPr lang="en-US" altLang="en-US"/>
          </a:p>
        </p:txBody>
      </p:sp>
    </p:spTree>
    <p:extLst>
      <p:ext uri="{BB962C8B-B14F-4D97-AF65-F5344CB8AC3E}">
        <p14:creationId xmlns:p14="http://schemas.microsoft.com/office/powerpoint/2010/main" val="59751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language did not force the programmer to catch the divide by zero exception. This is termed an </a:t>
            </a:r>
            <a:r>
              <a:rPr lang="en-US" i="1" dirty="0"/>
              <a:t>unchecked </a:t>
            </a:r>
            <a:r>
              <a:rPr lang="en-US" i="0" dirty="0"/>
              <a:t>exception.</a:t>
            </a:r>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a:t>
            </a:fld>
            <a:endParaRPr lang="en-US" altLang="en-US"/>
          </a:p>
        </p:txBody>
      </p:sp>
    </p:spTree>
    <p:extLst>
      <p:ext uri="{BB962C8B-B14F-4D97-AF65-F5344CB8AC3E}">
        <p14:creationId xmlns:p14="http://schemas.microsoft.com/office/powerpoint/2010/main" val="167657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exception was dealt with, so it printed a message and the program continued executing.</a:t>
            </a:r>
          </a:p>
          <a:p>
            <a:r>
              <a:rPr lang="en-US" dirty="0"/>
              <a:t>Notice that the exception handling is supported by special syntax and the code is separate from the mainline code. </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6</a:t>
            </a:fld>
            <a:endParaRPr lang="en-US" altLang="en-US"/>
          </a:p>
        </p:txBody>
      </p:sp>
    </p:spTree>
    <p:extLst>
      <p:ext uri="{BB962C8B-B14F-4D97-AF65-F5344CB8AC3E}">
        <p14:creationId xmlns:p14="http://schemas.microsoft.com/office/powerpoint/2010/main" val="142841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throws declaration next to the quotient declaration.</a:t>
            </a:r>
          </a:p>
          <a:p>
            <a:r>
              <a:rPr lang="en-US" dirty="0"/>
              <a:t>It’s labeling the method with the possible exception it might produce.</a:t>
            </a:r>
          </a:p>
          <a:p>
            <a:r>
              <a:rPr lang="en-US" dirty="0"/>
              <a:t>The exception was still dealt with.</a:t>
            </a:r>
          </a:p>
          <a:p>
            <a:r>
              <a:rPr lang="en-US" dirty="0"/>
              <a:t>Having the called method produce the exception and the calling method handle it is common.</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7</a:t>
            </a:fld>
            <a:endParaRPr lang="en-US" altLang="en-US"/>
          </a:p>
        </p:txBody>
      </p:sp>
    </p:spTree>
    <p:extLst>
      <p:ext uri="{BB962C8B-B14F-4D97-AF65-F5344CB8AC3E}">
        <p14:creationId xmlns:p14="http://schemas.microsoft.com/office/powerpoint/2010/main" val="168139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exception is not caught, and so the compiler complains.</a:t>
            </a:r>
          </a:p>
          <a:p>
            <a:r>
              <a:rPr lang="en-US" dirty="0"/>
              <a:t>The programmer is forced to catch the exception to compile their code.</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9</a:t>
            </a:fld>
            <a:endParaRPr lang="en-US" altLang="en-US"/>
          </a:p>
        </p:txBody>
      </p:sp>
    </p:spTree>
    <p:extLst>
      <p:ext uri="{BB962C8B-B14F-4D97-AF65-F5344CB8AC3E}">
        <p14:creationId xmlns:p14="http://schemas.microsoft.com/office/powerpoint/2010/main" val="10743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finally block is always executed whether or not the exception is caught, rethrown, or not.</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12</a:t>
            </a:fld>
            <a:endParaRPr lang="en-US" altLang="en-US"/>
          </a:p>
        </p:txBody>
      </p:sp>
    </p:spTree>
    <p:extLst>
      <p:ext uri="{BB962C8B-B14F-4D97-AF65-F5344CB8AC3E}">
        <p14:creationId xmlns:p14="http://schemas.microsoft.com/office/powerpoint/2010/main" val="1903698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one exception is the caused for another, it can be passed into the constructor of Exception as a chained exception.</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13</a:t>
            </a:fld>
            <a:endParaRPr lang="en-US" altLang="en-US"/>
          </a:p>
        </p:txBody>
      </p:sp>
    </p:spTree>
    <p:extLst>
      <p:ext uri="{BB962C8B-B14F-4D97-AF65-F5344CB8AC3E}">
        <p14:creationId xmlns:p14="http://schemas.microsoft.com/office/powerpoint/2010/main" val="2303627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1/20/2022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1/20/2022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1/20/2022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1/20/2022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1/20/2022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1/20/2022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1/20/2022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1/20/2022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1/20/2022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1/20/2022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BB_D1B2869F.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B2_2F1FF86F.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B3_5D7E4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B5_4CAFF428.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B9_DCE5BBDA.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Exception Handling</a:t>
            </a:r>
          </a:p>
        </p:txBody>
      </p:sp>
      <p:sp>
        <p:nvSpPr>
          <p:cNvPr id="6" name="Footer Placeholder 5"/>
          <p:cNvSpPr>
            <a:spLocks noGrp="1"/>
          </p:cNvSpPr>
          <p:nvPr>
            <p:ph type="ftr" sz="quarter" idx="11"/>
          </p:nvPr>
        </p:nvSpPr>
        <p:spPr/>
        <p:txBody>
          <a:bodyPr/>
          <a:lstStyle/>
          <a:p>
            <a:pPr>
              <a:defRPr/>
            </a:pPr>
            <a:r>
              <a:rPr lang="en-US" dirty="0"/>
              <a:t>Copyright 2022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4CD4-D555-4231-A291-8E282225BA40}"/>
              </a:ext>
            </a:extLst>
          </p:cNvPr>
          <p:cNvSpPr>
            <a:spLocks noGrp="1"/>
          </p:cNvSpPr>
          <p:nvPr>
            <p:ph type="title"/>
          </p:nvPr>
        </p:nvSpPr>
        <p:spPr/>
        <p:txBody>
          <a:bodyPr/>
          <a:lstStyle/>
          <a:p>
            <a:r>
              <a:rPr lang="en-US" dirty="0"/>
              <a:t>Checked/Unchecked Hierarchy</a:t>
            </a:r>
          </a:p>
        </p:txBody>
      </p:sp>
      <p:pic>
        <p:nvPicPr>
          <p:cNvPr id="9" name="Content Placeholder 8">
            <a:extLst>
              <a:ext uri="{FF2B5EF4-FFF2-40B4-BE49-F238E27FC236}">
                <a16:creationId xmlns:a16="http://schemas.microsoft.com/office/drawing/2014/main" id="{8BF383DA-A172-49D1-A19A-1453F6751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016" y="1600200"/>
            <a:ext cx="10301967" cy="5105400"/>
          </a:xfrm>
        </p:spPr>
      </p:pic>
    </p:spTree>
    <p:extLst>
      <p:ext uri="{BB962C8B-B14F-4D97-AF65-F5344CB8AC3E}">
        <p14:creationId xmlns:p14="http://schemas.microsoft.com/office/powerpoint/2010/main" val="30498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A9F0-9753-4EF4-A02E-F0C660F88106}"/>
              </a:ext>
            </a:extLst>
          </p:cNvPr>
          <p:cNvSpPr>
            <a:spLocks noGrp="1"/>
          </p:cNvSpPr>
          <p:nvPr>
            <p:ph type="title"/>
          </p:nvPr>
        </p:nvSpPr>
        <p:spPr/>
        <p:txBody>
          <a:bodyPr/>
          <a:lstStyle/>
          <a:p>
            <a:r>
              <a:rPr lang="en-US" dirty="0"/>
              <a:t>Checked Exceptions Controversial</a:t>
            </a:r>
          </a:p>
        </p:txBody>
      </p:sp>
      <p:sp>
        <p:nvSpPr>
          <p:cNvPr id="3" name="Content Placeholder 2">
            <a:extLst>
              <a:ext uri="{FF2B5EF4-FFF2-40B4-BE49-F238E27FC236}">
                <a16:creationId xmlns:a16="http://schemas.microsoft.com/office/drawing/2014/main" id="{B3A7956D-538F-4E86-A28E-807986AC3B2B}"/>
              </a:ext>
            </a:extLst>
          </p:cNvPr>
          <p:cNvSpPr>
            <a:spLocks noGrp="1"/>
          </p:cNvSpPr>
          <p:nvPr>
            <p:ph idx="1"/>
          </p:nvPr>
        </p:nvSpPr>
        <p:spPr/>
        <p:txBody>
          <a:bodyPr/>
          <a:lstStyle/>
          <a:p>
            <a:r>
              <a:rPr lang="en-US" sz="2800" dirty="0"/>
              <a:t>Checked exceptions are controversial in the Java world.</a:t>
            </a:r>
          </a:p>
          <a:p>
            <a:r>
              <a:rPr lang="en-US" sz="2800" dirty="0"/>
              <a:t>Those who support checked exceptions argue that forcing the programmer to handle certain exceptions makes code more robust.</a:t>
            </a:r>
          </a:p>
          <a:p>
            <a:r>
              <a:rPr lang="en-US" sz="2800" dirty="0"/>
              <a:t>Those who do not support it, in a nutshell, state that they are overkill and cause problems such as:</a:t>
            </a:r>
          </a:p>
          <a:p>
            <a:pPr lvl="1"/>
            <a:r>
              <a:rPr lang="en-US" sz="2400" dirty="0"/>
              <a:t>every method in a call stack is forced to handle an exception instead of the one designated method.</a:t>
            </a:r>
          </a:p>
          <a:p>
            <a:pPr lvl="1"/>
            <a:r>
              <a:rPr lang="en-US" sz="2400" dirty="0"/>
              <a:t>code is often written to catch and swallow exceptions instead of letting the error crash the app as it should.</a:t>
            </a:r>
          </a:p>
          <a:p>
            <a:pPr lvl="1"/>
            <a:r>
              <a:rPr lang="en-US" sz="2400" dirty="0"/>
              <a:t>alternative return values are treated as if they are errors.</a:t>
            </a:r>
          </a:p>
          <a:p>
            <a:pPr lvl="1"/>
            <a:r>
              <a:rPr lang="en-US" sz="2400" dirty="0"/>
              <a:t>abuse of checked exceptions forces programmers to </a:t>
            </a:r>
            <a:r>
              <a:rPr lang="en-US" sz="2400" dirty="0" err="1"/>
              <a:t>overcatch</a:t>
            </a:r>
            <a:r>
              <a:rPr lang="en-US" sz="2400" dirty="0"/>
              <a:t>.</a:t>
            </a:r>
          </a:p>
        </p:txBody>
      </p:sp>
    </p:spTree>
    <p:extLst>
      <p:ext uri="{BB962C8B-B14F-4D97-AF65-F5344CB8AC3E}">
        <p14:creationId xmlns:p14="http://schemas.microsoft.com/office/powerpoint/2010/main" val="304720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Finally Clause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25030"/>
            <a:ext cx="10972800" cy="433965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Finally </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Scanner </a:t>
            </a:r>
            <a:r>
              <a:rPr lang="en-US" sz="1200" dirty="0">
                <a:solidFill>
                  <a:srgbClr val="6A3E3E"/>
                </a:solidFill>
                <a:latin typeface="Consolas" panose="020B0609020204030204" pitchFamily="49" charset="0"/>
              </a:rPr>
              <a:t>input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Scanner(System.</a:t>
            </a:r>
            <a:r>
              <a:rPr lang="en-US" sz="1200" b="1" i="1" dirty="0">
                <a:solidFill>
                  <a:srgbClr val="0000C0"/>
                </a:solidFill>
                <a:latin typeface="Consolas" panose="020B0609020204030204" pitchFamily="49" charset="0"/>
              </a:rPr>
              <a:t>in</a:t>
            </a:r>
            <a:r>
              <a:rPr lang="en-US" sz="1200" b="1" i="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dividend</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input</a:t>
            </a:r>
            <a:r>
              <a:rPr lang="en-US" sz="1200" b="1" dirty="0" err="1">
                <a:solidFill>
                  <a:srgbClr val="000000"/>
                </a:solidFill>
                <a:latin typeface="Consolas" panose="020B0609020204030204" pitchFamily="49" charset="0"/>
              </a:rPr>
              <a:t>.nextInt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divisor</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input</a:t>
            </a:r>
            <a:r>
              <a:rPr lang="en-US" sz="1200" b="1" dirty="0" err="1">
                <a:solidFill>
                  <a:srgbClr val="000000"/>
                </a:solidFill>
                <a:latin typeface="Consolas" panose="020B0609020204030204" pitchFamily="49" charset="0"/>
              </a:rPr>
              <a:t>.nextInt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try</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result</a:t>
            </a:r>
            <a:r>
              <a:rPr lang="en-US" sz="1200" b="1" dirty="0">
                <a:solidFill>
                  <a:srgbClr val="000000"/>
                </a:solidFill>
                <a:latin typeface="Consolas" panose="020B0609020204030204" pitchFamily="49" charset="0"/>
              </a:rPr>
              <a:t> = </a:t>
            </a:r>
            <a:r>
              <a:rPr lang="en-US" sz="1200" b="1" i="1" dirty="0">
                <a:solidFill>
                  <a:srgbClr val="000000"/>
                </a:solidFill>
                <a:latin typeface="Consolas" panose="020B0609020204030204" pitchFamily="49" charset="0"/>
              </a:rPr>
              <a:t>quotient(</a:t>
            </a:r>
            <a:r>
              <a:rPr lang="en-US" sz="1200" b="1" i="1" dirty="0">
                <a:solidFill>
                  <a:srgbClr val="6A3E3E"/>
                </a:solidFill>
                <a:latin typeface="Consolas" panose="020B0609020204030204" pitchFamily="49" charset="0"/>
              </a:rPr>
              <a:t>dividend</a:t>
            </a:r>
            <a:r>
              <a:rPr lang="en-US" sz="1200" b="1" i="1" dirty="0">
                <a:solidFill>
                  <a:srgbClr val="000000"/>
                </a:solidFill>
                <a:latin typeface="Consolas" panose="020B0609020204030204" pitchFamily="49" charset="0"/>
              </a:rPr>
              <a:t>, </a:t>
            </a:r>
            <a:r>
              <a:rPr lang="en-US" sz="1200" b="1" i="1" dirty="0">
                <a:solidFill>
                  <a:srgbClr val="6A3E3E"/>
                </a:solidFill>
                <a:latin typeface="Consolas" panose="020B0609020204030204" pitchFamily="49" charset="0"/>
              </a:rPr>
              <a:t>divisor</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.printf</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"Result = %</a:t>
            </a:r>
            <a:r>
              <a:rPr lang="en-US" sz="1200" b="1" i="1" dirty="0" err="1">
                <a:solidFill>
                  <a:srgbClr val="2A00FF"/>
                </a:solidFill>
                <a:latin typeface="Consolas" panose="020B0609020204030204" pitchFamily="49" charset="0"/>
              </a:rPr>
              <a:t>d%n</a:t>
            </a:r>
            <a:r>
              <a:rPr lang="en-US" sz="1200" b="1" i="1" dirty="0">
                <a:solidFill>
                  <a:srgbClr val="2A00FF"/>
                </a:solidFill>
                <a:latin typeface="Consolas" panose="020B0609020204030204" pitchFamily="49" charset="0"/>
              </a:rPr>
              <a:t>"</a:t>
            </a:r>
            <a:r>
              <a:rPr lang="en-US" sz="1200" b="1" i="1" dirty="0">
                <a:solidFill>
                  <a:srgbClr val="000000"/>
                </a:solidFill>
                <a:latin typeface="Consolas" panose="020B0609020204030204" pitchFamily="49" charset="0"/>
              </a:rPr>
              <a:t>, </a:t>
            </a:r>
            <a:r>
              <a:rPr lang="en-US" sz="1200" b="1" i="1" dirty="0">
                <a:solidFill>
                  <a:srgbClr val="6A3E3E"/>
                </a:solidFill>
                <a:latin typeface="Consolas" panose="020B0609020204030204" pitchFamily="49" charset="0"/>
              </a:rPr>
              <a:t>result</a:t>
            </a:r>
            <a:r>
              <a:rPr lang="en-US" sz="1200" b="1" i="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ArithmeticException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ex</a:t>
            </a:r>
            <a:r>
              <a:rPr lang="en-US" sz="1200" b="1"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"Attempt to divide by zero."</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finally</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"Finally clause always executed"</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input</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"This line reached even when divisor = zero"</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quotient(</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dividend</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divisor</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throws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ArithmeticException</a:t>
            </a:r>
            <a:endParaRPr lang="en-US" sz="1200" b="1"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dividend</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divisor</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779890"/>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Attempt to divide by zero.</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Finally clause always executed</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This line reached even when divisor = zero</a:t>
            </a:r>
          </a:p>
        </p:txBody>
      </p:sp>
    </p:spTree>
    <p:extLst>
      <p:ext uri="{BB962C8B-B14F-4D97-AF65-F5344CB8AC3E}">
        <p14:creationId xmlns:p14="http://schemas.microsoft.com/office/powerpoint/2010/main" val="3518138015"/>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Chained Exceptions</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295400"/>
            <a:ext cx="10972800" cy="381642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ChainedException</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main(String[] </a:t>
            </a:r>
            <a:r>
              <a:rPr lang="en-US" sz="1100" b="1" dirty="0" err="1">
                <a:solidFill>
                  <a:srgbClr val="6A3E3E"/>
                </a:solidFill>
                <a:latin typeface="Consolas" panose="020B0609020204030204" pitchFamily="49" charset="0"/>
              </a:rPr>
              <a:t>args</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i="1" dirty="0" err="1">
                <a:solidFill>
                  <a:srgbClr val="000000"/>
                </a:solidFill>
                <a:latin typeface="Consolas" panose="020B0609020204030204" pitchFamily="49" charset="0"/>
              </a:rPr>
              <a:t>methodCallingMethodThatThrows</a:t>
            </a:r>
            <a:r>
              <a:rPr lang="en-US" sz="1100"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(Exception </a:t>
            </a:r>
            <a:r>
              <a:rPr lang="en-US" sz="1100" b="1" dirty="0">
                <a:solidFill>
                  <a:srgbClr val="6A3E3E"/>
                </a:solidFill>
                <a:latin typeface="Consolas" panose="020B0609020204030204" pitchFamily="49" charset="0"/>
              </a:rPr>
              <a:t>ex</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a:t>
            </a:r>
            <a:r>
              <a:rPr lang="en-US" sz="1100" b="1" i="1" dirty="0" err="1">
                <a:solidFill>
                  <a:srgbClr val="0000C0"/>
                </a:solidFill>
                <a:latin typeface="Consolas" panose="020B0609020204030204" pitchFamily="49" charset="0"/>
              </a:rPr>
              <a:t>out</a:t>
            </a:r>
            <a:r>
              <a:rPr lang="en-US" sz="1100" b="1" i="1" dirty="0" err="1">
                <a:solidFill>
                  <a:srgbClr val="000000"/>
                </a:solidFill>
                <a:latin typeface="Consolas" panose="020B0609020204030204" pitchFamily="49" charset="0"/>
              </a:rPr>
              <a:t>.println</a:t>
            </a:r>
            <a:r>
              <a:rPr lang="en-US" sz="1100" b="1" i="1" dirty="0">
                <a:solidFill>
                  <a:srgbClr val="000000"/>
                </a:solidFill>
                <a:latin typeface="Consolas" panose="020B0609020204030204" pitchFamily="49" charset="0"/>
              </a:rPr>
              <a:t>(</a:t>
            </a:r>
            <a:r>
              <a:rPr lang="en-US" sz="1100" b="1" i="1" dirty="0">
                <a:solidFill>
                  <a:srgbClr val="2A00FF"/>
                </a:solidFill>
                <a:latin typeface="Consolas" panose="020B0609020204030204" pitchFamily="49" charset="0"/>
              </a:rPr>
              <a:t>"Exception caught and processed in main()."</a:t>
            </a:r>
            <a:r>
              <a:rPr lang="en-US" sz="1100" b="1"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ex</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methodCallingMethodThatThrows</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throws</a:t>
            </a:r>
            <a:r>
              <a:rPr lang="en-US" sz="1100" b="1" dirty="0">
                <a:solidFill>
                  <a:srgbClr val="000000"/>
                </a:solidFill>
                <a:latin typeface="Consolas" panose="020B0609020204030204" pitchFamily="49" charset="0"/>
              </a:rPr>
              <a:t> Exception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i="1" dirty="0" err="1">
                <a:solidFill>
                  <a:srgbClr val="000000"/>
                </a:solidFill>
                <a:latin typeface="Consolas" panose="020B0609020204030204" pitchFamily="49" charset="0"/>
              </a:rPr>
              <a:t>methodThatThrows</a:t>
            </a:r>
            <a:r>
              <a:rPr lang="en-US" sz="1100" i="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ex</a:t>
            </a:r>
            <a:r>
              <a:rPr lang="en-US" sz="1100" b="1"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Exception(</a:t>
            </a:r>
            <a:r>
              <a:rPr lang="en-US" sz="1100" b="1" dirty="0">
                <a:solidFill>
                  <a:srgbClr val="2A00FF"/>
                </a:solidFill>
                <a:latin typeface="Consolas" panose="020B0609020204030204" pitchFamily="49" charset="0"/>
              </a:rPr>
              <a:t>"Exception from </a:t>
            </a:r>
            <a:r>
              <a:rPr lang="en-US" sz="1100" b="1" dirty="0" err="1">
                <a:solidFill>
                  <a:srgbClr val="2A00FF"/>
                </a:solidFill>
                <a:latin typeface="Consolas" panose="020B0609020204030204" pitchFamily="49" charset="0"/>
              </a:rPr>
              <a:t>methodCallingMethodThatThrows</a:t>
            </a:r>
            <a:r>
              <a:rPr lang="en-US" sz="1100" b="1" dirty="0">
                <a:solidFill>
                  <a:srgbClr val="2A00FF"/>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a:solidFill>
                  <a:srgbClr val="6A3E3E"/>
                </a:solidFill>
                <a:latin typeface="Consolas" panose="020B0609020204030204" pitchFamily="49" charset="0"/>
              </a:rPr>
              <a:t>ex</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methodThatThrows</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throws</a:t>
            </a:r>
            <a:r>
              <a:rPr lang="en-US" sz="1100" b="1" dirty="0">
                <a:solidFill>
                  <a:srgbClr val="000000"/>
                </a:solidFill>
                <a:latin typeface="Consolas" panose="020B0609020204030204" pitchFamily="49" charset="0"/>
              </a:rPr>
              <a:t> Exception {</a:t>
            </a:r>
          </a:p>
          <a:p>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throw</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Exception(</a:t>
            </a:r>
            <a:r>
              <a:rPr lang="en-US" sz="1100" b="1" dirty="0">
                <a:solidFill>
                  <a:srgbClr val="2A00FF"/>
                </a:solidFill>
                <a:latin typeface="Consolas" panose="020B0609020204030204" pitchFamily="49" charset="0"/>
              </a:rPr>
              <a:t>"Exception thrown in </a:t>
            </a:r>
            <a:r>
              <a:rPr lang="en-US" sz="1100" b="1" dirty="0" err="1">
                <a:solidFill>
                  <a:srgbClr val="2A00FF"/>
                </a:solidFill>
                <a:latin typeface="Consolas" panose="020B0609020204030204" pitchFamily="49" charset="0"/>
              </a:rPr>
              <a:t>methodThatThrows</a:t>
            </a:r>
            <a:r>
              <a:rPr lang="en-US" sz="1100" b="1" dirty="0">
                <a:solidFill>
                  <a:srgbClr val="2A00FF"/>
                </a:solidFill>
                <a:latin typeface="Consolas" panose="020B0609020204030204" pitchFamily="49" charset="0"/>
              </a:rPr>
              <a:t>"</a:t>
            </a:r>
            <a:r>
              <a:rPr lang="en-US" sz="1100" b="1"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      </a:t>
            </a:r>
          </a:p>
          <a:p>
            <a:r>
              <a:rPr lang="en-US" sz="11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229166"/>
            <a:ext cx="10972800" cy="160043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2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Exception caught and processed in main().</a:t>
            </a:r>
          </a:p>
          <a:p>
            <a:pPr>
              <a:spcBef>
                <a:spcPts val="0"/>
              </a:spcBef>
              <a:spcAft>
                <a:spcPts val="0"/>
              </a:spcAft>
            </a:pPr>
            <a:r>
              <a:rPr lang="en-US" sz="12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java.lang.Exception</a:t>
            </a: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Exception from </a:t>
            </a:r>
            <a:r>
              <a:rPr lang="en-US" sz="12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methodCallingMethodThatThrows</a:t>
            </a:r>
            <a:endPar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exception_handling.ChainedException.methodCallingMethodThatThrows(ChainedException.java:19)</a:t>
            </a:r>
          </a:p>
          <a:p>
            <a:pPr>
              <a:spcBef>
                <a:spcPts val="0"/>
              </a:spcBef>
              <a:spcAft>
                <a:spcPts val="0"/>
              </a:spcAft>
            </a:pP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exception_handling.ChainedException.main</a:t>
            </a: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(ChainedException.java:7)</a:t>
            </a:r>
          </a:p>
          <a:p>
            <a:pPr>
              <a:spcBef>
                <a:spcPts val="0"/>
              </a:spcBef>
              <a:spcAft>
                <a:spcPts val="0"/>
              </a:spcAft>
            </a:pP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Caused by: </a:t>
            </a:r>
            <a:r>
              <a:rPr lang="en-US" sz="12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java.lang.Exception</a:t>
            </a: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Exception thrown in </a:t>
            </a:r>
            <a:r>
              <a:rPr lang="en-US" sz="12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methodThatThrows</a:t>
            </a:r>
            <a:endPar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t>
            </a:r>
            <a:r>
              <a:rPr lang="en-US" sz="12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exception_handling.ChainedException.methodThatThrows</a:t>
            </a: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(ChainedException.java:23)</a:t>
            </a:r>
          </a:p>
          <a:p>
            <a:pPr>
              <a:spcBef>
                <a:spcPts val="0"/>
              </a:spcBef>
              <a:spcAft>
                <a:spcPts val="0"/>
              </a:spcAft>
            </a:pPr>
            <a:r>
              <a:rPr lang="en-US" sz="12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exception_handling.ChainedException.methodCallingMethodThatThrows(ChainedException.java:16</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38624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9DC4-35AF-4C38-B0AF-AF0128344DF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827D1E2-D886-489E-88B5-F9B7DB600B31}"/>
              </a:ext>
            </a:extLst>
          </p:cNvPr>
          <p:cNvSpPr>
            <a:spLocks noGrp="1"/>
          </p:cNvSpPr>
          <p:nvPr>
            <p:ph idx="1"/>
          </p:nvPr>
        </p:nvSpPr>
        <p:spPr/>
        <p:txBody>
          <a:bodyPr/>
          <a:lstStyle/>
          <a:p>
            <a:r>
              <a:rPr lang="en-US" dirty="0"/>
              <a:t>Exceptions provide a syntax to separate error handling from mainline code.</a:t>
            </a:r>
          </a:p>
          <a:p>
            <a:r>
              <a:rPr lang="en-US" dirty="0"/>
              <a:t>Methods can be labeled with the exceptions they throw.</a:t>
            </a:r>
          </a:p>
          <a:p>
            <a:r>
              <a:rPr lang="en-US" dirty="0"/>
              <a:t>Unhandled exceptions bubble up the call stack and cause the program to exit.</a:t>
            </a:r>
          </a:p>
          <a:p>
            <a:r>
              <a:rPr lang="en-US" dirty="0"/>
              <a:t>Checked</a:t>
            </a:r>
            <a:r>
              <a:rPr lang="en-US" i="1" dirty="0"/>
              <a:t> </a:t>
            </a:r>
            <a:r>
              <a:rPr lang="en-US" dirty="0"/>
              <a:t>exceptions force the caller to either handle the exception or to propagate the exception to the next caller.</a:t>
            </a:r>
          </a:p>
          <a:p>
            <a:r>
              <a:rPr lang="en-US" dirty="0"/>
              <a:t>Any exception extending Error or </a:t>
            </a:r>
            <a:r>
              <a:rPr lang="en-US" dirty="0" err="1"/>
              <a:t>RuntimeException</a:t>
            </a:r>
            <a:r>
              <a:rPr lang="en-US" dirty="0"/>
              <a:t> are is an unchecked exception.</a:t>
            </a:r>
          </a:p>
          <a:p>
            <a:endParaRPr lang="en-US" dirty="0"/>
          </a:p>
          <a:p>
            <a:endParaRPr lang="en-US" dirty="0"/>
          </a:p>
        </p:txBody>
      </p:sp>
    </p:spTree>
    <p:extLst>
      <p:ext uri="{BB962C8B-B14F-4D97-AF65-F5344CB8AC3E}">
        <p14:creationId xmlns:p14="http://schemas.microsoft.com/office/powerpoint/2010/main" val="8013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EEB9-48B0-412A-BC06-60A2CF85139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71EDFCD-B95C-46BB-BD6A-B701B03D3EAF}"/>
              </a:ext>
            </a:extLst>
          </p:cNvPr>
          <p:cNvSpPr>
            <a:spLocks noGrp="1"/>
          </p:cNvSpPr>
          <p:nvPr>
            <p:ph idx="1"/>
          </p:nvPr>
        </p:nvSpPr>
        <p:spPr/>
        <p:txBody>
          <a:bodyPr/>
          <a:lstStyle/>
          <a:p>
            <a:r>
              <a:rPr lang="en-US" dirty="0"/>
              <a:t>Code in a finally clause is always executed whether or not an exception is handled or propagated.</a:t>
            </a:r>
          </a:p>
          <a:p>
            <a:r>
              <a:rPr lang="en-US" dirty="0"/>
              <a:t>Exceptions can be chained so that the cause of one exception can be explained by another exception.</a:t>
            </a:r>
          </a:p>
        </p:txBody>
      </p:sp>
    </p:spTree>
    <p:extLst>
      <p:ext uri="{BB962C8B-B14F-4D97-AF65-F5344CB8AC3E}">
        <p14:creationId xmlns:p14="http://schemas.microsoft.com/office/powerpoint/2010/main" val="147374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D462-52DA-4A10-8896-8F042C70CBD9}"/>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F2B63434-9AF1-4AC5-B980-ACDAE54D2EBB}"/>
              </a:ext>
            </a:extLst>
          </p:cNvPr>
          <p:cNvSpPr>
            <a:spLocks noGrp="1"/>
          </p:cNvSpPr>
          <p:nvPr>
            <p:ph idx="1"/>
          </p:nvPr>
        </p:nvSpPr>
        <p:spPr/>
        <p:txBody>
          <a:bodyPr/>
          <a:lstStyle/>
          <a:p>
            <a:r>
              <a:rPr lang="en-US" dirty="0"/>
              <a:t>You will hear the terms </a:t>
            </a:r>
            <a:r>
              <a:rPr lang="en-US" i="1" dirty="0"/>
              <a:t>Exception </a:t>
            </a:r>
            <a:r>
              <a:rPr lang="en-US" dirty="0"/>
              <a:t>and </a:t>
            </a:r>
            <a:r>
              <a:rPr lang="en-US" i="1" dirty="0"/>
              <a:t>Error </a:t>
            </a:r>
            <a:r>
              <a:rPr lang="en-US" dirty="0"/>
              <a:t>which are closely related in programming, but carry different implications.</a:t>
            </a:r>
          </a:p>
          <a:p>
            <a:r>
              <a:rPr lang="en-US" i="1" dirty="0"/>
              <a:t>Both terms </a:t>
            </a:r>
            <a:r>
              <a:rPr lang="en-US" dirty="0"/>
              <a:t>are used to describe an event that disrupts the normal flow of instruction in an application.</a:t>
            </a:r>
          </a:p>
          <a:p>
            <a:r>
              <a:rPr lang="en-US" i="1" dirty="0"/>
              <a:t>Exception </a:t>
            </a:r>
            <a:r>
              <a:rPr lang="en-US" dirty="0"/>
              <a:t>implies that the language has built-in syntax for wrapping errors and separate code paths for handling them.</a:t>
            </a:r>
          </a:p>
          <a:p>
            <a:r>
              <a:rPr lang="en-US" i="1" dirty="0"/>
              <a:t>Error </a:t>
            </a:r>
            <a:r>
              <a:rPr lang="en-US" dirty="0"/>
              <a:t>does not carry such an implication, and only suggests that a problem has occurred in the application.</a:t>
            </a:r>
            <a:endParaRPr lang="en-US" i="1" dirty="0"/>
          </a:p>
        </p:txBody>
      </p:sp>
    </p:spTree>
    <p:extLst>
      <p:ext uri="{BB962C8B-B14F-4D97-AF65-F5344CB8AC3E}">
        <p14:creationId xmlns:p14="http://schemas.microsoft.com/office/powerpoint/2010/main" val="166849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Handling Errors Without Exceptions</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600200"/>
            <a:ext cx="10972800" cy="5047536"/>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int main () {</a:t>
            </a:r>
          </a:p>
          <a:p>
            <a:pPr marL="16510" marR="0">
              <a:spcBef>
                <a:spcPts val="0"/>
              </a:spcBef>
              <a:spcAft>
                <a:spcPts val="0"/>
              </a:spcAft>
            </a:pPr>
            <a:endParaRPr lang="en-US" sz="1400" b="1"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FILE * pf;</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pf = </a:t>
            </a:r>
            <a:r>
              <a:rPr lang="en-US" sz="1400" b="1" dirty="0" err="1">
                <a:latin typeface="Courier New" panose="02070309020205020404" pitchFamily="49" charset="0"/>
                <a:ea typeface="Times New Roman" panose="02020603050405020304" pitchFamily="18" charset="0"/>
                <a:cs typeface="Courier New" panose="02070309020205020404" pitchFamily="49" charset="0"/>
              </a:rPr>
              <a:t>fopen</a:t>
            </a:r>
            <a:r>
              <a:rPr lang="en-US" sz="1400" b="1" dirty="0">
                <a:latin typeface="Courier New" panose="02070309020205020404" pitchFamily="49" charset="0"/>
                <a:ea typeface="Times New Roman" panose="02020603050405020304" pitchFamily="18" charset="0"/>
                <a:cs typeface="Courier New" panose="02070309020205020404" pitchFamily="49" charset="0"/>
              </a:rPr>
              <a:t> ("unexist.txt", "</a:t>
            </a:r>
            <a:r>
              <a:rPr lang="en-US" sz="1400" b="1" dirty="0" err="1">
                <a:latin typeface="Courier New" panose="02070309020205020404" pitchFamily="49" charset="0"/>
                <a:ea typeface="Times New Roman" panose="02020603050405020304" pitchFamily="18" charset="0"/>
                <a:cs typeface="Courier New" panose="02070309020205020404" pitchFamily="49" charset="0"/>
              </a:rPr>
              <a:t>rb</a:t>
            </a:r>
            <a:r>
              <a:rPr lang="en-US" sz="1400" b="1" dirty="0">
                <a:latin typeface="Courier New" panose="02070309020205020404" pitchFamily="49" charset="0"/>
                <a:ea typeface="Times New Roman" panose="02020603050405020304" pitchFamily="18" charset="0"/>
                <a:cs typeface="Courier New" panose="02070309020205020404" pitchFamily="49" charset="0"/>
              </a:rPr>
              <a:t>");</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if (pf == NULL) {</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chemeClr val="accent3">
                    <a:lumMod val="75000"/>
                  </a:schemeClr>
                </a:solidFill>
                <a:latin typeface="Courier New" panose="02070309020205020404" pitchFamily="49" charset="0"/>
                <a:ea typeface="Times New Roman" panose="02020603050405020304" pitchFamily="18" charset="0"/>
                <a:cs typeface="Courier New" panose="02070309020205020404" pitchFamily="49" charset="0"/>
              </a:rPr>
              <a:t>//handle error here…</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a:t>
            </a:r>
          </a:p>
          <a:p>
            <a:pPr marL="16510" marR="0">
              <a:spcBef>
                <a:spcPts val="0"/>
              </a:spcBef>
              <a:spcAft>
                <a:spcPts val="0"/>
              </a:spcAft>
            </a:pPr>
            <a:endParaRPr lang="en-US" sz="1400" b="1"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int main () {</a:t>
            </a:r>
          </a:p>
          <a:p>
            <a:pPr marL="16510" marR="0">
              <a:spcBef>
                <a:spcPts val="0"/>
              </a:spcBef>
              <a:spcAft>
                <a:spcPts val="0"/>
              </a:spcAft>
            </a:pPr>
            <a:endParaRPr lang="en-US" sz="1400" b="1"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int dividend = 20;</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int divisor = 0;</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int quotient;</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if( divisor == 0){</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a:t>
            </a:r>
            <a:r>
              <a:rPr lang="en-US" sz="1400" b="1" dirty="0">
                <a:solidFill>
                  <a:schemeClr val="accent3">
                    <a:lumMod val="75000"/>
                  </a:schemeClr>
                </a:solidFill>
                <a:latin typeface="Courier New" panose="02070309020205020404" pitchFamily="49" charset="0"/>
                <a:ea typeface="Times New Roman" panose="02020603050405020304" pitchFamily="18" charset="0"/>
                <a:cs typeface="Courier New" panose="02070309020205020404" pitchFamily="49" charset="0"/>
              </a:rPr>
              <a:t>//handle error here…</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else {</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quotient = dividend / divisor;</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   }</a:t>
            </a:r>
          </a:p>
          <a:p>
            <a:pPr marL="16510" marR="0">
              <a:spcBef>
                <a:spcPts val="0"/>
              </a:spcBef>
              <a:spcAft>
                <a:spcPts val="0"/>
              </a:spcAft>
            </a:pPr>
            <a:r>
              <a:rPr lang="en-US" sz="1400" b="1" dirty="0">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790624367"/>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167C-23C5-4881-AF5C-4877919745D5}"/>
              </a:ext>
            </a:extLst>
          </p:cNvPr>
          <p:cNvSpPr>
            <a:spLocks noGrp="1"/>
          </p:cNvSpPr>
          <p:nvPr>
            <p:ph type="title"/>
          </p:nvPr>
        </p:nvSpPr>
        <p:spPr/>
        <p:txBody>
          <a:bodyPr/>
          <a:lstStyle/>
          <a:p>
            <a:r>
              <a:rPr lang="en-US" dirty="0"/>
              <a:t>Exception Advantages</a:t>
            </a:r>
          </a:p>
        </p:txBody>
      </p:sp>
      <p:sp>
        <p:nvSpPr>
          <p:cNvPr id="3" name="Content Placeholder 2">
            <a:extLst>
              <a:ext uri="{FF2B5EF4-FFF2-40B4-BE49-F238E27FC236}">
                <a16:creationId xmlns:a16="http://schemas.microsoft.com/office/drawing/2014/main" id="{26726A58-815A-4BDE-905C-B5C964686657}"/>
              </a:ext>
            </a:extLst>
          </p:cNvPr>
          <p:cNvSpPr>
            <a:spLocks noGrp="1"/>
          </p:cNvSpPr>
          <p:nvPr>
            <p:ph idx="1"/>
          </p:nvPr>
        </p:nvSpPr>
        <p:spPr/>
        <p:txBody>
          <a:bodyPr/>
          <a:lstStyle/>
          <a:p>
            <a:r>
              <a:rPr lang="en-US" dirty="0"/>
              <a:t>The detection of the error is separated by syntax from the handling of the error.</a:t>
            </a:r>
          </a:p>
          <a:p>
            <a:pPr lvl="1"/>
            <a:r>
              <a:rPr lang="en-US" dirty="0"/>
              <a:t>Detection of the error usually happens in a called method (same as it would with traditional error checking).</a:t>
            </a:r>
          </a:p>
          <a:p>
            <a:pPr lvl="1"/>
            <a:r>
              <a:rPr lang="en-US" dirty="0"/>
              <a:t>Handling of the error happens in a special block just for exceptions (not available with traditional error checking).</a:t>
            </a:r>
          </a:p>
          <a:p>
            <a:r>
              <a:rPr lang="en-US" dirty="0"/>
              <a:t>Methods can be labeled with the exceptions they throw.</a:t>
            </a:r>
          </a:p>
          <a:p>
            <a:r>
              <a:rPr lang="en-US" dirty="0"/>
              <a:t>If a language supports it, callers of methods that throw exceptions can be forced to handle the exception.</a:t>
            </a:r>
          </a:p>
        </p:txBody>
      </p:sp>
    </p:spTree>
    <p:extLst>
      <p:ext uri="{BB962C8B-B14F-4D97-AF65-F5344CB8AC3E}">
        <p14:creationId xmlns:p14="http://schemas.microsoft.com/office/powerpoint/2010/main" val="9803491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Example Unhandled Exception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2133600"/>
            <a:ext cx="10972800" cy="230832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UnhandledException</a:t>
            </a:r>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dividend</a:t>
            </a:r>
            <a:r>
              <a:rPr lang="en-US" sz="1600" b="1" dirty="0">
                <a:solidFill>
                  <a:srgbClr val="000000"/>
                </a:solidFill>
                <a:latin typeface="Consolas" panose="020B0609020204030204" pitchFamily="49" charset="0"/>
              </a:rPr>
              <a:t> = 23;</a:t>
            </a:r>
          </a:p>
          <a:p>
            <a:r>
              <a:rPr lang="en-US" sz="1600" b="1" dirty="0">
                <a:solidFill>
                  <a:srgbClr val="7F0055"/>
                </a:solidFill>
                <a:latin typeface="Consolas" panose="020B0609020204030204" pitchFamily="49" charset="0"/>
              </a:rPr>
              <a:t>    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divisor</a:t>
            </a:r>
            <a:r>
              <a:rPr lang="en-US" sz="1600" b="1" dirty="0">
                <a:solidFill>
                  <a:srgbClr val="000000"/>
                </a:solidFill>
                <a:latin typeface="Consolas" panose="020B0609020204030204" pitchFamily="49" charset="0"/>
              </a:rPr>
              <a:t> = 0;</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result</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dividend</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divisor</a:t>
            </a:r>
            <a:r>
              <a:rPr lang="en-US" sz="1600" b="1" dirty="0">
                <a:solidFill>
                  <a:srgbClr val="000000"/>
                </a:solidFill>
                <a:latin typeface="Consolas" panose="020B0609020204030204" pitchFamily="49" charset="0"/>
              </a:rPr>
              <a:t>;</a:t>
            </a:r>
          </a:p>
          <a:p>
            <a:endParaRPr lang="en-US" sz="1600" dirty="0">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.printf</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"Result = %</a:t>
            </a:r>
            <a:r>
              <a:rPr lang="en-US" sz="1600" b="1" i="1" dirty="0" err="1">
                <a:solidFill>
                  <a:srgbClr val="2A00FF"/>
                </a:solidFill>
                <a:latin typeface="Consolas" panose="020B0609020204030204" pitchFamily="49" charset="0"/>
              </a:rPr>
              <a:t>d%n</a:t>
            </a:r>
            <a:r>
              <a:rPr lang="en-US" sz="1600" b="1" i="1" dirty="0">
                <a:solidFill>
                  <a:srgbClr val="2A00FF"/>
                </a:solidFill>
                <a:latin typeface="Consolas" panose="020B0609020204030204" pitchFamily="49" charset="0"/>
              </a:rPr>
              <a:t>"</a:t>
            </a:r>
            <a:r>
              <a:rPr lang="en-US" sz="1600" b="1" i="1" dirty="0">
                <a:solidFill>
                  <a:srgbClr val="000000"/>
                </a:solidFill>
                <a:latin typeface="Consolas" panose="020B0609020204030204" pitchFamily="49" charset="0"/>
              </a:rPr>
              <a:t>, </a:t>
            </a:r>
            <a:r>
              <a:rPr lang="en-US" sz="1600" b="1" i="1" dirty="0">
                <a:solidFill>
                  <a:srgbClr val="6A3E3E"/>
                </a:solidFill>
                <a:latin typeface="Consolas" panose="020B0609020204030204" pitchFamily="49" charset="0"/>
              </a:rPr>
              <a:t>result</a:t>
            </a:r>
            <a:r>
              <a:rPr lang="en-US" sz="1600" b="1" i="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endPar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Exception in thread "main" </a:t>
            </a:r>
            <a:r>
              <a:rPr lang="en-US" sz="16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java.lang.ArithmeticException</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 by zero</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t>
            </a:r>
            <a:r>
              <a:rPr lang="en-US" sz="16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exception_handling.UnhandledException.main</a:t>
            </a: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(UnhandledException.java:7)</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44493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Example of Handled Exception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536174"/>
            <a:ext cx="10972800" cy="378565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HandledException</a:t>
            </a:r>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r>
              <a:rPr lang="en-US" sz="1600" b="1" dirty="0">
                <a:solidFill>
                  <a:srgbClr val="7F0055"/>
                </a:solidFill>
                <a:latin typeface="Consolas" panose="020B0609020204030204" pitchFamily="49" charset="0"/>
              </a:rPr>
              <a:t>    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dividend</a:t>
            </a:r>
            <a:r>
              <a:rPr lang="en-US" sz="1600" b="1" dirty="0">
                <a:solidFill>
                  <a:srgbClr val="000000"/>
                </a:solidFill>
                <a:latin typeface="Consolas" panose="020B0609020204030204" pitchFamily="49" charset="0"/>
              </a:rPr>
              <a:t> = 23;</a:t>
            </a:r>
          </a:p>
          <a:p>
            <a:r>
              <a:rPr lang="en-US" sz="1600" b="1" dirty="0">
                <a:solidFill>
                  <a:srgbClr val="7F0055"/>
                </a:solidFill>
                <a:latin typeface="Consolas" panose="020B0609020204030204" pitchFamily="49" charset="0"/>
              </a:rPr>
              <a:t>    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divisor</a:t>
            </a:r>
            <a:r>
              <a:rPr lang="en-US" sz="1600" b="1" dirty="0">
                <a:solidFill>
                  <a:srgbClr val="000000"/>
                </a:solidFill>
                <a:latin typeface="Consolas" panose="020B0609020204030204" pitchFamily="49" charset="0"/>
              </a:rPr>
              <a:t> = 0;</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try</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result</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dividend</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divisor</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.printf</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"Result = %</a:t>
            </a:r>
            <a:r>
              <a:rPr lang="en-US" sz="1600" b="1" i="1" dirty="0" err="1">
                <a:solidFill>
                  <a:srgbClr val="2A00FF"/>
                </a:solidFill>
                <a:latin typeface="Consolas" panose="020B0609020204030204" pitchFamily="49" charset="0"/>
              </a:rPr>
              <a:t>d%n</a:t>
            </a:r>
            <a:r>
              <a:rPr lang="en-US" sz="1600" b="1" i="1" dirty="0">
                <a:solidFill>
                  <a:srgbClr val="2A00FF"/>
                </a:solidFill>
                <a:latin typeface="Consolas" panose="020B0609020204030204" pitchFamily="49" charset="0"/>
              </a:rPr>
              <a:t>"</a:t>
            </a:r>
            <a:r>
              <a:rPr lang="en-US" sz="1600" b="1" i="1" dirty="0">
                <a:solidFill>
                  <a:srgbClr val="000000"/>
                </a:solidFill>
                <a:latin typeface="Consolas" panose="020B0609020204030204" pitchFamily="49" charset="0"/>
              </a:rPr>
              <a:t>, </a:t>
            </a:r>
            <a:r>
              <a:rPr lang="en-US" sz="1600" b="1" i="1" dirty="0">
                <a:solidFill>
                  <a:srgbClr val="6A3E3E"/>
                </a:solidFill>
                <a:latin typeface="Consolas" panose="020B0609020204030204" pitchFamily="49" charset="0"/>
              </a:rPr>
              <a:t>result</a:t>
            </a:r>
            <a:r>
              <a:rPr lang="en-US" sz="1600" b="1" i="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catch</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ArithmeticException</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ex</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"Attempt to divide by zero"</a:t>
            </a:r>
            <a:r>
              <a:rPr lang="en-US" sz="1600" b="1" i="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"This line is reached exception or no exception"</a:t>
            </a:r>
            <a:r>
              <a:rPr lang="en-US" sz="1600" b="1" i="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endPar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Attempt to divide by zero</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This line is reached exception or no exception</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286599720"/>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Throws Declaration</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89958"/>
            <a:ext cx="10972800" cy="397031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ThrowsDeclaration</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dividend</a:t>
            </a:r>
            <a:r>
              <a:rPr lang="en-US" sz="1400" b="1" dirty="0">
                <a:solidFill>
                  <a:srgbClr val="000000"/>
                </a:solidFill>
                <a:latin typeface="Consolas" panose="020B0609020204030204" pitchFamily="49" charset="0"/>
              </a:rPr>
              <a:t> = 23;</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divisor</a:t>
            </a:r>
            <a:r>
              <a:rPr lang="en-US" sz="1400" b="1" dirty="0">
                <a:solidFill>
                  <a:srgbClr val="000000"/>
                </a:solidFill>
                <a:latin typeface="Consolas" panose="020B0609020204030204" pitchFamily="49" charset="0"/>
              </a:rPr>
              <a:t> = 0;</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result</a:t>
            </a:r>
            <a:r>
              <a:rPr lang="en-US" sz="1400" b="1" dirty="0">
                <a:solidFill>
                  <a:srgbClr val="000000"/>
                </a:solidFill>
                <a:latin typeface="Consolas" panose="020B0609020204030204" pitchFamily="49" charset="0"/>
              </a:rPr>
              <a:t> = </a:t>
            </a:r>
            <a:r>
              <a:rPr lang="en-US" sz="1400" b="1" i="1" dirty="0">
                <a:solidFill>
                  <a:srgbClr val="000000"/>
                </a:solidFill>
                <a:latin typeface="Consolas" panose="020B0609020204030204" pitchFamily="49" charset="0"/>
              </a:rPr>
              <a:t>quotient(</a:t>
            </a:r>
            <a:r>
              <a:rPr lang="en-US" sz="1400" b="1" i="1" dirty="0" err="1">
                <a:solidFill>
                  <a:srgbClr val="6A3E3E"/>
                </a:solidFill>
                <a:latin typeface="Consolas" panose="020B0609020204030204" pitchFamily="49" charset="0"/>
              </a:rPr>
              <a:t>dividend</a:t>
            </a:r>
            <a:r>
              <a:rPr lang="en-US" sz="1400" b="1" i="1" dirty="0" err="1">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divisor</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.printf</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"Result = %</a:t>
            </a:r>
            <a:r>
              <a:rPr lang="en-US" sz="1400" b="1" i="1" dirty="0" err="1">
                <a:solidFill>
                  <a:srgbClr val="2A00FF"/>
                </a:solidFill>
                <a:latin typeface="Consolas" panose="020B0609020204030204" pitchFamily="49" charset="0"/>
              </a:rPr>
              <a:t>d%n</a:t>
            </a:r>
            <a:r>
              <a:rPr lang="en-US" sz="1400" b="1" i="1" dirty="0">
                <a:solidFill>
                  <a:srgbClr val="2A00FF"/>
                </a:solidFill>
                <a:latin typeface="Consolas" panose="020B0609020204030204" pitchFamily="49" charset="0"/>
              </a:rPr>
              <a:t>"</a:t>
            </a:r>
            <a:r>
              <a:rPr lang="en-US" sz="1400" b="1" i="1" dirty="0">
                <a:solidFill>
                  <a:srgbClr val="000000"/>
                </a:solidFill>
                <a:latin typeface="Consolas" panose="020B0609020204030204" pitchFamily="49" charset="0"/>
              </a:rPr>
              <a:t>, </a:t>
            </a:r>
            <a:r>
              <a:rPr lang="en-US" sz="1400" b="1" i="1" dirty="0">
                <a:solidFill>
                  <a:srgbClr val="6A3E3E"/>
                </a:solidFill>
                <a:latin typeface="Consolas" panose="020B0609020204030204" pitchFamily="49" charset="0"/>
              </a:rPr>
              <a:t>result</a:t>
            </a:r>
            <a:r>
              <a:rPr lang="en-US" sz="1400" b="1" i="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ArithmeticException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ex</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"Attempt to divide by zero"</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"This line is reached exception or no exception"</a:t>
            </a:r>
            <a:r>
              <a:rPr lang="en-US" sz="1400" b="1" i="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quotient(</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dividend</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divisor</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ArithmeticException</a:t>
            </a:r>
            <a:r>
              <a:rPr lang="en-US" sz="1400" b="1"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dividend</a:t>
            </a:r>
            <a:r>
              <a:rPr lang="en-US" sz="1400" b="1" dirty="0">
                <a:solidFill>
                  <a:srgbClr val="000000"/>
                </a:solidFill>
                <a:latin typeface="Consolas" panose="020B0609020204030204" pitchFamily="49" charset="0"/>
              </a:rPr>
              <a:t> / </a:t>
            </a:r>
            <a:r>
              <a:rPr lang="en-US" sz="1400" b="1" dirty="0">
                <a:solidFill>
                  <a:srgbClr val="6A3E3E"/>
                </a:solidFill>
                <a:latin typeface="Consolas" panose="020B0609020204030204" pitchFamily="49" charset="0"/>
              </a:rPr>
              <a:t>divisor</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endPar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Attempt to divide by zero</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This line is reached exception or no exception</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51953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6C67-C12B-46C4-A675-C0D0BE692403}"/>
              </a:ext>
            </a:extLst>
          </p:cNvPr>
          <p:cNvSpPr>
            <a:spLocks noGrp="1"/>
          </p:cNvSpPr>
          <p:nvPr>
            <p:ph type="title"/>
          </p:nvPr>
        </p:nvSpPr>
        <p:spPr/>
        <p:txBody>
          <a:bodyPr/>
          <a:lstStyle/>
          <a:p>
            <a:r>
              <a:rPr lang="en-US" dirty="0"/>
              <a:t>Checked Exceptions</a:t>
            </a:r>
          </a:p>
        </p:txBody>
      </p:sp>
      <p:sp>
        <p:nvSpPr>
          <p:cNvPr id="3" name="Content Placeholder 2">
            <a:extLst>
              <a:ext uri="{FF2B5EF4-FFF2-40B4-BE49-F238E27FC236}">
                <a16:creationId xmlns:a16="http://schemas.microsoft.com/office/drawing/2014/main" id="{60B31FDE-C393-4006-AC79-E3F8B02E2CEC}"/>
              </a:ext>
            </a:extLst>
          </p:cNvPr>
          <p:cNvSpPr>
            <a:spLocks noGrp="1"/>
          </p:cNvSpPr>
          <p:nvPr>
            <p:ph idx="1"/>
          </p:nvPr>
        </p:nvSpPr>
        <p:spPr/>
        <p:txBody>
          <a:bodyPr/>
          <a:lstStyle/>
          <a:p>
            <a:r>
              <a:rPr lang="en-US" i="1" dirty="0"/>
              <a:t>Checked </a:t>
            </a:r>
            <a:r>
              <a:rPr lang="en-US" dirty="0"/>
              <a:t>exceptions force the caller to either handle the exception or to propagate the exception to the next caller (</a:t>
            </a:r>
            <a:r>
              <a:rPr lang="en-US" i="1" dirty="0"/>
              <a:t>unchecked </a:t>
            </a:r>
            <a:r>
              <a:rPr lang="en-US" dirty="0"/>
              <a:t>exceptions do not).</a:t>
            </a:r>
          </a:p>
          <a:p>
            <a:r>
              <a:rPr lang="en-US" dirty="0"/>
              <a:t>The rule of thumb is, if the caller can possibly take some action to correct the issue, then a checked exception can be used.</a:t>
            </a:r>
          </a:p>
          <a:p>
            <a:r>
              <a:rPr lang="en-US" dirty="0"/>
              <a:t>To say this another way, when a method cannot do what its name says it does, a checked exception can be used.</a:t>
            </a:r>
          </a:p>
        </p:txBody>
      </p:sp>
    </p:spTree>
    <p:extLst>
      <p:ext uri="{BB962C8B-B14F-4D97-AF65-F5344CB8AC3E}">
        <p14:creationId xmlns:p14="http://schemas.microsoft.com/office/powerpoint/2010/main" val="390523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Checked Exception Compiler Error</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828800"/>
            <a:ext cx="10972800" cy="2246769"/>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CheckedException</a:t>
            </a:r>
            <a:r>
              <a:rPr lang="en-US" sz="1400" b="1" dirty="0">
                <a:solidFill>
                  <a:srgbClr val="000000"/>
                </a:solidFill>
                <a:latin typeface="Consolas" panose="020B0609020204030204" pitchFamily="49" charset="0"/>
              </a:rPr>
              <a:t> {</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i="1" u="sng" dirty="0" err="1">
                <a:solidFill>
                  <a:srgbClr val="000000"/>
                </a:solidFill>
                <a:latin typeface="Consolas" panose="020B0609020204030204" pitchFamily="49" charset="0"/>
              </a:rPr>
              <a:t>throwCheckedException</a:t>
            </a:r>
            <a:r>
              <a:rPr lang="en-US" sz="1400" i="1" u="sng"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throwCheckedException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DataFormatException</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DataFormatException</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"Uh Oh!"</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32DA7CC5-0F18-4D2E-A2EE-EE178028E6BF}"/>
              </a:ext>
            </a:extLst>
          </p:cNvPr>
          <p:cNvSpPr txBox="1"/>
          <p:nvPr/>
        </p:nvSpPr>
        <p:spPr>
          <a:xfrm>
            <a:off x="609600" y="5506144"/>
            <a:ext cx="10972800" cy="830997"/>
          </a:xfrm>
          <a:prstGeom prst="rect">
            <a:avLst/>
          </a:prstGeom>
          <a:solidFill>
            <a:schemeClr val="bg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Compiler Error</a:t>
            </a:r>
          </a:p>
          <a:p>
            <a:pPr>
              <a:spcBef>
                <a:spcPts val="0"/>
              </a:spcBef>
              <a:spcAft>
                <a:spcPts val="0"/>
              </a:spcAft>
            </a:pPr>
            <a:endParaRPr lang="en-US" sz="16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6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Unhandled exception type </a:t>
            </a:r>
            <a:r>
              <a:rPr lang="en-US" sz="1600" dirty="0" err="1">
                <a:solidFill>
                  <a:srgbClr val="FF0000"/>
                </a:solidFill>
                <a:latin typeface="Courier New" panose="02070309020205020404" pitchFamily="49" charset="0"/>
                <a:ea typeface="Times New Roman" panose="02020603050405020304" pitchFamily="18" charset="0"/>
                <a:cs typeface="Courier New" panose="02070309020205020404" pitchFamily="49" charset="0"/>
              </a:rPr>
              <a:t>DataFormatException</a:t>
            </a:r>
            <a:endParaRPr lang="en-US" sz="16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706043354"/>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21738</TotalTime>
  <Words>1606</Words>
  <Application>Microsoft Office PowerPoint</Application>
  <PresentationFormat>Widescreen</PresentationFormat>
  <Paragraphs>216</Paragraphs>
  <Slides>16</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Consolas</vt:lpstr>
      <vt:lpstr>Courier New</vt:lpstr>
      <vt:lpstr>Tahoma</vt:lpstr>
      <vt:lpstr>Wingdings</vt:lpstr>
      <vt:lpstr>Office Theme</vt:lpstr>
      <vt:lpstr>Custom Design</vt:lpstr>
      <vt:lpstr>Exception Handling</vt:lpstr>
      <vt:lpstr>Terminology</vt:lpstr>
      <vt:lpstr>Handling Errors Without Exceptions</vt:lpstr>
      <vt:lpstr>Exception Advantages</vt:lpstr>
      <vt:lpstr>Example Unhandled Exception</vt:lpstr>
      <vt:lpstr>Example of Handled Exception</vt:lpstr>
      <vt:lpstr>Throws Declaration</vt:lpstr>
      <vt:lpstr>Checked Exceptions</vt:lpstr>
      <vt:lpstr>Checked Exception Compiler Error</vt:lpstr>
      <vt:lpstr>Checked/Unchecked Hierarchy</vt:lpstr>
      <vt:lpstr>Checked Exceptions Controversial</vt:lpstr>
      <vt:lpstr>Finally Clause</vt:lpstr>
      <vt:lpstr>Chained Exceptions</vt:lpstr>
      <vt:lpstr>Summary</vt:lpstr>
      <vt:lpstr>Summary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Kramer, Michael, Gabriel</cp:lastModifiedBy>
  <cp:revision>652</cp:revision>
  <dcterms:created xsi:type="dcterms:W3CDTF">2010-09-03T10:48:34Z</dcterms:created>
  <dcterms:modified xsi:type="dcterms:W3CDTF">2022-01-21T02:35:07Z</dcterms:modified>
</cp:coreProperties>
</file>