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E4_E3004E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22"/>
  </p:notesMasterIdLst>
  <p:handoutMasterIdLst>
    <p:handoutMasterId r:id="rId23"/>
  </p:handoutMasterIdLst>
  <p:sldIdLst>
    <p:sldId id="298" r:id="rId3"/>
    <p:sldId id="481" r:id="rId4"/>
    <p:sldId id="482" r:id="rId5"/>
    <p:sldId id="485" r:id="rId6"/>
    <p:sldId id="486" r:id="rId7"/>
    <p:sldId id="487" r:id="rId8"/>
    <p:sldId id="436" r:id="rId9"/>
    <p:sldId id="488" r:id="rId10"/>
    <p:sldId id="489" r:id="rId11"/>
    <p:sldId id="490" r:id="rId12"/>
    <p:sldId id="475" r:id="rId13"/>
    <p:sldId id="479" r:id="rId14"/>
    <p:sldId id="491" r:id="rId15"/>
    <p:sldId id="492" r:id="rId16"/>
    <p:sldId id="493" r:id="rId17"/>
    <p:sldId id="494" r:id="rId18"/>
    <p:sldId id="495" r:id="rId19"/>
    <p:sldId id="484" r:id="rId20"/>
    <p:sldId id="279" r:id="rId2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80145" autoAdjust="0"/>
  </p:normalViewPr>
  <p:slideViewPr>
    <p:cSldViewPr>
      <p:cViewPr varScale="1">
        <p:scale>
          <a:sx n="62" d="100"/>
          <a:sy n="62" d="100"/>
        </p:scale>
        <p:origin x="90" y="7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9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modernComment_1E4_E3004E0.xml><?xml version="1.0" encoding="utf-8"?>
<p188:cmLst xmlns:a="http://schemas.openxmlformats.org/drawingml/2006/main" xmlns:r="http://schemas.openxmlformats.org/officeDocument/2006/relationships" xmlns:p188="http://schemas.microsoft.com/office/powerpoint/2018/8/main">
  <p188:cm id="{0BC0ED4C-B829-402B-ABA5-745716C1F62B}" authorId="{54AC2949-DE10-DF52-009D-098EBEC026D7}" created="2022-01-21T02:36:34.602">
    <pc:sldMkLst xmlns:pc="http://schemas.microsoft.com/office/powerpoint/2013/main/command">
      <pc:docMk/>
      <pc:sldMk cId="238028000" sldId="484"/>
    </pc:sldMkLst>
    <p188:txBody>
      <a:bodyPr/>
      <a:lstStyle/>
      <a:p>
        <a:r>
          <a:rPr lang="en-US"/>
          <a:t>For MVC
Typically you have One Model,One Controller and One View PER SCREEN you want to have 
It comes down to the single responsibility principle 
The Main Class can be it's own thing, like launching the app -&gt; then it could call any of the three MVC classes 
Model == persistence classes
MVC is user interface driven -&gt; so this isn't necessarily the logic classes like what the app actually does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ytimes.com/2019/06/01/business/boeing-737-max-cras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class here has a single purpose and is compliant with MVC.</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17</a:t>
            </a:fld>
            <a:endParaRPr lang="en-US" altLang="en-US"/>
          </a:p>
        </p:txBody>
      </p:sp>
    </p:spTree>
    <p:extLst>
      <p:ext uri="{BB962C8B-B14F-4D97-AF65-F5344CB8AC3E}">
        <p14:creationId xmlns:p14="http://schemas.microsoft.com/office/powerpoint/2010/main" val="31665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hypothetical or academic.</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324738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New York Times Article: </a:t>
            </a:r>
            <a:r>
              <a:rPr lang="en-US" dirty="0">
                <a:hlinkClick r:id="rId3"/>
              </a:rPr>
              <a:t>https://www.nytimes.com/2019/06/01/business/boeing-737-max-crash.html</a:t>
            </a:r>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a:t>
            </a:fld>
            <a:endParaRPr lang="en-US" altLang="en-US"/>
          </a:p>
        </p:txBody>
      </p:sp>
    </p:spTree>
    <p:extLst>
      <p:ext uri="{BB962C8B-B14F-4D97-AF65-F5344CB8AC3E}">
        <p14:creationId xmlns:p14="http://schemas.microsoft.com/office/powerpoint/2010/main" val="2077933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has two responsibilities – manipulating text and printing text in various ways.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167657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8</a:t>
            </a:fld>
            <a:endParaRPr lang="en-US" altLang="en-US"/>
          </a:p>
        </p:txBody>
      </p:sp>
    </p:spTree>
    <p:extLst>
      <p:ext uri="{BB962C8B-B14F-4D97-AF65-F5344CB8AC3E}">
        <p14:creationId xmlns:p14="http://schemas.microsoft.com/office/powerpoint/2010/main" val="326964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9</a:t>
            </a:fld>
            <a:endParaRPr lang="en-US" altLang="en-US"/>
          </a:p>
        </p:txBody>
      </p:sp>
    </p:spTree>
    <p:extLst>
      <p:ext uri="{BB962C8B-B14F-4D97-AF65-F5344CB8AC3E}">
        <p14:creationId xmlns:p14="http://schemas.microsoft.com/office/powerpoint/2010/main" val="343352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“god” class because it does everything.</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14</a:t>
            </a:fld>
            <a:endParaRPr lang="en-US" altLang="en-US"/>
          </a:p>
        </p:txBody>
      </p:sp>
    </p:spTree>
    <p:extLst>
      <p:ext uri="{BB962C8B-B14F-4D97-AF65-F5344CB8AC3E}">
        <p14:creationId xmlns:p14="http://schemas.microsoft.com/office/powerpoint/2010/main" val="312017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15</a:t>
            </a:fld>
            <a:endParaRPr lang="en-US" altLang="en-US"/>
          </a:p>
        </p:txBody>
      </p:sp>
    </p:spTree>
    <p:extLst>
      <p:ext uri="{BB962C8B-B14F-4D97-AF65-F5344CB8AC3E}">
        <p14:creationId xmlns:p14="http://schemas.microsoft.com/office/powerpoint/2010/main" val="428761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16</a:t>
            </a:fld>
            <a:endParaRPr lang="en-US" altLang="en-US"/>
          </a:p>
        </p:txBody>
      </p:sp>
    </p:spTree>
    <p:extLst>
      <p:ext uri="{BB962C8B-B14F-4D97-AF65-F5344CB8AC3E}">
        <p14:creationId xmlns:p14="http://schemas.microsoft.com/office/powerpoint/2010/main" val="1122974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1/20/2022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1/20/2022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1/20/2022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1/20/2022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1/20/2022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1/20/2022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1/20/2022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1/20/2022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1/20/2022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1/20/2022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E4_E3004E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Reliable and Sustainable Code</a:t>
            </a:r>
          </a:p>
        </p:txBody>
      </p:sp>
      <p:sp>
        <p:nvSpPr>
          <p:cNvPr id="6" name="Footer Placeholder 5"/>
          <p:cNvSpPr>
            <a:spLocks noGrp="1"/>
          </p:cNvSpPr>
          <p:nvPr>
            <p:ph type="ftr" sz="quarter" idx="11"/>
          </p:nvPr>
        </p:nvSpPr>
        <p:spPr/>
        <p:txBody>
          <a:bodyPr/>
          <a:lstStyle/>
          <a:p>
            <a:pPr>
              <a:defRPr/>
            </a:pPr>
            <a:r>
              <a:rPr lang="en-US" dirty="0"/>
              <a:t>Copyright 2022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3D03-5D85-42D7-9723-1D60DADC3CE6}"/>
              </a:ext>
            </a:extLst>
          </p:cNvPr>
          <p:cNvSpPr>
            <a:spLocks noGrp="1"/>
          </p:cNvSpPr>
          <p:nvPr>
            <p:ph type="title"/>
          </p:nvPr>
        </p:nvSpPr>
        <p:spPr/>
        <p:txBody>
          <a:bodyPr/>
          <a:lstStyle/>
          <a:p>
            <a:r>
              <a:rPr lang="en-US" dirty="0"/>
              <a:t>High Cohesion, Low Coupling</a:t>
            </a:r>
          </a:p>
        </p:txBody>
      </p:sp>
      <p:sp>
        <p:nvSpPr>
          <p:cNvPr id="3" name="Content Placeholder 2">
            <a:extLst>
              <a:ext uri="{FF2B5EF4-FFF2-40B4-BE49-F238E27FC236}">
                <a16:creationId xmlns:a16="http://schemas.microsoft.com/office/drawing/2014/main" id="{67B99948-B575-4BF4-9665-07F3131D6361}"/>
              </a:ext>
            </a:extLst>
          </p:cNvPr>
          <p:cNvSpPr>
            <a:spLocks noGrp="1"/>
          </p:cNvSpPr>
          <p:nvPr>
            <p:ph idx="1"/>
          </p:nvPr>
        </p:nvSpPr>
        <p:spPr/>
        <p:txBody>
          <a:bodyPr/>
          <a:lstStyle/>
          <a:p>
            <a:r>
              <a:rPr lang="en-US" dirty="0"/>
              <a:t>The methods and data within a class should be highly cohesive.</a:t>
            </a:r>
          </a:p>
          <a:p>
            <a:r>
              <a:rPr lang="en-US" dirty="0"/>
              <a:t>Conversely, a class should only be loosely coupled with other classes.</a:t>
            </a:r>
          </a:p>
          <a:p>
            <a:r>
              <a:rPr lang="en-US" dirty="0"/>
              <a:t>Aim to create public methods as a “contract” for what can be used outside of a class. Hide the internal details.</a:t>
            </a:r>
          </a:p>
        </p:txBody>
      </p:sp>
    </p:spTree>
    <p:extLst>
      <p:ext uri="{BB962C8B-B14F-4D97-AF65-F5344CB8AC3E}">
        <p14:creationId xmlns:p14="http://schemas.microsoft.com/office/powerpoint/2010/main" val="5971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81AF-E544-4363-B912-1138D58F1210}"/>
              </a:ext>
            </a:extLst>
          </p:cNvPr>
          <p:cNvSpPr>
            <a:spLocks noGrp="1"/>
          </p:cNvSpPr>
          <p:nvPr>
            <p:ph type="title"/>
          </p:nvPr>
        </p:nvSpPr>
        <p:spPr/>
        <p:txBody>
          <a:bodyPr/>
          <a:lstStyle/>
          <a:p>
            <a:r>
              <a:rPr lang="en-US" dirty="0"/>
              <a:t>Correct for All Scenarios</a:t>
            </a:r>
          </a:p>
        </p:txBody>
      </p:sp>
      <p:sp>
        <p:nvSpPr>
          <p:cNvPr id="3" name="Content Placeholder 2">
            <a:extLst>
              <a:ext uri="{FF2B5EF4-FFF2-40B4-BE49-F238E27FC236}">
                <a16:creationId xmlns:a16="http://schemas.microsoft.com/office/drawing/2014/main" id="{8633DD32-A508-4828-9330-242968CCDCF3}"/>
              </a:ext>
            </a:extLst>
          </p:cNvPr>
          <p:cNvSpPr>
            <a:spLocks noGrp="1"/>
          </p:cNvSpPr>
          <p:nvPr>
            <p:ph idx="1"/>
          </p:nvPr>
        </p:nvSpPr>
        <p:spPr/>
        <p:txBody>
          <a:bodyPr/>
          <a:lstStyle/>
          <a:p>
            <a:r>
              <a:rPr lang="en-US" sz="2400" dirty="0"/>
              <a:t>A fundamental principle for writing robust and correct code is to write code to be correct for all scenarios, not only the usual scenarios.</a:t>
            </a:r>
          </a:p>
          <a:p>
            <a:r>
              <a:rPr lang="en-US" sz="2400" dirty="0"/>
              <a:t>Many developers write code, test a few most encountered use cases to see if it works, perhaps using the debugger, then call it good and move on.</a:t>
            </a:r>
          </a:p>
          <a:p>
            <a:r>
              <a:rPr lang="en-US" sz="2400" dirty="0"/>
              <a:t>Such coding leads to excessive maintenance long-term, and some organizational cultures treat excessive maintenance is treated as normal.</a:t>
            </a:r>
          </a:p>
          <a:p>
            <a:r>
              <a:rPr lang="en-US" sz="2400" dirty="0"/>
              <a:t>Production-strength, robust applications are not written this way; rather, conceptual correctness is verified repeatedly.</a:t>
            </a:r>
          </a:p>
          <a:p>
            <a:r>
              <a:rPr lang="en-US" sz="2400" dirty="0"/>
              <a:t>It’s obvious to the end user whether an application is production-strength, especially after extended use of the app.</a:t>
            </a:r>
          </a:p>
        </p:txBody>
      </p:sp>
    </p:spTree>
    <p:extLst>
      <p:ext uri="{BB962C8B-B14F-4D97-AF65-F5344CB8AC3E}">
        <p14:creationId xmlns:p14="http://schemas.microsoft.com/office/powerpoint/2010/main" val="304410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C7F4-88B5-4759-9CD3-4111ECAD7A3B}"/>
              </a:ext>
            </a:extLst>
          </p:cNvPr>
          <p:cNvSpPr>
            <a:spLocks noGrp="1"/>
          </p:cNvSpPr>
          <p:nvPr>
            <p:ph type="title"/>
          </p:nvPr>
        </p:nvSpPr>
        <p:spPr/>
        <p:txBody>
          <a:bodyPr/>
          <a:lstStyle/>
          <a:p>
            <a:r>
              <a:rPr lang="en-US" dirty="0"/>
              <a:t>Conceptual/Logical Correctness</a:t>
            </a:r>
          </a:p>
        </p:txBody>
      </p:sp>
      <p:sp>
        <p:nvSpPr>
          <p:cNvPr id="3" name="Content Placeholder 2">
            <a:extLst>
              <a:ext uri="{FF2B5EF4-FFF2-40B4-BE49-F238E27FC236}">
                <a16:creationId xmlns:a16="http://schemas.microsoft.com/office/drawing/2014/main" id="{02C035D8-8FB2-4CD4-92AA-A241B0DBBEA4}"/>
              </a:ext>
            </a:extLst>
          </p:cNvPr>
          <p:cNvSpPr>
            <a:spLocks noGrp="1"/>
          </p:cNvSpPr>
          <p:nvPr>
            <p:ph idx="1"/>
          </p:nvPr>
        </p:nvSpPr>
        <p:spPr/>
        <p:txBody>
          <a:bodyPr/>
          <a:lstStyle/>
          <a:p>
            <a:r>
              <a:rPr lang="en-US" sz="2700" dirty="0"/>
              <a:t>To write robust code, we need to make sure what we are doing is correct at the conceptual and logical level, in addition to the technical level.</a:t>
            </a:r>
          </a:p>
          <a:p>
            <a:r>
              <a:rPr lang="en-US" sz="2700" dirty="0"/>
              <a:t>To say this another way, the technical implementation in code is merely a means to an end, as the code is implementing higher-level logic.</a:t>
            </a:r>
          </a:p>
          <a:p>
            <a:r>
              <a:rPr lang="en-US" sz="2700" dirty="0"/>
              <a:t>We need to know at a higher level what we intend to accomplish before getting into the details of how it’s done.</a:t>
            </a:r>
          </a:p>
          <a:p>
            <a:r>
              <a:rPr lang="en-US" sz="2700" dirty="0"/>
              <a:t>Write code to handle every possible input and think about the edge cases.</a:t>
            </a:r>
          </a:p>
          <a:p>
            <a:r>
              <a:rPr lang="en-US" sz="2700" dirty="0"/>
              <a:t>Test your code thoroughly; </a:t>
            </a:r>
            <a:r>
              <a:rPr lang="en-US" sz="2700" i="1" dirty="0"/>
              <a:t>when a test reveals an issue, solve the problem at the logical level instead of patching just for that specific test.</a:t>
            </a:r>
            <a:endParaRPr lang="en-US" sz="2700" dirty="0"/>
          </a:p>
        </p:txBody>
      </p:sp>
    </p:spTree>
    <p:extLst>
      <p:ext uri="{BB962C8B-B14F-4D97-AF65-F5344CB8AC3E}">
        <p14:creationId xmlns:p14="http://schemas.microsoft.com/office/powerpoint/2010/main" val="144343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1D75-739C-421D-B582-0BA73F9A2E13}"/>
              </a:ext>
            </a:extLst>
          </p:cNvPr>
          <p:cNvSpPr>
            <a:spLocks noGrp="1"/>
          </p:cNvSpPr>
          <p:nvPr>
            <p:ph type="title"/>
          </p:nvPr>
        </p:nvSpPr>
        <p:spPr/>
        <p:txBody>
          <a:bodyPr/>
          <a:lstStyle/>
          <a:p>
            <a:r>
              <a:rPr lang="en-US" dirty="0"/>
              <a:t>Model, View, Controller (MVC)</a:t>
            </a:r>
          </a:p>
        </p:txBody>
      </p:sp>
      <p:sp>
        <p:nvSpPr>
          <p:cNvPr id="3" name="Content Placeholder 2">
            <a:extLst>
              <a:ext uri="{FF2B5EF4-FFF2-40B4-BE49-F238E27FC236}">
                <a16:creationId xmlns:a16="http://schemas.microsoft.com/office/drawing/2014/main" id="{77299285-5769-4432-AA02-B004A10E9601}"/>
              </a:ext>
            </a:extLst>
          </p:cNvPr>
          <p:cNvSpPr>
            <a:spLocks noGrp="1"/>
          </p:cNvSpPr>
          <p:nvPr>
            <p:ph idx="1"/>
          </p:nvPr>
        </p:nvSpPr>
        <p:spPr/>
        <p:txBody>
          <a:bodyPr/>
          <a:lstStyle/>
          <a:p>
            <a:r>
              <a:rPr lang="en-US" dirty="0"/>
              <a:t>One of the most popular design patterns is model, view, controller (MVC), which enforces the single responsibility principle.</a:t>
            </a:r>
          </a:p>
          <a:p>
            <a:r>
              <a:rPr lang="en-US" dirty="0"/>
              <a:t>Model: The container for all of the data and any data-specific logic.</a:t>
            </a:r>
          </a:p>
          <a:p>
            <a:r>
              <a:rPr lang="en-US" dirty="0"/>
              <a:t>View: The user interface and logic pertaining directly to user interface display and events.</a:t>
            </a:r>
          </a:p>
          <a:p>
            <a:r>
              <a:rPr lang="en-US" dirty="0"/>
              <a:t>Controller: Controls the application logic by controlling both the model and view. </a:t>
            </a:r>
          </a:p>
        </p:txBody>
      </p:sp>
    </p:spTree>
    <p:extLst>
      <p:ext uri="{BB962C8B-B14F-4D97-AF65-F5344CB8AC3E}">
        <p14:creationId xmlns:p14="http://schemas.microsoft.com/office/powerpoint/2010/main" val="931548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MVC</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dirty="0">
                <a:solidFill>
                  <a:srgbClr val="3F5FBF"/>
                </a:solidFill>
                <a:latin typeface="Consolas" panose="020B0609020204030204" pitchFamily="49" charset="0"/>
              </a:rPr>
              <a:t>/** The purpose of this class is to ask people about their purchases and print out their purchases. */</a:t>
            </a:r>
            <a:r>
              <a:rPr lang="en-US" sz="1200" dirty="0">
                <a:solidFill>
                  <a:srgbClr val="000000"/>
                </a:solidFill>
                <a:latin typeface="Consolas" panose="020B0609020204030204" pitchFamily="49" charset="0"/>
              </a:rPr>
              <a:t> </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Purchaser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quantity</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product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askWhat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Scanner </a:t>
            </a:r>
            <a:r>
              <a:rPr lang="en-US" sz="1200" dirty="0" err="1">
                <a:solidFill>
                  <a:srgbClr val="6A3E3E"/>
                </a:solidFill>
                <a:latin typeface="Consolas" panose="020B0609020204030204" pitchFamily="49" charset="0"/>
              </a:rPr>
              <a:t>scanner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Scanner(</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BufferedReader</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InputStreamReader</a:t>
            </a:r>
            <a:r>
              <a:rPr lang="en-US" sz="1200" b="1" dirty="0">
                <a:solidFill>
                  <a:srgbClr val="000000"/>
                </a:solidFill>
                <a:latin typeface="Consolas" panose="020B0609020204030204" pitchFamily="49" charset="0"/>
              </a:rPr>
              <a:t>(System.</a:t>
            </a:r>
            <a:r>
              <a:rPr lang="en-US" sz="1200" b="1" i="1" dirty="0">
                <a:solidFill>
                  <a:srgbClr val="0000C0"/>
                </a:solidFill>
                <a:latin typeface="Consolas" panose="020B0609020204030204" pitchFamily="49" charset="0"/>
              </a:rPr>
              <a:t>in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"What are you buying? ==&gt; "</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product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scanner</a:t>
            </a:r>
            <a:r>
              <a:rPr lang="en-US" sz="1200" dirty="0" err="1">
                <a:solidFill>
                  <a:srgbClr val="000000"/>
                </a:solidFill>
                <a:latin typeface="Consolas" panose="020B0609020204030204" pitchFamily="49" charset="0"/>
              </a:rPr>
              <a:t>.next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askHowMany</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Scanner </a:t>
            </a:r>
            <a:r>
              <a:rPr lang="en-US" sz="1200" dirty="0" err="1">
                <a:solidFill>
                  <a:srgbClr val="6A3E3E"/>
                </a:solidFill>
                <a:latin typeface="Consolas" panose="020B0609020204030204" pitchFamily="49" charset="0"/>
              </a:rPr>
              <a:t>scanner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Scanner(</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BufferedReader</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InputStreamReader</a:t>
            </a:r>
            <a:r>
              <a:rPr lang="en-US" sz="1200" b="1" dirty="0">
                <a:solidFill>
                  <a:srgbClr val="000000"/>
                </a:solidFill>
                <a:latin typeface="Consolas" panose="020B0609020204030204" pitchFamily="49" charset="0"/>
              </a:rPr>
              <a:t>(System.</a:t>
            </a:r>
            <a:r>
              <a:rPr lang="en-US" sz="1200" b="1" i="1" dirty="0">
                <a:solidFill>
                  <a:srgbClr val="0000C0"/>
                </a:solidFill>
                <a:latin typeface="Consolas" panose="020B0609020204030204" pitchFamily="49" charset="0"/>
              </a:rPr>
              <a:t>in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"How many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product</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 ==&gt; "</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quantity</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scanner</a:t>
            </a:r>
            <a:r>
              <a:rPr lang="en-US" sz="1200" dirty="0" err="1">
                <a:solidFill>
                  <a:srgbClr val="000000"/>
                </a:solidFill>
                <a:latin typeface="Consolas" panose="020B0609020204030204" pitchFamily="49" charset="0"/>
              </a:rPr>
              <a:t>.nextInt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printPurchase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"You bought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quantity</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product</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 (String[]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Purchaser </a:t>
            </a:r>
            <a:r>
              <a:rPr lang="en-US" sz="1200" dirty="0" err="1">
                <a:solidFill>
                  <a:srgbClr val="6A3E3E"/>
                </a:solidFill>
                <a:latin typeface="Consolas" panose="020B0609020204030204" pitchFamily="49" charset="0"/>
              </a:rPr>
              <a:t>purchaser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Purchaser();</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purchaser</a:t>
            </a:r>
            <a:r>
              <a:rPr lang="en-US" sz="1200" dirty="0" err="1">
                <a:solidFill>
                  <a:srgbClr val="000000"/>
                </a:solidFill>
                <a:latin typeface="Consolas" panose="020B0609020204030204" pitchFamily="49" charset="0"/>
              </a:rPr>
              <a:t>.askWhat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purchaser</a:t>
            </a:r>
            <a:r>
              <a:rPr lang="en-US" sz="1200" dirty="0" err="1">
                <a:solidFill>
                  <a:srgbClr val="000000"/>
                </a:solidFill>
                <a:latin typeface="Consolas" panose="020B0609020204030204" pitchFamily="49" charset="0"/>
              </a:rPr>
              <a:t>.askHowMany</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purchaser</a:t>
            </a:r>
            <a:r>
              <a:rPr lang="en-US" sz="1200" dirty="0" err="1">
                <a:solidFill>
                  <a:srgbClr val="000000"/>
                </a:solidFill>
                <a:latin typeface="Consolas" panose="020B0609020204030204" pitchFamily="49" charset="0"/>
              </a:rPr>
              <a:t>.printPurchase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9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867015"/>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What are you buying? ==&gt; muffins</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How many muffins ? ==&gt; 5</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You bought 5 muffins.</a:t>
            </a:r>
          </a:p>
        </p:txBody>
      </p:sp>
    </p:spTree>
    <p:extLst>
      <p:ext uri="{BB962C8B-B14F-4D97-AF65-F5344CB8AC3E}">
        <p14:creationId xmlns:p14="http://schemas.microsoft.com/office/powerpoint/2010/main" val="403479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Purchaser Model</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76400"/>
            <a:ext cx="10972800" cy="427809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600" dirty="0">
                <a:solidFill>
                  <a:srgbClr val="3F5FBF"/>
                </a:solidFill>
                <a:latin typeface="Consolas" panose="020B0609020204030204" pitchFamily="49" charset="0"/>
              </a:rPr>
              <a:t>/** This class stores the data needed to make a purchase. */</a:t>
            </a: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PurchaserModel</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quantity</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String </a:t>
            </a:r>
            <a:r>
              <a:rPr lang="en-US" sz="1600" b="1" dirty="0">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getQuantity</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quantity</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fr-FR" sz="1600"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setQuantity</a:t>
            </a:r>
            <a:r>
              <a:rPr lang="fr-FR" sz="1600" b="1" dirty="0">
                <a:solidFill>
                  <a:srgbClr val="000000"/>
                </a:solidFill>
                <a:latin typeface="Consolas" panose="020B0609020204030204" pitchFamily="49" charset="0"/>
              </a:rPr>
              <a:t>(</a:t>
            </a:r>
            <a:r>
              <a:rPr lang="fr-FR" sz="1600" b="1" dirty="0" err="1">
                <a:solidFill>
                  <a:srgbClr val="7F0055"/>
                </a:solidFill>
                <a:latin typeface="Consolas" panose="020B0609020204030204" pitchFamily="49" charset="0"/>
              </a:rPr>
              <a:t>int</a:t>
            </a:r>
            <a:r>
              <a:rPr lang="fr-FR" sz="1600" b="1" dirty="0">
                <a:solidFill>
                  <a:srgbClr val="000000"/>
                </a:solidFill>
                <a:latin typeface="Consolas" panose="020B0609020204030204" pitchFamily="49" charset="0"/>
              </a:rPr>
              <a:t> </a:t>
            </a:r>
            <a:r>
              <a:rPr lang="fr-FR" sz="1600" b="1" dirty="0" err="1">
                <a:solidFill>
                  <a:srgbClr val="6A3E3E"/>
                </a:solidFill>
                <a:latin typeface="Consolas" panose="020B0609020204030204" pitchFamily="49" charset="0"/>
              </a:rPr>
              <a:t>quantity</a:t>
            </a:r>
            <a:r>
              <a:rPr lang="fr-FR"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quantity</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quantity</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String </a:t>
            </a:r>
            <a:r>
              <a:rPr lang="en-US" sz="1600" b="1" dirty="0" err="1">
                <a:solidFill>
                  <a:srgbClr val="000000"/>
                </a:solidFill>
                <a:latin typeface="Consolas" panose="020B0609020204030204" pitchFamily="49" charset="0"/>
              </a:rPr>
              <a:t>getProduct</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setProduct</a:t>
            </a:r>
            <a:r>
              <a:rPr lang="en-US" sz="1600" b="1" dirty="0">
                <a:solidFill>
                  <a:srgbClr val="000000"/>
                </a:solidFill>
                <a:latin typeface="Consolas" panose="020B0609020204030204" pitchFamily="49" charset="0"/>
              </a:rPr>
              <a:t>(String </a:t>
            </a:r>
            <a:r>
              <a:rPr lang="en-US" sz="1600" b="1" dirty="0">
                <a:solidFill>
                  <a:srgbClr val="6A3E3E"/>
                </a:solidFill>
                <a:latin typeface="Consolas" panose="020B0609020204030204" pitchFamily="49" charset="0"/>
              </a:rPr>
              <a:t>product</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3256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Purchaser View</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76400"/>
            <a:ext cx="11125200" cy="507831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800" dirty="0">
                <a:solidFill>
                  <a:srgbClr val="3F5FBF"/>
                </a:solidFill>
                <a:latin typeface="Consolas" panose="020B0609020204030204" pitchFamily="49" charset="0"/>
              </a:rPr>
              <a:t>/** This class handles input and output on the user interface for making a purchase.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PurchaserView</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askWhat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Scanner </a:t>
            </a:r>
            <a:r>
              <a:rPr lang="en-US" sz="1800" u="sng" dirty="0" err="1">
                <a:solidFill>
                  <a:srgbClr val="6A3E3E"/>
                </a:solidFill>
                <a:latin typeface="Consolas" panose="020B0609020204030204" pitchFamily="49" charset="0"/>
              </a:rPr>
              <a:t>scanner</a:t>
            </a:r>
            <a:r>
              <a:rPr lang="en-US" sz="1800" u="sng" dirty="0">
                <a:solidFill>
                  <a:srgbClr val="000000"/>
                </a:solidFill>
                <a:latin typeface="Consolas" panose="020B0609020204030204" pitchFamily="49" charset="0"/>
              </a:rPr>
              <a:t> =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Scanner(</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BufferedReader</a:t>
            </a:r>
            <a:r>
              <a:rPr lang="en-US" sz="1800" b="1" u="sng" dirty="0">
                <a:solidFill>
                  <a:srgbClr val="000000"/>
                </a:solidFill>
                <a:latin typeface="Consolas" panose="020B0609020204030204" pitchFamily="49" charset="0"/>
              </a:rPr>
              <a:t>(</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InputStreamReader</a:t>
            </a:r>
            <a:r>
              <a:rPr lang="en-US" sz="1800" b="1" u="sng" dirty="0">
                <a:solidFill>
                  <a:srgbClr val="000000"/>
                </a:solidFill>
                <a:latin typeface="Consolas" panose="020B0609020204030204" pitchFamily="49" charset="0"/>
              </a:rPr>
              <a:t>(System.</a:t>
            </a:r>
            <a:r>
              <a:rPr lang="en-US" sz="1800" b="1" i="1" u="sng" dirty="0">
                <a:solidFill>
                  <a:srgbClr val="0000C0"/>
                </a:solidFill>
                <a:latin typeface="Consolas" panose="020B0609020204030204" pitchFamily="49" charset="0"/>
              </a:rPr>
              <a:t>in</a:t>
            </a:r>
            <a:r>
              <a:rPr lang="en-US" sz="1800" b="1" i="1" u="sng"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"What are you buying? ==&gt; "</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scanner</a:t>
            </a:r>
            <a:r>
              <a:rPr lang="en-US" sz="1800" b="1" dirty="0" err="1">
                <a:solidFill>
                  <a:srgbClr val="000000"/>
                </a:solidFill>
                <a:latin typeface="Consolas" panose="020B0609020204030204" pitchFamily="49" charset="0"/>
              </a:rPr>
              <a:t>.next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askHowMany</a:t>
            </a:r>
            <a:r>
              <a:rPr lang="en-US" sz="1800" b="1" dirty="0">
                <a:solidFill>
                  <a:srgbClr val="000000"/>
                </a:solidFill>
                <a:latin typeface="Consolas" panose="020B0609020204030204" pitchFamily="49" charset="0"/>
              </a:rPr>
              <a:t>(</a:t>
            </a:r>
            <a:r>
              <a:rPr lang="en-US" sz="1800" b="1" u="sng" dirty="0">
                <a:solidFill>
                  <a:srgbClr val="000000"/>
                </a:solidFill>
                <a:latin typeface="Consolas" panose="020B0609020204030204" pitchFamily="49" charset="0"/>
              </a:rPr>
              <a:t>String </a:t>
            </a:r>
            <a:r>
              <a:rPr lang="en-US" sz="1800" b="1" u="sng" dirty="0">
                <a:solidFill>
                  <a:srgbClr val="6A3E3E"/>
                </a:solidFill>
                <a:latin typeface="Consolas" panose="020B0609020204030204" pitchFamily="49" charset="0"/>
              </a:rPr>
              <a:t>product</a:t>
            </a:r>
            <a:r>
              <a:rPr lang="en-US" sz="1800" b="1" u="sng"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Scanner </a:t>
            </a:r>
            <a:r>
              <a:rPr lang="en-US" sz="1800" u="sng" dirty="0" err="1">
                <a:solidFill>
                  <a:srgbClr val="6A3E3E"/>
                </a:solidFill>
                <a:latin typeface="Consolas" panose="020B0609020204030204" pitchFamily="49" charset="0"/>
              </a:rPr>
              <a:t>scanner</a:t>
            </a:r>
            <a:r>
              <a:rPr lang="en-US" sz="1800" u="sng" dirty="0">
                <a:solidFill>
                  <a:srgbClr val="000000"/>
                </a:solidFill>
                <a:latin typeface="Consolas" panose="020B0609020204030204" pitchFamily="49" charset="0"/>
              </a:rPr>
              <a:t> = </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Scanner(</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BufferedReader</a:t>
            </a:r>
            <a:r>
              <a:rPr lang="en-US" sz="1800" b="1" u="sng" dirty="0">
                <a:solidFill>
                  <a:srgbClr val="000000"/>
                </a:solidFill>
                <a:latin typeface="Consolas" panose="020B0609020204030204" pitchFamily="49" charset="0"/>
              </a:rPr>
              <a:t>(</a:t>
            </a:r>
            <a:r>
              <a:rPr lang="en-US" sz="1800" b="1" u="sng" dirty="0">
                <a:solidFill>
                  <a:srgbClr val="7F0055"/>
                </a:solidFill>
                <a:latin typeface="Consolas" panose="020B0609020204030204" pitchFamily="49" charset="0"/>
              </a:rPr>
              <a:t>new</a:t>
            </a:r>
            <a:r>
              <a:rPr lang="en-US" sz="1800" b="1" u="sng" dirty="0">
                <a:solidFill>
                  <a:srgbClr val="000000"/>
                </a:solidFill>
                <a:latin typeface="Consolas" panose="020B0609020204030204" pitchFamily="49" charset="0"/>
              </a:rPr>
              <a:t> </a:t>
            </a:r>
            <a:r>
              <a:rPr lang="en-US" sz="1800" b="1" u="sng" dirty="0" err="1">
                <a:solidFill>
                  <a:srgbClr val="000000"/>
                </a:solidFill>
                <a:latin typeface="Consolas" panose="020B0609020204030204" pitchFamily="49" charset="0"/>
              </a:rPr>
              <a:t>InputStreamReader</a:t>
            </a:r>
            <a:r>
              <a:rPr lang="en-US" sz="1800" b="1" u="sng" dirty="0">
                <a:solidFill>
                  <a:srgbClr val="000000"/>
                </a:solidFill>
                <a:latin typeface="Consolas" panose="020B0609020204030204" pitchFamily="49" charset="0"/>
              </a:rPr>
              <a:t>(System.</a:t>
            </a:r>
            <a:r>
              <a:rPr lang="en-US" sz="1800" b="1" i="1" u="sng" dirty="0">
                <a:solidFill>
                  <a:srgbClr val="0000C0"/>
                </a:solidFill>
                <a:latin typeface="Consolas" panose="020B0609020204030204" pitchFamily="49" charset="0"/>
              </a:rPr>
              <a:t>in</a:t>
            </a:r>
            <a:r>
              <a:rPr lang="en-US" sz="1800" b="1" i="1" u="sng"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"How many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product</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 ? ==&gt; "</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scanner</a:t>
            </a:r>
            <a:r>
              <a:rPr lang="en-US" sz="1800" b="1" dirty="0" err="1">
                <a:solidFill>
                  <a:srgbClr val="000000"/>
                </a:solidFill>
                <a:latin typeface="Consolas" panose="020B0609020204030204" pitchFamily="49" charset="0"/>
              </a:rPr>
              <a:t>.nextInt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printPurchase</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quantity</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product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"You bought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quantity</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 "</a:t>
            </a:r>
            <a:r>
              <a:rPr lang="en-US" sz="1800" b="1" i="1" dirty="0">
                <a:solidFill>
                  <a:srgbClr val="000000"/>
                </a:solidFill>
                <a:latin typeface="Consolas" panose="020B0609020204030204" pitchFamily="49" charset="0"/>
              </a:rPr>
              <a:t> + </a:t>
            </a:r>
            <a:r>
              <a:rPr lang="en-US" sz="1800" b="1" i="1" dirty="0">
                <a:solidFill>
                  <a:srgbClr val="6A3E3E"/>
                </a:solidFill>
                <a:latin typeface="Consolas" panose="020B0609020204030204" pitchFamily="49" charset="0"/>
              </a:rPr>
              <a:t>product</a:t>
            </a:r>
            <a:r>
              <a:rPr lang="en-US" sz="1800" b="1" i="1" dirty="0">
                <a:solidFill>
                  <a:srgbClr val="000000"/>
                </a:solidFill>
                <a:latin typeface="Consolas" panose="020B0609020204030204" pitchFamily="49" charset="0"/>
              </a:rPr>
              <a:t> + </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3127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Purchaser Controller</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61664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400" dirty="0">
                <a:solidFill>
                  <a:srgbClr val="3F5FBF"/>
                </a:solidFill>
                <a:latin typeface="Consolas" panose="020B0609020204030204" pitchFamily="49" charset="0"/>
              </a:rPr>
              <a:t>/** This class controls the view and model to support making a purchase.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PurchaserController</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PurchaserView</a:t>
            </a:r>
            <a:r>
              <a:rPr lang="en-US" sz="1400" dirty="0">
                <a:solidFill>
                  <a:srgbClr val="000000"/>
                </a:solidFill>
                <a:latin typeface="Consolas" panose="020B0609020204030204" pitchFamily="49" charset="0"/>
              </a:rPr>
              <a:t> </a:t>
            </a:r>
            <a:r>
              <a:rPr lang="en-US" sz="1400" dirty="0">
                <a:solidFill>
                  <a:srgbClr val="0000C0"/>
                </a:solidFill>
                <a:latin typeface="Consolas" panose="020B0609020204030204" pitchFamily="49" charset="0"/>
              </a:rPr>
              <a:t>view</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PurchaserView</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PurchaserModel</a:t>
            </a:r>
            <a:r>
              <a:rPr lang="en-US" sz="1400" dirty="0">
                <a:solidFill>
                  <a:srgbClr val="000000"/>
                </a:solidFill>
                <a:latin typeface="Consolas" panose="020B0609020204030204" pitchFamily="49" charset="0"/>
              </a:rPr>
              <a:t> </a:t>
            </a:r>
            <a:r>
              <a:rPr lang="en-US" sz="1400" dirty="0">
                <a:solidFill>
                  <a:srgbClr val="0000C0"/>
                </a:solidFill>
                <a:latin typeface="Consolas" panose="020B0609020204030204" pitchFamily="49" charset="0"/>
              </a:rPr>
              <a:t>model</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PurchaserModel</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getInformation</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.setProduct</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view</a:t>
            </a:r>
            <a:r>
              <a:rPr lang="en-US" sz="1400" dirty="0" err="1">
                <a:solidFill>
                  <a:srgbClr val="000000"/>
                </a:solidFill>
                <a:latin typeface="Consolas" panose="020B0609020204030204" pitchFamily="49" charset="0"/>
              </a:rPr>
              <a:t>.askWhat</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.setQuantity</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view</a:t>
            </a:r>
            <a:r>
              <a:rPr lang="en-US" sz="1400" dirty="0" err="1">
                <a:solidFill>
                  <a:srgbClr val="000000"/>
                </a:solidFill>
                <a:latin typeface="Consolas" panose="020B0609020204030204" pitchFamily="49" charset="0"/>
              </a:rPr>
              <a:t>.askHowMany</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.getProduct</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printPurchase</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view</a:t>
            </a:r>
            <a:r>
              <a:rPr lang="en-US" sz="1400" dirty="0" err="1">
                <a:solidFill>
                  <a:srgbClr val="000000"/>
                </a:solidFill>
                <a:latin typeface="Consolas" panose="020B0609020204030204" pitchFamily="49" charset="0"/>
              </a:rPr>
              <a:t>.printPurchase</a:t>
            </a:r>
            <a:r>
              <a:rPr lang="en-US" sz="1400" dirty="0">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.getQuantity</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model</a:t>
            </a:r>
            <a:r>
              <a:rPr lang="en-US" sz="1400" dirty="0" err="1">
                <a:solidFill>
                  <a:srgbClr val="000000"/>
                </a:solidFill>
                <a:latin typeface="Consolas" panose="020B0609020204030204" pitchFamily="49" charset="0"/>
              </a:rPr>
              <a:t>.getProduct</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processPurchase</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getInformation</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printPurchase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PurchaserController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controller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PurchaserController</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controller</a:t>
            </a:r>
            <a:r>
              <a:rPr lang="en-US" sz="1400" dirty="0" err="1">
                <a:solidFill>
                  <a:srgbClr val="000000"/>
                </a:solidFill>
                <a:latin typeface="Consolas" panose="020B0609020204030204" pitchFamily="49" charset="0"/>
              </a:rPr>
              <a:t>.processPurchase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a:t>
            </a:r>
            <a:endParaRPr lang="en-US" sz="7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5867015"/>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What are you buying? ==&gt; muffins</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How many muffins ? ==&gt; 5</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You bought 5 muffins.</a:t>
            </a:r>
          </a:p>
        </p:txBody>
      </p:sp>
    </p:spTree>
    <p:extLst>
      <p:ext uri="{BB962C8B-B14F-4D97-AF65-F5344CB8AC3E}">
        <p14:creationId xmlns:p14="http://schemas.microsoft.com/office/powerpoint/2010/main" val="151645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058F-05B5-40EA-90C9-C0D061F2DAE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080151D-8122-4DA2-8C64-8666143A9597}"/>
              </a:ext>
            </a:extLst>
          </p:cNvPr>
          <p:cNvSpPr>
            <a:spLocks noGrp="1"/>
          </p:cNvSpPr>
          <p:nvPr>
            <p:ph idx="1"/>
          </p:nvPr>
        </p:nvSpPr>
        <p:spPr/>
        <p:txBody>
          <a:bodyPr/>
          <a:lstStyle/>
          <a:p>
            <a:r>
              <a:rPr lang="en-US" dirty="0"/>
              <a:t>Every class should have a single purpose.</a:t>
            </a:r>
          </a:p>
          <a:p>
            <a:r>
              <a:rPr lang="en-US" dirty="0"/>
              <a:t>Classes should be highly cohesive within themselves, and loosely coupled with other classes.</a:t>
            </a:r>
          </a:p>
          <a:p>
            <a:r>
              <a:rPr lang="en-US" dirty="0"/>
              <a:t>Model, view, controller (MVC) is one of the most popular design patterns.</a:t>
            </a:r>
          </a:p>
          <a:p>
            <a:r>
              <a:rPr lang="en-US" dirty="0"/>
              <a:t>Your goal is to write code that is extremely reliable and sustainable.</a:t>
            </a:r>
          </a:p>
        </p:txBody>
      </p:sp>
    </p:spTree>
    <p:extLst>
      <p:ext uri="{BB962C8B-B14F-4D97-AF65-F5344CB8AC3E}">
        <p14:creationId xmlns:p14="http://schemas.microsoft.com/office/powerpoint/2010/main" val="23802800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51B0-E07E-41AA-8911-0EFFDF634366}"/>
              </a:ext>
            </a:extLst>
          </p:cNvPr>
          <p:cNvSpPr>
            <a:spLocks noGrp="1"/>
          </p:cNvSpPr>
          <p:nvPr>
            <p:ph type="title"/>
          </p:nvPr>
        </p:nvSpPr>
        <p:spPr/>
        <p:txBody>
          <a:bodyPr/>
          <a:lstStyle/>
          <a:p>
            <a:r>
              <a:rPr lang="en-US" dirty="0"/>
              <a:t>Unreliability of Most Applications</a:t>
            </a:r>
          </a:p>
        </p:txBody>
      </p:sp>
      <p:sp>
        <p:nvSpPr>
          <p:cNvPr id="3" name="Content Placeholder 2">
            <a:extLst>
              <a:ext uri="{FF2B5EF4-FFF2-40B4-BE49-F238E27FC236}">
                <a16:creationId xmlns:a16="http://schemas.microsoft.com/office/drawing/2014/main" id="{DFD85D80-99F6-4DEC-A295-0EB2E0689A2A}"/>
              </a:ext>
            </a:extLst>
          </p:cNvPr>
          <p:cNvSpPr>
            <a:spLocks noGrp="1"/>
          </p:cNvSpPr>
          <p:nvPr>
            <p:ph idx="1"/>
          </p:nvPr>
        </p:nvSpPr>
        <p:spPr/>
        <p:txBody>
          <a:bodyPr/>
          <a:lstStyle/>
          <a:p>
            <a:r>
              <a:rPr lang="en-US" dirty="0"/>
              <a:t>It has been known for many years that programs tend to be unreliable.</a:t>
            </a:r>
          </a:p>
          <a:p>
            <a:r>
              <a:rPr lang="en-US" dirty="0"/>
              <a:t>As long ago as 1986, Jon Bentley reported on a supposedly simple program that professional programmers were given a couple of hours to write.</a:t>
            </a:r>
          </a:p>
          <a:p>
            <a:r>
              <a:rPr lang="en-US" dirty="0"/>
              <a:t>Ninety percent of their programs contained bugs.</a:t>
            </a:r>
          </a:p>
          <a:p>
            <a:r>
              <a:rPr lang="en-US" dirty="0"/>
              <a:t>Most likely, significant improvement in this area has not been made.</a:t>
            </a:r>
          </a:p>
        </p:txBody>
      </p:sp>
    </p:spTree>
    <p:extLst>
      <p:ext uri="{BB962C8B-B14F-4D97-AF65-F5344CB8AC3E}">
        <p14:creationId xmlns:p14="http://schemas.microsoft.com/office/powerpoint/2010/main" val="53323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D4A7-7E75-45BD-B1F5-36DF10518157}"/>
              </a:ext>
            </a:extLst>
          </p:cNvPr>
          <p:cNvSpPr>
            <a:spLocks noGrp="1"/>
          </p:cNvSpPr>
          <p:nvPr>
            <p:ph type="title"/>
          </p:nvPr>
        </p:nvSpPr>
        <p:spPr/>
        <p:txBody>
          <a:bodyPr/>
          <a:lstStyle/>
          <a:p>
            <a:r>
              <a:rPr lang="en-US" dirty="0"/>
              <a:t>Programming Pearls, Jon Bentley</a:t>
            </a:r>
          </a:p>
        </p:txBody>
      </p:sp>
      <p:sp>
        <p:nvSpPr>
          <p:cNvPr id="3" name="Content Placeholder 2">
            <a:extLst>
              <a:ext uri="{FF2B5EF4-FFF2-40B4-BE49-F238E27FC236}">
                <a16:creationId xmlns:a16="http://schemas.microsoft.com/office/drawing/2014/main" id="{C7405586-A144-4347-8C02-16148D80B5D1}"/>
              </a:ext>
            </a:extLst>
          </p:cNvPr>
          <p:cNvSpPr>
            <a:spLocks noGrp="1"/>
          </p:cNvSpPr>
          <p:nvPr>
            <p:ph idx="1"/>
          </p:nvPr>
        </p:nvSpPr>
        <p:spPr>
          <a:xfrm>
            <a:off x="609600" y="1371600"/>
            <a:ext cx="10972800" cy="5334000"/>
          </a:xfrm>
        </p:spPr>
        <p:txBody>
          <a:bodyPr/>
          <a:lstStyle/>
          <a:p>
            <a:r>
              <a:rPr lang="en-US" sz="2400" dirty="0"/>
              <a:t>I’ve assigned [binary search] in courses at Bell Labs and IBM. Professional programmers had a couple of hours to convert [its] description into a program in the language of their choice. At the end of the specified time, almost all the programmers reported that they had correct code for the task.</a:t>
            </a:r>
          </a:p>
          <a:p>
            <a:r>
              <a:rPr lang="en-US" sz="2400" dirty="0"/>
              <a:t>In several classes and with over a hundred programmers, the results varied little: ninety percent of the programmers found bugs in their programs.</a:t>
            </a:r>
          </a:p>
          <a:p>
            <a:r>
              <a:rPr lang="en-US" sz="2400" dirty="0"/>
              <a:t>I was amazed: given ample time, only about ten percent of professional programmers were able to get this small program right.</a:t>
            </a:r>
            <a:br>
              <a:rPr lang="en-US" sz="2400" dirty="0"/>
            </a:br>
            <a:r>
              <a:rPr lang="en-US" sz="2400" dirty="0"/>
              <a:t>—Jon Bentley, Programming Pearls (1st edition), pp.35–36</a:t>
            </a:r>
          </a:p>
          <a:p>
            <a:endParaRPr lang="en-US" sz="2400" dirty="0"/>
          </a:p>
        </p:txBody>
      </p:sp>
    </p:spTree>
    <p:extLst>
      <p:ext uri="{BB962C8B-B14F-4D97-AF65-F5344CB8AC3E}">
        <p14:creationId xmlns:p14="http://schemas.microsoft.com/office/powerpoint/2010/main" val="205545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C45F-7047-4C33-A48E-43FAF0A289F3}"/>
              </a:ext>
            </a:extLst>
          </p:cNvPr>
          <p:cNvSpPr>
            <a:spLocks noGrp="1"/>
          </p:cNvSpPr>
          <p:nvPr>
            <p:ph type="title"/>
          </p:nvPr>
        </p:nvSpPr>
        <p:spPr/>
        <p:txBody>
          <a:bodyPr/>
          <a:lstStyle/>
          <a:p>
            <a:r>
              <a:rPr lang="en-US" dirty="0"/>
              <a:t>Boeing 737 Max Crash</a:t>
            </a:r>
          </a:p>
        </p:txBody>
      </p:sp>
      <p:sp>
        <p:nvSpPr>
          <p:cNvPr id="3" name="Content Placeholder 2">
            <a:extLst>
              <a:ext uri="{FF2B5EF4-FFF2-40B4-BE49-F238E27FC236}">
                <a16:creationId xmlns:a16="http://schemas.microsoft.com/office/drawing/2014/main" id="{6CECA6A8-DF63-47B8-B69C-187F38A326DE}"/>
              </a:ext>
            </a:extLst>
          </p:cNvPr>
          <p:cNvSpPr>
            <a:spLocks noGrp="1"/>
          </p:cNvSpPr>
          <p:nvPr>
            <p:ph idx="1"/>
          </p:nvPr>
        </p:nvSpPr>
        <p:spPr/>
        <p:txBody>
          <a:bodyPr/>
          <a:lstStyle/>
          <a:p>
            <a:pPr marL="0" indent="0">
              <a:buNone/>
            </a:pPr>
            <a:r>
              <a:rPr lang="en-US" sz="1800" dirty="0"/>
              <a:t>The fatal flaws with Boeing’s 737 Max can be traced to a breakdown late in the plane’s development, when test pilots, engineers and regulators were left in the dark about a fundamental overhaul to an automated system that would ultimately play a role in two crashes....While the original version relied on data from at least two types of sensors, the final version used just one, leaving the system without a critical safeguard. In both doomed flights, pilots struggled as a single damaged sensor sent the planes into irrecoverable nose-dives within minutes, killing 346 people and prompting regulators around the world to ground the Max.</a:t>
            </a:r>
          </a:p>
          <a:p>
            <a:pPr marL="0" indent="0">
              <a:buNone/>
            </a:pPr>
            <a:r>
              <a:rPr lang="en-US" sz="1800" dirty="0"/>
              <a:t>But many people involved in building, testing and approving the system, known as MCAS, said they hadn’t fully understood the changes. Current and former employees at Boeing and the Federal Aviation Administration who spoke with The New York Times said they had assumed the system relied on more sensors and would rarely, if ever, activate. Based on those misguided assumptions, many made critical decisions, affecting design, certification and training.</a:t>
            </a:r>
          </a:p>
          <a:p>
            <a:pPr marL="0" indent="0">
              <a:buNone/>
            </a:pPr>
            <a:r>
              <a:rPr lang="en-US" sz="1800" dirty="0"/>
              <a:t>The current and former employees point to the single, fateful decision to change the system, which led to a series of design mistakes and regulatory oversights. As Boeing rushed to get the plane done, many of the employees say, they didn’t recognize the importance of the decision. They described a compartmentalized approach, each of them focusing on a small part of the plane. The process left them without a complete view of a critical and ultimately dangerous system.</a:t>
            </a:r>
          </a:p>
        </p:txBody>
      </p:sp>
    </p:spTree>
    <p:extLst>
      <p:ext uri="{BB962C8B-B14F-4D97-AF65-F5344CB8AC3E}">
        <p14:creationId xmlns:p14="http://schemas.microsoft.com/office/powerpoint/2010/main" val="243083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3F69-5374-44E7-9C81-6EE531DF70C6}"/>
              </a:ext>
            </a:extLst>
          </p:cNvPr>
          <p:cNvSpPr>
            <a:spLocks noGrp="1"/>
          </p:cNvSpPr>
          <p:nvPr>
            <p:ph type="title"/>
          </p:nvPr>
        </p:nvSpPr>
        <p:spPr/>
        <p:txBody>
          <a:bodyPr/>
          <a:lstStyle/>
          <a:p>
            <a:r>
              <a:rPr lang="en-US" dirty="0"/>
              <a:t>Your Goals: Reliability and Sustainability</a:t>
            </a:r>
          </a:p>
        </p:txBody>
      </p:sp>
      <p:sp>
        <p:nvSpPr>
          <p:cNvPr id="3" name="Content Placeholder 2">
            <a:extLst>
              <a:ext uri="{FF2B5EF4-FFF2-40B4-BE49-F238E27FC236}">
                <a16:creationId xmlns:a16="http://schemas.microsoft.com/office/drawing/2014/main" id="{71D63C59-AFD9-4CBE-BF9F-C9AF3C4B2641}"/>
              </a:ext>
            </a:extLst>
          </p:cNvPr>
          <p:cNvSpPr>
            <a:spLocks noGrp="1"/>
          </p:cNvSpPr>
          <p:nvPr>
            <p:ph idx="1"/>
          </p:nvPr>
        </p:nvSpPr>
        <p:spPr/>
        <p:txBody>
          <a:bodyPr/>
          <a:lstStyle/>
          <a:p>
            <a:r>
              <a:rPr lang="en-US" dirty="0"/>
              <a:t>Given the reality of application development, your goal is to write code that is extremely reliable and sustainable.</a:t>
            </a:r>
          </a:p>
          <a:p>
            <a:r>
              <a:rPr lang="en-US" i="1" dirty="0"/>
              <a:t>All applications are written to work correctly</a:t>
            </a:r>
            <a:r>
              <a:rPr lang="en-US" dirty="0"/>
              <a:t>; the best applications are reliable (robust, viable, accurate, industry strength) and sustainable (capable of being expanded upon easily).</a:t>
            </a:r>
          </a:p>
        </p:txBody>
      </p:sp>
    </p:spTree>
    <p:extLst>
      <p:ext uri="{BB962C8B-B14F-4D97-AF65-F5344CB8AC3E}">
        <p14:creationId xmlns:p14="http://schemas.microsoft.com/office/powerpoint/2010/main" val="51043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319-3161-4EC5-A6B1-27CA2A5C59B7}"/>
              </a:ext>
            </a:extLst>
          </p:cNvPr>
          <p:cNvSpPr>
            <a:spLocks noGrp="1"/>
          </p:cNvSpPr>
          <p:nvPr>
            <p:ph type="title"/>
          </p:nvPr>
        </p:nvSpPr>
        <p:spPr/>
        <p:txBody>
          <a:bodyPr/>
          <a:lstStyle/>
          <a:p>
            <a:r>
              <a:rPr lang="en-US" dirty="0"/>
              <a:t>Single Responsibility Principle</a:t>
            </a:r>
          </a:p>
        </p:txBody>
      </p:sp>
      <p:sp>
        <p:nvSpPr>
          <p:cNvPr id="3" name="Content Placeholder 2">
            <a:extLst>
              <a:ext uri="{FF2B5EF4-FFF2-40B4-BE49-F238E27FC236}">
                <a16:creationId xmlns:a16="http://schemas.microsoft.com/office/drawing/2014/main" id="{EDC1933A-A285-44DB-A164-35AF720C0055}"/>
              </a:ext>
            </a:extLst>
          </p:cNvPr>
          <p:cNvSpPr>
            <a:spLocks noGrp="1"/>
          </p:cNvSpPr>
          <p:nvPr>
            <p:ph idx="1"/>
          </p:nvPr>
        </p:nvSpPr>
        <p:spPr/>
        <p:txBody>
          <a:bodyPr/>
          <a:lstStyle/>
          <a:p>
            <a:r>
              <a:rPr lang="en-US" dirty="0"/>
              <a:t>A class should have </a:t>
            </a:r>
            <a:r>
              <a:rPr lang="en-US" i="1" dirty="0"/>
              <a:t>one single purpose </a:t>
            </a:r>
            <a:r>
              <a:rPr lang="en-US" dirty="0"/>
              <a:t>(i.e. one job).</a:t>
            </a:r>
          </a:p>
          <a:p>
            <a:r>
              <a:rPr lang="en-US" dirty="0"/>
              <a:t>That purpose should be narrowly scoped, but not artificially narrow.</a:t>
            </a:r>
          </a:p>
          <a:p>
            <a:r>
              <a:rPr lang="en-US" dirty="0"/>
              <a:t>A class only changes if it becomes necessary to modify behavior about that purpose.</a:t>
            </a:r>
          </a:p>
          <a:p>
            <a:r>
              <a:rPr lang="en-US" dirty="0"/>
              <a:t>The most useful comment in your code is the single-sentence summary of a class's purpose.</a:t>
            </a:r>
          </a:p>
        </p:txBody>
      </p:sp>
    </p:spTree>
    <p:extLst>
      <p:ext uri="{BB962C8B-B14F-4D97-AF65-F5344CB8AC3E}">
        <p14:creationId xmlns:p14="http://schemas.microsoft.com/office/powerpoint/2010/main" val="209963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Violation of Single Responsibility</a:t>
            </a:r>
          </a:p>
        </p:txBody>
      </p:sp>
      <p:sp>
        <p:nvSpPr>
          <p:cNvPr id="4" name="TextBox 3">
            <a:extLst>
              <a:ext uri="{FF2B5EF4-FFF2-40B4-BE49-F238E27FC236}">
                <a16:creationId xmlns:a16="http://schemas.microsoft.com/office/drawing/2014/main" id="{3ADFDA14-7C82-4D53-901E-62E7B1561EAC}"/>
              </a:ext>
            </a:extLst>
          </p:cNvPr>
          <p:cNvSpPr txBox="1"/>
          <p:nvPr/>
        </p:nvSpPr>
        <p:spPr>
          <a:xfrm>
            <a:off x="599209" y="1339236"/>
            <a:ext cx="10972800" cy="470898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dirty="0">
                <a:solidFill>
                  <a:srgbClr val="3F5FBF"/>
                </a:solidFill>
                <a:latin typeface="Consolas" panose="020B0609020204030204" pitchFamily="49" charset="0"/>
              </a:rPr>
              <a:t>/** The purpose of this class is to manipulate and print text. */</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TextHandler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text</a:t>
            </a:r>
            <a:r>
              <a:rPr lang="en-US" sz="1200" b="1" dirty="0">
                <a:solidFill>
                  <a:srgbClr val="000000"/>
                </a:solidFill>
                <a:latin typeface="Consolas" panose="020B0609020204030204" pitchFamily="49" charset="0"/>
              </a:rPr>
              <a:t> = </a:t>
            </a:r>
            <a:r>
              <a:rPr lang="en-US" sz="1200" b="1" dirty="0">
                <a:solidFill>
                  <a:srgbClr val="2A00FF"/>
                </a:solidFill>
                <a:latin typeface="Consolas" panose="020B0609020204030204" pitchFamily="49" charset="0"/>
              </a:rPr>
              <a: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appendText</a:t>
            </a:r>
            <a:r>
              <a:rPr lang="en-US" sz="1200" b="1" dirty="0">
                <a:solidFill>
                  <a:srgbClr val="000000"/>
                </a:solidFill>
                <a:latin typeface="Consolas" panose="020B0609020204030204" pitchFamily="49" charset="0"/>
              </a:rPr>
              <a:t>(String </a:t>
            </a:r>
            <a:r>
              <a:rPr lang="en-US" sz="1200" b="1" dirty="0" err="1">
                <a:solidFill>
                  <a:srgbClr val="6A3E3E"/>
                </a:solidFill>
                <a:latin typeface="Consolas" panose="020B0609020204030204" pitchFamily="49" charset="0"/>
              </a:rPr>
              <a:t>newText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text</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text</a:t>
            </a:r>
            <a:r>
              <a:rPr lang="en-US" sz="1200" dirty="0" err="1">
                <a:solidFill>
                  <a:srgbClr val="000000"/>
                </a:solidFill>
                <a:latin typeface="Consolas" panose="020B0609020204030204" pitchFamily="49" charset="0"/>
              </a:rPr>
              <a:t>.concat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newText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deleteWord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word</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0000C0"/>
                </a:solidFill>
                <a:latin typeface="Consolas" panose="020B0609020204030204" pitchFamily="49" charset="0"/>
              </a:rPr>
              <a:t>text</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text</a:t>
            </a:r>
            <a:r>
              <a:rPr lang="en-US" sz="1200" dirty="0" err="1">
                <a:solidFill>
                  <a:srgbClr val="000000"/>
                </a:solidFill>
                <a:latin typeface="Consolas" panose="020B0609020204030204" pitchFamily="49" charset="0"/>
              </a:rPr>
              <a:t>.replace</a:t>
            </a:r>
            <a:r>
              <a:rPr lang="en-US" sz="1200" dirty="0">
                <a:solidFill>
                  <a:srgbClr val="000000"/>
                </a:solidFill>
                <a:latin typeface="Consolas" panose="020B0609020204030204" pitchFamily="49" charset="0"/>
              </a:rPr>
              <a:t>(</a:t>
            </a:r>
            <a:r>
              <a:rPr lang="en-US" sz="1200" dirty="0">
                <a:solidFill>
                  <a:srgbClr val="6A3E3E"/>
                </a:solidFill>
                <a:latin typeface="Consolas" panose="020B0609020204030204" pitchFamily="49" charset="0"/>
              </a:rPr>
              <a:t>word</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printText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text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printCharacters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a:t>
            </a:r>
            <a:r>
              <a:rPr lang="en-US" sz="1200" b="1" dirty="0">
                <a:solidFill>
                  <a:srgbClr val="000000"/>
                </a:solidFill>
                <a:latin typeface="Consolas" panose="020B0609020204030204" pitchFamily="49" charset="0"/>
              </a:rPr>
              <a:t> : </a:t>
            </a:r>
            <a:r>
              <a:rPr lang="en-US" sz="1200" b="1" dirty="0" err="1">
                <a:solidFill>
                  <a:srgbClr val="0000C0"/>
                </a:solidFill>
                <a:latin typeface="Consolas" panose="020B0609020204030204" pitchFamily="49" charset="0"/>
              </a:rPr>
              <a:t>text</a:t>
            </a:r>
            <a:r>
              <a:rPr lang="en-US" sz="1200" b="1" dirty="0" err="1">
                <a:solidFill>
                  <a:srgbClr val="000000"/>
                </a:solidFill>
                <a:latin typeface="Consolas" panose="020B0609020204030204" pitchFamily="49" charset="0"/>
              </a:rPr>
              <a:t>.toCharArray</a:t>
            </a:r>
            <a:r>
              <a:rPr lang="en-US" sz="1200" b="1" dirty="0">
                <a:solidFill>
                  <a:srgbClr val="000000"/>
                </a:solidFill>
                <a:latin typeface="Consolas" panose="020B0609020204030204" pitchFamily="49" charset="0"/>
              </a:rPr>
              <a:t>()) {</a:t>
            </a:r>
          </a:p>
          <a:p>
            <a:pPr algn="l"/>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6A3E3E"/>
                </a:solidFill>
                <a:latin typeface="Consolas" panose="020B0609020204030204" pitchFamily="49" charset="0"/>
              </a:rPr>
              <a:t>c</a:t>
            </a:r>
            <a:r>
              <a:rPr lang="nn-NO" sz="1200" b="1" i="1"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a:t>
            </a:r>
            <a:r>
              <a:rPr lang="nn-NO"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TextHandler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handler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TextHandler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.appendText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"Hello Mary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.deleteWord</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.printText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handler</a:t>
            </a:r>
            <a:r>
              <a:rPr lang="en-US" sz="1200" dirty="0" err="1">
                <a:solidFill>
                  <a:srgbClr val="000000"/>
                </a:solidFill>
                <a:latin typeface="Consolas" panose="020B0609020204030204" pitchFamily="49" charset="0"/>
              </a:rPr>
              <a:t>.printCharacters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6007412"/>
            <a:ext cx="10972800" cy="83099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Hello Mary!</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 e l l o   M a r y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44493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Single Responsibility Text Manipulator</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76400"/>
            <a:ext cx="10972800" cy="369331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800" dirty="0">
                <a:solidFill>
                  <a:srgbClr val="3F5FBF"/>
                </a:solidFill>
                <a:latin typeface="Consolas" panose="020B0609020204030204" pitchFamily="49" charset="0"/>
              </a:rPr>
              <a:t>/** The purpose of this class is to manipulate text.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TextManipulator</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text</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appendText</a:t>
            </a:r>
            <a:r>
              <a:rPr lang="en-US" sz="1800" b="1" dirty="0">
                <a:solidFill>
                  <a:srgbClr val="000000"/>
                </a:solidFill>
                <a:latin typeface="Consolas" panose="020B0609020204030204" pitchFamily="49" charset="0"/>
              </a:rPr>
              <a:t>(String </a:t>
            </a:r>
            <a:r>
              <a:rPr lang="en-US" sz="1800" b="1" dirty="0" err="1">
                <a:solidFill>
                  <a:srgbClr val="6A3E3E"/>
                </a:solidFill>
                <a:latin typeface="Consolas" panose="020B0609020204030204" pitchFamily="49" charset="0"/>
              </a:rPr>
              <a:t>newText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text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text</a:t>
            </a:r>
            <a:r>
              <a:rPr lang="en-US" sz="1800" dirty="0" err="1">
                <a:solidFill>
                  <a:srgbClr val="000000"/>
                </a:solidFill>
                <a:latin typeface="Consolas" panose="020B0609020204030204" pitchFamily="49" charset="0"/>
              </a:rPr>
              <a:t>.concat</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newText</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deleteWord</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word</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text</a:t>
            </a:r>
            <a:r>
              <a:rPr lang="en-US" sz="1800" dirty="0">
                <a:solidFill>
                  <a:srgbClr val="000000"/>
                </a:solidFill>
                <a:latin typeface="Consolas" panose="020B0609020204030204" pitchFamily="49" charset="0"/>
              </a:rPr>
              <a:t> = </a:t>
            </a:r>
            <a:r>
              <a:rPr lang="en-US" sz="1800" dirty="0" err="1">
                <a:solidFill>
                  <a:srgbClr val="0000C0"/>
                </a:solidFill>
                <a:latin typeface="Consolas" panose="020B0609020204030204" pitchFamily="49" charset="0"/>
              </a:rPr>
              <a:t>text</a:t>
            </a:r>
            <a:r>
              <a:rPr lang="en-US" sz="1800" dirty="0" err="1">
                <a:solidFill>
                  <a:srgbClr val="000000"/>
                </a:solidFill>
                <a:latin typeface="Consolas" panose="020B0609020204030204" pitchFamily="49" charset="0"/>
              </a:rPr>
              <a:t>.replace</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word</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getText</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0000C0"/>
                </a:solidFill>
                <a:latin typeface="Consolas" panose="020B0609020204030204" pitchFamily="49" charset="0"/>
              </a:rPr>
              <a:t>text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627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Single Responsibility Text Printer</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81581"/>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dirty="0">
                <a:solidFill>
                  <a:srgbClr val="3F5FBF"/>
                </a:solidFill>
                <a:latin typeface="Consolas" panose="020B0609020204030204" pitchFamily="49" charset="0"/>
              </a:rPr>
              <a:t>/** The purpose of this class is to print text in various ways. */</a:t>
            </a: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TextPrinter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TextManipulator</a:t>
            </a:r>
            <a:r>
              <a:rPr lang="en-US" sz="1200" b="1" dirty="0">
                <a:solidFill>
                  <a:srgbClr val="000000"/>
                </a:solidFill>
                <a:latin typeface="Consolas" panose="020B0609020204030204" pitchFamily="49" charset="0"/>
              </a:rPr>
              <a:t> </a:t>
            </a:r>
            <a:r>
              <a:rPr lang="en-US" sz="1200" b="1" dirty="0">
                <a:solidFill>
                  <a:srgbClr val="0000C0"/>
                </a:solidFill>
                <a:latin typeface="Consolas" panose="020B0609020204030204" pitchFamily="49" charset="0"/>
              </a:rPr>
              <a: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TextPrinter</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TextManipulator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manipulator</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manipulator</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printText</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manipulator</a:t>
            </a:r>
            <a:r>
              <a:rPr lang="en-US" sz="1200" b="1" i="1" dirty="0" err="1">
                <a:solidFill>
                  <a:srgbClr val="000000"/>
                </a:solidFill>
                <a:latin typeface="Consolas" panose="020B0609020204030204" pitchFamily="49" charset="0"/>
              </a:rPr>
              <a:t>.getText</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printCharacters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char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a:t>
            </a:r>
            <a:r>
              <a:rPr lang="en-US" sz="1200" b="1" dirty="0">
                <a:solidFill>
                  <a:srgbClr val="000000"/>
                </a:solidFill>
                <a:latin typeface="Consolas" panose="020B0609020204030204" pitchFamily="49" charset="0"/>
              </a:rPr>
              <a:t> : </a:t>
            </a:r>
            <a:r>
              <a:rPr lang="en-US" sz="1200" b="1" dirty="0" err="1">
                <a:solidFill>
                  <a:srgbClr val="0000C0"/>
                </a:solidFill>
                <a:latin typeface="Consolas" panose="020B0609020204030204" pitchFamily="49" charset="0"/>
              </a:rPr>
              <a:t>manipulator</a:t>
            </a:r>
            <a:r>
              <a:rPr lang="en-US" sz="1200" b="1" dirty="0" err="1">
                <a:solidFill>
                  <a:srgbClr val="000000"/>
                </a:solidFill>
                <a:latin typeface="Consolas" panose="020B0609020204030204" pitchFamily="49" charset="0"/>
              </a:rPr>
              <a:t>.getText</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toCharArray</a:t>
            </a:r>
            <a:r>
              <a:rPr lang="en-US" sz="1200" b="1" dirty="0">
                <a:solidFill>
                  <a:srgbClr val="000000"/>
                </a:solidFill>
                <a:latin typeface="Consolas" panose="020B0609020204030204" pitchFamily="49" charset="0"/>
              </a:rPr>
              <a:t>()) {</a:t>
            </a:r>
          </a:p>
          <a:p>
            <a:pPr algn="l"/>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6A3E3E"/>
                </a:solidFill>
                <a:latin typeface="Consolas" panose="020B0609020204030204" pitchFamily="49" charset="0"/>
              </a:rPr>
              <a:t>c</a:t>
            </a:r>
            <a:r>
              <a:rPr lang="nn-NO" sz="1200" b="1" i="1"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a:t>
            </a:r>
            <a:r>
              <a:rPr lang="nn-NO"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TextManipulator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manipulator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manipulator</a:t>
            </a:r>
            <a:r>
              <a:rPr lang="en-US" sz="1200" dirty="0" err="1">
                <a:solidFill>
                  <a:srgbClr val="000000"/>
                </a:solidFill>
                <a:latin typeface="Consolas" panose="020B0609020204030204" pitchFamily="49" charset="0"/>
              </a:rPr>
              <a:t>.appendText</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"Hello Mary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manipulator</a:t>
            </a:r>
            <a:r>
              <a:rPr lang="en-US" sz="1200" dirty="0" err="1">
                <a:solidFill>
                  <a:srgbClr val="000000"/>
                </a:solidFill>
                <a:latin typeface="Consolas" panose="020B0609020204030204" pitchFamily="49" charset="0"/>
              </a:rPr>
              <a:t>.deleteWord</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 Jane"</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TextPrinter</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printer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TextPrinter</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manipulator</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printer</a:t>
            </a:r>
            <a:r>
              <a:rPr lang="en-US" sz="1200" dirty="0" err="1">
                <a:solidFill>
                  <a:srgbClr val="000000"/>
                </a:solidFill>
                <a:latin typeface="Consolas" panose="020B0609020204030204" pitchFamily="49" charset="0"/>
              </a:rPr>
              <a:t>.printText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printer</a:t>
            </a:r>
            <a:r>
              <a:rPr lang="en-US" sz="1200" dirty="0" err="1">
                <a:solidFill>
                  <a:srgbClr val="000000"/>
                </a:solidFill>
                <a:latin typeface="Consolas" panose="020B0609020204030204" pitchFamily="49" charset="0"/>
              </a:rPr>
              <a:t>.printCharacters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9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99209" y="6007412"/>
            <a:ext cx="10972800" cy="83099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Hello Mary!</a:t>
            </a:r>
          </a:p>
          <a:p>
            <a:pPr>
              <a:spcBef>
                <a:spcPts val="0"/>
              </a:spcBef>
              <a:spcAft>
                <a:spcPts val="0"/>
              </a:spcAft>
            </a:pPr>
            <a:r>
              <a:rPr lang="pt-BR"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H e l l o   M a r y ! </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625492778"/>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25226</TotalTime>
  <Words>2164</Words>
  <Application>Microsoft Office PowerPoint</Application>
  <PresentationFormat>Widescreen</PresentationFormat>
  <Paragraphs>225</Paragraphs>
  <Slides>19</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Consolas</vt:lpstr>
      <vt:lpstr>Courier New</vt:lpstr>
      <vt:lpstr>Tahoma</vt:lpstr>
      <vt:lpstr>Wingdings</vt:lpstr>
      <vt:lpstr>Office Theme</vt:lpstr>
      <vt:lpstr>Custom Design</vt:lpstr>
      <vt:lpstr>Reliable and Sustainable Code</vt:lpstr>
      <vt:lpstr>Unreliability of Most Applications</vt:lpstr>
      <vt:lpstr>Programming Pearls, Jon Bentley</vt:lpstr>
      <vt:lpstr>Boeing 737 Max Crash</vt:lpstr>
      <vt:lpstr>Your Goals: Reliability and Sustainability</vt:lpstr>
      <vt:lpstr>Single Responsibility Principle</vt:lpstr>
      <vt:lpstr>Violation of Single Responsibility</vt:lpstr>
      <vt:lpstr>Single Responsibility Text Manipulator</vt:lpstr>
      <vt:lpstr>Single Responsibility Text Printer</vt:lpstr>
      <vt:lpstr>High Cohesion, Low Coupling</vt:lpstr>
      <vt:lpstr>Correct for All Scenarios</vt:lpstr>
      <vt:lpstr>Conceptual/Logical Correctness</vt:lpstr>
      <vt:lpstr>Model, View, Controller (MVC)</vt:lpstr>
      <vt:lpstr>Violation of MVC</vt:lpstr>
      <vt:lpstr>Purchaser Model</vt:lpstr>
      <vt:lpstr>Purchaser View</vt:lpstr>
      <vt:lpstr>Purchaser Controller</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761</cp:revision>
  <dcterms:created xsi:type="dcterms:W3CDTF">2010-09-03T10:48:34Z</dcterms:created>
  <dcterms:modified xsi:type="dcterms:W3CDTF">2022-01-21T02:44:23Z</dcterms:modified>
</cp:coreProperties>
</file>