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C7_3EC5D861.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CA_DAE5FA65.xml" ContentType="application/vnd.ms-powerpoint.comments+xml"/>
  <Override PartName="/ppt/notesSlides/notesSlide11.xml" ContentType="application/vnd.openxmlformats-officedocument.presentationml.notesSlide+xml"/>
  <Override PartName="/ppt/comments/modernComment_1CB_5ABB756C.xml" ContentType="application/vnd.ms-powerpoint.comments+xml"/>
  <Override PartName="/ppt/notesSlides/notesSlide12.xml" ContentType="application/vnd.openxmlformats-officedocument.presentationml.notesSlide+xml"/>
  <Override PartName="/ppt/comments/modernComment_1CE_E8E80BCD.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D7_745A9784.xml" ContentType="application/vnd.ms-powerpoint.comments+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26"/>
  </p:notesMasterIdLst>
  <p:handoutMasterIdLst>
    <p:handoutMasterId r:id="rId27"/>
  </p:handoutMasterIdLst>
  <p:sldIdLst>
    <p:sldId id="298" r:id="rId3"/>
    <p:sldId id="455" r:id="rId4"/>
    <p:sldId id="454" r:id="rId5"/>
    <p:sldId id="447" r:id="rId6"/>
    <p:sldId id="449" r:id="rId7"/>
    <p:sldId id="450" r:id="rId8"/>
    <p:sldId id="451" r:id="rId9"/>
    <p:sldId id="452" r:id="rId10"/>
    <p:sldId id="457" r:id="rId11"/>
    <p:sldId id="458" r:id="rId12"/>
    <p:sldId id="459" r:id="rId13"/>
    <p:sldId id="462" r:id="rId14"/>
    <p:sldId id="463" r:id="rId15"/>
    <p:sldId id="464" r:id="rId16"/>
    <p:sldId id="466" r:id="rId17"/>
    <p:sldId id="467" r:id="rId18"/>
    <p:sldId id="469" r:id="rId19"/>
    <p:sldId id="471" r:id="rId20"/>
    <p:sldId id="472" r:id="rId21"/>
    <p:sldId id="453" r:id="rId22"/>
    <p:sldId id="473" r:id="rId23"/>
    <p:sldId id="474" r:id="rId24"/>
    <p:sldId id="279" r:id="rId25"/>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AC2949-DE10-DF52-009D-098EBEC026D7}" name="Kramer, Michael, Gabriel" initials="KMG" userId="Kramer, Michael, Gabri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9" autoAdjust="0"/>
    <p:restoredTop sz="80145" autoAdjust="0"/>
  </p:normalViewPr>
  <p:slideViewPr>
    <p:cSldViewPr>
      <p:cViewPr varScale="1">
        <p:scale>
          <a:sx n="82" d="100"/>
          <a:sy n="82" d="100"/>
        </p:scale>
        <p:origin x="90" y="3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omments/modernComment_1C7_3EC5D861.xml><?xml version="1.0" encoding="utf-8"?>
<p188:cmLst xmlns:a="http://schemas.openxmlformats.org/drawingml/2006/main" xmlns:r="http://schemas.openxmlformats.org/officeDocument/2006/relationships" xmlns:p188="http://schemas.microsoft.com/office/powerpoint/2018/8/main">
  <p188:cm id="{BB62C1CE-9904-43E1-841C-B546A9BEE1CF}" authorId="{54AC2949-DE10-DF52-009D-098EBEC026D7}" created="2022-01-27T01:06:33.496">
    <pc:sldMkLst xmlns:pc="http://schemas.microsoft.com/office/powerpoint/2013/main/command">
      <pc:docMk/>
      <pc:sldMk cId="1053153377" sldId="455"/>
    </pc:sldMkLst>
    <p188:txBody>
      <a:bodyPr/>
      <a:lstStyle/>
      <a:p>
        <a:r>
          <a:rPr lang="en-US"/>
          <a:t>You want to write code that is robust against Runtime problems 
catch errors at Compile time if possible
this code example is bad because of repetition/maintenance at scale etc</a:t>
        </a:r>
      </a:p>
    </p188:txBody>
  </p188:cm>
</p188:cmLst>
</file>

<file path=ppt/comments/modernComment_1CA_DAE5FA65.xml><?xml version="1.0" encoding="utf-8"?>
<p188:cmLst xmlns:a="http://schemas.openxmlformats.org/drawingml/2006/main" xmlns:r="http://schemas.openxmlformats.org/officeDocument/2006/relationships" xmlns:p188="http://schemas.microsoft.com/office/powerpoint/2018/8/main">
  <p188:cm id="{75AFCB84-DDC3-464C-9238-85353B365808}" authorId="{54AC2949-DE10-DF52-009D-098EBEC026D7}" created="2022-01-27T01:26:39.501">
    <pc:sldMkLst xmlns:pc="http://schemas.microsoft.com/office/powerpoint/2013/main/command">
      <pc:docMk/>
      <pc:sldMk cId="3672504933" sldId="458"/>
    </pc:sldMkLst>
    <p188:txBody>
      <a:bodyPr/>
      <a:lstStyle/>
      <a:p>
        <a:r>
          <a:rPr lang="en-US"/>
          <a:t>A Generic means that the class that is USING THE GENERIC is flexible - it can work with either any object or any subclass of a particular object (bounded generic).
Default generic type parent is Object unless specified with bounding
The caller is who needs the Generic -&gt; the users of the class needs to know exactly what type they're calling to know what methods are available with what's returned.</a:t>
        </a:r>
      </a:p>
    </p188:txBody>
  </p188:cm>
  <p188:cm id="{B1A893D6-825B-4CA6-BEAE-9FCC1A1B4B68}" authorId="{54AC2949-DE10-DF52-009D-098EBEC026D7}" created="2022-01-27T01:31:07.445">
    <ac:txMkLst xmlns:ac="http://schemas.microsoft.com/office/drawing/2013/main/command">
      <pc:docMk xmlns:pc="http://schemas.microsoft.com/office/powerpoint/2013/main/command"/>
      <pc:sldMk xmlns:pc="http://schemas.microsoft.com/office/powerpoint/2013/main/command" cId="3672504933" sldId="458"/>
      <ac:spMk id="4" creationId="{3ADFDA14-7C82-4D53-901E-62E7B1561EAC}"/>
      <ac:txMk cp="274" len="20">
        <ac:context len="900" hash="844561053"/>
      </ac:txMk>
    </ac:txMkLst>
    <p188:pos x="5016285" y="2058119"/>
    <p188:txBody>
      <a:bodyPr/>
      <a:lstStyle/>
      <a:p>
        <a:r>
          <a:rPr lang="en-US"/>
          <a:t>This is an example of a "caller" of the generic class, this caller/user needs to know exactly what Type it's getting to know exactly which method they're calling when they call .Identify() or whether to call .IdentifyMinor() or .IdentifyThesis()</a:t>
        </a:r>
      </a:p>
    </p188:txBody>
  </p188:cm>
  <p188:cm id="{85F4CEC6-4935-49B1-B87E-0D1A2776E067}" authorId="{54AC2949-DE10-DF52-009D-098EBEC026D7}" created="2022-01-27T01:42:32.513">
    <pc:sldMkLst xmlns:pc="http://schemas.microsoft.com/office/powerpoint/2013/main/command">
      <pc:docMk/>
      <pc:sldMk cId="3672504933" sldId="458"/>
    </pc:sldMkLst>
    <p188:replyLst>
      <p188:reply id="{00A62816-CFC7-4732-BECB-3977539DE863}" authorId="{54AC2949-DE10-DF52-009D-098EBEC026D7}" created="2022-01-27T01:44:59.907">
        <p188:txBody>
          <a:bodyPr/>
          <a:lstStyle/>
          <a:p>
            <a:r>
              <a:rPr lang="en-US"/>
              <a:t>you couldn't have N extending two classes in Java because Java does not support multiple inheritance </a:t>
            </a:r>
          </a:p>
        </p188:txBody>
      </p188:reply>
    </p188:replyLst>
    <p188:txBody>
      <a:bodyPr/>
      <a:lstStyle/>
      <a:p>
        <a:r>
          <a:rPr lang="en-US"/>
          <a:t>The classic example is List&lt;N extends Number&gt; which would allow you to compare list elements as numbers 
You could also do something like:
List&lt;N extends Number, S extends Student&gt; or 
List&lt;N extends Number &amp; N implements SomeInterface&gt; is enforcing the generic extends the specified and implements the specified</a:t>
        </a:r>
      </a:p>
    </p188:txBody>
  </p188:cm>
</p188:cmLst>
</file>

<file path=ppt/comments/modernComment_1CB_5ABB756C.xml><?xml version="1.0" encoding="utf-8"?>
<p188:cmLst xmlns:a="http://schemas.openxmlformats.org/drawingml/2006/main" xmlns:r="http://schemas.openxmlformats.org/officeDocument/2006/relationships" xmlns:p188="http://schemas.microsoft.com/office/powerpoint/2018/8/main">
  <p188:cm id="{A05EB689-3EB4-4B9F-B4E6-F58369CDE61C}" authorId="{54AC2949-DE10-DF52-009D-098EBEC026D7}" created="2022-01-27T01:35:10.192">
    <ac:txMkLst xmlns:ac="http://schemas.microsoft.com/office/drawing/2013/main/command">
      <pc:docMk xmlns:pc="http://schemas.microsoft.com/office/powerpoint/2013/main/command"/>
      <pc:sldMk xmlns:pc="http://schemas.microsoft.com/office/powerpoint/2013/main/command" cId="1522234732" sldId="459"/>
      <ac:spMk id="2" creationId="{E904593B-F46A-4084-9AF9-9261BCA16EFC}"/>
      <ac:txMk cp="0" len="18">
        <ac:context len="39" hash="1233585131"/>
      </ac:txMk>
    </ac:txMkLst>
    <p188:pos x="5078278" y="515776"/>
    <p188:txBody>
      <a:bodyPr/>
      <a:lstStyle/>
      <a:p>
        <a:r>
          <a:rPr lang="en-US"/>
          <a:t>Don't Use Generics is standard Inheritance will do </a:t>
        </a:r>
      </a:p>
    </p188:txBody>
  </p188:cm>
</p188:cmLst>
</file>

<file path=ppt/comments/modernComment_1CE_E8E80BCD.xml><?xml version="1.0" encoding="utf-8"?>
<p188:cmLst xmlns:a="http://schemas.openxmlformats.org/drawingml/2006/main" xmlns:r="http://schemas.openxmlformats.org/officeDocument/2006/relationships" xmlns:p188="http://schemas.microsoft.com/office/powerpoint/2018/8/main">
  <p188:cm id="{2017B8ED-4064-4ECD-ADD7-692F302CC13F}" authorId="{54AC2949-DE10-DF52-009D-098EBEC026D7}" created="2022-01-27T01:53:45.558">
    <pc:sldMkLst xmlns:pc="http://schemas.microsoft.com/office/powerpoint/2013/main/command">
      <pc:docMk/>
      <pc:sldMk cId="3907521485" sldId="462"/>
    </pc:sldMkLst>
    <p188:txBody>
      <a:bodyPr/>
      <a:lstStyle/>
      <a:p>
        <a:r>
          <a:rPr lang="en-US"/>
          <a:t>Generics, GREAT! but what happens when someone wants to pass around a generic class?
Well, you're forcing users to downcast to pass around a generic class as a parameter. 
SOLUTION: Wildcard</a:t>
        </a:r>
      </a:p>
    </p188:txBody>
  </p188:cm>
  <p188:cm id="{605E5B53-9982-43C4-B5FF-CFB94FA166FB}" authorId="{54AC2949-DE10-DF52-009D-098EBEC026D7}" created="2022-01-27T01:55:15.941">
    <ac:txMkLst xmlns:ac="http://schemas.microsoft.com/office/drawing/2013/main/command">
      <pc:docMk xmlns:pc="http://schemas.microsoft.com/office/powerpoint/2013/main/command"/>
      <pc:sldMk xmlns:pc="http://schemas.microsoft.com/office/powerpoint/2013/main/command" cId="3907521485" sldId="462"/>
      <ac:spMk id="4" creationId="{3ADFDA14-7C82-4D53-901E-62E7B1561EAC}"/>
      <ac:txMk cp="465" len="3">
        <ac:context len="573" hash="2815674016"/>
      </ac:txMk>
    </ac:txMkLst>
    <p188:pos x="4256868" y="2411278"/>
    <p188:txBody>
      <a:bodyPr/>
      <a:lstStyle/>
      <a:p>
        <a:r>
          <a:rPr lang="en-US"/>
          <a:t>You need Wildcard here because this is NOT A GENERIC METHOD, rather you want the List to support some generic BOUNDED extending Number 
Basically you need the WILDCARD for when you need a generic type as a parameter </a:t>
        </a:r>
      </a:p>
    </p188:txBody>
  </p188:cm>
</p188:cmLst>
</file>

<file path=ppt/comments/modernComment_1D7_745A9784.xml><?xml version="1.0" encoding="utf-8"?>
<p188:cmLst xmlns:a="http://schemas.openxmlformats.org/drawingml/2006/main" xmlns:r="http://schemas.openxmlformats.org/officeDocument/2006/relationships" xmlns:p188="http://schemas.microsoft.com/office/powerpoint/2018/8/main">
  <p188:cm id="{7AE70A85-226F-46B2-8A79-9ECDD8EF6E59}" authorId="{54AC2949-DE10-DF52-009D-098EBEC026D7}" created="2022-01-27T02:03:36.980">
    <ac:txMkLst xmlns:ac="http://schemas.microsoft.com/office/drawing/2013/main/command">
      <pc:docMk xmlns:pc="http://schemas.microsoft.com/office/powerpoint/2013/main/command"/>
      <pc:sldMk xmlns:pc="http://schemas.microsoft.com/office/powerpoint/2013/main/command" cId="1952094084" sldId="471"/>
      <ac:spMk id="7" creationId="{6F721C08-4F01-4951-AA30-874782A1EF0C}"/>
      <ac:txMk cp="24" len="20">
        <ac:context len="145" hash="2022216750"/>
      </ac:txMk>
    </ac:txMkLst>
    <p188:pos x="5822197" y="445910"/>
    <p188:txBody>
      <a:bodyPr/>
      <a:lstStyle/>
      <a:p>
        <a:r>
          <a:rPr lang="en-US"/>
          <a:t>The reason is the backward compatibility necessity for when Generics were introduced into the Java language. 
This fact is actually a drag, and not true for other languages necessarily like C++</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Anything that is a Student, whether the class itself, or a subclass, is accepted.</a:t>
            </a:r>
          </a:p>
          <a:p>
            <a:r>
              <a:rPr lang="en-US" u="none" dirty="0"/>
              <a:t>Notice that because of generics, no casting is required to access a Student method </a:t>
            </a:r>
            <a:r>
              <a:rPr lang="en-US" i="1" u="none" dirty="0"/>
              <a:t>and </a:t>
            </a:r>
            <a:r>
              <a:rPr lang="en-US" i="0" u="none" dirty="0"/>
              <a:t>specific </a:t>
            </a:r>
            <a:r>
              <a:rPr lang="en-US" i="0" u="none" dirty="0" err="1"/>
              <a:t>GradStudent</a:t>
            </a:r>
            <a:r>
              <a:rPr lang="en-US" i="0" u="none" dirty="0"/>
              <a:t> and </a:t>
            </a:r>
            <a:r>
              <a:rPr lang="en-US" i="0" u="none" dirty="0" err="1"/>
              <a:t>UndergradStudent</a:t>
            </a:r>
            <a:r>
              <a:rPr lang="en-US" i="0" u="none" dirty="0"/>
              <a:t> methods.</a:t>
            </a:r>
          </a:p>
          <a:p>
            <a:r>
              <a:rPr lang="en-US" i="0" u="none" dirty="0"/>
              <a:t>Although </a:t>
            </a:r>
            <a:r>
              <a:rPr lang="en-US" i="0" u="none" dirty="0" err="1"/>
              <a:t>StudentContainer</a:t>
            </a:r>
            <a:r>
              <a:rPr lang="en-US" i="0" u="none" dirty="0"/>
              <a:t> is one class, it acts like a set of classes, one for each student type.</a:t>
            </a:r>
          </a:p>
          <a:p>
            <a:r>
              <a:rPr lang="en-US" i="0" u="none" dirty="0"/>
              <a:t>Further notice that attempting to use </a:t>
            </a:r>
            <a:r>
              <a:rPr lang="en-US" i="0" u="none" dirty="0" err="1"/>
              <a:t>StudentContainer</a:t>
            </a:r>
            <a:r>
              <a:rPr lang="en-US" i="0" u="none" dirty="0"/>
              <a:t> for anything other than a Students results in a compiler error.</a:t>
            </a:r>
          </a:p>
          <a:p>
            <a:endParaRPr lang="en-US" u="none"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10</a:t>
            </a:fld>
            <a:endParaRPr lang="en-US" altLang="en-US"/>
          </a:p>
        </p:txBody>
      </p:sp>
    </p:spTree>
    <p:extLst>
      <p:ext uri="{BB962C8B-B14F-4D97-AF65-F5344CB8AC3E}">
        <p14:creationId xmlns:p14="http://schemas.microsoft.com/office/powerpoint/2010/main" val="414245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the student subclasses don’t have any unique behavior.</a:t>
            </a:r>
          </a:p>
          <a:p>
            <a:r>
              <a:rPr lang="en-US" dirty="0" err="1"/>
              <a:t>StudentContainerAlt</a:t>
            </a:r>
            <a:r>
              <a:rPr lang="en-US" dirty="0"/>
              <a:t> doesn’t need to be tied to a specific type at </a:t>
            </a:r>
            <a:r>
              <a:rPr lang="en-US" dirty="0" err="1"/>
              <a:t>compiletime</a:t>
            </a:r>
            <a:r>
              <a:rPr lang="en-US" dirty="0"/>
              <a:t>, but rather can rely on standard inheritance and polymorphism.</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11</a:t>
            </a:fld>
            <a:endParaRPr lang="en-US" altLang="en-US"/>
          </a:p>
        </p:txBody>
      </p:sp>
    </p:spTree>
    <p:extLst>
      <p:ext uri="{BB962C8B-B14F-4D97-AF65-F5344CB8AC3E}">
        <p14:creationId xmlns:p14="http://schemas.microsoft.com/office/powerpoint/2010/main" val="3295635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How do you use a class that utilizes generics, when you don’t need to know exactly the generic type it’s working with? </a:t>
            </a:r>
            <a:r>
              <a:rPr lang="en-US" sz="1200" dirty="0">
                <a:sym typeface="Wingdings" panose="05000000000000000000" pitchFamily="2" charset="2"/>
              </a:rPr>
              <a:t> Wildcards!</a:t>
            </a:r>
            <a:endParaRPr lang="en-US" sz="1200" dirty="0"/>
          </a:p>
          <a:p>
            <a:r>
              <a:rPr lang="en-US" u="none" dirty="0"/>
              <a:t>Note that the </a:t>
            </a:r>
            <a:r>
              <a:rPr lang="en-US" u="none" dirty="0" err="1"/>
              <a:t>printCollection</a:t>
            </a:r>
            <a:r>
              <a:rPr lang="en-US" u="none" dirty="0"/>
              <a:t> method uses the ? which allows for any type.</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12</a:t>
            </a:fld>
            <a:endParaRPr lang="en-US" altLang="en-US"/>
          </a:p>
        </p:txBody>
      </p:sp>
    </p:spTree>
    <p:extLst>
      <p:ext uri="{BB962C8B-B14F-4D97-AF65-F5344CB8AC3E}">
        <p14:creationId xmlns:p14="http://schemas.microsoft.com/office/powerpoint/2010/main" val="127081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u="none" dirty="0"/>
              <a:t>In this example, we have a method that only works with numbers. So, any collection of any number type is acceptable, but other types are not acceptable.</a:t>
            </a:r>
          </a:p>
          <a:p>
            <a:pPr eaLnBrk="1" hangingPunct="1"/>
            <a:r>
              <a:rPr lang="en-US" sz="1200" u="none" dirty="0"/>
              <a:t>The “extends” keyword can be used with the ? Wildcard to limit the types it can be.</a:t>
            </a:r>
            <a:endParaRPr lang="en-US" u="none"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13</a:t>
            </a:fld>
            <a:endParaRPr lang="en-US" altLang="en-US"/>
          </a:p>
        </p:txBody>
      </p:sp>
    </p:spTree>
    <p:extLst>
      <p:ext uri="{BB962C8B-B14F-4D97-AF65-F5344CB8AC3E}">
        <p14:creationId xmlns:p14="http://schemas.microsoft.com/office/powerpoint/2010/main" val="3889620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u="none"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15</a:t>
            </a:fld>
            <a:endParaRPr lang="en-US" altLang="en-US"/>
          </a:p>
        </p:txBody>
      </p:sp>
    </p:spTree>
    <p:extLst>
      <p:ext uri="{BB962C8B-B14F-4D97-AF65-F5344CB8AC3E}">
        <p14:creationId xmlns:p14="http://schemas.microsoft.com/office/powerpoint/2010/main" val="2088484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u="none"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16</a:t>
            </a:fld>
            <a:endParaRPr lang="en-US" altLang="en-US"/>
          </a:p>
        </p:txBody>
      </p:sp>
    </p:spTree>
    <p:extLst>
      <p:ext uri="{BB962C8B-B14F-4D97-AF65-F5344CB8AC3E}">
        <p14:creationId xmlns:p14="http://schemas.microsoft.com/office/powerpoint/2010/main" val="189209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u="none"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17</a:t>
            </a:fld>
            <a:endParaRPr lang="en-US" altLang="en-US"/>
          </a:p>
        </p:txBody>
      </p:sp>
    </p:spTree>
    <p:extLst>
      <p:ext uri="{BB962C8B-B14F-4D97-AF65-F5344CB8AC3E}">
        <p14:creationId xmlns:p14="http://schemas.microsoft.com/office/powerpoint/2010/main" val="172682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18</a:t>
            </a:fld>
            <a:endParaRPr lang="en-US" altLang="en-US"/>
          </a:p>
        </p:txBody>
      </p:sp>
    </p:spTree>
    <p:extLst>
      <p:ext uri="{BB962C8B-B14F-4D97-AF65-F5344CB8AC3E}">
        <p14:creationId xmlns:p14="http://schemas.microsoft.com/office/powerpoint/2010/main" val="1293486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19</a:t>
            </a:fld>
            <a:endParaRPr lang="en-US" altLang="en-US"/>
          </a:p>
        </p:txBody>
      </p:sp>
    </p:spTree>
    <p:extLst>
      <p:ext uri="{BB962C8B-B14F-4D97-AF65-F5344CB8AC3E}">
        <p14:creationId xmlns:p14="http://schemas.microsoft.com/office/powerpoint/2010/main" val="393974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three methods do the same thing but take different types. This represents a problem of dual-sourcing. Bad for creation. Bad for maintenance. If the logic changes in one, it needs to change in all. Also, confusing to call three different methods to do the same thing.</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6061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solution is to create one method with a generic.</a:t>
            </a:r>
          </a:p>
          <a:p>
            <a:r>
              <a:rPr lang="en-US" dirty="0"/>
              <a:t>The generic represents any object type at </a:t>
            </a:r>
            <a:r>
              <a:rPr lang="en-US" u="sng" dirty="0"/>
              <a:t>compile time.</a:t>
            </a:r>
          </a:p>
          <a:p>
            <a:r>
              <a:rPr lang="en-US" u="none" dirty="0"/>
              <a:t>Now one method can be written, and different types can be substituted as needed.</a:t>
            </a:r>
          </a:p>
          <a:p>
            <a:r>
              <a:rPr lang="en-US" u="none" dirty="0"/>
              <a:t>For methods, the type is </a:t>
            </a:r>
            <a:r>
              <a:rPr lang="en-US" i="1" u="none" dirty="0"/>
              <a:t>inferred </a:t>
            </a:r>
            <a:r>
              <a:rPr lang="en-US" i="0" u="none" dirty="0"/>
              <a:t>at compile time based upon the type being passed into the method. It can also be explicitly defined.</a:t>
            </a:r>
            <a:endParaRPr lang="en-US" u="none"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a:t>
            </a:fld>
            <a:endParaRPr lang="en-US" altLang="en-US"/>
          </a:p>
        </p:txBody>
      </p:sp>
    </p:spTree>
    <p:extLst>
      <p:ext uri="{BB962C8B-B14F-4D97-AF65-F5344CB8AC3E}">
        <p14:creationId xmlns:p14="http://schemas.microsoft.com/office/powerpoint/2010/main" val="234406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type must be cast at runtime according to what was put into it.</a:t>
            </a:r>
          </a:p>
          <a:p>
            <a:r>
              <a:rPr lang="en-US" dirty="0"/>
              <a:t>If this could be caught at compile time, this would be safer and would also reduce runtime casting.</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a:t>
            </a:fld>
            <a:endParaRPr lang="en-US" altLang="en-US"/>
          </a:p>
        </p:txBody>
      </p:sp>
    </p:spTree>
    <p:extLst>
      <p:ext uri="{BB962C8B-B14F-4D97-AF65-F5344CB8AC3E}">
        <p14:creationId xmlns:p14="http://schemas.microsoft.com/office/powerpoint/2010/main" val="1232535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solves the casting problem but creating all these different classes is going to grow </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a:t>
            </a:fld>
            <a:endParaRPr lang="en-US" altLang="en-US"/>
          </a:p>
        </p:txBody>
      </p:sp>
    </p:spTree>
    <p:extLst>
      <p:ext uri="{BB962C8B-B14F-4D97-AF65-F5344CB8AC3E}">
        <p14:creationId xmlns:p14="http://schemas.microsoft.com/office/powerpoint/2010/main" val="32171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does avoid casting. However, this looks like a lot of unnecessary writing of the same code, just to change types.</a:t>
            </a:r>
          </a:p>
          <a:p>
            <a:r>
              <a:rPr lang="en-US" dirty="0"/>
              <a:t>Same problem as with the methods. You need to write the same class repeatedly and make sure the logic agrees. Any changes in logic have to be applied everywhere or else there is inconsistency.</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6</a:t>
            </a:fld>
            <a:endParaRPr lang="en-US" altLang="en-US"/>
          </a:p>
        </p:txBody>
      </p:sp>
    </p:spTree>
    <p:extLst>
      <p:ext uri="{BB962C8B-B14F-4D97-AF65-F5344CB8AC3E}">
        <p14:creationId xmlns:p14="http://schemas.microsoft.com/office/powerpoint/2010/main" val="546710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solution is to create one class with a generic.</a:t>
            </a:r>
          </a:p>
          <a:p>
            <a:r>
              <a:rPr lang="en-US" dirty="0"/>
              <a:t>The generic represents any object type at </a:t>
            </a:r>
            <a:r>
              <a:rPr lang="en-US" u="sng" dirty="0"/>
              <a:t>compile time.</a:t>
            </a:r>
          </a:p>
          <a:p>
            <a:r>
              <a:rPr lang="en-US" u="none" dirty="0"/>
              <a:t>Now one class can be written, and different types can be substituted as needed.</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7</a:t>
            </a:fld>
            <a:endParaRPr lang="en-US" altLang="en-US"/>
          </a:p>
        </p:txBody>
      </p:sp>
    </p:spTree>
    <p:extLst>
      <p:ext uri="{BB962C8B-B14F-4D97-AF65-F5344CB8AC3E}">
        <p14:creationId xmlns:p14="http://schemas.microsoft.com/office/powerpoint/2010/main" val="103420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In C++, the syntax and some ideas of which heavily influenced the development of Java, templates allow the programmer to do the same thing, define a generic class, and have the compiler define it for different types.</a:t>
            </a:r>
          </a:p>
          <a:p>
            <a:r>
              <a:rPr lang="en-US" u="none" dirty="0"/>
              <a:t>In C++, it’s a bit different in that one class per type is actually being created, whereas in Java the runtime system still has just one class, with </a:t>
            </a:r>
            <a:r>
              <a:rPr lang="en-US" u="none" dirty="0" err="1"/>
              <a:t>compiletime</a:t>
            </a:r>
            <a:r>
              <a:rPr lang="en-US" u="none" dirty="0"/>
              <a:t> checking.</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8</a:t>
            </a:fld>
            <a:endParaRPr lang="en-US" altLang="en-US"/>
          </a:p>
        </p:txBody>
      </p:sp>
    </p:spTree>
    <p:extLst>
      <p:ext uri="{BB962C8B-B14F-4D97-AF65-F5344CB8AC3E}">
        <p14:creationId xmlns:p14="http://schemas.microsoft.com/office/powerpoint/2010/main" val="2209416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9</a:t>
            </a:fld>
            <a:endParaRPr lang="en-US" altLang="en-US"/>
          </a:p>
        </p:txBody>
      </p:sp>
    </p:spTree>
    <p:extLst>
      <p:ext uri="{BB962C8B-B14F-4D97-AF65-F5344CB8AC3E}">
        <p14:creationId xmlns:p14="http://schemas.microsoft.com/office/powerpoint/2010/main" val="3870151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1/27/2022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1/27/2022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1/27/2022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1/27/2022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1/27/2022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1/27/2022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1/27/2022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1/27/2022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1/27/2022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1/27/2022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CA_DAE5FA6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CB_5ABB756C.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CE_E8E80BCD.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D7_745A978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C7_3EC5D86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Generics</a:t>
            </a:r>
          </a:p>
        </p:txBody>
      </p:sp>
      <p:sp>
        <p:nvSpPr>
          <p:cNvPr id="6" name="Footer Placeholder 5"/>
          <p:cNvSpPr>
            <a:spLocks noGrp="1"/>
          </p:cNvSpPr>
          <p:nvPr>
            <p:ph type="ftr" sz="quarter" idx="11"/>
          </p:nvPr>
        </p:nvSpPr>
        <p:spPr/>
        <p:txBody>
          <a:bodyPr/>
          <a:lstStyle/>
          <a:p>
            <a:pPr>
              <a:defRPr/>
            </a:pPr>
            <a:r>
              <a:rPr lang="en-US" dirty="0"/>
              <a:t>Copyright 2020 Warren Mansur and Eric </a:t>
            </a:r>
            <a:r>
              <a:rPr lang="en-US" dirty="0" err="1"/>
              <a:t>Braude</a:t>
            </a:r>
            <a:r>
              <a:rPr lang="en-US" dirty="0"/>
              <a:t>.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Generic Bounded Types: Inheritance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351508"/>
            <a:ext cx="10972800" cy="415498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StudentContainer</a:t>
            </a:r>
            <a:r>
              <a:rPr lang="en-US" sz="1200" b="1" dirty="0">
                <a:solidFill>
                  <a:srgbClr val="000000"/>
                </a:solidFill>
                <a:latin typeface="Consolas" panose="020B0609020204030204" pitchFamily="49" charset="0"/>
              </a:rPr>
              <a:t>&lt;S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Student&gt;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 </a:t>
            </a:r>
            <a:r>
              <a:rPr lang="en-US" sz="1200" b="1" dirty="0">
                <a:solidFill>
                  <a:srgbClr val="0000C0"/>
                </a:solidFill>
                <a:latin typeface="Consolas" panose="020B0609020204030204" pitchFamily="49" charset="0"/>
              </a:rPr>
              <a:t>student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StudentContainer</a:t>
            </a:r>
            <a:r>
              <a:rPr lang="en-US" sz="1200" b="1" dirty="0">
                <a:solidFill>
                  <a:srgbClr val="000000"/>
                </a:solidFill>
                <a:latin typeface="Consolas" panose="020B0609020204030204" pitchFamily="49" charset="0"/>
              </a:rPr>
              <a:t>(S </a:t>
            </a:r>
            <a:r>
              <a:rPr lang="en-US" sz="1200" b="1" dirty="0">
                <a:solidFill>
                  <a:srgbClr val="6A3E3E"/>
                </a:solidFill>
                <a:latin typeface="Consolas" panose="020B0609020204030204" pitchFamily="49" charset="0"/>
              </a:rPr>
              <a:t>student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student</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student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S </a:t>
            </a:r>
            <a:r>
              <a:rPr lang="en-US" sz="1200" b="1" dirty="0" err="1">
                <a:solidFill>
                  <a:srgbClr val="000000"/>
                </a:solidFill>
                <a:latin typeface="Consolas" panose="020B0609020204030204" pitchFamily="49" charset="0"/>
              </a:rPr>
              <a:t>getStudent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student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StudentContainer</a:t>
            </a:r>
            <a:r>
              <a:rPr lang="en-US" sz="1200" dirty="0">
                <a:solidFill>
                  <a:srgbClr val="000000"/>
                </a:solidFill>
                <a:latin typeface="Consolas" panose="020B0609020204030204" pitchFamily="49" charset="0"/>
              </a:rPr>
              <a:t>&lt;</a:t>
            </a:r>
            <a:r>
              <a:rPr lang="en-US" sz="1200" dirty="0" err="1">
                <a:solidFill>
                  <a:srgbClr val="000000"/>
                </a:solidFill>
                <a:latin typeface="Consolas" panose="020B0609020204030204" pitchFamily="49" charset="0"/>
              </a:rPr>
              <a:t>UndergradStudent</a:t>
            </a:r>
            <a:r>
              <a:rPr lang="en-US" sz="1200" dirty="0">
                <a:solidFill>
                  <a:srgbClr val="000000"/>
                </a:solidFill>
                <a:latin typeface="Consolas" panose="020B0609020204030204" pitchFamily="49" charset="0"/>
              </a:rPr>
              <a:t>&gt; </a:t>
            </a:r>
            <a:r>
              <a:rPr lang="en-US" sz="1200" dirty="0" err="1">
                <a:solidFill>
                  <a:srgbClr val="6A3E3E"/>
                </a:solidFill>
                <a:latin typeface="Consolas" panose="020B0609020204030204" pitchFamily="49" charset="0"/>
              </a:rPr>
              <a:t>UndergradContainer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StudentContainer</a:t>
            </a:r>
            <a:r>
              <a:rPr lang="en-US" sz="1200" b="1" dirty="0">
                <a:solidFill>
                  <a:srgbClr val="000000"/>
                </a:solidFill>
                <a:latin typeface="Consolas" panose="020B0609020204030204" pitchFamily="49" charset="0"/>
              </a:rPr>
              <a:t>&lt;</a:t>
            </a:r>
            <a:r>
              <a:rPr lang="en-US" sz="1200" b="1" dirty="0" err="1">
                <a:solidFill>
                  <a:srgbClr val="000000"/>
                </a:solidFill>
                <a:latin typeface="Consolas" panose="020B0609020204030204" pitchFamily="49" charset="0"/>
              </a:rPr>
              <a:t>UndergradStudent</a:t>
            </a:r>
            <a:r>
              <a:rPr lang="en-US" sz="1200" b="1" dirty="0">
                <a:solidFill>
                  <a:srgbClr val="000000"/>
                </a:solidFill>
                <a:latin typeface="Consolas" panose="020B0609020204030204" pitchFamily="49" charset="0"/>
              </a:rPr>
              <a:t>&gt;(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UndergradStudent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StudentContainer</a:t>
            </a:r>
            <a:r>
              <a:rPr lang="en-US" sz="1200" dirty="0">
                <a:solidFill>
                  <a:srgbClr val="000000"/>
                </a:solidFill>
                <a:latin typeface="Consolas" panose="020B0609020204030204" pitchFamily="49" charset="0"/>
              </a:rPr>
              <a:t>&lt;</a:t>
            </a:r>
            <a:r>
              <a:rPr lang="en-US" sz="1200" dirty="0" err="1">
                <a:solidFill>
                  <a:srgbClr val="000000"/>
                </a:solidFill>
                <a:latin typeface="Consolas" panose="020B0609020204030204" pitchFamily="49" charset="0"/>
              </a:rPr>
              <a:t>GradStudent</a:t>
            </a:r>
            <a:r>
              <a:rPr lang="en-US" sz="1200" dirty="0">
                <a:solidFill>
                  <a:srgbClr val="000000"/>
                </a:solidFill>
                <a:latin typeface="Consolas" panose="020B0609020204030204" pitchFamily="49" charset="0"/>
              </a:rPr>
              <a:t>&gt; </a:t>
            </a:r>
            <a:r>
              <a:rPr lang="en-US" sz="1200" dirty="0" err="1">
                <a:solidFill>
                  <a:srgbClr val="6A3E3E"/>
                </a:solidFill>
                <a:latin typeface="Consolas" panose="020B0609020204030204" pitchFamily="49" charset="0"/>
              </a:rPr>
              <a:t>GradContainer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StudentContainer</a:t>
            </a:r>
            <a:r>
              <a:rPr lang="en-US" sz="1200" b="1" dirty="0">
                <a:solidFill>
                  <a:srgbClr val="000000"/>
                </a:solidFill>
                <a:latin typeface="Consolas" panose="020B0609020204030204" pitchFamily="49" charset="0"/>
              </a:rPr>
              <a:t>&lt;</a:t>
            </a:r>
            <a:r>
              <a:rPr lang="en-US" sz="1200" b="1" dirty="0" err="1">
                <a:solidFill>
                  <a:srgbClr val="000000"/>
                </a:solidFill>
                <a:latin typeface="Consolas" panose="020B0609020204030204" pitchFamily="49" charset="0"/>
              </a:rPr>
              <a:t>GradStudent</a:t>
            </a:r>
            <a:r>
              <a:rPr lang="en-US" sz="1200" b="1" dirty="0">
                <a:solidFill>
                  <a:srgbClr val="000000"/>
                </a:solidFill>
                <a:latin typeface="Consolas" panose="020B0609020204030204" pitchFamily="49" charset="0"/>
              </a:rPr>
              <a:t>&gt;(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GradStudent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3F7F5F"/>
                </a:solidFill>
                <a:latin typeface="Consolas" panose="020B0609020204030204" pitchFamily="49" charset="0"/>
              </a:rPr>
              <a:t>    //No casting required.</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UndergradContainer</a:t>
            </a:r>
            <a:r>
              <a:rPr lang="en-US" sz="1200" dirty="0" err="1">
                <a:solidFill>
                  <a:srgbClr val="000000"/>
                </a:solidFill>
                <a:latin typeface="Consolas" panose="020B0609020204030204" pitchFamily="49" charset="0"/>
              </a:rPr>
              <a:t>.getStudent</a:t>
            </a:r>
            <a:r>
              <a:rPr lang="en-US" sz="1200" dirty="0">
                <a:solidFill>
                  <a:srgbClr val="000000"/>
                </a:solidFill>
                <a:latin typeface="Consolas" panose="020B0609020204030204" pitchFamily="49" charset="0"/>
              </a:rPr>
              <a:t>().Identify();</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UndergradContainer</a:t>
            </a:r>
            <a:r>
              <a:rPr lang="en-US" sz="1200" dirty="0" err="1">
                <a:solidFill>
                  <a:srgbClr val="000000"/>
                </a:solidFill>
                <a:latin typeface="Consolas" panose="020B0609020204030204" pitchFamily="49" charset="0"/>
              </a:rPr>
              <a:t>.getStudent</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IdentifyMinor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GradContainer</a:t>
            </a:r>
            <a:r>
              <a:rPr lang="en-US" sz="1200" dirty="0" err="1">
                <a:solidFill>
                  <a:srgbClr val="000000"/>
                </a:solidFill>
                <a:latin typeface="Consolas" panose="020B0609020204030204" pitchFamily="49" charset="0"/>
              </a:rPr>
              <a:t>.getStudent</a:t>
            </a:r>
            <a:r>
              <a:rPr lang="en-US" sz="1200" dirty="0">
                <a:solidFill>
                  <a:srgbClr val="000000"/>
                </a:solidFill>
                <a:latin typeface="Consolas" panose="020B0609020204030204" pitchFamily="49" charset="0"/>
              </a:rPr>
              <a:t>().Identify();</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GradContainer</a:t>
            </a:r>
            <a:r>
              <a:rPr lang="en-US" sz="1200" dirty="0" err="1">
                <a:solidFill>
                  <a:srgbClr val="000000"/>
                </a:solidFill>
                <a:latin typeface="Consolas" panose="020B0609020204030204" pitchFamily="49" charset="0"/>
              </a:rPr>
              <a:t>.getStudent</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IdentifyThesis</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3F7F5F"/>
                </a:solidFill>
                <a:latin typeface="Consolas" panose="020B0609020204030204" pitchFamily="49" charset="0"/>
              </a:rPr>
              <a:t>    //Wouldn't compile: Bound mismatch: The type Integer is not a valid substitute for the bounded parameter ...</a:t>
            </a: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a:t>
            </a:r>
            <a:r>
              <a:rPr lang="en-US" sz="1200" dirty="0" err="1">
                <a:solidFill>
                  <a:srgbClr val="000000"/>
                </a:solidFill>
                <a:latin typeface="Consolas" panose="020B0609020204030204" pitchFamily="49" charset="0"/>
              </a:rPr>
              <a:t>StudentContainer</a:t>
            </a:r>
            <a:r>
              <a:rPr lang="en-US" sz="1200" dirty="0">
                <a:solidFill>
                  <a:srgbClr val="000000"/>
                </a:solidFill>
                <a:latin typeface="Consolas" panose="020B0609020204030204" pitchFamily="49" charset="0"/>
              </a:rPr>
              <a:t>&lt;</a:t>
            </a:r>
            <a:r>
              <a:rPr lang="en-US" sz="1200" u="sng" dirty="0">
                <a:solidFill>
                  <a:srgbClr val="000000"/>
                </a:solidFill>
                <a:latin typeface="Consolas" panose="020B0609020204030204" pitchFamily="49" charset="0"/>
              </a:rPr>
              <a:t>Integer&gt; </a:t>
            </a:r>
            <a:r>
              <a:rPr lang="en-US" sz="1200" u="sng" dirty="0">
                <a:solidFill>
                  <a:srgbClr val="6A3E3E"/>
                </a:solidFill>
                <a:latin typeface="Consolas" panose="020B0609020204030204" pitchFamily="49" charset="0"/>
              </a:rPr>
              <a:t>Container</a:t>
            </a:r>
            <a:r>
              <a:rPr lang="en-US" sz="1200" u="sng" dirty="0">
                <a:solidFill>
                  <a:srgbClr val="000000"/>
                </a:solidFill>
                <a:latin typeface="Consolas" panose="020B0609020204030204" pitchFamily="49" charset="0"/>
              </a:rPr>
              <a:t> = </a:t>
            </a:r>
            <a:r>
              <a:rPr lang="en-US" sz="1200" b="1" u="sng" dirty="0">
                <a:solidFill>
                  <a:srgbClr val="7F0055"/>
                </a:solidFill>
                <a:latin typeface="Consolas" panose="020B0609020204030204" pitchFamily="49" charset="0"/>
              </a:rPr>
              <a:t>new</a:t>
            </a:r>
            <a:r>
              <a:rPr lang="en-US" sz="1200" b="1" u="sng"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StudentContainer</a:t>
            </a:r>
            <a:r>
              <a:rPr lang="en-US" sz="1200" b="1" u="sng" dirty="0">
                <a:solidFill>
                  <a:srgbClr val="000000"/>
                </a:solidFill>
                <a:latin typeface="Consolas" panose="020B0609020204030204" pitchFamily="49" charset="0"/>
              </a:rPr>
              <a:t>&lt;Integer&gt;(</a:t>
            </a:r>
            <a:r>
              <a:rPr lang="en-US" sz="1200" b="1" u="sng" dirty="0">
                <a:solidFill>
                  <a:srgbClr val="7F0055"/>
                </a:solidFill>
                <a:latin typeface="Consolas" panose="020B0609020204030204" pitchFamily="49" charset="0"/>
              </a:rPr>
              <a:t>new</a:t>
            </a:r>
            <a:r>
              <a:rPr lang="en-US" sz="1200" b="1" u="sng" dirty="0">
                <a:solidFill>
                  <a:srgbClr val="000000"/>
                </a:solidFill>
                <a:latin typeface="Consolas" panose="020B0609020204030204" pitchFamily="49" charset="0"/>
              </a:rPr>
              <a:t> Integer(1));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E5249C8-7D17-4174-BD56-2154DAD6BD8A}"/>
              </a:ext>
            </a:extLst>
          </p:cNvPr>
          <p:cNvSpPr txBox="1"/>
          <p:nvPr/>
        </p:nvSpPr>
        <p:spPr>
          <a:xfrm>
            <a:off x="609600" y="5562600"/>
            <a:ext cx="10972800" cy="1169551"/>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I am an undergrad.</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My minor is basket weaving.</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I am a graduate.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My thesis is about chess boxing.</a:t>
            </a:r>
          </a:p>
        </p:txBody>
      </p:sp>
    </p:spTree>
    <p:extLst>
      <p:ext uri="{BB962C8B-B14F-4D97-AF65-F5344CB8AC3E}">
        <p14:creationId xmlns:p14="http://schemas.microsoft.com/office/powerpoint/2010/main" val="3672504933"/>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593B-F46A-4084-9AF9-9261BCA16EFC}"/>
              </a:ext>
            </a:extLst>
          </p:cNvPr>
          <p:cNvSpPr>
            <a:spLocks noGrp="1"/>
          </p:cNvSpPr>
          <p:nvPr>
            <p:ph type="title"/>
          </p:nvPr>
        </p:nvSpPr>
        <p:spPr/>
        <p:txBody>
          <a:bodyPr/>
          <a:lstStyle/>
          <a:p>
            <a:r>
              <a:rPr lang="en-US" dirty="0"/>
              <a:t>Contraindication: Standard Inheritance</a:t>
            </a:r>
          </a:p>
        </p:txBody>
      </p:sp>
      <p:sp>
        <p:nvSpPr>
          <p:cNvPr id="4" name="TextBox 3">
            <a:extLst>
              <a:ext uri="{FF2B5EF4-FFF2-40B4-BE49-F238E27FC236}">
                <a16:creationId xmlns:a16="http://schemas.microsoft.com/office/drawing/2014/main" id="{ADF97216-1680-4AA0-A0C1-3CCA5C7CF823}"/>
              </a:ext>
            </a:extLst>
          </p:cNvPr>
          <p:cNvSpPr txBox="1"/>
          <p:nvPr/>
        </p:nvSpPr>
        <p:spPr>
          <a:xfrm>
            <a:off x="621030" y="2508767"/>
            <a:ext cx="10972800" cy="415498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UndergradStudentAlt</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Student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Identify() {</a:t>
            </a:r>
          </a:p>
          <a:p>
            <a:r>
              <a:rPr lang="de-DE" sz="1100" dirty="0">
                <a:solidFill>
                  <a:srgbClr val="000000"/>
                </a:solidFill>
                <a:latin typeface="Consolas" panose="020B0609020204030204" pitchFamily="49" charset="0"/>
              </a:rPr>
              <a:t>    System.</a:t>
            </a:r>
            <a:r>
              <a:rPr lang="de-DE" sz="1100" b="1" i="1" dirty="0">
                <a:solidFill>
                  <a:srgbClr val="0000C0"/>
                </a:solidFill>
                <a:latin typeface="Consolas" panose="020B0609020204030204" pitchFamily="49" charset="0"/>
              </a:rPr>
              <a:t>out</a:t>
            </a:r>
            <a:r>
              <a:rPr lang="de-DE" sz="1100" b="1" i="1" dirty="0">
                <a:solidFill>
                  <a:srgbClr val="000000"/>
                </a:solidFill>
                <a:latin typeface="Consolas" panose="020B0609020204030204" pitchFamily="49" charset="0"/>
              </a:rPr>
              <a:t>.println(</a:t>
            </a:r>
            <a:r>
              <a:rPr lang="de-DE" sz="1100" b="1" i="1" dirty="0">
                <a:solidFill>
                  <a:srgbClr val="2A00FF"/>
                </a:solidFill>
                <a:latin typeface="Consolas" panose="020B0609020204030204" pitchFamily="49" charset="0"/>
              </a:rPr>
              <a:t>"I am an undergrad."</a:t>
            </a:r>
            <a:r>
              <a:rPr lang="de-DE"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GradStudentAlt</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Student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Identify()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"I am a graduate."</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StudentContainerAlt</a:t>
            </a:r>
            <a:r>
              <a:rPr lang="en-US" sz="1100" b="1" dirty="0">
                <a:solidFill>
                  <a:srgbClr val="000000"/>
                </a:solidFill>
                <a:latin typeface="Consolas" panose="020B0609020204030204" pitchFamily="49" charset="0"/>
              </a:rPr>
              <a:t>&lt;S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Student&gt;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S </a:t>
            </a:r>
            <a:r>
              <a:rPr lang="en-US" sz="1100" b="1" dirty="0">
                <a:solidFill>
                  <a:srgbClr val="0000C0"/>
                </a:solidFill>
                <a:latin typeface="Consolas" panose="020B0609020204030204" pitchFamily="49" charset="0"/>
              </a:rPr>
              <a:t>student</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StudentContainerAlt</a:t>
            </a:r>
            <a:r>
              <a:rPr lang="en-US" sz="1100" b="1" dirty="0">
                <a:solidFill>
                  <a:srgbClr val="000000"/>
                </a:solidFill>
                <a:latin typeface="Consolas" panose="020B0609020204030204" pitchFamily="49" charset="0"/>
              </a:rPr>
              <a:t>(S </a:t>
            </a:r>
            <a:r>
              <a:rPr lang="en-US" sz="1100" b="1" dirty="0">
                <a:solidFill>
                  <a:srgbClr val="6A3E3E"/>
                </a:solidFill>
                <a:latin typeface="Consolas" panose="020B0609020204030204" pitchFamily="49" charset="0"/>
              </a:rPr>
              <a:t>student</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this</a:t>
            </a:r>
            <a:r>
              <a:rPr lang="en-US" sz="1100" b="1" dirty="0" err="1">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student</a:t>
            </a:r>
            <a:r>
              <a:rPr lang="en-US" sz="1100" b="1" dirty="0">
                <a:solidFill>
                  <a:srgbClr val="000000"/>
                </a:solidFill>
                <a:latin typeface="Consolas" panose="020B0609020204030204" pitchFamily="49" charset="0"/>
              </a:rPr>
              <a:t> = </a:t>
            </a:r>
            <a:r>
              <a:rPr lang="en-US" sz="1100" b="1" dirty="0">
                <a:solidFill>
                  <a:srgbClr val="6A3E3E"/>
                </a:solidFill>
                <a:latin typeface="Consolas" panose="020B0609020204030204" pitchFamily="49" charset="0"/>
              </a:rPr>
              <a:t>student</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StudentContainerAlt</a:t>
            </a:r>
            <a:r>
              <a:rPr lang="en-US" sz="1100" dirty="0">
                <a:solidFill>
                  <a:srgbClr val="000000"/>
                </a:solidFill>
                <a:latin typeface="Consolas" panose="020B0609020204030204" pitchFamily="49" charset="0"/>
              </a:rPr>
              <a:t>&lt;</a:t>
            </a:r>
            <a:r>
              <a:rPr lang="en-US" sz="1100" dirty="0" err="1">
                <a:solidFill>
                  <a:srgbClr val="000000"/>
                </a:solidFill>
                <a:latin typeface="Consolas" panose="020B0609020204030204" pitchFamily="49" charset="0"/>
              </a:rPr>
              <a:t>UndergradStudentAlt</a:t>
            </a:r>
            <a:r>
              <a:rPr lang="en-US" sz="1100" dirty="0">
                <a:solidFill>
                  <a:srgbClr val="000000"/>
                </a:solidFill>
                <a:latin typeface="Consolas" panose="020B0609020204030204" pitchFamily="49" charset="0"/>
              </a:rPr>
              <a:t>&gt; </a:t>
            </a:r>
            <a:r>
              <a:rPr lang="en-US" sz="1100" dirty="0" err="1">
                <a:solidFill>
                  <a:srgbClr val="6A3E3E"/>
                </a:solidFill>
                <a:latin typeface="Consolas" panose="020B0609020204030204" pitchFamily="49" charset="0"/>
              </a:rPr>
              <a:t>UndergradContainer</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StudentContainerAlt</a:t>
            </a:r>
            <a:r>
              <a:rPr lang="en-US" sz="1100" b="1" dirty="0">
                <a:solidFill>
                  <a:srgbClr val="000000"/>
                </a:solidFill>
                <a:latin typeface="Consolas" panose="020B0609020204030204" pitchFamily="49" charset="0"/>
              </a:rPr>
              <a:t>&lt;</a:t>
            </a:r>
            <a:r>
              <a:rPr lang="en-US" sz="1100" b="1" dirty="0" err="1">
                <a:solidFill>
                  <a:srgbClr val="000000"/>
                </a:solidFill>
                <a:latin typeface="Consolas" panose="020B0609020204030204" pitchFamily="49" charset="0"/>
              </a:rPr>
              <a:t>UndergradStudentAlt</a:t>
            </a:r>
            <a:r>
              <a:rPr lang="en-US" sz="1100" b="1" dirty="0">
                <a:solidFill>
                  <a:srgbClr val="000000"/>
                </a:solidFill>
                <a:latin typeface="Consolas" panose="020B0609020204030204" pitchFamily="49" charset="0"/>
              </a:rPr>
              <a:t>&gt;(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UndergradStudentAlt</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StudentContainerAlt</a:t>
            </a:r>
            <a:r>
              <a:rPr lang="en-US" sz="1100" dirty="0">
                <a:solidFill>
                  <a:srgbClr val="000000"/>
                </a:solidFill>
                <a:latin typeface="Consolas" panose="020B0609020204030204" pitchFamily="49" charset="0"/>
              </a:rPr>
              <a:t>&lt;</a:t>
            </a:r>
            <a:r>
              <a:rPr lang="en-US" sz="1100" dirty="0" err="1">
                <a:solidFill>
                  <a:srgbClr val="000000"/>
                </a:solidFill>
                <a:latin typeface="Consolas" panose="020B0609020204030204" pitchFamily="49" charset="0"/>
              </a:rPr>
              <a:t>GradStudentAlt</a:t>
            </a:r>
            <a:r>
              <a:rPr lang="en-US" sz="1100" dirty="0">
                <a:solidFill>
                  <a:srgbClr val="000000"/>
                </a:solidFill>
                <a:latin typeface="Consolas" panose="020B0609020204030204" pitchFamily="49" charset="0"/>
              </a:rPr>
              <a:t>&gt; </a:t>
            </a:r>
            <a:r>
              <a:rPr lang="en-US" sz="1100" dirty="0" err="1">
                <a:solidFill>
                  <a:srgbClr val="6A3E3E"/>
                </a:solidFill>
                <a:latin typeface="Consolas" panose="020B0609020204030204" pitchFamily="49" charset="0"/>
              </a:rPr>
              <a:t>GradContainer</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StudentContainerAlt</a:t>
            </a:r>
            <a:r>
              <a:rPr lang="en-US" sz="1100" b="1" dirty="0">
                <a:solidFill>
                  <a:srgbClr val="000000"/>
                </a:solidFill>
                <a:latin typeface="Consolas" panose="020B0609020204030204" pitchFamily="49" charset="0"/>
              </a:rPr>
              <a:t>&lt;</a:t>
            </a:r>
            <a:r>
              <a:rPr lang="en-US" sz="1100" b="1" dirty="0" err="1">
                <a:solidFill>
                  <a:srgbClr val="000000"/>
                </a:solidFill>
                <a:latin typeface="Consolas" panose="020B0609020204030204" pitchFamily="49" charset="0"/>
              </a:rPr>
              <a:t>GradStudentAlt</a:t>
            </a:r>
            <a:r>
              <a:rPr lang="en-US" sz="1100" b="1" dirty="0">
                <a:solidFill>
                  <a:srgbClr val="000000"/>
                </a:solidFill>
                <a:latin typeface="Consolas" panose="020B0609020204030204" pitchFamily="49" charset="0"/>
              </a:rPr>
              <a:t>&gt;(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GradStudentAlt</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//No advantage for using generic in this scenario.</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UndergradContainer</a:t>
            </a:r>
            <a:r>
              <a:rPr lang="en-US" sz="1100" dirty="0" err="1">
                <a:solidFill>
                  <a:srgbClr val="000000"/>
                </a:solidFill>
                <a:latin typeface="Consolas" panose="020B0609020204030204" pitchFamily="49" charset="0"/>
              </a:rPr>
              <a:t>.</a:t>
            </a:r>
            <a:r>
              <a:rPr lang="en-US" sz="1100" dirty="0" err="1">
                <a:solidFill>
                  <a:srgbClr val="0000C0"/>
                </a:solidFill>
                <a:latin typeface="Consolas" panose="020B0609020204030204" pitchFamily="49" charset="0"/>
              </a:rPr>
              <a:t>student</a:t>
            </a:r>
            <a:r>
              <a:rPr lang="en-US" sz="1100" dirty="0" err="1">
                <a:solidFill>
                  <a:srgbClr val="000000"/>
                </a:solidFill>
                <a:latin typeface="Consolas" panose="020B0609020204030204" pitchFamily="49" charset="0"/>
              </a:rPr>
              <a:t>.Identify</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GradContainer</a:t>
            </a:r>
            <a:r>
              <a:rPr lang="en-US" sz="1100" dirty="0" err="1">
                <a:solidFill>
                  <a:srgbClr val="000000"/>
                </a:solidFill>
                <a:latin typeface="Consolas" panose="020B0609020204030204" pitchFamily="49" charset="0"/>
              </a:rPr>
              <a:t>.</a:t>
            </a:r>
            <a:r>
              <a:rPr lang="en-US" sz="1100" dirty="0" err="1">
                <a:solidFill>
                  <a:srgbClr val="0000C0"/>
                </a:solidFill>
                <a:latin typeface="Consolas" panose="020B0609020204030204" pitchFamily="49" charset="0"/>
              </a:rPr>
              <a:t>student</a:t>
            </a:r>
            <a:r>
              <a:rPr lang="en-US" sz="1100" dirty="0" err="1">
                <a:solidFill>
                  <a:srgbClr val="000000"/>
                </a:solidFill>
                <a:latin typeface="Consolas" panose="020B0609020204030204" pitchFamily="49" charset="0"/>
              </a:rPr>
              <a:t>.Identify</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7" name="Content Placeholder 2">
            <a:extLst>
              <a:ext uri="{FF2B5EF4-FFF2-40B4-BE49-F238E27FC236}">
                <a16:creationId xmlns:a16="http://schemas.microsoft.com/office/drawing/2014/main" id="{6F721C08-4F01-4951-AA30-874782A1EF0C}"/>
              </a:ext>
            </a:extLst>
          </p:cNvPr>
          <p:cNvSpPr txBox="1">
            <a:spLocks/>
          </p:cNvSpPr>
          <p:nvPr/>
        </p:nvSpPr>
        <p:spPr bwMode="auto">
          <a:xfrm>
            <a:off x="609600" y="1444883"/>
            <a:ext cx="10972800" cy="9144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dirty="0"/>
              <a:t>Do not use a generic when the class only need operate on </a:t>
            </a:r>
            <a:r>
              <a:rPr lang="en-US" sz="2400" i="1" dirty="0"/>
              <a:t>any one</a:t>
            </a:r>
            <a:r>
              <a:rPr lang="en-US" sz="2400" dirty="0"/>
              <a:t> of the type. </a:t>
            </a:r>
          </a:p>
          <a:p>
            <a:pPr eaLnBrk="1" hangingPunct="1"/>
            <a:r>
              <a:rPr lang="en-US" sz="2400" dirty="0"/>
              <a:t>Use a generic when the class using the type must operate on </a:t>
            </a:r>
            <a:r>
              <a:rPr lang="en-US" sz="2400" i="1" dirty="0"/>
              <a:t>exactly</a:t>
            </a:r>
            <a:r>
              <a:rPr lang="en-US" sz="2400" dirty="0"/>
              <a:t> that type.</a:t>
            </a:r>
          </a:p>
        </p:txBody>
      </p:sp>
    </p:spTree>
    <p:extLst>
      <p:ext uri="{BB962C8B-B14F-4D97-AF65-F5344CB8AC3E}">
        <p14:creationId xmlns:p14="http://schemas.microsoft.com/office/powerpoint/2010/main" val="1522234732"/>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Generic Wildcard</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47800"/>
            <a:ext cx="10972800" cy="323165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WildcardExample</a:t>
            </a:r>
            <a:r>
              <a:rPr lang="en-US" sz="1200" b="1"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ArrayList</a:t>
            </a:r>
            <a:r>
              <a:rPr lang="en-US" sz="1200" dirty="0">
                <a:solidFill>
                  <a:srgbClr val="000000"/>
                </a:solidFill>
                <a:latin typeface="Consolas" panose="020B0609020204030204" pitchFamily="49" charset="0"/>
              </a:rPr>
              <a:t>&lt;Integer&gt; </a:t>
            </a:r>
            <a:r>
              <a:rPr lang="en-US" sz="1200" dirty="0" err="1">
                <a:solidFill>
                  <a:srgbClr val="6A3E3E"/>
                </a:solidFill>
                <a:latin typeface="Consolas" panose="020B0609020204030204" pitchFamily="49" charset="0"/>
              </a:rPr>
              <a:t>IntList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&lt;Integer&gt;(</a:t>
            </a:r>
            <a:r>
              <a:rPr lang="en-US" sz="1200" b="1" dirty="0" err="1">
                <a:solidFill>
                  <a:srgbClr val="000000"/>
                </a:solidFill>
                <a:latin typeface="Consolas" panose="020B0609020204030204" pitchFamily="49" charset="0"/>
              </a:rPr>
              <a:t>Arrays.</a:t>
            </a:r>
            <a:r>
              <a:rPr lang="en-US" sz="1200" b="1" i="1" dirty="0" err="1">
                <a:solidFill>
                  <a:srgbClr val="000000"/>
                </a:solidFill>
                <a:latin typeface="Consolas" panose="020B0609020204030204" pitchFamily="49" charset="0"/>
              </a:rPr>
              <a:t>asList</a:t>
            </a:r>
            <a:r>
              <a:rPr lang="en-US" sz="1200" b="1" i="1" dirty="0">
                <a:solidFill>
                  <a:srgbClr val="000000"/>
                </a:solidFill>
                <a:latin typeface="Consolas" panose="020B0609020204030204" pitchFamily="49" charset="0"/>
              </a:rPr>
              <a:t>(5,2));</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ArrayList</a:t>
            </a:r>
            <a:r>
              <a:rPr lang="en-US" sz="1200" dirty="0">
                <a:solidFill>
                  <a:srgbClr val="000000"/>
                </a:solidFill>
                <a:latin typeface="Consolas" panose="020B0609020204030204" pitchFamily="49" charset="0"/>
              </a:rPr>
              <a:t>&lt;String&gt; </a:t>
            </a:r>
            <a:r>
              <a:rPr lang="en-US" sz="1200" dirty="0" err="1">
                <a:solidFill>
                  <a:srgbClr val="6A3E3E"/>
                </a:solidFill>
                <a:latin typeface="Consolas" panose="020B0609020204030204" pitchFamily="49" charset="0"/>
              </a:rPr>
              <a:t>StringList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&lt;String&gt;(</a:t>
            </a:r>
            <a:r>
              <a:rPr lang="en-US" sz="1200" b="1" dirty="0" err="1">
                <a:solidFill>
                  <a:srgbClr val="000000"/>
                </a:solidFill>
                <a:latin typeface="Consolas" panose="020B0609020204030204" pitchFamily="49" charset="0"/>
              </a:rPr>
              <a:t>Arrays.</a:t>
            </a:r>
            <a:r>
              <a:rPr lang="en-US" sz="1200" b="1" i="1" dirty="0" err="1">
                <a:solidFill>
                  <a:srgbClr val="000000"/>
                </a:solidFill>
                <a:latin typeface="Consolas" panose="020B0609020204030204" pitchFamily="49" charset="0"/>
              </a:rPr>
              <a:t>asList</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"one"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ArrayList</a:t>
            </a:r>
            <a:r>
              <a:rPr lang="en-US" sz="1200" dirty="0">
                <a:solidFill>
                  <a:srgbClr val="000000"/>
                </a:solidFill>
                <a:latin typeface="Consolas" panose="020B0609020204030204" pitchFamily="49" charset="0"/>
              </a:rPr>
              <a:t>&lt;Boolean&gt; </a:t>
            </a:r>
            <a:r>
              <a:rPr lang="en-US" sz="1200" dirty="0" err="1">
                <a:solidFill>
                  <a:srgbClr val="6A3E3E"/>
                </a:solidFill>
                <a:latin typeface="Consolas" panose="020B0609020204030204" pitchFamily="49" charset="0"/>
              </a:rPr>
              <a:t>BoolList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&lt;Boolean&gt;(</a:t>
            </a:r>
            <a:r>
              <a:rPr lang="en-US" sz="1200" b="1" dirty="0" err="1">
                <a:solidFill>
                  <a:srgbClr val="000000"/>
                </a:solidFill>
                <a:latin typeface="Consolas" panose="020B0609020204030204" pitchFamily="49" charset="0"/>
              </a:rPr>
              <a:t>Arrays.</a:t>
            </a:r>
            <a:r>
              <a:rPr lang="en-US" sz="1200" b="1" i="1" dirty="0" err="1">
                <a:solidFill>
                  <a:srgbClr val="000000"/>
                </a:solidFill>
                <a:latin typeface="Consolas" panose="020B0609020204030204" pitchFamily="49" charset="0"/>
              </a:rPr>
              <a:t>asList</a:t>
            </a:r>
            <a:r>
              <a:rPr lang="en-US" sz="1200" b="1"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true</a:t>
            </a:r>
            <a:r>
              <a:rPr lang="en-US" sz="1200" b="1" i="1" dirty="0">
                <a:solidFill>
                  <a:srgbClr val="000000"/>
                </a:solidFill>
                <a:latin typeface="Consolas" panose="020B0609020204030204" pitchFamily="49" charset="0"/>
              </a:rPr>
              <a:t>,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printCollection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IntList</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printCollection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StringList</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printCollection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BoolList</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printCollection</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 Extends Number&gt; </a:t>
            </a:r>
            <a:r>
              <a:rPr lang="en-US" sz="1200" b="1" dirty="0">
                <a:solidFill>
                  <a:srgbClr val="6A3E3E"/>
                </a:solidFill>
                <a:latin typeface="Consolas" panose="020B0609020204030204" pitchFamily="49" charset="0"/>
              </a:rPr>
              <a:t>collection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(Object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collection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o</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E5249C8-7D17-4174-BD56-2154DAD6BD8A}"/>
              </a:ext>
            </a:extLst>
          </p:cNvPr>
          <p:cNvSpPr txBox="1"/>
          <p:nvPr/>
        </p:nvSpPr>
        <p:spPr>
          <a:xfrm>
            <a:off x="609600" y="5029200"/>
            <a:ext cx="10972800" cy="1384995"/>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5</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2</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one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true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false</a:t>
            </a:r>
          </a:p>
        </p:txBody>
      </p:sp>
    </p:spTree>
    <p:extLst>
      <p:ext uri="{BB962C8B-B14F-4D97-AF65-F5344CB8AC3E}">
        <p14:creationId xmlns:p14="http://schemas.microsoft.com/office/powerpoint/2010/main" val="3907521485"/>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Bounded Wildcard</a:t>
            </a:r>
          </a:p>
        </p:txBody>
      </p:sp>
      <p:sp>
        <p:nvSpPr>
          <p:cNvPr id="4" name="TextBox 3">
            <a:extLst>
              <a:ext uri="{FF2B5EF4-FFF2-40B4-BE49-F238E27FC236}">
                <a16:creationId xmlns:a16="http://schemas.microsoft.com/office/drawing/2014/main" id="{3ADFDA14-7C82-4D53-901E-62E7B1561EAC}"/>
              </a:ext>
            </a:extLst>
          </p:cNvPr>
          <p:cNvSpPr txBox="1"/>
          <p:nvPr/>
        </p:nvSpPr>
        <p:spPr>
          <a:xfrm>
            <a:off x="601980" y="1446390"/>
            <a:ext cx="10972800" cy="378565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WildcardExtendsExample</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ArrayList</a:t>
            </a:r>
            <a:r>
              <a:rPr lang="en-US" sz="1200" dirty="0">
                <a:solidFill>
                  <a:srgbClr val="000000"/>
                </a:solidFill>
                <a:latin typeface="Consolas" panose="020B0609020204030204" pitchFamily="49" charset="0"/>
              </a:rPr>
              <a:t>&lt;Integer&gt; </a:t>
            </a:r>
            <a:r>
              <a:rPr lang="en-US" sz="1200" dirty="0" err="1">
                <a:solidFill>
                  <a:srgbClr val="6A3E3E"/>
                </a:solidFill>
                <a:latin typeface="Consolas" panose="020B0609020204030204" pitchFamily="49" charset="0"/>
              </a:rPr>
              <a:t>IntList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&lt;Integer&gt;(</a:t>
            </a:r>
            <a:r>
              <a:rPr lang="en-US" sz="1200" b="1" dirty="0" err="1">
                <a:solidFill>
                  <a:srgbClr val="000000"/>
                </a:solidFill>
                <a:latin typeface="Consolas" panose="020B0609020204030204" pitchFamily="49" charset="0"/>
              </a:rPr>
              <a:t>Arrays.</a:t>
            </a:r>
            <a:r>
              <a:rPr lang="en-US" sz="1200" b="1" i="1" dirty="0" err="1">
                <a:solidFill>
                  <a:srgbClr val="000000"/>
                </a:solidFill>
                <a:latin typeface="Consolas" panose="020B0609020204030204" pitchFamily="49" charset="0"/>
              </a:rPr>
              <a:t>asList</a:t>
            </a:r>
            <a:r>
              <a:rPr lang="en-US" sz="1200" b="1" i="1" dirty="0">
                <a:solidFill>
                  <a:srgbClr val="000000"/>
                </a:solidFill>
                <a:latin typeface="Consolas" panose="020B0609020204030204" pitchFamily="49" charset="0"/>
              </a:rPr>
              <a:t>(5,2));</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ArrayList</a:t>
            </a:r>
            <a:r>
              <a:rPr lang="en-US" sz="1200" dirty="0">
                <a:solidFill>
                  <a:srgbClr val="000000"/>
                </a:solidFill>
                <a:latin typeface="Consolas" panose="020B0609020204030204" pitchFamily="49" charset="0"/>
              </a:rPr>
              <a:t>&lt;Double&gt; </a:t>
            </a:r>
            <a:r>
              <a:rPr lang="en-US" sz="1200" dirty="0" err="1">
                <a:solidFill>
                  <a:srgbClr val="6A3E3E"/>
                </a:solidFill>
                <a:latin typeface="Consolas" panose="020B0609020204030204" pitchFamily="49" charset="0"/>
              </a:rPr>
              <a:t>DoubleList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&lt;Double&gt;(</a:t>
            </a:r>
            <a:r>
              <a:rPr lang="en-US" sz="1200" b="1" dirty="0" err="1">
                <a:solidFill>
                  <a:srgbClr val="000000"/>
                </a:solidFill>
                <a:latin typeface="Consolas" panose="020B0609020204030204" pitchFamily="49" charset="0"/>
              </a:rPr>
              <a:t>Arrays.</a:t>
            </a:r>
            <a:r>
              <a:rPr lang="en-US" sz="1200" b="1" i="1" dirty="0" err="1">
                <a:solidFill>
                  <a:srgbClr val="000000"/>
                </a:solidFill>
                <a:latin typeface="Consolas" panose="020B0609020204030204" pitchFamily="49" charset="0"/>
              </a:rPr>
              <a:t>asList</a:t>
            </a:r>
            <a:r>
              <a:rPr lang="en-US" sz="1200" b="1" i="1" dirty="0">
                <a:solidFill>
                  <a:srgbClr val="000000"/>
                </a:solidFill>
                <a:latin typeface="Consolas" panose="020B0609020204030204" pitchFamily="49" charset="0"/>
              </a:rPr>
              <a:t>(3.5));</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ArrayList</a:t>
            </a:r>
            <a:r>
              <a:rPr lang="en-US" sz="1200" dirty="0">
                <a:solidFill>
                  <a:srgbClr val="000000"/>
                </a:solidFill>
                <a:latin typeface="Consolas" panose="020B0609020204030204" pitchFamily="49" charset="0"/>
              </a:rPr>
              <a:t>&lt;Long&gt; </a:t>
            </a:r>
            <a:r>
              <a:rPr lang="en-US" sz="1200" dirty="0" err="1">
                <a:solidFill>
                  <a:srgbClr val="6A3E3E"/>
                </a:solidFill>
                <a:latin typeface="Consolas" panose="020B0609020204030204" pitchFamily="49" charset="0"/>
              </a:rPr>
              <a:t>LongList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&lt;Long&gt;(</a:t>
            </a:r>
            <a:r>
              <a:rPr lang="en-US" sz="1200" b="1" dirty="0" err="1">
                <a:solidFill>
                  <a:srgbClr val="000000"/>
                </a:solidFill>
                <a:latin typeface="Consolas" panose="020B0609020204030204" pitchFamily="49" charset="0"/>
              </a:rPr>
              <a:t>Arrays.</a:t>
            </a:r>
            <a:r>
              <a:rPr lang="en-US" sz="1200" b="1" i="1" dirty="0" err="1">
                <a:solidFill>
                  <a:srgbClr val="000000"/>
                </a:solidFill>
                <a:latin typeface="Consolas" panose="020B0609020204030204" pitchFamily="49" charset="0"/>
              </a:rPr>
              <a:t>asList</a:t>
            </a:r>
            <a:r>
              <a:rPr lang="en-US" sz="1200" b="1" i="1" dirty="0">
                <a:solidFill>
                  <a:srgbClr val="000000"/>
                </a:solidFill>
                <a:latin typeface="Consolas" panose="020B0609020204030204" pitchFamily="49" charset="0"/>
              </a:rPr>
              <a:t>(100L, 1000L));</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addNumberCollection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IntList</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addNumberCollection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DoubleList</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addNumberCollection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LongList</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//Will not compile: The method </a:t>
            </a:r>
            <a:r>
              <a:rPr lang="en-US" sz="1200" dirty="0" err="1">
                <a:solidFill>
                  <a:srgbClr val="3F7F5F"/>
                </a:solidFill>
                <a:latin typeface="Consolas" panose="020B0609020204030204" pitchFamily="49" charset="0"/>
              </a:rPr>
              <a:t>addNumbercollection</a:t>
            </a:r>
            <a:r>
              <a:rPr lang="en-US" sz="1200" dirty="0">
                <a:solidFill>
                  <a:srgbClr val="3F7F5F"/>
                </a:solidFill>
                <a:latin typeface="Consolas" panose="020B0609020204030204" pitchFamily="49" charset="0"/>
              </a:rPr>
              <a:t>(</a:t>
            </a:r>
            <a:r>
              <a:rPr lang="en-US" sz="1200" dirty="0" err="1">
                <a:solidFill>
                  <a:srgbClr val="3F7F5F"/>
                </a:solidFill>
                <a:latin typeface="Consolas" panose="020B0609020204030204" pitchFamily="49" charset="0"/>
              </a:rPr>
              <a:t>ArrayList</a:t>
            </a:r>
            <a:r>
              <a:rPr lang="en-US" sz="1200" dirty="0">
                <a:solidFill>
                  <a:srgbClr val="3F7F5F"/>
                </a:solidFill>
                <a:latin typeface="Consolas" panose="020B0609020204030204" pitchFamily="49" charset="0"/>
              </a:rPr>
              <a:t>&lt;String&gt;) is undefined...</a:t>
            </a: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a:t>
            </a:r>
            <a:r>
              <a:rPr lang="en-US" sz="1200" u="sng" dirty="0" err="1">
                <a:solidFill>
                  <a:srgbClr val="000000"/>
                </a:solidFill>
                <a:latin typeface="Consolas" panose="020B0609020204030204" pitchFamily="49" charset="0"/>
              </a:rPr>
              <a:t>addNumbercollection</a:t>
            </a:r>
            <a:r>
              <a:rPr lang="en-US" sz="1200" u="sng" dirty="0">
                <a:solidFill>
                  <a:srgbClr val="000000"/>
                </a:solidFill>
                <a:latin typeface="Consolas" panose="020B0609020204030204" pitchFamily="49" charset="0"/>
              </a:rPr>
              <a:t>(</a:t>
            </a:r>
            <a:r>
              <a:rPr lang="en-US" sz="1200" b="1" u="sng" dirty="0">
                <a:solidFill>
                  <a:srgbClr val="7F0055"/>
                </a:solidFill>
                <a:latin typeface="Consolas" panose="020B0609020204030204" pitchFamily="49" charset="0"/>
              </a:rPr>
              <a:t>new</a:t>
            </a:r>
            <a:r>
              <a:rPr lang="en-US" sz="1200" b="1" u="sng"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ArrayList</a:t>
            </a:r>
            <a:r>
              <a:rPr lang="en-US" sz="1200" b="1" u="sng" dirty="0">
                <a:solidFill>
                  <a:srgbClr val="000000"/>
                </a:solidFill>
                <a:latin typeface="Consolas" panose="020B0609020204030204" pitchFamily="49" charset="0"/>
              </a:rPr>
              <a:t>&lt;String&gt;(</a:t>
            </a:r>
            <a:r>
              <a:rPr lang="en-US" sz="1200" b="1" u="sng" dirty="0" err="1">
                <a:solidFill>
                  <a:srgbClr val="000000"/>
                </a:solidFill>
                <a:latin typeface="Consolas" panose="020B0609020204030204" pitchFamily="49" charset="0"/>
              </a:rPr>
              <a:t>Arrays.</a:t>
            </a:r>
            <a:r>
              <a:rPr lang="en-US" sz="1200" b="1" i="1" u="sng" dirty="0" err="1">
                <a:solidFill>
                  <a:srgbClr val="000000"/>
                </a:solidFill>
                <a:latin typeface="Consolas" panose="020B0609020204030204" pitchFamily="49" charset="0"/>
              </a:rPr>
              <a:t>asList</a:t>
            </a:r>
            <a:r>
              <a:rPr lang="en-US" sz="1200" b="1" i="1" u="sng" dirty="0">
                <a:solidFill>
                  <a:srgbClr val="000000"/>
                </a:solidFill>
                <a:latin typeface="Consolas" panose="020B0609020204030204" pitchFamily="49" charset="0"/>
              </a:rPr>
              <a:t>(</a:t>
            </a:r>
            <a:r>
              <a:rPr lang="en-US" sz="1200" b="1" i="1" u="sng" dirty="0">
                <a:solidFill>
                  <a:srgbClr val="2A00FF"/>
                </a:solidFill>
                <a:latin typeface="Consolas" panose="020B0609020204030204" pitchFamily="49" charset="0"/>
              </a:rPr>
              <a:t>"string"</a:t>
            </a:r>
            <a:r>
              <a:rPr lang="en-US" sz="1200" b="1" i="1" u="sng"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addNumberCollection</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Number&gt; </a:t>
            </a:r>
            <a:r>
              <a:rPr lang="en-US" sz="1200" b="1" dirty="0">
                <a:solidFill>
                  <a:srgbClr val="6A3E3E"/>
                </a:solidFill>
                <a:latin typeface="Consolas" panose="020B0609020204030204" pitchFamily="49" charset="0"/>
              </a:rPr>
              <a:t>collection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Double </a:t>
            </a:r>
            <a:r>
              <a:rPr lang="en-US" sz="1200" dirty="0">
                <a:solidFill>
                  <a:srgbClr val="6A3E3E"/>
                </a:solidFill>
                <a:latin typeface="Consolas" panose="020B0609020204030204" pitchFamily="49" charset="0"/>
              </a:rPr>
              <a:t>result</a:t>
            </a:r>
            <a:r>
              <a:rPr lang="en-US" sz="1200" dirty="0">
                <a:solidFill>
                  <a:srgbClr val="000000"/>
                </a:solidFill>
                <a:latin typeface="Consolas" panose="020B0609020204030204" pitchFamily="49" charset="0"/>
              </a:rPr>
              <a:t> = 0.0;</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(Number </a:t>
            </a:r>
            <a:r>
              <a:rPr lang="en-US" sz="1200" b="1" dirty="0">
                <a:solidFill>
                  <a:srgbClr val="6A3E3E"/>
                </a:solidFill>
                <a:latin typeface="Consolas" panose="020B0609020204030204" pitchFamily="49" charset="0"/>
              </a:rPr>
              <a:t>n</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collection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result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n</a:t>
            </a:r>
            <a:r>
              <a:rPr lang="en-US" sz="1200" dirty="0" err="1">
                <a:solidFill>
                  <a:srgbClr val="000000"/>
                </a:solidFill>
                <a:latin typeface="Consolas" panose="020B0609020204030204" pitchFamily="49" charset="0"/>
              </a:rPr>
              <a:t>.doubleValue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"Result =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result</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E5249C8-7D17-4174-BD56-2154DAD6BD8A}"/>
              </a:ext>
            </a:extLst>
          </p:cNvPr>
          <p:cNvSpPr txBox="1"/>
          <p:nvPr/>
        </p:nvSpPr>
        <p:spPr>
          <a:xfrm>
            <a:off x="609600" y="5411610"/>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Result = 7.0</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Result = 3.5</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Result = 1100.0</a:t>
            </a:r>
          </a:p>
        </p:txBody>
      </p:sp>
    </p:spTree>
    <p:extLst>
      <p:ext uri="{BB962C8B-B14F-4D97-AF65-F5344CB8AC3E}">
        <p14:creationId xmlns:p14="http://schemas.microsoft.com/office/powerpoint/2010/main" val="83078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F79D-E3AD-48BF-99F9-B3C21F74F17C}"/>
              </a:ext>
            </a:extLst>
          </p:cNvPr>
          <p:cNvSpPr>
            <a:spLocks noGrp="1"/>
          </p:cNvSpPr>
          <p:nvPr>
            <p:ph type="title"/>
          </p:nvPr>
        </p:nvSpPr>
        <p:spPr/>
        <p:txBody>
          <a:bodyPr/>
          <a:lstStyle/>
          <a:p>
            <a:r>
              <a:rPr lang="en-US" dirty="0"/>
              <a:t>Backward Compatibility</a:t>
            </a:r>
          </a:p>
        </p:txBody>
      </p:sp>
      <p:sp>
        <p:nvSpPr>
          <p:cNvPr id="3" name="Content Placeholder 2">
            <a:extLst>
              <a:ext uri="{FF2B5EF4-FFF2-40B4-BE49-F238E27FC236}">
                <a16:creationId xmlns:a16="http://schemas.microsoft.com/office/drawing/2014/main" id="{9295A346-0E00-44AB-9FFE-1C4A8F96F5DD}"/>
              </a:ext>
            </a:extLst>
          </p:cNvPr>
          <p:cNvSpPr>
            <a:spLocks noGrp="1"/>
          </p:cNvSpPr>
          <p:nvPr>
            <p:ph idx="1"/>
          </p:nvPr>
        </p:nvSpPr>
        <p:spPr/>
        <p:txBody>
          <a:bodyPr/>
          <a:lstStyle/>
          <a:p>
            <a:r>
              <a:rPr lang="en-US" dirty="0"/>
              <a:t>Generics did not exist until Java Version 5 (previously known as 1.5).</a:t>
            </a:r>
          </a:p>
          <a:p>
            <a:r>
              <a:rPr lang="en-US" dirty="0"/>
              <a:t>It was essential the new feature did not break backward compatibility with existing JVMs, so </a:t>
            </a:r>
            <a:r>
              <a:rPr lang="en-US" i="1" dirty="0"/>
              <a:t>type erasure</a:t>
            </a:r>
            <a:r>
              <a:rPr lang="en-US" dirty="0"/>
              <a:t> was introduced along with generics.</a:t>
            </a:r>
          </a:p>
          <a:p>
            <a:r>
              <a:rPr lang="en-US" dirty="0"/>
              <a:t>In a nutshell, the Java compiler checks the correctness of code that uses generics at </a:t>
            </a:r>
            <a:r>
              <a:rPr lang="en-US" dirty="0" err="1"/>
              <a:t>compiletime</a:t>
            </a:r>
            <a:r>
              <a:rPr lang="en-US" dirty="0"/>
              <a:t>, then erases their use when generating the bytecode.</a:t>
            </a:r>
          </a:p>
        </p:txBody>
      </p:sp>
    </p:spTree>
    <p:extLst>
      <p:ext uri="{BB962C8B-B14F-4D97-AF65-F5344CB8AC3E}">
        <p14:creationId xmlns:p14="http://schemas.microsoft.com/office/powerpoint/2010/main" val="2820238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Unbounded Class Type Erasure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524000"/>
            <a:ext cx="10972800" cy="526297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600" dirty="0">
                <a:solidFill>
                  <a:srgbClr val="3F7F5F"/>
                </a:solidFill>
                <a:latin typeface="Consolas" panose="020B0609020204030204" pitchFamily="49" charset="0"/>
              </a:rPr>
              <a:t>//Before the class is compiled.</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ClassTypeErasure</a:t>
            </a:r>
            <a:r>
              <a:rPr lang="en-US" sz="1600" b="1" dirty="0">
                <a:solidFill>
                  <a:srgbClr val="000000"/>
                </a:solidFill>
                <a:latin typeface="Consolas" panose="020B0609020204030204" pitchFamily="49" charset="0"/>
              </a:rPr>
              <a:t>&lt;T&gt;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T </a:t>
            </a:r>
            <a:r>
              <a:rPr lang="en-US" sz="1600" b="1" dirty="0">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ClassTypeErasure</a:t>
            </a:r>
            <a:r>
              <a:rPr lang="en-US" sz="1600" b="1" dirty="0">
                <a:solidFill>
                  <a:srgbClr val="000000"/>
                </a:solidFill>
                <a:latin typeface="Consolas" panose="020B0609020204030204" pitchFamily="49" charset="0"/>
              </a:rPr>
              <a:t>(T </a:t>
            </a:r>
            <a:r>
              <a:rPr lang="en-US" sz="1600" b="1" dirty="0">
                <a:solidFill>
                  <a:srgbClr val="6A3E3E"/>
                </a:solidFill>
                <a:latin typeface="Consolas" panose="020B0609020204030204" pitchFamily="49" charset="0"/>
              </a:rPr>
              <a:t>member</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this</a:t>
            </a:r>
            <a:r>
              <a:rPr lang="en-US" sz="1600" b="1" dirty="0" err="1">
                <a:solidFill>
                  <a:srgbClr val="000000"/>
                </a:solidFill>
                <a:latin typeface="Consolas" panose="020B0609020204030204" pitchFamily="49" charset="0"/>
              </a:rPr>
              <a:t>.</a:t>
            </a:r>
            <a:r>
              <a:rPr lang="en-US" sz="1600" b="1" dirty="0" err="1">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T </a:t>
            </a:r>
            <a:r>
              <a:rPr lang="en-US" sz="1600" b="1" dirty="0" err="1">
                <a:solidFill>
                  <a:srgbClr val="000000"/>
                </a:solidFill>
                <a:latin typeface="Consolas" panose="020B0609020204030204" pitchFamily="49" charset="0"/>
              </a:rPr>
              <a:t>getMember</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3F7F5F"/>
                </a:solidFill>
                <a:latin typeface="Consolas" panose="020B0609020204030204" pitchFamily="49" charset="0"/>
              </a:rPr>
              <a:t>//After compilation, all references to T are replaced with Object.</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ClassTypeErasure</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Object </a:t>
            </a:r>
            <a:r>
              <a:rPr lang="en-US" sz="1600" b="1" dirty="0">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ClassTypeErasure</a:t>
            </a:r>
            <a:r>
              <a:rPr lang="en-US" sz="1600" b="1" dirty="0">
                <a:solidFill>
                  <a:srgbClr val="000000"/>
                </a:solidFill>
                <a:latin typeface="Consolas" panose="020B0609020204030204" pitchFamily="49" charset="0"/>
              </a:rPr>
              <a:t>(Object </a:t>
            </a:r>
            <a:r>
              <a:rPr lang="en-US" sz="1600" b="1" dirty="0">
                <a:solidFill>
                  <a:srgbClr val="6A3E3E"/>
                </a:solidFill>
                <a:latin typeface="Consolas" panose="020B0609020204030204" pitchFamily="49" charset="0"/>
              </a:rPr>
              <a:t>member</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this</a:t>
            </a:r>
            <a:r>
              <a:rPr lang="en-US" sz="1600" b="1" dirty="0" err="1">
                <a:solidFill>
                  <a:srgbClr val="000000"/>
                </a:solidFill>
                <a:latin typeface="Consolas" panose="020B0609020204030204" pitchFamily="49" charset="0"/>
              </a:rPr>
              <a:t>.</a:t>
            </a:r>
            <a:r>
              <a:rPr lang="en-US" sz="1600" b="1" dirty="0" err="1">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Object </a:t>
            </a:r>
            <a:r>
              <a:rPr lang="en-US" sz="1600" b="1" dirty="0" err="1">
                <a:solidFill>
                  <a:srgbClr val="000000"/>
                </a:solidFill>
                <a:latin typeface="Consolas" panose="020B0609020204030204" pitchFamily="49" charset="0"/>
              </a:rPr>
              <a:t>getMember</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2416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Bounded Class Type Erasure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524000"/>
            <a:ext cx="10972800" cy="526297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600" dirty="0">
                <a:solidFill>
                  <a:srgbClr val="3F7F5F"/>
                </a:solidFill>
                <a:latin typeface="Consolas" panose="020B0609020204030204" pitchFamily="49" charset="0"/>
              </a:rPr>
              <a:t>//Before the class is compiled.</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BoundedClassTypeErasure</a:t>
            </a:r>
            <a:r>
              <a:rPr lang="en-US" sz="1600" b="1" dirty="0">
                <a:solidFill>
                  <a:srgbClr val="000000"/>
                </a:solidFill>
                <a:latin typeface="Consolas" panose="020B0609020204030204" pitchFamily="49" charset="0"/>
              </a:rPr>
              <a:t>&lt;T </a:t>
            </a:r>
            <a:r>
              <a:rPr lang="en-US" sz="1600" b="1" dirty="0">
                <a:solidFill>
                  <a:srgbClr val="7F0055"/>
                </a:solidFill>
                <a:latin typeface="Consolas" panose="020B0609020204030204" pitchFamily="49" charset="0"/>
              </a:rPr>
              <a:t>extends</a:t>
            </a:r>
            <a:r>
              <a:rPr lang="en-US" sz="1600" b="1" dirty="0">
                <a:solidFill>
                  <a:srgbClr val="000000"/>
                </a:solidFill>
                <a:latin typeface="Consolas" panose="020B0609020204030204" pitchFamily="49" charset="0"/>
              </a:rPr>
              <a:t> Number&gt;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T </a:t>
            </a:r>
            <a:r>
              <a:rPr lang="en-US" sz="1600" b="1" dirty="0">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BoundedClassTypeErasure</a:t>
            </a:r>
            <a:r>
              <a:rPr lang="en-US" sz="1600" b="1" dirty="0">
                <a:solidFill>
                  <a:srgbClr val="000000"/>
                </a:solidFill>
                <a:latin typeface="Consolas" panose="020B0609020204030204" pitchFamily="49" charset="0"/>
              </a:rPr>
              <a:t>(T </a:t>
            </a:r>
            <a:r>
              <a:rPr lang="en-US" sz="1600" b="1" dirty="0">
                <a:solidFill>
                  <a:srgbClr val="6A3E3E"/>
                </a:solidFill>
                <a:latin typeface="Consolas" panose="020B0609020204030204" pitchFamily="49" charset="0"/>
              </a:rPr>
              <a:t>member</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this</a:t>
            </a:r>
            <a:r>
              <a:rPr lang="en-US" sz="1600" b="1" dirty="0" err="1">
                <a:solidFill>
                  <a:srgbClr val="000000"/>
                </a:solidFill>
                <a:latin typeface="Consolas" panose="020B0609020204030204" pitchFamily="49" charset="0"/>
              </a:rPr>
              <a:t>.</a:t>
            </a:r>
            <a:r>
              <a:rPr lang="en-US" sz="1600" b="1" dirty="0" err="1">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T </a:t>
            </a:r>
            <a:r>
              <a:rPr lang="en-US" sz="1600" b="1" dirty="0" err="1">
                <a:solidFill>
                  <a:srgbClr val="000000"/>
                </a:solidFill>
                <a:latin typeface="Consolas" panose="020B0609020204030204" pitchFamily="49" charset="0"/>
              </a:rPr>
              <a:t>getMember</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3F7F5F"/>
                </a:solidFill>
                <a:latin typeface="Consolas" panose="020B0609020204030204" pitchFamily="49" charset="0"/>
              </a:rPr>
              <a:t>//After compilation, all references to T are replaced with Number.</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BoundedClassTypeErasure</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Number </a:t>
            </a:r>
            <a:r>
              <a:rPr lang="en-US" sz="1600" b="1" dirty="0">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BoundedClassTypeErasure</a:t>
            </a:r>
            <a:r>
              <a:rPr lang="en-US" sz="1600" b="1" dirty="0">
                <a:solidFill>
                  <a:srgbClr val="000000"/>
                </a:solidFill>
                <a:latin typeface="Consolas" panose="020B0609020204030204" pitchFamily="49" charset="0"/>
              </a:rPr>
              <a:t>(Number </a:t>
            </a:r>
            <a:r>
              <a:rPr lang="en-US" sz="1600" b="1" dirty="0">
                <a:solidFill>
                  <a:srgbClr val="6A3E3E"/>
                </a:solidFill>
                <a:latin typeface="Consolas" panose="020B0609020204030204" pitchFamily="49" charset="0"/>
              </a:rPr>
              <a:t>member</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this</a:t>
            </a:r>
            <a:r>
              <a:rPr lang="en-US" sz="1600" b="1" dirty="0" err="1">
                <a:solidFill>
                  <a:srgbClr val="000000"/>
                </a:solidFill>
                <a:latin typeface="Consolas" panose="020B0609020204030204" pitchFamily="49" charset="0"/>
              </a:rPr>
              <a:t>.</a:t>
            </a:r>
            <a:r>
              <a:rPr lang="en-US" sz="1600" b="1" dirty="0" err="1">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Number </a:t>
            </a:r>
            <a:r>
              <a:rPr lang="en-US" sz="1600" b="1" dirty="0" err="1">
                <a:solidFill>
                  <a:srgbClr val="000000"/>
                </a:solidFill>
                <a:latin typeface="Consolas" panose="020B0609020204030204" pitchFamily="49" charset="0"/>
              </a:rPr>
              <a:t>getMember</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member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42539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Method Type Erasure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524000"/>
            <a:ext cx="10972800" cy="5078313"/>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dirty="0">
                <a:solidFill>
                  <a:srgbClr val="3F7F5F"/>
                </a:solidFill>
                <a:latin typeface="Consolas" panose="020B0609020204030204" pitchFamily="49" charset="0"/>
              </a:rPr>
              <a:t>//Before compile</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MethodTypeErasure</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//T is checked at </a:t>
            </a:r>
            <a:r>
              <a:rPr lang="en-US" sz="1200" u="sng" dirty="0" err="1">
                <a:solidFill>
                  <a:srgbClr val="3F7F5F"/>
                </a:solidFill>
                <a:latin typeface="Consolas" panose="020B0609020204030204" pitchFamily="49" charset="0"/>
              </a:rPr>
              <a:t>compiletime</a:t>
            </a:r>
            <a:r>
              <a:rPr lang="en-US" sz="1200" u="sng" dirty="0">
                <a:solidFill>
                  <a:srgbClr val="3F7F5F"/>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b="1" dirty="0">
                <a:solidFill>
                  <a:srgbClr val="7F0055"/>
                </a:solidFill>
                <a:latin typeface="Consolas" panose="020B0609020204030204" pitchFamily="49" charset="0"/>
              </a:rPr>
              <a:t>public</a:t>
            </a:r>
            <a:r>
              <a:rPr lang="fr-FR" sz="1200" b="1" dirty="0">
                <a:solidFill>
                  <a:srgbClr val="000000"/>
                </a:solidFill>
                <a:latin typeface="Consolas" panose="020B0609020204030204" pitchFamily="49" charset="0"/>
              </a:rPr>
              <a:t> </a:t>
            </a:r>
            <a:r>
              <a:rPr lang="fr-FR" sz="1200" b="1" dirty="0" err="1">
                <a:solidFill>
                  <a:srgbClr val="7F0055"/>
                </a:solidFill>
                <a:latin typeface="Consolas" panose="020B0609020204030204" pitchFamily="49" charset="0"/>
              </a:rPr>
              <a:t>static</a:t>
            </a:r>
            <a:r>
              <a:rPr lang="fr-FR" sz="1200" b="1" dirty="0">
                <a:solidFill>
                  <a:srgbClr val="000000"/>
                </a:solidFill>
                <a:latin typeface="Consolas" panose="020B0609020204030204" pitchFamily="49" charset="0"/>
              </a:rPr>
              <a:t> &lt;T&gt; </a:t>
            </a:r>
            <a:r>
              <a:rPr lang="fr-FR" sz="1200" b="1" dirty="0" err="1">
                <a:solidFill>
                  <a:srgbClr val="7F0055"/>
                </a:solidFill>
                <a:latin typeface="Consolas" panose="020B0609020204030204" pitchFamily="49" charset="0"/>
              </a:rPr>
              <a:t>void</a:t>
            </a:r>
            <a:r>
              <a:rPr lang="fr-FR" sz="1200" b="1" dirty="0">
                <a:solidFill>
                  <a:srgbClr val="000000"/>
                </a:solidFill>
                <a:latin typeface="Consolas" panose="020B0609020204030204" pitchFamily="49" charset="0"/>
              </a:rPr>
              <a:t> </a:t>
            </a:r>
            <a:r>
              <a:rPr lang="fr-FR" sz="1200" b="1" dirty="0" err="1">
                <a:solidFill>
                  <a:srgbClr val="000000"/>
                </a:solidFill>
                <a:latin typeface="Consolas" panose="020B0609020204030204" pitchFamily="49" charset="0"/>
              </a:rPr>
              <a:t>PrintIt</a:t>
            </a:r>
            <a:r>
              <a:rPr lang="fr-FR" sz="1200" b="1" dirty="0">
                <a:solidFill>
                  <a:srgbClr val="000000"/>
                </a:solidFill>
                <a:latin typeface="Consolas" panose="020B0609020204030204" pitchFamily="49" charset="0"/>
              </a:rPr>
              <a:t>(T </a:t>
            </a:r>
            <a:r>
              <a:rPr lang="fr-FR" sz="1200" b="1" dirty="0">
                <a:solidFill>
                  <a:srgbClr val="6A3E3E"/>
                </a:solidFill>
                <a:latin typeface="Consolas" panose="020B0609020204030204" pitchFamily="49" charset="0"/>
              </a:rPr>
              <a:t>param</a:t>
            </a:r>
            <a:r>
              <a:rPr lang="fr-FR"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param</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//T is checked at </a:t>
            </a:r>
            <a:r>
              <a:rPr lang="en-US" sz="1200" u="sng" dirty="0" err="1">
                <a:solidFill>
                  <a:srgbClr val="3F7F5F"/>
                </a:solidFill>
                <a:latin typeface="Consolas" panose="020B0609020204030204" pitchFamily="49" charset="0"/>
              </a:rPr>
              <a:t>compiletime</a:t>
            </a:r>
            <a:r>
              <a:rPr lang="en-US" sz="1200" u="sng" dirty="0">
                <a:solidFill>
                  <a:srgbClr val="3F7F5F"/>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&lt;T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Number&gt;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PrintNumberPlusOne</a:t>
            </a:r>
            <a:r>
              <a:rPr lang="en-US" sz="1200" b="1" dirty="0">
                <a:solidFill>
                  <a:srgbClr val="000000"/>
                </a:solidFill>
                <a:latin typeface="Consolas" panose="020B0609020204030204" pitchFamily="49" charset="0"/>
              </a:rPr>
              <a:t>(T </a:t>
            </a:r>
            <a:r>
              <a:rPr lang="en-US" sz="1200" b="1" dirty="0">
                <a:solidFill>
                  <a:srgbClr val="6A3E3E"/>
                </a:solidFill>
                <a:latin typeface="Consolas" panose="020B0609020204030204" pitchFamily="49" charset="0"/>
              </a:rPr>
              <a:t>param</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err="1">
                <a:solidFill>
                  <a:srgbClr val="6A3E3E"/>
                </a:solidFill>
                <a:latin typeface="Consolas" panose="020B0609020204030204" pitchFamily="49" charset="0"/>
              </a:rPr>
              <a:t>param</a:t>
            </a:r>
            <a:r>
              <a:rPr lang="en-US" sz="1200" b="1" i="1" dirty="0" err="1">
                <a:solidFill>
                  <a:srgbClr val="000000"/>
                </a:solidFill>
                <a:latin typeface="Consolas" panose="020B0609020204030204" pitchFamily="49" charset="0"/>
              </a:rPr>
              <a:t>.doubleValue</a:t>
            </a:r>
            <a:r>
              <a:rPr lang="en-US" sz="1200" b="1" i="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3F7F5F"/>
                </a:solidFill>
                <a:latin typeface="Consolas" panose="020B0609020204030204" pitchFamily="49" charset="0"/>
              </a:rPr>
              <a:t>//After compile</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MethodTypeErasure</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//T is replaced with object after compile.</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PrintIt</a:t>
            </a:r>
            <a:r>
              <a:rPr lang="en-US" sz="1200" b="1" dirty="0">
                <a:solidFill>
                  <a:srgbClr val="000000"/>
                </a:solidFill>
                <a:latin typeface="Consolas" panose="020B0609020204030204" pitchFamily="49" charset="0"/>
              </a:rPr>
              <a:t>(Object </a:t>
            </a:r>
            <a:r>
              <a:rPr lang="en-US" sz="1200" b="1" dirty="0">
                <a:solidFill>
                  <a:srgbClr val="6A3E3E"/>
                </a:solidFill>
                <a:latin typeface="Consolas" panose="020B0609020204030204" pitchFamily="49" charset="0"/>
              </a:rPr>
              <a:t>param</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param</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//T is replaced with Number after compile.</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PrintNumberPlusOne</a:t>
            </a:r>
            <a:r>
              <a:rPr lang="en-US" sz="1200" b="1" dirty="0">
                <a:solidFill>
                  <a:srgbClr val="000000"/>
                </a:solidFill>
                <a:latin typeface="Consolas" panose="020B0609020204030204" pitchFamily="49" charset="0"/>
              </a:rPr>
              <a:t>(Number </a:t>
            </a:r>
            <a:r>
              <a:rPr lang="en-US" sz="1200" b="1" dirty="0">
                <a:solidFill>
                  <a:srgbClr val="6A3E3E"/>
                </a:solidFill>
                <a:latin typeface="Consolas" panose="020B0609020204030204" pitchFamily="49" charset="0"/>
              </a:rPr>
              <a:t>param</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err="1">
                <a:solidFill>
                  <a:srgbClr val="6A3E3E"/>
                </a:solidFill>
                <a:latin typeface="Consolas" panose="020B0609020204030204" pitchFamily="49" charset="0"/>
              </a:rPr>
              <a:t>param</a:t>
            </a:r>
            <a:r>
              <a:rPr lang="en-US" sz="1200" b="1" i="1" dirty="0" err="1">
                <a:solidFill>
                  <a:srgbClr val="000000"/>
                </a:solidFill>
                <a:latin typeface="Consolas" panose="020B0609020204030204" pitchFamily="49" charset="0"/>
              </a:rPr>
              <a:t>.doubleValue</a:t>
            </a:r>
            <a:r>
              <a:rPr lang="en-US" sz="1200" b="1" i="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6024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593B-F46A-4084-9AF9-9261BCA16EFC}"/>
              </a:ext>
            </a:extLst>
          </p:cNvPr>
          <p:cNvSpPr>
            <a:spLocks noGrp="1"/>
          </p:cNvSpPr>
          <p:nvPr>
            <p:ph type="title"/>
          </p:nvPr>
        </p:nvSpPr>
        <p:spPr/>
        <p:txBody>
          <a:bodyPr/>
          <a:lstStyle/>
          <a:p>
            <a:r>
              <a:rPr lang="en-US" dirty="0"/>
              <a:t>Generic Limitation: Still One Class</a:t>
            </a:r>
          </a:p>
        </p:txBody>
      </p:sp>
      <p:sp>
        <p:nvSpPr>
          <p:cNvPr id="4" name="TextBox 3">
            <a:extLst>
              <a:ext uri="{FF2B5EF4-FFF2-40B4-BE49-F238E27FC236}">
                <a16:creationId xmlns:a16="http://schemas.microsoft.com/office/drawing/2014/main" id="{ADF97216-1680-4AA0-A0C1-3CCA5C7CF823}"/>
              </a:ext>
            </a:extLst>
          </p:cNvPr>
          <p:cNvSpPr txBox="1"/>
          <p:nvPr/>
        </p:nvSpPr>
        <p:spPr>
          <a:xfrm>
            <a:off x="621030" y="2508767"/>
            <a:ext cx="10972800" cy="2585323"/>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b="1" dirty="0" err="1">
                <a:latin typeface="Consolas" panose="020B0609020204030204" pitchFamily="49" charset="0"/>
              </a:rPr>
              <a:t>ArrayList</a:t>
            </a:r>
            <a:r>
              <a:rPr lang="en-US" b="1" dirty="0">
                <a:latin typeface="Consolas" panose="020B0609020204030204" pitchFamily="49" charset="0"/>
              </a:rPr>
              <a:t>&lt;String&gt; list1 = new </a:t>
            </a:r>
            <a:r>
              <a:rPr lang="en-US" b="1" dirty="0" err="1">
                <a:latin typeface="Consolas" panose="020B0609020204030204" pitchFamily="49" charset="0"/>
              </a:rPr>
              <a:t>ArrayList</a:t>
            </a:r>
            <a:r>
              <a:rPr lang="en-US" b="1" dirty="0">
                <a:latin typeface="Consolas" panose="020B0609020204030204" pitchFamily="49" charset="0"/>
              </a:rPr>
              <a:t>&lt;String&gt;();</a:t>
            </a:r>
          </a:p>
          <a:p>
            <a:r>
              <a:rPr lang="en-US" b="1" dirty="0" err="1">
                <a:latin typeface="Consolas" panose="020B0609020204030204" pitchFamily="49" charset="0"/>
              </a:rPr>
              <a:t>ArrayList</a:t>
            </a:r>
            <a:r>
              <a:rPr lang="en-US" b="1" dirty="0">
                <a:latin typeface="Consolas" panose="020B0609020204030204" pitchFamily="49" charset="0"/>
              </a:rPr>
              <a:t>&lt;Number&gt; list2 = new </a:t>
            </a:r>
            <a:r>
              <a:rPr lang="en-US" b="1" dirty="0" err="1">
                <a:latin typeface="Consolas" panose="020B0609020204030204" pitchFamily="49" charset="0"/>
              </a:rPr>
              <a:t>ArrayList</a:t>
            </a:r>
            <a:r>
              <a:rPr lang="en-US" b="1" dirty="0">
                <a:latin typeface="Consolas" panose="020B0609020204030204" pitchFamily="49" charset="0"/>
              </a:rPr>
              <a:t>&lt;Number&gt;();</a:t>
            </a:r>
          </a:p>
          <a:p>
            <a:endParaRPr lang="en-US" b="1" dirty="0">
              <a:latin typeface="Consolas" panose="020B0609020204030204" pitchFamily="49" charset="0"/>
            </a:endParaRPr>
          </a:p>
          <a:p>
            <a:r>
              <a:rPr lang="en-US" b="1" dirty="0">
                <a:solidFill>
                  <a:schemeClr val="accent3">
                    <a:lumMod val="50000"/>
                  </a:schemeClr>
                </a:solidFill>
                <a:latin typeface="Consolas" panose="020B0609020204030204" pitchFamily="49" charset="0"/>
              </a:rPr>
              <a:t>//list1 </a:t>
            </a:r>
            <a:r>
              <a:rPr lang="en-US" b="1" dirty="0" err="1">
                <a:solidFill>
                  <a:schemeClr val="accent3">
                    <a:lumMod val="50000"/>
                  </a:schemeClr>
                </a:solidFill>
                <a:latin typeface="Consolas" panose="020B0609020204030204" pitchFamily="49" charset="0"/>
              </a:rPr>
              <a:t>instanceof</a:t>
            </a:r>
            <a:r>
              <a:rPr lang="en-US" b="1" dirty="0">
                <a:solidFill>
                  <a:schemeClr val="accent3">
                    <a:lumMod val="50000"/>
                  </a:schemeClr>
                </a:solidFill>
                <a:latin typeface="Consolas" panose="020B0609020204030204" pitchFamily="49" charset="0"/>
              </a:rPr>
              <a:t> </a:t>
            </a:r>
            <a:r>
              <a:rPr lang="en-US" b="1" dirty="0" err="1">
                <a:solidFill>
                  <a:schemeClr val="accent3">
                    <a:lumMod val="50000"/>
                  </a:schemeClr>
                </a:solidFill>
                <a:latin typeface="Consolas" panose="020B0609020204030204" pitchFamily="49" charset="0"/>
              </a:rPr>
              <a:t>ArrayList</a:t>
            </a:r>
            <a:r>
              <a:rPr lang="en-US" b="1" dirty="0">
                <a:solidFill>
                  <a:schemeClr val="accent3">
                    <a:lumMod val="50000"/>
                  </a:schemeClr>
                </a:solidFill>
                <a:latin typeface="Consolas" panose="020B0609020204030204" pitchFamily="49" charset="0"/>
              </a:rPr>
              <a:t> is true</a:t>
            </a:r>
          </a:p>
          <a:p>
            <a:r>
              <a:rPr lang="en-US" b="1" dirty="0">
                <a:solidFill>
                  <a:schemeClr val="accent3">
                    <a:lumMod val="50000"/>
                  </a:schemeClr>
                </a:solidFill>
                <a:latin typeface="Consolas" panose="020B0609020204030204" pitchFamily="49" charset="0"/>
              </a:rPr>
              <a:t>//list2 </a:t>
            </a:r>
            <a:r>
              <a:rPr lang="en-US" b="1" dirty="0" err="1">
                <a:solidFill>
                  <a:schemeClr val="accent3">
                    <a:lumMod val="50000"/>
                  </a:schemeClr>
                </a:solidFill>
                <a:latin typeface="Consolas" panose="020B0609020204030204" pitchFamily="49" charset="0"/>
              </a:rPr>
              <a:t>instanceof</a:t>
            </a:r>
            <a:r>
              <a:rPr lang="en-US" b="1" dirty="0">
                <a:solidFill>
                  <a:schemeClr val="accent3">
                    <a:lumMod val="50000"/>
                  </a:schemeClr>
                </a:solidFill>
                <a:latin typeface="Consolas" panose="020B0609020204030204" pitchFamily="49" charset="0"/>
              </a:rPr>
              <a:t> </a:t>
            </a:r>
            <a:r>
              <a:rPr lang="en-US" b="1" dirty="0" err="1">
                <a:solidFill>
                  <a:schemeClr val="accent3">
                    <a:lumMod val="50000"/>
                  </a:schemeClr>
                </a:solidFill>
                <a:latin typeface="Consolas" panose="020B0609020204030204" pitchFamily="49" charset="0"/>
              </a:rPr>
              <a:t>ArrayList</a:t>
            </a:r>
            <a:r>
              <a:rPr lang="en-US" b="1" dirty="0">
                <a:solidFill>
                  <a:schemeClr val="accent3">
                    <a:lumMod val="50000"/>
                  </a:schemeClr>
                </a:solidFill>
                <a:latin typeface="Consolas" panose="020B0609020204030204" pitchFamily="49" charset="0"/>
              </a:rPr>
              <a:t> is true</a:t>
            </a:r>
          </a:p>
          <a:p>
            <a:r>
              <a:rPr lang="en-US" b="1" dirty="0">
                <a:solidFill>
                  <a:schemeClr val="accent3">
                    <a:lumMod val="50000"/>
                  </a:schemeClr>
                </a:solidFill>
                <a:latin typeface="Consolas" panose="020B0609020204030204" pitchFamily="49" charset="0"/>
              </a:rPr>
              <a:t>//list1 </a:t>
            </a:r>
            <a:r>
              <a:rPr lang="en-US" b="1" dirty="0" err="1">
                <a:solidFill>
                  <a:schemeClr val="accent3">
                    <a:lumMod val="50000"/>
                  </a:schemeClr>
                </a:solidFill>
                <a:latin typeface="Consolas" panose="020B0609020204030204" pitchFamily="49" charset="0"/>
              </a:rPr>
              <a:t>instanceof</a:t>
            </a:r>
            <a:r>
              <a:rPr lang="en-US" b="1" dirty="0">
                <a:solidFill>
                  <a:schemeClr val="accent3">
                    <a:lumMod val="50000"/>
                  </a:schemeClr>
                </a:solidFill>
                <a:latin typeface="Consolas" panose="020B0609020204030204" pitchFamily="49" charset="0"/>
              </a:rPr>
              <a:t> </a:t>
            </a:r>
            <a:r>
              <a:rPr lang="en-US" b="1" dirty="0" err="1">
                <a:solidFill>
                  <a:schemeClr val="accent3">
                    <a:lumMod val="50000"/>
                  </a:schemeClr>
                </a:solidFill>
                <a:latin typeface="Consolas" panose="020B0609020204030204" pitchFamily="49" charset="0"/>
              </a:rPr>
              <a:t>ArrayList</a:t>
            </a:r>
            <a:r>
              <a:rPr lang="en-US" b="1" dirty="0">
                <a:solidFill>
                  <a:schemeClr val="accent3">
                    <a:lumMod val="50000"/>
                  </a:schemeClr>
                </a:solidFill>
                <a:latin typeface="Consolas" panose="020B0609020204030204" pitchFamily="49" charset="0"/>
              </a:rPr>
              <a:t>&lt;String&gt; does not compile.</a:t>
            </a:r>
          </a:p>
          <a:p>
            <a:r>
              <a:rPr lang="en-US" b="1" dirty="0">
                <a:solidFill>
                  <a:schemeClr val="accent3">
                    <a:lumMod val="50000"/>
                  </a:schemeClr>
                </a:solidFill>
                <a:latin typeface="Consolas" panose="020B0609020204030204" pitchFamily="49" charset="0"/>
              </a:rPr>
              <a:t>//list2 </a:t>
            </a:r>
            <a:r>
              <a:rPr lang="en-US" b="1" dirty="0" err="1">
                <a:solidFill>
                  <a:schemeClr val="accent3">
                    <a:lumMod val="50000"/>
                  </a:schemeClr>
                </a:solidFill>
                <a:latin typeface="Consolas" panose="020B0609020204030204" pitchFamily="49" charset="0"/>
              </a:rPr>
              <a:t>instanceof</a:t>
            </a:r>
            <a:r>
              <a:rPr lang="en-US" b="1" dirty="0">
                <a:solidFill>
                  <a:schemeClr val="accent3">
                    <a:lumMod val="50000"/>
                  </a:schemeClr>
                </a:solidFill>
                <a:latin typeface="Consolas" panose="020B0609020204030204" pitchFamily="49" charset="0"/>
              </a:rPr>
              <a:t> </a:t>
            </a:r>
            <a:r>
              <a:rPr lang="en-US" b="1" dirty="0" err="1">
                <a:solidFill>
                  <a:schemeClr val="accent3">
                    <a:lumMod val="50000"/>
                  </a:schemeClr>
                </a:solidFill>
                <a:latin typeface="Consolas" panose="020B0609020204030204" pitchFamily="49" charset="0"/>
              </a:rPr>
              <a:t>ArrayList</a:t>
            </a:r>
            <a:r>
              <a:rPr lang="en-US" b="1" dirty="0">
                <a:solidFill>
                  <a:schemeClr val="accent3">
                    <a:lumMod val="50000"/>
                  </a:schemeClr>
                </a:solidFill>
                <a:latin typeface="Consolas" panose="020B0609020204030204" pitchFamily="49" charset="0"/>
              </a:rPr>
              <a:t>&lt;Number&gt; does not compile.</a:t>
            </a:r>
          </a:p>
          <a:p>
            <a:endParaRPr lang="en-US" b="1" dirty="0">
              <a:solidFill>
                <a:schemeClr val="accent3">
                  <a:lumMod val="50000"/>
                </a:schemeClr>
              </a:solidFill>
              <a:latin typeface="Consolas" panose="020B0609020204030204" pitchFamily="49" charset="0"/>
            </a:endParaRPr>
          </a:p>
          <a:p>
            <a:r>
              <a:rPr lang="en-US" b="1" dirty="0">
                <a:solidFill>
                  <a:schemeClr val="accent3">
                    <a:lumMod val="50000"/>
                  </a:schemeClr>
                </a:solidFill>
                <a:latin typeface="Consolas" panose="020B0609020204030204" pitchFamily="49" charset="0"/>
              </a:rPr>
              <a:t>//At runtime, there is no </a:t>
            </a:r>
            <a:r>
              <a:rPr lang="en-US" b="1" dirty="0" err="1">
                <a:solidFill>
                  <a:schemeClr val="accent3">
                    <a:lumMod val="50000"/>
                  </a:schemeClr>
                </a:solidFill>
                <a:latin typeface="Consolas" panose="020B0609020204030204" pitchFamily="49" charset="0"/>
              </a:rPr>
              <a:t>ArrayList</a:t>
            </a:r>
            <a:r>
              <a:rPr lang="en-US" b="1" dirty="0">
                <a:solidFill>
                  <a:schemeClr val="accent3">
                    <a:lumMod val="50000"/>
                  </a:schemeClr>
                </a:solidFill>
                <a:latin typeface="Consolas" panose="020B0609020204030204" pitchFamily="49" charset="0"/>
              </a:rPr>
              <a:t>&lt;String&gt; class, only an </a:t>
            </a:r>
            <a:r>
              <a:rPr lang="en-US" b="1" dirty="0" err="1">
                <a:solidFill>
                  <a:schemeClr val="accent3">
                    <a:lumMod val="50000"/>
                  </a:schemeClr>
                </a:solidFill>
                <a:latin typeface="Consolas" panose="020B0609020204030204" pitchFamily="49" charset="0"/>
              </a:rPr>
              <a:t>ArrayList</a:t>
            </a:r>
            <a:r>
              <a:rPr lang="en-US" b="1" dirty="0">
                <a:solidFill>
                  <a:schemeClr val="accent3">
                    <a:lumMod val="50000"/>
                  </a:schemeClr>
                </a:solidFill>
                <a:latin typeface="Consolas" panose="020B0609020204030204" pitchFamily="49" charset="0"/>
              </a:rPr>
              <a:t> class.</a:t>
            </a:r>
          </a:p>
        </p:txBody>
      </p:sp>
      <p:sp>
        <p:nvSpPr>
          <p:cNvPr id="7" name="Content Placeholder 2">
            <a:extLst>
              <a:ext uri="{FF2B5EF4-FFF2-40B4-BE49-F238E27FC236}">
                <a16:creationId xmlns:a16="http://schemas.microsoft.com/office/drawing/2014/main" id="{6F721C08-4F01-4951-AA30-874782A1EF0C}"/>
              </a:ext>
            </a:extLst>
          </p:cNvPr>
          <p:cNvSpPr txBox="1">
            <a:spLocks/>
          </p:cNvSpPr>
          <p:nvPr/>
        </p:nvSpPr>
        <p:spPr bwMode="auto">
          <a:xfrm>
            <a:off x="609600" y="1444883"/>
            <a:ext cx="10972800" cy="9144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dirty="0"/>
              <a:t>A</a:t>
            </a:r>
            <a:r>
              <a:rPr lang="en-US" sz="2400" dirty="0">
                <a:highlight>
                  <a:srgbClr val="FFFF00"/>
                </a:highlight>
              </a:rPr>
              <a:t> generic class is does not exist at runtime</a:t>
            </a:r>
            <a:r>
              <a:rPr lang="en-US" sz="2400" dirty="0"/>
              <a:t>; only the base class exists.</a:t>
            </a:r>
          </a:p>
          <a:p>
            <a:pPr eaLnBrk="1" hangingPunct="1"/>
            <a:r>
              <a:rPr lang="en-US" sz="2400" dirty="0"/>
              <a:t>All instances of a generic class are instances of the same base class.</a:t>
            </a:r>
          </a:p>
        </p:txBody>
      </p:sp>
    </p:spTree>
    <p:extLst>
      <p:ext uri="{BB962C8B-B14F-4D97-AF65-F5344CB8AC3E}">
        <p14:creationId xmlns:p14="http://schemas.microsoft.com/office/powerpoint/2010/main" val="1952094084"/>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593B-F46A-4084-9AF9-9261BCA16EFC}"/>
              </a:ext>
            </a:extLst>
          </p:cNvPr>
          <p:cNvSpPr>
            <a:spLocks noGrp="1"/>
          </p:cNvSpPr>
          <p:nvPr>
            <p:ph type="title"/>
          </p:nvPr>
        </p:nvSpPr>
        <p:spPr/>
        <p:txBody>
          <a:bodyPr/>
          <a:lstStyle/>
          <a:p>
            <a:r>
              <a:rPr lang="en-US" dirty="0"/>
              <a:t>Generic Limitation: New No </a:t>
            </a:r>
            <a:r>
              <a:rPr lang="en-US" dirty="0" err="1"/>
              <a:t>No</a:t>
            </a:r>
            <a:endParaRPr lang="en-US" dirty="0"/>
          </a:p>
        </p:txBody>
      </p:sp>
      <p:sp>
        <p:nvSpPr>
          <p:cNvPr id="4" name="TextBox 3">
            <a:extLst>
              <a:ext uri="{FF2B5EF4-FFF2-40B4-BE49-F238E27FC236}">
                <a16:creationId xmlns:a16="http://schemas.microsoft.com/office/drawing/2014/main" id="{ADF97216-1680-4AA0-A0C1-3CCA5C7CF823}"/>
              </a:ext>
            </a:extLst>
          </p:cNvPr>
          <p:cNvSpPr txBox="1"/>
          <p:nvPr/>
        </p:nvSpPr>
        <p:spPr>
          <a:xfrm>
            <a:off x="621030" y="2508767"/>
            <a:ext cx="10972800" cy="341632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b="1" dirty="0">
                <a:latin typeface="Consolas" panose="020B0609020204030204" pitchFamily="49" charset="0"/>
              </a:rPr>
              <a:t>public class </a:t>
            </a:r>
            <a:r>
              <a:rPr lang="en-US" b="1" dirty="0" err="1">
                <a:latin typeface="Consolas" panose="020B0609020204030204" pitchFamily="49" charset="0"/>
              </a:rPr>
              <a:t>ContainerWithNew</a:t>
            </a:r>
            <a:r>
              <a:rPr lang="en-US" b="1" dirty="0">
                <a:latin typeface="Consolas" panose="020B0609020204030204" pitchFamily="49" charset="0"/>
              </a:rPr>
              <a:t>&lt;T&gt; {</a:t>
            </a:r>
          </a:p>
          <a:p>
            <a:r>
              <a:rPr lang="en-US" b="1" dirty="0">
                <a:latin typeface="Consolas" panose="020B0609020204030204" pitchFamily="49" charset="0"/>
              </a:rPr>
              <a:t>  </a:t>
            </a:r>
          </a:p>
          <a:p>
            <a:r>
              <a:rPr lang="en-US" b="1" dirty="0">
                <a:latin typeface="Consolas" panose="020B0609020204030204" pitchFamily="49" charset="0"/>
              </a:rPr>
              <a:t>  public T </a:t>
            </a:r>
            <a:r>
              <a:rPr lang="en-US" b="1" dirty="0" err="1">
                <a:latin typeface="Consolas" panose="020B0609020204030204" pitchFamily="49" charset="0"/>
              </a:rPr>
              <a:t>createItem</a:t>
            </a:r>
            <a:r>
              <a:rPr lang="en-US" b="1" dirty="0">
                <a:latin typeface="Consolas" panose="020B0609020204030204" pitchFamily="49" charset="0"/>
              </a:rPr>
              <a:t>() {</a:t>
            </a:r>
          </a:p>
          <a:p>
            <a:r>
              <a:rPr lang="en-US" b="1" dirty="0">
                <a:latin typeface="Consolas" panose="020B0609020204030204" pitchFamily="49" charset="0"/>
              </a:rPr>
              <a:t>    </a:t>
            </a:r>
            <a:r>
              <a:rPr lang="en-US" b="1" dirty="0">
                <a:solidFill>
                  <a:schemeClr val="accent3">
                    <a:lumMod val="50000"/>
                  </a:schemeClr>
                </a:solidFill>
                <a:latin typeface="Consolas" panose="020B0609020204030204" pitchFamily="49" charset="0"/>
              </a:rPr>
              <a:t>//Cannot do this. Compiler reports "Cannot instantiate the type T".</a:t>
            </a:r>
          </a:p>
          <a:p>
            <a:r>
              <a:rPr lang="en-US" b="1" dirty="0">
                <a:latin typeface="Consolas" panose="020B0609020204030204" pitchFamily="49" charset="0"/>
              </a:rPr>
              <a:t>    return new T();</a:t>
            </a:r>
          </a:p>
          <a:p>
            <a:r>
              <a:rPr lang="en-US" b="1" dirty="0">
                <a:latin typeface="Consolas" panose="020B0609020204030204" pitchFamily="49" charset="0"/>
              </a:rPr>
              <a:t>  }</a:t>
            </a:r>
          </a:p>
          <a:p>
            <a:r>
              <a:rPr lang="en-US" b="1" dirty="0">
                <a:latin typeface="Consolas" panose="020B0609020204030204" pitchFamily="49" charset="0"/>
              </a:rPr>
              <a:t>  </a:t>
            </a:r>
          </a:p>
          <a:p>
            <a:r>
              <a:rPr lang="en-US" b="1" dirty="0">
                <a:latin typeface="Consolas" panose="020B0609020204030204" pitchFamily="49" charset="0"/>
              </a:rPr>
              <a:t>  public T[] </a:t>
            </a:r>
            <a:r>
              <a:rPr lang="en-US" b="1" dirty="0" err="1">
                <a:latin typeface="Consolas" panose="020B0609020204030204" pitchFamily="49" charset="0"/>
              </a:rPr>
              <a:t>createItemArray</a:t>
            </a:r>
            <a:r>
              <a:rPr lang="en-US" b="1" dirty="0">
                <a:latin typeface="Consolas" panose="020B0609020204030204" pitchFamily="49" charset="0"/>
              </a:rPr>
              <a:t>() {</a:t>
            </a:r>
          </a:p>
          <a:p>
            <a:r>
              <a:rPr lang="en-US" b="1" dirty="0">
                <a:latin typeface="Consolas" panose="020B0609020204030204" pitchFamily="49" charset="0"/>
              </a:rPr>
              <a:t>    </a:t>
            </a:r>
            <a:r>
              <a:rPr lang="en-US" b="1" dirty="0">
                <a:solidFill>
                  <a:schemeClr val="accent3">
                    <a:lumMod val="50000"/>
                  </a:schemeClr>
                </a:solidFill>
                <a:latin typeface="Consolas" panose="020B0609020204030204" pitchFamily="49" charset="0"/>
              </a:rPr>
              <a:t>//Cannot do this. Compiler reports "Cannot create a generic array of T".</a:t>
            </a:r>
          </a:p>
          <a:p>
            <a:r>
              <a:rPr lang="en-US" b="1" dirty="0">
                <a:latin typeface="Consolas" panose="020B0609020204030204" pitchFamily="49" charset="0"/>
              </a:rPr>
              <a:t>    return new T[5];</a:t>
            </a:r>
          </a:p>
          <a:p>
            <a:r>
              <a:rPr lang="en-US" b="1" dirty="0">
                <a:latin typeface="Consolas" panose="020B0609020204030204" pitchFamily="49" charset="0"/>
              </a:rPr>
              <a:t>  }</a:t>
            </a:r>
          </a:p>
          <a:p>
            <a:r>
              <a:rPr lang="en-US" b="1" dirty="0">
                <a:latin typeface="Consolas" panose="020B0609020204030204" pitchFamily="49" charset="0"/>
              </a:rPr>
              <a:t>}</a:t>
            </a:r>
          </a:p>
        </p:txBody>
      </p:sp>
      <p:sp>
        <p:nvSpPr>
          <p:cNvPr id="7" name="Content Placeholder 2">
            <a:extLst>
              <a:ext uri="{FF2B5EF4-FFF2-40B4-BE49-F238E27FC236}">
                <a16:creationId xmlns:a16="http://schemas.microsoft.com/office/drawing/2014/main" id="{6F721C08-4F01-4951-AA30-874782A1EF0C}"/>
              </a:ext>
            </a:extLst>
          </p:cNvPr>
          <p:cNvSpPr txBox="1">
            <a:spLocks/>
          </p:cNvSpPr>
          <p:nvPr/>
        </p:nvSpPr>
        <p:spPr bwMode="auto">
          <a:xfrm>
            <a:off x="609600" y="1444883"/>
            <a:ext cx="10972800" cy="9144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dirty="0"/>
              <a:t>A generic class is does not exist at runtime, so it’s not possible to create a new instance of it.</a:t>
            </a:r>
          </a:p>
        </p:txBody>
      </p:sp>
    </p:spTree>
    <p:extLst>
      <p:ext uri="{BB962C8B-B14F-4D97-AF65-F5344CB8AC3E}">
        <p14:creationId xmlns:p14="http://schemas.microsoft.com/office/powerpoint/2010/main" val="81558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Not Generic Methods</a:t>
            </a:r>
          </a:p>
        </p:txBody>
      </p:sp>
      <p:sp>
        <p:nvSpPr>
          <p:cNvPr id="4" name="TextBox 3">
            <a:extLst>
              <a:ext uri="{FF2B5EF4-FFF2-40B4-BE49-F238E27FC236}">
                <a16:creationId xmlns:a16="http://schemas.microsoft.com/office/drawing/2014/main" id="{3ADFDA14-7C82-4D53-901E-62E7B1561EAC}"/>
              </a:ext>
            </a:extLst>
          </p:cNvPr>
          <p:cNvSpPr txBox="1"/>
          <p:nvPr/>
        </p:nvSpPr>
        <p:spPr>
          <a:xfrm>
            <a:off x="598170" y="1322070"/>
            <a:ext cx="10972800" cy="4324261"/>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NotGenericMethods</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Integer[] </a:t>
            </a:r>
            <a:r>
              <a:rPr lang="en-US" sz="1100" b="1" i="1" dirty="0" err="1">
                <a:solidFill>
                  <a:srgbClr val="0000C0"/>
                </a:solidFill>
                <a:latin typeface="Consolas" panose="020B0609020204030204" pitchFamily="49" charset="0"/>
              </a:rPr>
              <a:t>iarr</a:t>
            </a:r>
            <a:r>
              <a:rPr lang="en-US" sz="1100" b="1" i="1" dirty="0">
                <a:solidFill>
                  <a:srgbClr val="000000"/>
                </a:solidFill>
                <a:latin typeface="Consolas" panose="020B0609020204030204" pitchFamily="49" charset="0"/>
              </a:rPr>
              <a:t> = {2, 5, 8};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Double[] </a:t>
            </a:r>
            <a:r>
              <a:rPr lang="en-US" sz="1100" b="1" i="1" dirty="0" err="1">
                <a:solidFill>
                  <a:srgbClr val="0000C0"/>
                </a:solidFill>
                <a:latin typeface="Consolas" panose="020B0609020204030204" pitchFamily="49" charset="0"/>
              </a:rPr>
              <a:t>darr</a:t>
            </a:r>
            <a:r>
              <a:rPr lang="en-US" sz="1100" b="1" i="1" dirty="0">
                <a:solidFill>
                  <a:srgbClr val="000000"/>
                </a:solidFill>
                <a:latin typeface="Consolas" panose="020B0609020204030204" pitchFamily="49" charset="0"/>
              </a:rPr>
              <a:t> = {28.67, 5.05, 8.3};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String[] </a:t>
            </a:r>
            <a:r>
              <a:rPr lang="en-US" sz="1100" b="1" i="1" dirty="0" err="1">
                <a:solidFill>
                  <a:srgbClr val="0000C0"/>
                </a:solidFill>
                <a:latin typeface="Consolas" panose="020B0609020204030204" pitchFamily="49" charset="0"/>
              </a:rPr>
              <a:t>sarr</a:t>
            </a:r>
            <a:r>
              <a:rPr lang="en-US" sz="1100" b="1" i="1" dirty="0">
                <a:solidFill>
                  <a:srgbClr val="000000"/>
                </a:solidFill>
                <a:latin typeface="Consolas" panose="020B0609020204030204" pitchFamily="49" charset="0"/>
              </a:rPr>
              <a:t> = {</a:t>
            </a:r>
            <a:r>
              <a:rPr lang="en-US" sz="1100" b="1" i="1" dirty="0">
                <a:solidFill>
                  <a:srgbClr val="2A00FF"/>
                </a:solidFill>
                <a:latin typeface="Consolas" panose="020B0609020204030204" pitchFamily="49" charset="0"/>
              </a:rPr>
              <a:t>"Twelve"</a:t>
            </a:r>
            <a:r>
              <a:rPr lang="en-US" sz="1100" b="1" i="1" dirty="0">
                <a:solidFill>
                  <a:srgbClr val="000000"/>
                </a:solidFill>
                <a:latin typeface="Consolas" panose="020B0609020204030204" pitchFamily="49" charset="0"/>
              </a:rPr>
              <a:t>, </a:t>
            </a:r>
            <a:r>
              <a:rPr lang="en-US" sz="1100" b="1" i="1" dirty="0">
                <a:solidFill>
                  <a:srgbClr val="2A00FF"/>
                </a:solidFill>
                <a:latin typeface="Consolas" panose="020B0609020204030204" pitchFamily="49" charset="0"/>
              </a:rPr>
              <a:t>"Angry"</a:t>
            </a:r>
            <a:r>
              <a:rPr lang="en-US" sz="1100" b="1" i="1" dirty="0">
                <a:solidFill>
                  <a:srgbClr val="000000"/>
                </a:solidFill>
                <a:latin typeface="Consolas" panose="020B0609020204030204" pitchFamily="49" charset="0"/>
              </a:rPr>
              <a:t>, </a:t>
            </a:r>
            <a:r>
              <a:rPr lang="en-US" sz="1100" b="1" i="1" dirty="0">
                <a:solidFill>
                  <a:srgbClr val="2A00FF"/>
                </a:solidFill>
                <a:latin typeface="Consolas" panose="020B0609020204030204" pitchFamily="49" charset="0"/>
              </a:rPr>
              <a:t>"Men"</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r>
              <a:rPr lang="en-US" sz="1100" i="1" dirty="0" err="1">
                <a:solidFill>
                  <a:srgbClr val="000000"/>
                </a:solidFill>
                <a:latin typeface="Consolas" panose="020B0609020204030204" pitchFamily="49" charset="0"/>
              </a:rPr>
              <a:t>showIntArray</a:t>
            </a:r>
            <a:r>
              <a:rPr lang="en-US" sz="1100" i="1" dirty="0">
                <a:solidFill>
                  <a:srgbClr val="000000"/>
                </a:solidFill>
                <a:latin typeface="Consolas" panose="020B0609020204030204" pitchFamily="49" charset="0"/>
              </a:rPr>
              <a:t>(</a:t>
            </a:r>
            <a:r>
              <a:rPr lang="en-US" sz="1100" i="1" dirty="0" err="1">
                <a:solidFill>
                  <a:srgbClr val="0000C0"/>
                </a:solidFill>
                <a:latin typeface="Consolas" panose="020B0609020204030204" pitchFamily="49" charset="0"/>
              </a:rPr>
              <a:t>iarr</a:t>
            </a:r>
            <a:r>
              <a:rPr lang="en-US" sz="1100"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i="1" dirty="0" err="1">
                <a:solidFill>
                  <a:srgbClr val="000000"/>
                </a:solidFill>
                <a:latin typeface="Consolas" panose="020B0609020204030204" pitchFamily="49" charset="0"/>
              </a:rPr>
              <a:t>showDoubleArray</a:t>
            </a:r>
            <a:r>
              <a:rPr lang="en-US" sz="1100" i="1" dirty="0">
                <a:solidFill>
                  <a:srgbClr val="000000"/>
                </a:solidFill>
                <a:latin typeface="Consolas" panose="020B0609020204030204" pitchFamily="49" charset="0"/>
              </a:rPr>
              <a:t>(</a:t>
            </a:r>
            <a:r>
              <a:rPr lang="en-US" sz="1100" i="1" dirty="0" err="1">
                <a:solidFill>
                  <a:srgbClr val="0000C0"/>
                </a:solidFill>
                <a:latin typeface="Consolas" panose="020B0609020204030204" pitchFamily="49" charset="0"/>
              </a:rPr>
              <a:t>darr</a:t>
            </a:r>
            <a:r>
              <a:rPr lang="en-US" sz="1100"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i="1" dirty="0" err="1">
                <a:solidFill>
                  <a:srgbClr val="000000"/>
                </a:solidFill>
                <a:latin typeface="Consolas" panose="020B0609020204030204" pitchFamily="49" charset="0"/>
              </a:rPr>
              <a:t>showStringArray</a:t>
            </a:r>
            <a:r>
              <a:rPr lang="en-US" sz="1100" i="1" dirty="0">
                <a:solidFill>
                  <a:srgbClr val="000000"/>
                </a:solidFill>
                <a:latin typeface="Consolas" panose="020B0609020204030204" pitchFamily="49" charset="0"/>
              </a:rPr>
              <a:t>(</a:t>
            </a:r>
            <a:r>
              <a:rPr lang="en-US" sz="1100" i="1" dirty="0" err="1">
                <a:solidFill>
                  <a:srgbClr val="0000C0"/>
                </a:solidFill>
                <a:latin typeface="Consolas" panose="020B0609020204030204" pitchFamily="49" charset="0"/>
              </a:rPr>
              <a:t>sarr</a:t>
            </a:r>
            <a:r>
              <a:rPr lang="en-US" sz="1100"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showIntArray</a:t>
            </a:r>
            <a:r>
              <a:rPr lang="en-US" sz="1100" b="1" dirty="0">
                <a:solidFill>
                  <a:srgbClr val="000000"/>
                </a:solidFill>
                <a:latin typeface="Consolas" panose="020B0609020204030204" pitchFamily="49" charset="0"/>
              </a:rPr>
              <a:t>(Integer[] </a:t>
            </a:r>
            <a:r>
              <a:rPr lang="en-US" sz="1100" b="1" dirty="0">
                <a:solidFill>
                  <a:srgbClr val="6A3E3E"/>
                </a:solidFill>
                <a:latin typeface="Consolas" panose="020B0609020204030204" pitchFamily="49" charset="0"/>
              </a:rPr>
              <a:t>a</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for</a:t>
            </a:r>
            <a:r>
              <a:rPr lang="en-US" sz="1100" b="1" dirty="0">
                <a:solidFill>
                  <a:srgbClr val="000000"/>
                </a:solidFill>
                <a:latin typeface="Consolas" panose="020B0609020204030204" pitchFamily="49" charset="0"/>
              </a:rPr>
              <a:t> (Integer </a:t>
            </a:r>
            <a:r>
              <a:rPr lang="en-US" sz="1100" b="1" dirty="0" err="1">
                <a:solidFill>
                  <a:srgbClr val="6A3E3E"/>
                </a:solidFill>
                <a:latin typeface="Consolas" panose="020B0609020204030204" pitchFamily="49" charset="0"/>
              </a:rPr>
              <a:t>elem</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a</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a:t>
            </a:r>
            <a:r>
              <a:rPr lang="en-US" sz="1100" b="1" i="1" dirty="0">
                <a:solidFill>
                  <a:srgbClr val="000000"/>
                </a:solidFill>
                <a:latin typeface="Consolas" panose="020B0609020204030204" pitchFamily="49" charset="0"/>
              </a:rPr>
              <a:t>(</a:t>
            </a:r>
            <a:r>
              <a:rPr lang="en-US" sz="1100" b="1" i="1" dirty="0" err="1">
                <a:solidFill>
                  <a:srgbClr val="6A3E3E"/>
                </a:solidFill>
                <a:latin typeface="Consolas" panose="020B0609020204030204" pitchFamily="49" charset="0"/>
              </a:rPr>
              <a:t>elem</a:t>
            </a:r>
            <a:r>
              <a:rPr lang="en-US" sz="1100" b="1" i="1" dirty="0">
                <a:solidFill>
                  <a:srgbClr val="000000"/>
                </a:solidFill>
                <a:latin typeface="Consolas" panose="020B0609020204030204" pitchFamily="49" charset="0"/>
              </a:rPr>
              <a:t> + </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showDoubleArray</a:t>
            </a:r>
            <a:r>
              <a:rPr lang="en-US" sz="1100" b="1" dirty="0">
                <a:solidFill>
                  <a:srgbClr val="000000"/>
                </a:solidFill>
                <a:latin typeface="Consolas" panose="020B0609020204030204" pitchFamily="49" charset="0"/>
              </a:rPr>
              <a:t>(Double[] </a:t>
            </a:r>
            <a:r>
              <a:rPr lang="en-US" sz="1100" b="1" dirty="0">
                <a:solidFill>
                  <a:srgbClr val="6A3E3E"/>
                </a:solidFill>
                <a:latin typeface="Consolas" panose="020B0609020204030204" pitchFamily="49" charset="0"/>
              </a:rPr>
              <a:t>a</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for</a:t>
            </a:r>
            <a:r>
              <a:rPr lang="en-US" sz="1100" b="1" dirty="0">
                <a:solidFill>
                  <a:srgbClr val="000000"/>
                </a:solidFill>
                <a:latin typeface="Consolas" panose="020B0609020204030204" pitchFamily="49" charset="0"/>
              </a:rPr>
              <a:t> (Double </a:t>
            </a:r>
            <a:r>
              <a:rPr lang="en-US" sz="1100" b="1" dirty="0" err="1">
                <a:solidFill>
                  <a:srgbClr val="6A3E3E"/>
                </a:solidFill>
                <a:latin typeface="Consolas" panose="020B0609020204030204" pitchFamily="49" charset="0"/>
              </a:rPr>
              <a:t>elem</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a</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a:t>
            </a:r>
            <a:r>
              <a:rPr lang="en-US" sz="1100" b="1" i="1" dirty="0">
                <a:solidFill>
                  <a:srgbClr val="000000"/>
                </a:solidFill>
                <a:latin typeface="Consolas" panose="020B0609020204030204" pitchFamily="49" charset="0"/>
              </a:rPr>
              <a:t>(</a:t>
            </a:r>
            <a:r>
              <a:rPr lang="en-US" sz="1100" b="1" i="1" dirty="0" err="1">
                <a:solidFill>
                  <a:srgbClr val="6A3E3E"/>
                </a:solidFill>
                <a:latin typeface="Consolas" panose="020B0609020204030204" pitchFamily="49" charset="0"/>
              </a:rPr>
              <a:t>elem</a:t>
            </a:r>
            <a:r>
              <a:rPr lang="en-US" sz="1100" b="1" i="1" dirty="0">
                <a:solidFill>
                  <a:srgbClr val="000000"/>
                </a:solidFill>
                <a:latin typeface="Consolas" panose="020B0609020204030204" pitchFamily="49" charset="0"/>
              </a:rPr>
              <a:t> + </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showStringArray</a:t>
            </a:r>
            <a:r>
              <a:rPr lang="en-US" sz="1100" b="1" dirty="0">
                <a:solidFill>
                  <a:srgbClr val="000000"/>
                </a:solidFill>
                <a:latin typeface="Consolas" panose="020B0609020204030204" pitchFamily="49" charset="0"/>
              </a:rPr>
              <a:t>(String[] </a:t>
            </a:r>
            <a:r>
              <a:rPr lang="en-US" sz="1100" b="1" dirty="0">
                <a:solidFill>
                  <a:srgbClr val="6A3E3E"/>
                </a:solidFill>
                <a:latin typeface="Consolas" panose="020B0609020204030204" pitchFamily="49" charset="0"/>
              </a:rPr>
              <a:t>a</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for</a:t>
            </a:r>
            <a:r>
              <a:rPr lang="en-US" sz="1100" b="1" dirty="0">
                <a:solidFill>
                  <a:srgbClr val="000000"/>
                </a:solidFill>
                <a:latin typeface="Consolas" panose="020B0609020204030204" pitchFamily="49" charset="0"/>
              </a:rPr>
              <a:t> (String </a:t>
            </a:r>
            <a:r>
              <a:rPr lang="en-US" sz="1100" b="1" dirty="0" err="1">
                <a:solidFill>
                  <a:srgbClr val="6A3E3E"/>
                </a:solidFill>
                <a:latin typeface="Consolas" panose="020B0609020204030204" pitchFamily="49" charset="0"/>
              </a:rPr>
              <a:t>elem</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a</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a:t>
            </a:r>
            <a:r>
              <a:rPr lang="en-US" sz="1100" b="1" i="1" dirty="0">
                <a:solidFill>
                  <a:srgbClr val="000000"/>
                </a:solidFill>
                <a:latin typeface="Consolas" panose="020B0609020204030204" pitchFamily="49" charset="0"/>
              </a:rPr>
              <a:t>(</a:t>
            </a:r>
            <a:r>
              <a:rPr lang="en-US" sz="1100" b="1" i="1" dirty="0" err="1">
                <a:solidFill>
                  <a:srgbClr val="6A3E3E"/>
                </a:solidFill>
                <a:latin typeface="Consolas" panose="020B0609020204030204" pitchFamily="49" charset="0"/>
              </a:rPr>
              <a:t>elem</a:t>
            </a:r>
            <a:r>
              <a:rPr lang="en-US" sz="1100" b="1" i="1" dirty="0">
                <a:solidFill>
                  <a:srgbClr val="000000"/>
                </a:solidFill>
                <a:latin typeface="Consolas" panose="020B0609020204030204" pitchFamily="49" charset="0"/>
              </a:rPr>
              <a:t> + </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D73C67D9-EEAB-414B-9524-821D49E76839}"/>
              </a:ext>
            </a:extLst>
          </p:cNvPr>
          <p:cNvSpPr txBox="1"/>
          <p:nvPr/>
        </p:nvSpPr>
        <p:spPr>
          <a:xfrm>
            <a:off x="598170" y="5673001"/>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6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2 5 8 </a:t>
            </a:r>
          </a:p>
          <a:p>
            <a:pPr lvl="0">
              <a:spcBef>
                <a:spcPts val="0"/>
              </a:spcBef>
              <a:spcAft>
                <a:spcPts val="0"/>
              </a:spcAft>
            </a:pPr>
            <a:r>
              <a:rPr lang="en-US" sz="16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28.67 5.05 8.3 </a:t>
            </a:r>
          </a:p>
          <a:p>
            <a:pPr lvl="0">
              <a:spcBef>
                <a:spcPts val="0"/>
              </a:spcBef>
              <a:spcAft>
                <a:spcPts val="0"/>
              </a:spcAft>
            </a:pPr>
            <a:r>
              <a:rPr lang="en-US" sz="16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Twelve Angry Men </a:t>
            </a:r>
            <a:endParaRPr kumimoji="0" lang="en-US" sz="1600" b="0"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053153377"/>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9E9C-AC93-4149-BEFF-C1736869FE5F}"/>
              </a:ext>
            </a:extLst>
          </p:cNvPr>
          <p:cNvSpPr>
            <a:spLocks noGrp="1"/>
          </p:cNvSpPr>
          <p:nvPr>
            <p:ph type="title"/>
          </p:nvPr>
        </p:nvSpPr>
        <p:spPr/>
        <p:txBody>
          <a:bodyPr/>
          <a:lstStyle/>
          <a:p>
            <a:r>
              <a:rPr lang="en-US" dirty="0"/>
              <a:t>Generics Summary</a:t>
            </a:r>
          </a:p>
        </p:txBody>
      </p:sp>
      <p:sp>
        <p:nvSpPr>
          <p:cNvPr id="3" name="Content Placeholder 2">
            <a:extLst>
              <a:ext uri="{FF2B5EF4-FFF2-40B4-BE49-F238E27FC236}">
                <a16:creationId xmlns:a16="http://schemas.microsoft.com/office/drawing/2014/main" id="{78F49A84-EB99-4F4F-B9C0-84069F1EB236}"/>
              </a:ext>
            </a:extLst>
          </p:cNvPr>
          <p:cNvSpPr>
            <a:spLocks noGrp="1"/>
          </p:cNvSpPr>
          <p:nvPr>
            <p:ph idx="1"/>
          </p:nvPr>
        </p:nvSpPr>
        <p:spPr/>
        <p:txBody>
          <a:bodyPr/>
          <a:lstStyle/>
          <a:p>
            <a:r>
              <a:rPr lang="en-US" dirty="0"/>
              <a:t>Type checks occur at </a:t>
            </a:r>
            <a:r>
              <a:rPr lang="en-US" dirty="0" err="1"/>
              <a:t>compiletime</a:t>
            </a:r>
            <a:r>
              <a:rPr lang="en-US" dirty="0"/>
              <a:t> rather than runtime (huge)!</a:t>
            </a:r>
          </a:p>
          <a:p>
            <a:r>
              <a:rPr lang="en-US" dirty="0"/>
              <a:t>The need for verbose casting is eliminated.</a:t>
            </a:r>
          </a:p>
          <a:p>
            <a:r>
              <a:rPr lang="en-US" dirty="0"/>
              <a:t>Programmers may implement more general algorithms rather than repeating the same code over and over for each type.</a:t>
            </a:r>
          </a:p>
          <a:p>
            <a:r>
              <a:rPr lang="en-US" dirty="0"/>
              <a:t>It is easier to learn a single class than a suite of classes that accomplish the same thing.</a:t>
            </a:r>
          </a:p>
          <a:p>
            <a:r>
              <a:rPr lang="en-US" dirty="0"/>
              <a:t>Generics can be defined at both the class and method level.</a:t>
            </a:r>
          </a:p>
          <a:p>
            <a:endParaRPr lang="en-US" dirty="0"/>
          </a:p>
          <a:p>
            <a:endParaRPr lang="en-US" dirty="0"/>
          </a:p>
        </p:txBody>
      </p:sp>
    </p:spTree>
    <p:extLst>
      <p:ext uri="{BB962C8B-B14F-4D97-AF65-F5344CB8AC3E}">
        <p14:creationId xmlns:p14="http://schemas.microsoft.com/office/powerpoint/2010/main" val="3683048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9E9C-AC93-4149-BEFF-C1736869FE5F}"/>
              </a:ext>
            </a:extLst>
          </p:cNvPr>
          <p:cNvSpPr>
            <a:spLocks noGrp="1"/>
          </p:cNvSpPr>
          <p:nvPr>
            <p:ph type="title"/>
          </p:nvPr>
        </p:nvSpPr>
        <p:spPr/>
        <p:txBody>
          <a:bodyPr/>
          <a:lstStyle/>
          <a:p>
            <a:r>
              <a:rPr lang="en-US" dirty="0"/>
              <a:t>Type Erasure Summary</a:t>
            </a:r>
          </a:p>
        </p:txBody>
      </p:sp>
      <p:sp>
        <p:nvSpPr>
          <p:cNvPr id="3" name="Content Placeholder 2">
            <a:extLst>
              <a:ext uri="{FF2B5EF4-FFF2-40B4-BE49-F238E27FC236}">
                <a16:creationId xmlns:a16="http://schemas.microsoft.com/office/drawing/2014/main" id="{78F49A84-EB99-4F4F-B9C0-84069F1EB236}"/>
              </a:ext>
            </a:extLst>
          </p:cNvPr>
          <p:cNvSpPr>
            <a:spLocks noGrp="1"/>
          </p:cNvSpPr>
          <p:nvPr>
            <p:ph idx="1"/>
          </p:nvPr>
        </p:nvSpPr>
        <p:spPr/>
        <p:txBody>
          <a:bodyPr/>
          <a:lstStyle/>
          <a:p>
            <a:r>
              <a:rPr lang="en-US" dirty="0"/>
              <a:t>Type erasure ensures backward compatibility by checking correctness at </a:t>
            </a:r>
            <a:r>
              <a:rPr lang="en-US" dirty="0" err="1"/>
              <a:t>compiletime</a:t>
            </a:r>
            <a:r>
              <a:rPr lang="en-US" dirty="0"/>
              <a:t> then erasing the generics.</a:t>
            </a:r>
          </a:p>
          <a:p>
            <a:r>
              <a:rPr lang="en-US" dirty="0"/>
              <a:t>Therefore only one class exists at runtime.</a:t>
            </a:r>
          </a:p>
          <a:p>
            <a:r>
              <a:rPr lang="en-US" dirty="0"/>
              <a:t>It’s not possible to use </a:t>
            </a:r>
            <a:r>
              <a:rPr lang="en-US" dirty="0" err="1"/>
              <a:t>instanceof</a:t>
            </a:r>
            <a:r>
              <a:rPr lang="en-US" dirty="0"/>
              <a:t> on generic classes, nor it is possible to create new objects of the generic directly.</a:t>
            </a:r>
          </a:p>
          <a:p>
            <a:endParaRPr lang="en-US" dirty="0"/>
          </a:p>
        </p:txBody>
      </p:sp>
    </p:spTree>
    <p:extLst>
      <p:ext uri="{BB962C8B-B14F-4D97-AF65-F5344CB8AC3E}">
        <p14:creationId xmlns:p14="http://schemas.microsoft.com/office/powerpoint/2010/main" val="3482874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0C06-6979-4A35-B635-584E539FF6D0}"/>
              </a:ext>
            </a:extLst>
          </p:cNvPr>
          <p:cNvSpPr>
            <a:spLocks noGrp="1"/>
          </p:cNvSpPr>
          <p:nvPr>
            <p:ph type="title"/>
          </p:nvPr>
        </p:nvSpPr>
        <p:spPr/>
        <p:txBody>
          <a:bodyPr/>
          <a:lstStyle/>
          <a:p>
            <a:r>
              <a:rPr lang="en-US" dirty="0"/>
              <a:t>When to Use Generic Summary</a:t>
            </a:r>
          </a:p>
        </p:txBody>
      </p:sp>
      <p:sp>
        <p:nvSpPr>
          <p:cNvPr id="3" name="Content Placeholder 2">
            <a:extLst>
              <a:ext uri="{FF2B5EF4-FFF2-40B4-BE49-F238E27FC236}">
                <a16:creationId xmlns:a16="http://schemas.microsoft.com/office/drawing/2014/main" id="{758665FC-6FA0-46C4-9CD8-DF47BF104961}"/>
              </a:ext>
            </a:extLst>
          </p:cNvPr>
          <p:cNvSpPr>
            <a:spLocks noGrp="1"/>
          </p:cNvSpPr>
          <p:nvPr>
            <p:ph idx="1"/>
          </p:nvPr>
        </p:nvSpPr>
        <p:spPr/>
        <p:txBody>
          <a:bodyPr/>
          <a:lstStyle/>
          <a:p>
            <a:r>
              <a:rPr lang="en-US" sz="2800" dirty="0"/>
              <a:t>Use a generic when those who use the class or method must know the exact type being used at </a:t>
            </a:r>
            <a:r>
              <a:rPr lang="en-US" sz="2800" dirty="0" err="1"/>
              <a:t>compiletime</a:t>
            </a:r>
            <a:r>
              <a:rPr lang="en-US" sz="2800" dirty="0"/>
              <a:t>.</a:t>
            </a:r>
          </a:p>
          <a:p>
            <a:r>
              <a:rPr lang="en-US" sz="2800" dirty="0"/>
              <a:t>Use a generic when the class or method can operate on many types, but it’s not necessary for the class or method to know exactly which of these types its operating on.</a:t>
            </a:r>
          </a:p>
          <a:p>
            <a:r>
              <a:rPr lang="en-US" sz="2800" dirty="0"/>
              <a:t>Use a generic when logically you are creating a class template or method template that works across many types (to avoid redefining it over and over again for each type).</a:t>
            </a:r>
          </a:p>
          <a:p>
            <a:r>
              <a:rPr lang="en-US" sz="2800" i="1" dirty="0"/>
              <a:t>Do not</a:t>
            </a:r>
            <a:r>
              <a:rPr lang="en-US" sz="2800" dirty="0"/>
              <a:t> define a generic class or method when standard inheritance will do; that is, when those who use the class do not need to tie it down to a specific type at </a:t>
            </a:r>
            <a:r>
              <a:rPr lang="en-US" sz="2800" dirty="0" err="1"/>
              <a:t>compiletime</a:t>
            </a:r>
            <a:r>
              <a:rPr lang="en-US" sz="2800" dirty="0"/>
              <a:t>.</a:t>
            </a:r>
          </a:p>
        </p:txBody>
      </p:sp>
    </p:spTree>
    <p:extLst>
      <p:ext uri="{BB962C8B-B14F-4D97-AF65-F5344CB8AC3E}">
        <p14:creationId xmlns:p14="http://schemas.microsoft.com/office/powerpoint/2010/main" val="1708271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Generic Method</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47800"/>
            <a:ext cx="10972800" cy="323165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GenericMethods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Integer[] </a:t>
            </a:r>
            <a:r>
              <a:rPr lang="en-US" sz="1200" b="1" i="1" dirty="0" err="1">
                <a:solidFill>
                  <a:srgbClr val="0000C0"/>
                </a:solidFill>
                <a:latin typeface="Consolas" panose="020B0609020204030204" pitchFamily="49" charset="0"/>
              </a:rPr>
              <a:t>iarr</a:t>
            </a:r>
            <a:r>
              <a:rPr lang="en-US" sz="1200" b="1" i="1" dirty="0">
                <a:solidFill>
                  <a:srgbClr val="000000"/>
                </a:solidFill>
                <a:latin typeface="Consolas" panose="020B0609020204030204" pitchFamily="49" charset="0"/>
              </a:rPr>
              <a:t> = {2, 5, 8};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Double[] </a:t>
            </a:r>
            <a:r>
              <a:rPr lang="en-US" sz="1200" b="1" i="1" dirty="0" err="1">
                <a:solidFill>
                  <a:srgbClr val="0000C0"/>
                </a:solidFill>
                <a:latin typeface="Consolas" panose="020B0609020204030204" pitchFamily="49" charset="0"/>
              </a:rPr>
              <a:t>darr</a:t>
            </a:r>
            <a:r>
              <a:rPr lang="en-US" sz="1200" b="1" i="1" dirty="0">
                <a:solidFill>
                  <a:srgbClr val="000000"/>
                </a:solidFill>
                <a:latin typeface="Consolas" panose="020B0609020204030204" pitchFamily="49" charset="0"/>
              </a:rPr>
              <a:t> = {28.67, 5.05, 8.3};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String[] </a:t>
            </a:r>
            <a:r>
              <a:rPr lang="en-US" sz="1200" b="1" i="1" dirty="0" err="1">
                <a:solidFill>
                  <a:srgbClr val="0000C0"/>
                </a:solidFill>
                <a:latin typeface="Consolas" panose="020B0609020204030204" pitchFamily="49" charset="0"/>
              </a:rPr>
              <a:t>sarr</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"Twelve"</a:t>
            </a:r>
            <a:r>
              <a:rPr lang="en-US" sz="1200" b="1" i="1" dirty="0">
                <a:solidFill>
                  <a:srgbClr val="000000"/>
                </a:solidFill>
                <a:latin typeface="Consolas" panose="020B0609020204030204" pitchFamily="49" charset="0"/>
              </a:rPr>
              <a:t>, </a:t>
            </a:r>
            <a:r>
              <a:rPr lang="en-US" sz="1200" b="1" i="1" dirty="0">
                <a:solidFill>
                  <a:srgbClr val="2A00FF"/>
                </a:solidFill>
                <a:latin typeface="Consolas" panose="020B0609020204030204" pitchFamily="49" charset="0"/>
              </a:rPr>
              <a:t>"Angry"</a:t>
            </a:r>
            <a:r>
              <a:rPr lang="en-US" sz="1200" b="1" i="1" dirty="0">
                <a:solidFill>
                  <a:srgbClr val="000000"/>
                </a:solidFill>
                <a:latin typeface="Consolas" panose="020B0609020204030204" pitchFamily="49" charset="0"/>
              </a:rPr>
              <a:t>, </a:t>
            </a:r>
            <a:r>
              <a:rPr lang="en-US" sz="1200" b="1" i="1" dirty="0">
                <a:solidFill>
                  <a:srgbClr val="2A00FF"/>
                </a:solidFill>
                <a:latin typeface="Consolas" panose="020B0609020204030204" pitchFamily="49" charset="0"/>
              </a:rPr>
              <a:t>"Men"</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showArray</a:t>
            </a:r>
            <a:r>
              <a:rPr lang="en-US" sz="1200" i="1"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iarr</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showArray</a:t>
            </a:r>
            <a:r>
              <a:rPr lang="en-US" sz="1200" i="1"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darr</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showArray</a:t>
            </a:r>
            <a:r>
              <a:rPr lang="en-US" sz="1200" i="1"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sarr</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&lt;T&gt;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showArray</a:t>
            </a:r>
            <a:r>
              <a:rPr lang="en-US" sz="1200" b="1" dirty="0">
                <a:solidFill>
                  <a:srgbClr val="000000"/>
                </a:solidFill>
                <a:latin typeface="Consolas" panose="020B0609020204030204" pitchFamily="49" charset="0"/>
              </a:rPr>
              <a:t>(T[] </a:t>
            </a:r>
            <a:r>
              <a:rPr lang="en-US" sz="1200" b="1" dirty="0">
                <a:solidFill>
                  <a:srgbClr val="6A3E3E"/>
                </a:solidFill>
                <a:latin typeface="Consolas" panose="020B0609020204030204" pitchFamily="49" charset="0"/>
              </a:rPr>
              <a:t>a</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(T </a:t>
            </a:r>
            <a:r>
              <a:rPr lang="en-US" sz="1200" b="1" dirty="0" err="1">
                <a:solidFill>
                  <a:srgbClr val="6A3E3E"/>
                </a:solidFill>
                <a:latin typeface="Consolas" panose="020B0609020204030204" pitchFamily="49" charset="0"/>
              </a:rPr>
              <a:t>elem</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a</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a:t>
            </a:r>
            <a:r>
              <a:rPr lang="en-US" sz="1200" b="1" i="1" dirty="0">
                <a:solidFill>
                  <a:srgbClr val="000000"/>
                </a:solidFill>
                <a:latin typeface="Consolas" panose="020B0609020204030204" pitchFamily="49" charset="0"/>
              </a:rPr>
              <a:t>(</a:t>
            </a:r>
            <a:r>
              <a:rPr lang="en-US" sz="1200" b="1" i="1" dirty="0" err="1">
                <a:solidFill>
                  <a:srgbClr val="6A3E3E"/>
                </a:solidFill>
                <a:latin typeface="Consolas" panose="020B0609020204030204" pitchFamily="49" charset="0"/>
              </a:rPr>
              <a:t>elem</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D73C67D9-EEAB-414B-9524-821D49E76839}"/>
              </a:ext>
            </a:extLst>
          </p:cNvPr>
          <p:cNvSpPr txBox="1"/>
          <p:nvPr/>
        </p:nvSpPr>
        <p:spPr>
          <a:xfrm>
            <a:off x="609600" y="5506144"/>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2 5 8 </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28.67 5.05 8.3 </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Twelve Angry Men </a:t>
            </a:r>
          </a:p>
        </p:txBody>
      </p:sp>
    </p:spTree>
    <p:extLst>
      <p:ext uri="{BB962C8B-B14F-4D97-AF65-F5344CB8AC3E}">
        <p14:creationId xmlns:p14="http://schemas.microsoft.com/office/powerpoint/2010/main" val="185541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Non-Generic Container Class</a:t>
            </a:r>
          </a:p>
        </p:txBody>
      </p:sp>
      <p:sp>
        <p:nvSpPr>
          <p:cNvPr id="4" name="TextBox 3">
            <a:extLst>
              <a:ext uri="{FF2B5EF4-FFF2-40B4-BE49-F238E27FC236}">
                <a16:creationId xmlns:a16="http://schemas.microsoft.com/office/drawing/2014/main" id="{3ADFDA14-7C82-4D53-901E-62E7B1561EAC}"/>
              </a:ext>
            </a:extLst>
          </p:cNvPr>
          <p:cNvSpPr txBox="1"/>
          <p:nvPr/>
        </p:nvSpPr>
        <p:spPr>
          <a:xfrm>
            <a:off x="598170" y="1592659"/>
            <a:ext cx="10972800" cy="3600986"/>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NonGenericContainer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Object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u="sng" dirty="0">
                <a:solidFill>
                  <a:srgbClr val="0000C0"/>
                </a:solidFill>
                <a:latin typeface="Consolas" panose="020B0609020204030204" pitchFamily="49" charset="0"/>
              </a:rPr>
              <a:t>description</a:t>
            </a:r>
            <a:r>
              <a:rPr lang="en-US" sz="1200" b="1" u="sng"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NonGenericContainer</a:t>
            </a:r>
            <a:r>
              <a:rPr lang="en-US" sz="1200" b="1" dirty="0">
                <a:solidFill>
                  <a:srgbClr val="000000"/>
                </a:solidFill>
                <a:latin typeface="Consolas" panose="020B0609020204030204" pitchFamily="49" charset="0"/>
              </a:rPr>
              <a:t>(Object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 String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description</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Object </a:t>
            </a:r>
            <a:r>
              <a:rPr lang="en-US" sz="1200" b="1" dirty="0" err="1">
                <a:solidFill>
                  <a:srgbClr val="000000"/>
                </a:solidFill>
                <a:latin typeface="Consolas" panose="020B0609020204030204" pitchFamily="49" charset="0"/>
              </a:rPr>
              <a:t>getObject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NonGenericContainer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wrapper1</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NonGenericContainer</a:t>
            </a:r>
            <a:r>
              <a:rPr lang="en-US" sz="1200" b="1" dirty="0">
                <a:solidFill>
                  <a:srgbClr val="000000"/>
                </a:solidFill>
                <a:latin typeface="Consolas" panose="020B0609020204030204" pitchFamily="49" charset="0"/>
              </a:rPr>
              <a:t>(3, </a:t>
            </a:r>
            <a:r>
              <a:rPr lang="en-US" sz="1200" b="1" dirty="0">
                <a:solidFill>
                  <a:srgbClr val="2A00FF"/>
                </a:solidFill>
                <a:latin typeface="Consolas" panose="020B0609020204030204" pitchFamily="49" charset="0"/>
              </a:rPr>
              <a:t>"three"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NonGenericContainer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wrapper2</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NonGenericContainer</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"nine"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"nine"</a:t>
            </a:r>
            <a:r>
              <a:rPr lang="en-US"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NonGenericContainer </a:t>
            </a:r>
            <a:r>
              <a:rPr lang="it-IT" sz="1200" dirty="0">
                <a:solidFill>
                  <a:srgbClr val="6A3E3E"/>
                </a:solidFill>
                <a:latin typeface="Consolas" panose="020B0609020204030204" pitchFamily="49" charset="0"/>
              </a:rPr>
              <a:t>wrapper3</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NonGenericContainer(</a:t>
            </a:r>
            <a:r>
              <a:rPr lang="it-IT" sz="1200" b="1" dirty="0">
                <a:solidFill>
                  <a:srgbClr val="7F0055"/>
                </a:solidFill>
                <a:latin typeface="Consolas" panose="020B0609020204030204" pitchFamily="49" charset="0"/>
              </a:rPr>
              <a:t>false</a:t>
            </a:r>
            <a:r>
              <a:rPr lang="it-IT" sz="1200" b="1" dirty="0">
                <a:solidFill>
                  <a:srgbClr val="000000"/>
                </a:solidFill>
                <a:latin typeface="Consolas" panose="020B0609020204030204" pitchFamily="49" charset="0"/>
              </a:rPr>
              <a:t>, </a:t>
            </a:r>
            <a:r>
              <a:rPr lang="it-IT" sz="1200" b="1" dirty="0">
                <a:solidFill>
                  <a:srgbClr val="2A00FF"/>
                </a:solidFill>
                <a:latin typeface="Consolas" panose="020B0609020204030204" pitchFamily="49" charset="0"/>
              </a:rPr>
              <a:t>"false"</a:t>
            </a:r>
            <a:r>
              <a:rPr lang="it-IT"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"wrapper1 object = 3? ==&gt; "</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int</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wrapper1</a:t>
            </a:r>
            <a:r>
              <a:rPr lang="en-US" sz="1200" b="1" i="1" dirty="0">
                <a:solidFill>
                  <a:srgbClr val="000000"/>
                </a:solidFill>
                <a:latin typeface="Consolas" panose="020B0609020204030204" pitchFamily="49" charset="0"/>
              </a:rPr>
              <a:t>.getObject() == 3)); </a:t>
            </a:r>
            <a:r>
              <a:rPr lang="en-US" sz="1200" b="1" i="1" dirty="0">
                <a:solidFill>
                  <a:srgbClr val="3F7F5F"/>
                </a:solidFill>
                <a:latin typeface="Consolas" panose="020B0609020204030204" pitchFamily="49" charset="0"/>
              </a:rPr>
              <a:t>//must be cast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"wrapper2 object = nine? ==&gt; "</a:t>
            </a:r>
            <a:r>
              <a:rPr lang="en-US" sz="1200" b="1" i="1" dirty="0">
                <a:solidFill>
                  <a:srgbClr val="000000"/>
                </a:solidFill>
                <a:latin typeface="Consolas" panose="020B0609020204030204" pitchFamily="49" charset="0"/>
              </a:rPr>
              <a:t> + (((String)</a:t>
            </a:r>
            <a:r>
              <a:rPr lang="en-US" sz="1200" b="1" i="1" dirty="0">
                <a:solidFill>
                  <a:srgbClr val="6A3E3E"/>
                </a:solidFill>
                <a:latin typeface="Consolas" panose="020B0609020204030204" pitchFamily="49" charset="0"/>
              </a:rPr>
              <a:t>wrapper2</a:t>
            </a:r>
            <a:r>
              <a:rPr lang="en-US" sz="1200" b="1" i="1" dirty="0">
                <a:solidFill>
                  <a:srgbClr val="000000"/>
                </a:solidFill>
                <a:latin typeface="Consolas" panose="020B0609020204030204" pitchFamily="49" charset="0"/>
              </a:rPr>
              <a:t>.getObject()).equals(</a:t>
            </a:r>
            <a:r>
              <a:rPr lang="en-US" sz="1200" b="1" i="1" dirty="0">
                <a:solidFill>
                  <a:srgbClr val="2A00FF"/>
                </a:solidFill>
                <a:latin typeface="Consolas" panose="020B0609020204030204" pitchFamily="49" charset="0"/>
              </a:rPr>
              <a:t>"nine"</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//must be cast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"wrapper3 object = false? ==&gt; "</a:t>
            </a:r>
            <a:r>
              <a:rPr lang="en-US" sz="1200" b="1" i="1" dirty="0">
                <a:solidFill>
                  <a:srgbClr val="000000"/>
                </a:solidFill>
                <a:latin typeface="Consolas" panose="020B0609020204030204" pitchFamily="49" charset="0"/>
              </a:rPr>
              <a:t> + ((Boolean)</a:t>
            </a:r>
            <a:r>
              <a:rPr lang="en-US" sz="1200" b="1" i="1" dirty="0">
                <a:solidFill>
                  <a:srgbClr val="6A3E3E"/>
                </a:solidFill>
                <a:latin typeface="Consolas" panose="020B0609020204030204" pitchFamily="49" charset="0"/>
              </a:rPr>
              <a:t>wrapper3</a:t>
            </a:r>
            <a:r>
              <a:rPr lang="en-US" sz="1200" b="1" i="1" dirty="0">
                <a:solidFill>
                  <a:srgbClr val="000000"/>
                </a:solidFill>
                <a:latin typeface="Consolas" panose="020B0609020204030204" pitchFamily="49" charset="0"/>
              </a:rPr>
              <a:t>.getObject()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//must be cast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506144"/>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wrapper1 object = 3? ==&gt; true</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wrapper2 object = nine? ==&gt; true</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wrapper3 object = false? ==&gt; true</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65922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One Class Per Type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524000"/>
            <a:ext cx="10972800" cy="433965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NonGenericIntContainer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Integer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u="sng" dirty="0">
                <a:solidFill>
                  <a:srgbClr val="0000C0"/>
                </a:solidFill>
                <a:latin typeface="Consolas" panose="020B0609020204030204" pitchFamily="49" charset="0"/>
              </a:rPr>
              <a:t>description</a:t>
            </a:r>
            <a:r>
              <a:rPr lang="en-US" sz="1200" b="1" u="sng"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NonGenericIntContainer</a:t>
            </a:r>
            <a:r>
              <a:rPr lang="en-US" sz="1200" b="1" dirty="0">
                <a:solidFill>
                  <a:srgbClr val="000000"/>
                </a:solidFill>
                <a:latin typeface="Consolas" panose="020B0609020204030204" pitchFamily="49" charset="0"/>
              </a:rPr>
              <a:t>(Integer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 String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description</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Integer </a:t>
            </a:r>
            <a:r>
              <a:rPr lang="en-US" sz="1200" b="1" dirty="0" err="1">
                <a:solidFill>
                  <a:srgbClr val="000000"/>
                </a:solidFill>
                <a:latin typeface="Consolas" panose="020B0609020204030204" pitchFamily="49" charset="0"/>
              </a:rPr>
              <a:t>getObject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NonGenericStringContainer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u="sng" dirty="0">
                <a:solidFill>
                  <a:srgbClr val="0000C0"/>
                </a:solidFill>
                <a:latin typeface="Consolas" panose="020B0609020204030204" pitchFamily="49" charset="0"/>
              </a:rPr>
              <a:t>description</a:t>
            </a:r>
            <a:r>
              <a:rPr lang="en-US" sz="1200" b="1" u="sng"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NonGenericStringContainer</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 String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description</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String </a:t>
            </a:r>
            <a:r>
              <a:rPr lang="en-US" sz="1200" b="1" dirty="0" err="1">
                <a:solidFill>
                  <a:srgbClr val="000000"/>
                </a:solidFill>
                <a:latin typeface="Consolas" panose="020B0609020204030204" pitchFamily="49" charset="0"/>
              </a:rPr>
              <a:t>getObject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6794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One Class Per Type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47800"/>
            <a:ext cx="10972800" cy="397031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NonGenericBooleanContainer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Boolean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u="sng" dirty="0">
                <a:solidFill>
                  <a:srgbClr val="0000C0"/>
                </a:solidFill>
                <a:latin typeface="Consolas" panose="020B0609020204030204" pitchFamily="49" charset="0"/>
              </a:rPr>
              <a:t>description</a:t>
            </a:r>
            <a:r>
              <a:rPr lang="en-US" sz="1200" b="1" u="sng"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NonGenericBooleanContainer</a:t>
            </a:r>
            <a:r>
              <a:rPr lang="en-US" sz="1200" b="1" dirty="0">
                <a:solidFill>
                  <a:srgbClr val="000000"/>
                </a:solidFill>
                <a:latin typeface="Consolas" panose="020B0609020204030204" pitchFamily="49" charset="0"/>
              </a:rPr>
              <a:t>(Boolean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 String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description</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Boolean </a:t>
            </a:r>
            <a:r>
              <a:rPr lang="en-US" sz="1200" b="1" dirty="0" err="1">
                <a:solidFill>
                  <a:srgbClr val="000000"/>
                </a:solidFill>
                <a:latin typeface="Consolas" panose="020B0609020204030204" pitchFamily="49" charset="0"/>
              </a:rPr>
              <a:t>getObject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NonGenericContainerTest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NonGenericIntContainer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wrapper1</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NonGenericIntContainer</a:t>
            </a:r>
            <a:r>
              <a:rPr lang="en-US" sz="1200" b="1" dirty="0">
                <a:solidFill>
                  <a:srgbClr val="000000"/>
                </a:solidFill>
                <a:latin typeface="Consolas" panose="020B0609020204030204" pitchFamily="49" charset="0"/>
              </a:rPr>
              <a:t>(3, </a:t>
            </a:r>
            <a:r>
              <a:rPr lang="en-US" sz="1200" b="1" dirty="0">
                <a:solidFill>
                  <a:srgbClr val="2A00FF"/>
                </a:solidFill>
                <a:latin typeface="Consolas" panose="020B0609020204030204" pitchFamily="49" charset="0"/>
              </a:rPr>
              <a:t>"three"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NonGenericStringContainer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wrapper2</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NonGenericStringContainer</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"nine"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"nine"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NonGenericBooleanContainer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wrapper3</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NonGenericBooleanContainer</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false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"false"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"wrapper1 object = 3? ==&gt;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wrapper1</a:t>
            </a:r>
            <a:r>
              <a:rPr lang="en-US" sz="1200" b="1" i="1" dirty="0">
                <a:solidFill>
                  <a:srgbClr val="000000"/>
                </a:solidFill>
                <a:latin typeface="Consolas" panose="020B0609020204030204" pitchFamily="49" charset="0"/>
              </a:rPr>
              <a:t>.getObject() == 3)); </a:t>
            </a:r>
            <a:r>
              <a:rPr lang="en-US" sz="1200" b="1" i="1" dirty="0">
                <a:solidFill>
                  <a:srgbClr val="3F7F5F"/>
                </a:solidFill>
                <a:latin typeface="Consolas" panose="020B0609020204030204" pitchFamily="49" charset="0"/>
              </a:rPr>
              <a:t>//avoids casting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"wrapper2 object = nine? ==&gt;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wrapper2</a:t>
            </a:r>
            <a:r>
              <a:rPr lang="en-US" sz="1200" b="1" i="1" dirty="0">
                <a:solidFill>
                  <a:srgbClr val="000000"/>
                </a:solidFill>
                <a:latin typeface="Consolas" panose="020B0609020204030204" pitchFamily="49" charset="0"/>
              </a:rPr>
              <a:t>.getObject().equals(</a:t>
            </a:r>
            <a:r>
              <a:rPr lang="en-US" sz="1200" b="1" i="1" dirty="0">
                <a:solidFill>
                  <a:srgbClr val="2A00FF"/>
                </a:solidFill>
                <a:latin typeface="Consolas" panose="020B0609020204030204" pitchFamily="49" charset="0"/>
              </a:rPr>
              <a:t>"nine"</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//avoids casting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"wrapper3 object = false? ==&gt;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wrapper3</a:t>
            </a:r>
            <a:r>
              <a:rPr lang="en-US" sz="1200" b="1" i="1" dirty="0">
                <a:solidFill>
                  <a:srgbClr val="000000"/>
                </a:solidFill>
                <a:latin typeface="Consolas" panose="020B0609020204030204" pitchFamily="49" charset="0"/>
              </a:rPr>
              <a:t>.getObject()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//avoids casting</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D73C67D9-EEAB-414B-9524-821D49E76839}"/>
              </a:ext>
            </a:extLst>
          </p:cNvPr>
          <p:cNvSpPr txBox="1"/>
          <p:nvPr/>
        </p:nvSpPr>
        <p:spPr>
          <a:xfrm>
            <a:off x="609600" y="5506144"/>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wrapper1 object = 3? ==&gt; true</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wrapper2 object = nine? ==&gt; true</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wrapper3 object = false? ==&gt; true</a:t>
            </a:r>
          </a:p>
        </p:txBody>
      </p:sp>
    </p:spTree>
    <p:extLst>
      <p:ext uri="{BB962C8B-B14F-4D97-AF65-F5344CB8AC3E}">
        <p14:creationId xmlns:p14="http://schemas.microsoft.com/office/powerpoint/2010/main" val="198543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Solution – A Generic Class!</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00279"/>
            <a:ext cx="10972800" cy="3600986"/>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GenericContainer</a:t>
            </a:r>
            <a:r>
              <a:rPr lang="en-US" sz="1200" b="1" dirty="0">
                <a:solidFill>
                  <a:srgbClr val="000000"/>
                </a:solidFill>
                <a:latin typeface="Consolas" panose="020B0609020204030204" pitchFamily="49" charset="0"/>
              </a:rPr>
              <a:t>&lt;T&gt;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T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u="sng" dirty="0">
                <a:solidFill>
                  <a:srgbClr val="0000C0"/>
                </a:solidFill>
                <a:latin typeface="Consolas" panose="020B0609020204030204" pitchFamily="49" charset="0"/>
              </a:rPr>
              <a:t>description</a:t>
            </a:r>
            <a:r>
              <a:rPr lang="en-US" sz="1200" b="1" u="sng"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GenericContainer</a:t>
            </a:r>
            <a:r>
              <a:rPr lang="en-US" sz="1200" b="1" dirty="0">
                <a:solidFill>
                  <a:srgbClr val="000000"/>
                </a:solidFill>
                <a:latin typeface="Consolas" panose="020B0609020204030204" pitchFamily="49" charset="0"/>
              </a:rPr>
              <a:t>(T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 String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description</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description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T </a:t>
            </a:r>
            <a:r>
              <a:rPr lang="en-US" sz="1200" b="1" dirty="0" err="1">
                <a:solidFill>
                  <a:srgbClr val="000000"/>
                </a:solidFill>
                <a:latin typeface="Consolas" panose="020B0609020204030204" pitchFamily="49" charset="0"/>
              </a:rPr>
              <a:t>getObject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o</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GenericContainer</a:t>
            </a:r>
            <a:r>
              <a:rPr lang="en-US" sz="1200" dirty="0">
                <a:solidFill>
                  <a:srgbClr val="000000"/>
                </a:solidFill>
                <a:latin typeface="Consolas" panose="020B0609020204030204" pitchFamily="49" charset="0"/>
              </a:rPr>
              <a:t>&lt;Integer&gt; </a:t>
            </a:r>
            <a:r>
              <a:rPr lang="en-US" sz="1200" dirty="0">
                <a:solidFill>
                  <a:srgbClr val="6A3E3E"/>
                </a:solidFill>
                <a:latin typeface="Consolas" panose="020B0609020204030204" pitchFamily="49" charset="0"/>
              </a:rPr>
              <a:t>wrapper1</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GenericContainer</a:t>
            </a:r>
            <a:r>
              <a:rPr lang="en-US" sz="1200" b="1" dirty="0">
                <a:solidFill>
                  <a:srgbClr val="000000"/>
                </a:solidFill>
                <a:latin typeface="Consolas" panose="020B0609020204030204" pitchFamily="49" charset="0"/>
              </a:rPr>
              <a:t>&lt;Integer&gt;(3, </a:t>
            </a:r>
            <a:r>
              <a:rPr lang="en-US" sz="1200" b="1" dirty="0">
                <a:solidFill>
                  <a:srgbClr val="2A00FF"/>
                </a:solidFill>
                <a:latin typeface="Consolas" panose="020B0609020204030204" pitchFamily="49" charset="0"/>
              </a:rPr>
              <a:t>"three"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GenericContainer</a:t>
            </a:r>
            <a:r>
              <a:rPr lang="en-US" sz="1200" dirty="0">
                <a:solidFill>
                  <a:srgbClr val="000000"/>
                </a:solidFill>
                <a:latin typeface="Consolas" panose="020B0609020204030204" pitchFamily="49" charset="0"/>
              </a:rPr>
              <a:t>&lt;String&gt; </a:t>
            </a:r>
            <a:r>
              <a:rPr lang="en-US" sz="1200" dirty="0">
                <a:solidFill>
                  <a:srgbClr val="6A3E3E"/>
                </a:solidFill>
                <a:latin typeface="Consolas" panose="020B0609020204030204" pitchFamily="49" charset="0"/>
              </a:rPr>
              <a:t>wrapper2</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GenericContainer</a:t>
            </a:r>
            <a:r>
              <a:rPr lang="en-US" sz="1200" b="1" dirty="0">
                <a:solidFill>
                  <a:srgbClr val="000000"/>
                </a:solidFill>
                <a:latin typeface="Consolas" panose="020B0609020204030204" pitchFamily="49" charset="0"/>
              </a:rPr>
              <a:t>&lt;String&gt;(</a:t>
            </a:r>
            <a:r>
              <a:rPr lang="en-US" sz="1200" b="1" dirty="0">
                <a:solidFill>
                  <a:srgbClr val="2A00FF"/>
                </a:solidFill>
                <a:latin typeface="Consolas" panose="020B0609020204030204" pitchFamily="49" charset="0"/>
              </a:rPr>
              <a:t>"nine"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"nine"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GenericContainer</a:t>
            </a:r>
            <a:r>
              <a:rPr lang="en-US" sz="1200" dirty="0">
                <a:solidFill>
                  <a:srgbClr val="000000"/>
                </a:solidFill>
                <a:latin typeface="Consolas" panose="020B0609020204030204" pitchFamily="49" charset="0"/>
              </a:rPr>
              <a:t>&lt;Boolean&gt; </a:t>
            </a:r>
            <a:r>
              <a:rPr lang="en-US" sz="1200" dirty="0">
                <a:solidFill>
                  <a:srgbClr val="6A3E3E"/>
                </a:solidFill>
                <a:latin typeface="Consolas" panose="020B0609020204030204" pitchFamily="49" charset="0"/>
              </a:rPr>
              <a:t>wrapper3</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GenericContainer</a:t>
            </a:r>
            <a:r>
              <a:rPr lang="en-US" sz="1200" b="1" dirty="0">
                <a:solidFill>
                  <a:srgbClr val="000000"/>
                </a:solidFill>
                <a:latin typeface="Consolas" panose="020B0609020204030204" pitchFamily="49" charset="0"/>
              </a:rPr>
              <a:t>&lt;Boolean&gt;(</a:t>
            </a:r>
            <a:r>
              <a:rPr lang="en-US" sz="1200" b="1" dirty="0">
                <a:solidFill>
                  <a:srgbClr val="7F0055"/>
                </a:solidFill>
                <a:latin typeface="Consolas" panose="020B0609020204030204" pitchFamily="49" charset="0"/>
              </a:rPr>
              <a:t>false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"false"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"wrapper1 object = 3? ==&gt;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wrapper1</a:t>
            </a:r>
            <a:r>
              <a:rPr lang="en-US" sz="1200" b="1" i="1" dirty="0">
                <a:solidFill>
                  <a:srgbClr val="000000"/>
                </a:solidFill>
                <a:latin typeface="Consolas" panose="020B0609020204030204" pitchFamily="49" charset="0"/>
              </a:rPr>
              <a:t>.getObject() == 3)); </a:t>
            </a:r>
            <a:r>
              <a:rPr lang="en-US" sz="1200" b="1" i="1" dirty="0">
                <a:solidFill>
                  <a:srgbClr val="3F7F5F"/>
                </a:solidFill>
                <a:latin typeface="Consolas" panose="020B0609020204030204" pitchFamily="49" charset="0"/>
              </a:rPr>
              <a:t>//avoids cast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"wrapper2 object = nine? ==&gt;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wrapper2</a:t>
            </a:r>
            <a:r>
              <a:rPr lang="en-US" sz="1200" b="1" i="1" dirty="0">
                <a:solidFill>
                  <a:srgbClr val="000000"/>
                </a:solidFill>
                <a:latin typeface="Consolas" panose="020B0609020204030204" pitchFamily="49" charset="0"/>
              </a:rPr>
              <a:t>.getObject().equals(</a:t>
            </a:r>
            <a:r>
              <a:rPr lang="en-US" sz="1200" b="1" i="1" dirty="0">
                <a:solidFill>
                  <a:srgbClr val="2A00FF"/>
                </a:solidFill>
                <a:latin typeface="Consolas" panose="020B0609020204030204" pitchFamily="49" charset="0"/>
              </a:rPr>
              <a:t>"nine"</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//avoids cast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"wrapper3 object = false? ==&gt;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wrapper3</a:t>
            </a:r>
            <a:r>
              <a:rPr lang="en-US" sz="1200" b="1" i="1" dirty="0">
                <a:solidFill>
                  <a:srgbClr val="000000"/>
                </a:solidFill>
                <a:latin typeface="Consolas" panose="020B0609020204030204" pitchFamily="49" charset="0"/>
              </a:rPr>
              <a:t>.getObject()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//avoids cast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D73C67D9-EEAB-414B-9524-821D49E76839}"/>
              </a:ext>
            </a:extLst>
          </p:cNvPr>
          <p:cNvSpPr txBox="1"/>
          <p:nvPr/>
        </p:nvSpPr>
        <p:spPr>
          <a:xfrm>
            <a:off x="609600" y="5506144"/>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wrapper1 object = 3? ==&gt; true</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wrapper2 object = nine? ==&gt; true</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wrapper3 object = false? ==&gt; true</a:t>
            </a:r>
          </a:p>
        </p:txBody>
      </p:sp>
    </p:spTree>
    <p:extLst>
      <p:ext uri="{BB962C8B-B14F-4D97-AF65-F5344CB8AC3E}">
        <p14:creationId xmlns:p14="http://schemas.microsoft.com/office/powerpoint/2010/main" val="79800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A Bit of History – C++ Templates</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00279"/>
            <a:ext cx="10972800" cy="156966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latin typeface="Consolas" panose="020B0609020204030204" pitchFamily="49" charset="0"/>
              </a:rPr>
              <a:t>template &lt;class </a:t>
            </a:r>
            <a:r>
              <a:rPr lang="en-US" sz="1200" b="1" dirty="0" err="1">
                <a:latin typeface="Consolas" panose="020B0609020204030204" pitchFamily="49" charset="0"/>
              </a:rPr>
              <a:t>SomeType</a:t>
            </a:r>
            <a:r>
              <a:rPr lang="en-US" sz="1200" b="1" dirty="0">
                <a:latin typeface="Consolas" panose="020B0609020204030204" pitchFamily="49" charset="0"/>
              </a:rPr>
              <a:t>&gt;</a:t>
            </a:r>
          </a:p>
          <a:p>
            <a:r>
              <a:rPr lang="en-US" sz="1200" b="1" dirty="0" err="1">
                <a:latin typeface="Consolas" panose="020B0609020204030204" pitchFamily="49" charset="0"/>
              </a:rPr>
              <a:t>SomeType</a:t>
            </a:r>
            <a:r>
              <a:rPr lang="en-US" sz="1200" b="1" dirty="0">
                <a:latin typeface="Consolas" panose="020B0609020204030204" pitchFamily="49" charset="0"/>
              </a:rPr>
              <a:t> </a:t>
            </a:r>
            <a:r>
              <a:rPr lang="en-US" sz="1200" b="1" dirty="0" err="1">
                <a:latin typeface="Consolas" panose="020B0609020204030204" pitchFamily="49" charset="0"/>
              </a:rPr>
              <a:t>GetMin</a:t>
            </a:r>
            <a:r>
              <a:rPr lang="en-US" sz="1200" b="1" dirty="0">
                <a:latin typeface="Consolas" panose="020B0609020204030204" pitchFamily="49" charset="0"/>
              </a:rPr>
              <a:t> (</a:t>
            </a:r>
            <a:r>
              <a:rPr lang="en-US" sz="1200" b="1" dirty="0" err="1">
                <a:latin typeface="Consolas" panose="020B0609020204030204" pitchFamily="49" charset="0"/>
              </a:rPr>
              <a:t>myType</a:t>
            </a:r>
            <a:r>
              <a:rPr lang="en-US" sz="1200" b="1" dirty="0">
                <a:latin typeface="Consolas" panose="020B0609020204030204" pitchFamily="49" charset="0"/>
              </a:rPr>
              <a:t> a, </a:t>
            </a:r>
            <a:r>
              <a:rPr lang="en-US" sz="1200" b="1" dirty="0" err="1">
                <a:latin typeface="Consolas" panose="020B0609020204030204" pitchFamily="49" charset="0"/>
              </a:rPr>
              <a:t>myType</a:t>
            </a:r>
            <a:r>
              <a:rPr lang="en-US" sz="1200" b="1" dirty="0">
                <a:latin typeface="Consolas" panose="020B0609020204030204" pitchFamily="49" charset="0"/>
              </a:rPr>
              <a:t> b) {</a:t>
            </a:r>
          </a:p>
          <a:p>
            <a:r>
              <a:rPr lang="en-US" sz="1200" b="1" dirty="0">
                <a:latin typeface="Consolas" panose="020B0609020204030204" pitchFamily="49" charset="0"/>
              </a:rPr>
              <a:t> return (a&lt;</a:t>
            </a:r>
            <a:r>
              <a:rPr lang="en-US" sz="1200" b="1" dirty="0" err="1">
                <a:latin typeface="Consolas" panose="020B0609020204030204" pitchFamily="49" charset="0"/>
              </a:rPr>
              <a:t>b?a:b</a:t>
            </a:r>
            <a:r>
              <a:rPr lang="en-US" sz="1200" b="1" dirty="0">
                <a:latin typeface="Consolas" panose="020B0609020204030204" pitchFamily="49" charset="0"/>
              </a:rPr>
              <a:t>);</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a:t>
            </a:r>
          </a:p>
          <a:p>
            <a:r>
              <a:rPr lang="en-US" sz="1200" b="1" dirty="0">
                <a:latin typeface="Consolas" panose="020B0609020204030204" pitchFamily="49" charset="0"/>
              </a:rPr>
              <a:t>int </a:t>
            </a:r>
            <a:r>
              <a:rPr lang="en-US" sz="1200" b="1" dirty="0" err="1">
                <a:latin typeface="Consolas" panose="020B0609020204030204" pitchFamily="49" charset="0"/>
              </a:rPr>
              <a:t>i,j</a:t>
            </a:r>
            <a:r>
              <a:rPr lang="en-US" sz="1200" b="1" dirty="0">
                <a:latin typeface="Consolas" panose="020B0609020204030204" pitchFamily="49" charset="0"/>
              </a:rPr>
              <a:t>;</a:t>
            </a:r>
          </a:p>
          <a:p>
            <a:r>
              <a:rPr lang="en-US" sz="1200" b="1" dirty="0" err="1">
                <a:latin typeface="Consolas" panose="020B0609020204030204" pitchFamily="49" charset="0"/>
              </a:rPr>
              <a:t>GetMin</a:t>
            </a:r>
            <a:r>
              <a:rPr lang="en-US" sz="1200" b="1" dirty="0">
                <a:latin typeface="Consolas" panose="020B0609020204030204" pitchFamily="49" charset="0"/>
              </a:rPr>
              <a:t> (</a:t>
            </a:r>
            <a:r>
              <a:rPr lang="en-US" sz="1200" b="1" dirty="0" err="1">
                <a:latin typeface="Consolas" panose="020B0609020204030204" pitchFamily="49" charset="0"/>
              </a:rPr>
              <a:t>i,j</a:t>
            </a:r>
            <a:r>
              <a:rPr lang="en-US" sz="1200" b="1" dirty="0">
                <a:latin typeface="Consolas" panose="020B0609020204030204" pitchFamily="49" charset="0"/>
              </a:rPr>
              <a:t>);</a:t>
            </a:r>
          </a:p>
        </p:txBody>
      </p:sp>
    </p:spTree>
    <p:extLst>
      <p:ext uri="{BB962C8B-B14F-4D97-AF65-F5344CB8AC3E}">
        <p14:creationId xmlns:p14="http://schemas.microsoft.com/office/powerpoint/2010/main" val="333327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Generic Bounded Types: Inheritance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00279"/>
            <a:ext cx="10972800" cy="433965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Student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Identify()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"I am a student."</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UndergradStudent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Student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Identify() {</a:t>
            </a:r>
          </a:p>
          <a:p>
            <a:r>
              <a:rPr lang="de-DE" sz="1200" dirty="0">
                <a:solidFill>
                  <a:srgbClr val="000000"/>
                </a:solidFill>
                <a:latin typeface="Consolas" panose="020B0609020204030204" pitchFamily="49" charset="0"/>
              </a:rPr>
              <a:t>    System.</a:t>
            </a:r>
            <a:r>
              <a:rPr lang="de-DE" sz="1200" b="1" i="1" dirty="0">
                <a:solidFill>
                  <a:srgbClr val="0000C0"/>
                </a:solidFill>
                <a:latin typeface="Consolas" panose="020B0609020204030204" pitchFamily="49" charset="0"/>
              </a:rPr>
              <a:t>out</a:t>
            </a:r>
            <a:r>
              <a:rPr lang="de-DE" sz="1200" b="1" i="1" dirty="0">
                <a:solidFill>
                  <a:srgbClr val="000000"/>
                </a:solidFill>
                <a:latin typeface="Consolas" panose="020B0609020204030204" pitchFamily="49" charset="0"/>
              </a:rPr>
              <a:t>.println(</a:t>
            </a:r>
            <a:r>
              <a:rPr lang="de-DE" sz="1200" b="1" i="1" dirty="0">
                <a:solidFill>
                  <a:srgbClr val="2A00FF"/>
                </a:solidFill>
                <a:latin typeface="Consolas" panose="020B0609020204030204" pitchFamily="49" charset="0"/>
              </a:rPr>
              <a:t>"I am an undergrad."</a:t>
            </a:r>
            <a:r>
              <a:rPr lang="de-DE"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IdentifyMinor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"My minor is basket weaving."</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GradStudent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Student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Identify()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"I am a graduate."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IdentifyThesis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"My thesis is about chess boxing."</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852088"/>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24930</TotalTime>
  <Words>3472</Words>
  <Application>Microsoft Office PowerPoint</Application>
  <PresentationFormat>Widescreen</PresentationFormat>
  <Paragraphs>450</Paragraphs>
  <Slides>23</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Calibri Light</vt:lpstr>
      <vt:lpstr>Consolas</vt:lpstr>
      <vt:lpstr>Courier New</vt:lpstr>
      <vt:lpstr>Tahoma</vt:lpstr>
      <vt:lpstr>Wingdings</vt:lpstr>
      <vt:lpstr>Office Theme</vt:lpstr>
      <vt:lpstr>Custom Design</vt:lpstr>
      <vt:lpstr>Generics</vt:lpstr>
      <vt:lpstr>Not Generic Methods</vt:lpstr>
      <vt:lpstr>Generic Method</vt:lpstr>
      <vt:lpstr>Non-Generic Container Class</vt:lpstr>
      <vt:lpstr>One Class Per Type</vt:lpstr>
      <vt:lpstr>One Class Per Type</vt:lpstr>
      <vt:lpstr>Solution – A Generic Class!</vt:lpstr>
      <vt:lpstr>A Bit of History – C++ Templates</vt:lpstr>
      <vt:lpstr>Generic Bounded Types: Inheritance</vt:lpstr>
      <vt:lpstr>Generic Bounded Types: Inheritance</vt:lpstr>
      <vt:lpstr>Contraindication: Standard Inheritance</vt:lpstr>
      <vt:lpstr>Generic Wildcard</vt:lpstr>
      <vt:lpstr>Bounded Wildcard</vt:lpstr>
      <vt:lpstr>Backward Compatibility</vt:lpstr>
      <vt:lpstr>Unbounded Class Type Erasure</vt:lpstr>
      <vt:lpstr>Bounded Class Type Erasure</vt:lpstr>
      <vt:lpstr>Method Type Erasure</vt:lpstr>
      <vt:lpstr>Generic Limitation: Still One Class</vt:lpstr>
      <vt:lpstr>Generic Limitation: New No No</vt:lpstr>
      <vt:lpstr>Generics Summary</vt:lpstr>
      <vt:lpstr>Type Erasure Summary</vt:lpstr>
      <vt:lpstr>When to Use Generic Summary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Kramer, Michael, Gabriel</cp:lastModifiedBy>
  <cp:revision>715</cp:revision>
  <dcterms:created xsi:type="dcterms:W3CDTF">2010-09-03T10:48:34Z</dcterms:created>
  <dcterms:modified xsi:type="dcterms:W3CDTF">2022-01-28T02:05:27Z</dcterms:modified>
</cp:coreProperties>
</file>