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modernComment_1F0_EAEAE8E4.xml" ContentType="application/vnd.ms-powerpoint.comments+xml"/>
  <Override PartName="/ppt/notesSlides/notesSlide2.xml" ContentType="application/vnd.openxmlformats-officedocument.presentationml.notesSlide+xml"/>
  <Override PartName="/ppt/comments/modernComment_1F2_B6E3BE3E.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F5_3363EA98.xml" ContentType="application/vnd.ms-powerpoint.comments+xml"/>
  <Override PartName="/ppt/notesSlides/notesSlide5.xml" ContentType="application/vnd.openxmlformats-officedocument.presentationml.notesSlide+xml"/>
  <Override PartName="/ppt/comments/modernComment_1F7_B04BAFA9.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7" r:id="rId1"/>
    <p:sldMasterId id="2147484344" r:id="rId2"/>
  </p:sldMasterIdLst>
  <p:notesMasterIdLst>
    <p:notesMasterId r:id="rId18"/>
  </p:notesMasterIdLst>
  <p:handoutMasterIdLst>
    <p:handoutMasterId r:id="rId19"/>
  </p:handoutMasterIdLst>
  <p:sldIdLst>
    <p:sldId id="298" r:id="rId3"/>
    <p:sldId id="496" r:id="rId4"/>
    <p:sldId id="481" r:id="rId5"/>
    <p:sldId id="498" r:id="rId6"/>
    <p:sldId id="499" r:id="rId7"/>
    <p:sldId id="501" r:id="rId8"/>
    <p:sldId id="502" r:id="rId9"/>
    <p:sldId id="503" r:id="rId10"/>
    <p:sldId id="504" r:id="rId11"/>
    <p:sldId id="505" r:id="rId12"/>
    <p:sldId id="507" r:id="rId13"/>
    <p:sldId id="508" r:id="rId14"/>
    <p:sldId id="509" r:id="rId15"/>
    <p:sldId id="510" r:id="rId16"/>
    <p:sldId id="279" r:id="rId17"/>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AC2949-DE10-DF52-009D-098EBEC026D7}" name="Kramer, Michael, Gabriel" initials="KMG" userId="Kramer, Michael, Gabriel"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AFAF"/>
    <a:srgbClr val="AF0000"/>
    <a:srgbClr val="1E9696"/>
    <a:srgbClr val="9B0000"/>
    <a:srgbClr val="AF5800"/>
    <a:srgbClr val="AF8300"/>
    <a:srgbClr val="9A004D"/>
    <a:srgbClr val="AF0058"/>
    <a:srgbClr val="0058AF"/>
    <a:srgbClr val="C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49" autoAdjust="0"/>
    <p:restoredTop sz="80145" autoAdjust="0"/>
  </p:normalViewPr>
  <p:slideViewPr>
    <p:cSldViewPr>
      <p:cViewPr varScale="1">
        <p:scale>
          <a:sx n="82" d="100"/>
          <a:sy n="82" d="100"/>
        </p:scale>
        <p:origin x="90" y="32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295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omments/modernComment_1F0_EAEAE8E4.xml><?xml version="1.0" encoding="utf-8"?>
<p188:cmLst xmlns:a="http://schemas.openxmlformats.org/drawingml/2006/main" xmlns:r="http://schemas.openxmlformats.org/officeDocument/2006/relationships" xmlns:p188="http://schemas.microsoft.com/office/powerpoint/2018/8/main">
  <p188:cm id="{0FAE73C4-6305-4498-BD34-A9CD312366E8}" authorId="{54AC2949-DE10-DF52-009D-098EBEC026D7}" created="2022-01-28T02:19:23.342">
    <ac:txMkLst xmlns:ac="http://schemas.microsoft.com/office/drawing/2013/main/command">
      <pc:docMk xmlns:pc="http://schemas.microsoft.com/office/powerpoint/2013/main/command"/>
      <pc:sldMk xmlns:pc="http://schemas.microsoft.com/office/powerpoint/2013/main/command" cId="3941263588" sldId="496"/>
      <ac:spMk id="3" creationId="{0AC4CC3B-ECC8-497C-83FA-ACCACDA9603B}"/>
      <ac:txMk cp="430" len="27">
        <ac:context len="580" hash="2385858336"/>
      </ac:txMk>
    </ac:txMkLst>
    <p188:pos x="4799308" y="4118675"/>
    <p188:txBody>
      <a:bodyPr/>
      <a:lstStyle/>
      <a:p>
        <a:r>
          <a:rPr lang="en-US"/>
          <a:t>A good check for this is:
Within a class if you modify a method, you'll likely have to modify other methods in THAT same class but NO MODIFICATIONS necessary in Classes that use that Class</a:t>
        </a:r>
      </a:p>
    </p188:txBody>
  </p188:cm>
</p188:cmLst>
</file>

<file path=ppt/comments/modernComment_1F2_B6E3BE3E.xml><?xml version="1.0" encoding="utf-8"?>
<p188:cmLst xmlns:a="http://schemas.openxmlformats.org/drawingml/2006/main" xmlns:r="http://schemas.openxmlformats.org/officeDocument/2006/relationships" xmlns:p188="http://schemas.microsoft.com/office/powerpoint/2018/8/main">
  <p188:cm id="{4B2BEAF3-32EC-4E94-86AF-CB1373CB0FED}" authorId="{54AC2949-DE10-DF52-009D-098EBEC026D7}" created="2022-01-28T02:29:27.751">
    <ac:txMkLst xmlns:ac="http://schemas.microsoft.com/office/drawing/2013/main/command">
      <pc:docMk xmlns:pc="http://schemas.microsoft.com/office/powerpoint/2013/main/command"/>
      <pc:sldMk xmlns:pc="http://schemas.microsoft.com/office/powerpoint/2013/main/command" cId="3068378686" sldId="498"/>
      <ac:spMk id="4" creationId="{3ADFDA14-7C82-4D53-901E-62E7B1561EAC}"/>
      <ac:txMk cp="57" len="34">
        <ac:context len="818" hash="1555885496"/>
      </ac:txMk>
    </ac:txMkLst>
    <p188:pos x="3988289" y="830527"/>
    <p188:txBody>
      <a:bodyPr/>
      <a:lstStyle/>
      <a:p>
        <a:r>
          <a:rPr lang="en-US"/>
          <a:t>Because we defined this constructor the default constructor Java gives us goes away, if we want that back we need to write it:
public BasicCar() {}</a:t>
        </a:r>
      </a:p>
    </p188:txBody>
  </p188:cm>
</p188:cmLst>
</file>

<file path=ppt/comments/modernComment_1F5_3363EA98.xml><?xml version="1.0" encoding="utf-8"?>
<p188:cmLst xmlns:a="http://schemas.openxmlformats.org/drawingml/2006/main" xmlns:r="http://schemas.openxmlformats.org/officeDocument/2006/relationships" xmlns:p188="http://schemas.microsoft.com/office/powerpoint/2018/8/main">
  <p188:cm id="{396AAD63-8FE6-467F-BAD0-3BCA2467128E}" authorId="{54AC2949-DE10-DF52-009D-098EBEC026D7}" created="2022-01-28T02:28:11.687">
    <ac:txMkLst xmlns:ac="http://schemas.microsoft.com/office/drawing/2013/main/command">
      <pc:docMk xmlns:pc="http://schemas.microsoft.com/office/powerpoint/2013/main/command"/>
      <pc:sldMk xmlns:pc="http://schemas.microsoft.com/office/powerpoint/2013/main/command" cId="862186136" sldId="501"/>
      <ac:spMk id="4" creationId="{3ADFDA14-7C82-4D53-901E-62E7B1561EAC}"/>
      <ac:txMk cp="161" len="16">
        <ac:context len="1105" hash="932105631"/>
      </ac:txMk>
    </ac:txMkLst>
    <p188:pos x="2252479" y="954513"/>
    <p188:txBody>
      <a:bodyPr/>
      <a:lstStyle/>
      <a:p>
        <a:r>
          <a:rPr lang="en-US"/>
          <a:t>If the super class has a default constructor YOU DON'T NEED THIS</a:t>
        </a:r>
      </a:p>
    </p188:txBody>
  </p188:cm>
</p188:cmLst>
</file>

<file path=ppt/comments/modernComment_1F7_B04BAFA9.xml><?xml version="1.0" encoding="utf-8"?>
<p188:cmLst xmlns:a="http://schemas.openxmlformats.org/drawingml/2006/main" xmlns:r="http://schemas.openxmlformats.org/officeDocument/2006/relationships" xmlns:p188="http://schemas.microsoft.com/office/powerpoint/2018/8/main">
  <p188:cm id="{52CA2B97-B7A3-4DC2-85C1-8A6C282582D0}" authorId="{54AC2949-DE10-DF52-009D-098EBEC026D7}" created="2022-01-28T02:36:34.448">
    <ac:txMkLst xmlns:ac="http://schemas.microsoft.com/office/drawing/2013/main/command">
      <pc:docMk xmlns:pc="http://schemas.microsoft.com/office/powerpoint/2013/main/command"/>
      <pc:sldMk xmlns:pc="http://schemas.microsoft.com/office/powerpoint/2013/main/command" cId="2957750185" sldId="503"/>
      <ac:spMk id="4" creationId="{3ADFDA14-7C82-4D53-901E-62E7B1561EAC}"/>
      <ac:txMk cp="368" len="54">
        <ac:context len="864" hash="3643674961"/>
      </ac:txMk>
    </ac:txMkLst>
    <p188:pos x="7242933" y="2752317"/>
    <p188:txBody>
      <a:bodyPr/>
      <a:lstStyle/>
      <a:p>
        <a:r>
          <a:rPr lang="en-US"/>
          <a:t>To clarify: 
It's great and ok for a subclass to @override method for different functionality according to what that subclass is supposed to do ---&gt; what's wrong here is that this override breaks the functionality of the superclass completely which is the violation.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5"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19763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C4E0CF35-C5E8-4918-897C-08259A8CF1DE}" type="slidenum">
              <a:rPr lang="en-US" altLang="en-US"/>
              <a:pPr/>
              <a:t>‹#›</a:t>
            </a:fld>
            <a:endParaRPr lang="en-US" altLang="en-US"/>
          </a:p>
        </p:txBody>
      </p:sp>
    </p:spTree>
    <p:extLst>
      <p:ext uri="{BB962C8B-B14F-4D97-AF65-F5344CB8AC3E}">
        <p14:creationId xmlns:p14="http://schemas.microsoft.com/office/powerpoint/2010/main" val="1575640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3"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8726"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7"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49C17543-A926-442A-A31C-841002039190}" type="slidenum">
              <a:rPr lang="en-US" altLang="en-US"/>
              <a:pPr/>
              <a:t>‹#›</a:t>
            </a:fld>
            <a:endParaRPr lang="en-US" altLang="en-US"/>
          </a:p>
        </p:txBody>
      </p:sp>
    </p:spTree>
    <p:extLst>
      <p:ext uri="{BB962C8B-B14F-4D97-AF65-F5344CB8AC3E}">
        <p14:creationId xmlns:p14="http://schemas.microsoft.com/office/powerpoint/2010/main" val="674830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1</a:t>
            </a:fld>
            <a:endParaRPr lang="en-US" altLang="en-US"/>
          </a:p>
        </p:txBody>
      </p:sp>
    </p:spTree>
    <p:extLst>
      <p:ext uri="{BB962C8B-B14F-4D97-AF65-F5344CB8AC3E}">
        <p14:creationId xmlns:p14="http://schemas.microsoft.com/office/powerpoint/2010/main" val="2128545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14</a:t>
            </a:fld>
            <a:endParaRPr lang="en-US" altLang="en-US"/>
          </a:p>
        </p:txBody>
      </p:sp>
    </p:spTree>
    <p:extLst>
      <p:ext uri="{BB962C8B-B14F-4D97-AF65-F5344CB8AC3E}">
        <p14:creationId xmlns:p14="http://schemas.microsoft.com/office/powerpoint/2010/main" val="3338788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4</a:t>
            </a:fld>
            <a:endParaRPr lang="en-US" altLang="en-US"/>
          </a:p>
        </p:txBody>
      </p:sp>
    </p:spTree>
    <p:extLst>
      <p:ext uri="{BB962C8B-B14F-4D97-AF65-F5344CB8AC3E}">
        <p14:creationId xmlns:p14="http://schemas.microsoft.com/office/powerpoint/2010/main" val="2450179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changing the main class, we inadvertently broke the existing code for the Honda. The speed is now incorrect.</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5</a:t>
            </a:fld>
            <a:endParaRPr lang="en-US" altLang="en-US"/>
          </a:p>
        </p:txBody>
      </p:sp>
    </p:spTree>
    <p:extLst>
      <p:ext uri="{BB962C8B-B14F-4D97-AF65-F5344CB8AC3E}">
        <p14:creationId xmlns:p14="http://schemas.microsoft.com/office/powerpoint/2010/main" val="2024348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extending the main class, we kept the original functionality intact, and now everything is correct again.</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6</a:t>
            </a:fld>
            <a:endParaRPr lang="en-US" altLang="en-US"/>
          </a:p>
        </p:txBody>
      </p:sp>
    </p:spTree>
    <p:extLst>
      <p:ext uri="{BB962C8B-B14F-4D97-AF65-F5344CB8AC3E}">
        <p14:creationId xmlns:p14="http://schemas.microsoft.com/office/powerpoint/2010/main" val="1571368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broke the existing method </a:t>
            </a:r>
            <a:r>
              <a:rPr lang="en-US" dirty="0" err="1"/>
              <a:t>getCurrentSpeedInMPH</a:t>
            </a:r>
            <a:r>
              <a:rPr lang="en-US" dirty="0"/>
              <a:t> for any hovercars. Because hovercars don’t have RPMs </a:t>
            </a:r>
            <a:r>
              <a:rPr lang="en-US"/>
              <a:t>for tires, </a:t>
            </a:r>
            <a:r>
              <a:rPr lang="en-US" dirty="0"/>
              <a:t>then it really shouldn’t be a subclass of </a:t>
            </a:r>
            <a:r>
              <a:rPr lang="en-US" dirty="0" err="1"/>
              <a:t>BasicCar</a:t>
            </a:r>
            <a:r>
              <a:rPr lang="en-US" dirty="0"/>
              <a:t>.</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8</a:t>
            </a:fld>
            <a:endParaRPr lang="en-US" altLang="en-US"/>
          </a:p>
        </p:txBody>
      </p:sp>
    </p:spTree>
    <p:extLst>
      <p:ext uri="{BB962C8B-B14F-4D97-AF65-F5344CB8AC3E}">
        <p14:creationId xmlns:p14="http://schemas.microsoft.com/office/powerpoint/2010/main" val="363930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ModernCar</a:t>
            </a:r>
            <a:r>
              <a:rPr lang="en-US" dirty="0"/>
              <a:t> interface, a common feature such as cruise control is available, but then a very specific features available only to luxury cars, has also been added in -- auto-dimming mirrors.</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10</a:t>
            </a:fld>
            <a:endParaRPr lang="en-US" altLang="en-US"/>
          </a:p>
        </p:txBody>
      </p:sp>
    </p:spTree>
    <p:extLst>
      <p:ext uri="{BB962C8B-B14F-4D97-AF65-F5344CB8AC3E}">
        <p14:creationId xmlns:p14="http://schemas.microsoft.com/office/powerpoint/2010/main" val="779582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11</a:t>
            </a:fld>
            <a:endParaRPr lang="en-US" altLang="en-US"/>
          </a:p>
        </p:txBody>
      </p:sp>
    </p:spTree>
    <p:extLst>
      <p:ext uri="{BB962C8B-B14F-4D97-AF65-F5344CB8AC3E}">
        <p14:creationId xmlns:p14="http://schemas.microsoft.com/office/powerpoint/2010/main" val="1317070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12</a:t>
            </a:fld>
            <a:endParaRPr lang="en-US" altLang="en-US"/>
          </a:p>
        </p:txBody>
      </p:sp>
    </p:spTree>
    <p:extLst>
      <p:ext uri="{BB962C8B-B14F-4D97-AF65-F5344CB8AC3E}">
        <p14:creationId xmlns:p14="http://schemas.microsoft.com/office/powerpoint/2010/main" val="2448118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13</a:t>
            </a:fld>
            <a:endParaRPr lang="en-US" altLang="en-US"/>
          </a:p>
        </p:txBody>
      </p:sp>
    </p:spTree>
    <p:extLst>
      <p:ext uri="{BB962C8B-B14F-4D97-AF65-F5344CB8AC3E}">
        <p14:creationId xmlns:p14="http://schemas.microsoft.com/office/powerpoint/2010/main" val="1976898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16176"/>
            <a:ext cx="10363200" cy="1470025"/>
          </a:xfrm>
        </p:spPr>
        <p:txBody>
          <a:bodyPr/>
          <a:lstStyle>
            <a:lvl1pPr>
              <a:defRPr lang="en-US" sz="4800" b="1" kern="1200" smtClean="0">
                <a:ln w="9525" cap="rnd">
                  <a:prstDash val="solid"/>
                  <a:bevel/>
                </a:ln>
                <a:solidFill>
                  <a:schemeClr val="tx1"/>
                </a:solidFill>
                <a:effectLst>
                  <a:outerShdw blurRad="50800" dist="38100" dir="3000000" algn="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828800" y="41910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4" descr="re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19109" y="939801"/>
            <a:ext cx="2753783"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a:spLocks noGrp="1"/>
          </p:cNvSpPr>
          <p:nvPr>
            <p:ph type="ftr" sz="quarter" idx="11"/>
          </p:nvPr>
        </p:nvSpPr>
        <p:spPr>
          <a:xfrm>
            <a:off x="914400" y="6356351"/>
            <a:ext cx="10363200" cy="365125"/>
          </a:xfrm>
          <a:prstGeom prst="rect">
            <a:avLst/>
          </a:prstGeom>
        </p:spPr>
        <p:txBody>
          <a:bodyPr/>
          <a:lstStyle>
            <a:lvl1pPr algn="ctr">
              <a:defRPr lang="en-US" sz="900" b="1" kern="1200" dirty="0">
                <a:solidFill>
                  <a:schemeClr val="bg1">
                    <a:lumMod val="50000"/>
                  </a:schemeClr>
                </a:solidFill>
                <a:latin typeface="Tahoma" panose="020B060403050404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371285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F7871F0-911A-4786-98E6-E01B4D5B0C26}" type="datetimeFigureOut">
              <a:rPr lang="en-US"/>
              <a:pPr>
                <a:defRPr/>
              </a:pPr>
              <a:t>1/27/2022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A36F655-F160-421B-AC96-5F6C002503E4}" type="slidenum">
              <a:rPr lang="en-US" altLang="en-US"/>
              <a:pPr/>
              <a:t>‹#›</a:t>
            </a:fld>
            <a:endParaRPr lang="en-US" altLang="en-US"/>
          </a:p>
        </p:txBody>
      </p:sp>
    </p:spTree>
    <p:extLst>
      <p:ext uri="{BB962C8B-B14F-4D97-AF65-F5344CB8AC3E}">
        <p14:creationId xmlns:p14="http://schemas.microsoft.com/office/powerpoint/2010/main" val="217607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694FDF4-B0C2-4381-8DD6-310D7C854B2B}" type="datetimeFigureOut">
              <a:rPr lang="en-US"/>
              <a:pPr>
                <a:defRPr/>
              </a:pPr>
              <a:t>1/27/2022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76B7EBD-8620-493C-9193-7661A2289916}" type="slidenum">
              <a:rPr lang="en-US" altLang="en-US"/>
              <a:pPr/>
              <a:t>‹#›</a:t>
            </a:fld>
            <a:endParaRPr lang="en-US" altLang="en-US"/>
          </a:p>
        </p:txBody>
      </p:sp>
    </p:spTree>
    <p:extLst>
      <p:ext uri="{BB962C8B-B14F-4D97-AF65-F5344CB8AC3E}">
        <p14:creationId xmlns:p14="http://schemas.microsoft.com/office/powerpoint/2010/main" val="1530328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54E242-1075-47E0-A162-55C960B37C1C}"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327295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434929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4E242-1075-47E0-A162-55C960B37C1C}"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61030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54E242-1075-47E0-A162-55C960B37C1C}"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92704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54E242-1075-47E0-A162-55C960B37C1C}"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462330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54E242-1075-47E0-A162-55C960B37C1C}"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027873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4E242-1075-47E0-A162-55C960B37C1C}"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876156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37373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1020762"/>
          </a:xfrm>
          <a:solidFill>
            <a:srgbClr val="AF0000"/>
          </a:solidFill>
          <a:ln>
            <a:noFill/>
          </a:ln>
          <a:effectLst>
            <a:glow rad="139700">
              <a:schemeClr val="accent2">
                <a:satMod val="175000"/>
                <a:alpha val="40000"/>
              </a:schemeClr>
            </a:glow>
            <a:outerShdw blurRad="50800" dist="38100" dir="2700000" algn="tl" rotWithShape="0">
              <a:prstClr val="black">
                <a:alpha val="40000"/>
              </a:prstClr>
            </a:outerShdw>
          </a:effectLst>
          <a:scene3d>
            <a:camera prst="orthographicFront"/>
            <a:lightRig rig="harsh" dir="t">
              <a:rot lat="0" lon="0" rev="3000000"/>
            </a:lightRig>
          </a:scene3d>
          <a:sp3d extrusionH="254000" contourW="19050">
            <a:bevelT w="82550" h="44450" prst="artDeco"/>
            <a:bevelB w="82550" h="44450" prst="angle"/>
            <a:contourClr>
              <a:srgbClr val="FFFFFF"/>
            </a:contourClr>
          </a:sp3d>
        </p:spPr>
        <p:txBody>
          <a:bodyPr vert="horz" wrap="none" lIns="91440" tIns="45720" rIns="91440" bIns="45720" numCol="1" anchor="ctr" anchorCtr="0" compatLnSpc="1">
            <a:prstTxWarp prst="textNoShape">
              <a:avLst/>
            </a:prstTxWarp>
            <a:noAutofit/>
          </a:bodyPr>
          <a:lstStyle>
            <a:lvl1pPr>
              <a:defRPr kumimoji="0" lang="en-US" sz="4800" b="0" i="0" u="none" strike="noStrike"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Tahoma" panose="020B0604030504040204" pitchFamily="34" charset="0"/>
                <a:cs typeface="Tahoma" panose="020B0604030504040204" pitchFamily="34" charset="0"/>
              </a:defRPr>
            </a:lvl1pPr>
          </a:lstStyle>
          <a:p>
            <a:pPr marL="0" marR="0" lvl="0" indent="0" defTabSz="914400" eaLnBrk="0" latinLnBrk="0" hangingPunct="0">
              <a:lnSpc>
                <a:spcPct val="100000"/>
              </a:lnSpc>
              <a:tabLst/>
            </a:pPr>
            <a:r>
              <a:rPr kumimoji="0" lang="en-US" sz="5400" b="1" i="0" u="none" strike="noStrike" kern="1200"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mn-ea"/>
                <a:cs typeface="Arial" panose="020B0604020202020204" pitchFamily="34" charset="0"/>
              </a:rPr>
              <a:t>Insert Text Here</a:t>
            </a:r>
          </a:p>
        </p:txBody>
      </p:sp>
      <p:sp>
        <p:nvSpPr>
          <p:cNvPr id="3" name="Content Placeholder 2"/>
          <p:cNvSpPr>
            <a:spLocks noGrp="1"/>
          </p:cNvSpPr>
          <p:nvPr>
            <p:ph idx="1"/>
          </p:nvPr>
        </p:nvSpPr>
        <p:spPr>
          <a:solidFill>
            <a:srgbClr val="EBEBEB"/>
          </a:solidFill>
          <a:ln>
            <a:solidFill>
              <a:schemeClr val="bg1"/>
            </a:solidFill>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style>
          <a:lnRef idx="2">
            <a:schemeClr val="dk1"/>
          </a:lnRef>
          <a:fillRef idx="1">
            <a:schemeClr val="lt1"/>
          </a:fillRef>
          <a:effectRef idx="0">
            <a:schemeClr val="dk1"/>
          </a:effectRef>
          <a:fontRef idx="none"/>
        </p:style>
        <p:txBody>
          <a:bodyPr vert="horz" wrap="square" lIns="91440" tIns="91440" rIns="91440" bIns="91440" numCol="1" anchor="t" anchorCtr="0" compatLnSpc="1">
            <a:prstTxWarp prst="textNoShape">
              <a:avLst/>
            </a:prstTxWarp>
          </a:bodyPr>
          <a:lstStyle>
            <a:lvl1pPr marL="342900" indent="-342900">
              <a:buFont typeface="Wingdings" panose="05000000000000000000" pitchFamily="2" charset="2"/>
              <a:buChar char=""/>
              <a:defRPr lang="en-US" b="1" dirty="0" smtClean="0"/>
            </a:lvl1pPr>
            <a:lvl2pPr>
              <a:defRPr lang="en-US" b="1" dirty="0" smtClean="0"/>
            </a:lvl2pPr>
            <a:lvl3pPr>
              <a:defRPr lang="en-US" b="1" dirty="0" smtClean="0"/>
            </a:lvl3pPr>
            <a:lvl4pPr>
              <a:defRPr lang="en-US" b="1" dirty="0" smtClean="0"/>
            </a:lvl4pPr>
            <a:lvl5pPr>
              <a:defRPr lang="en-US" b="1" dirty="0"/>
            </a:lvl5pPr>
          </a:lstStyle>
          <a:p>
            <a:pPr lvl="0">
              <a:buChar cha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8905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18429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075228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8360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2E322FEB-B3C0-4A1D-B5A3-BA45749FB2BF}" type="datetimeFigureOut">
              <a:rPr lang="en-US"/>
              <a:pPr>
                <a:defRPr/>
              </a:pPr>
              <a:t>1/27/2022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CC46F00-EB69-4C71-A198-B1DCA7758FD3}" type="slidenum">
              <a:rPr lang="en-US" altLang="en-US"/>
              <a:pPr/>
              <a:t>‹#›</a:t>
            </a:fld>
            <a:endParaRPr lang="en-US" altLang="en-US"/>
          </a:p>
        </p:txBody>
      </p:sp>
    </p:spTree>
    <p:extLst>
      <p:ext uri="{BB962C8B-B14F-4D97-AF65-F5344CB8AC3E}">
        <p14:creationId xmlns:p14="http://schemas.microsoft.com/office/powerpoint/2010/main" val="259484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2BB68BA-DBC3-489E-AB0C-204999D5F08D}" type="datetimeFigureOut">
              <a:rPr lang="en-US"/>
              <a:pPr>
                <a:defRPr/>
              </a:pPr>
              <a:t>1/27/2022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D57FE6E0-8D7D-45C2-AC65-2D2604E6D601}" type="slidenum">
              <a:rPr lang="en-US" altLang="en-US"/>
              <a:pPr/>
              <a:t>‹#›</a:t>
            </a:fld>
            <a:endParaRPr lang="en-US" altLang="en-US"/>
          </a:p>
        </p:txBody>
      </p:sp>
    </p:spTree>
    <p:extLst>
      <p:ext uri="{BB962C8B-B14F-4D97-AF65-F5344CB8AC3E}">
        <p14:creationId xmlns:p14="http://schemas.microsoft.com/office/powerpoint/2010/main" val="10628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87DF5F8-F24E-4332-88B6-0626ED3BDDF8}" type="datetimeFigureOut">
              <a:rPr lang="en-US"/>
              <a:pPr>
                <a:defRPr/>
              </a:pPr>
              <a:t>1/27/2022</a:t>
            </a:fld>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5A0E9FE-ECCA-498D-9200-E2833E946E11}" type="slidenum">
              <a:rPr lang="en-US" altLang="en-US"/>
              <a:pPr/>
              <a:t>‹#›</a:t>
            </a:fld>
            <a:endParaRPr lang="en-US" altLang="en-US"/>
          </a:p>
        </p:txBody>
      </p:sp>
    </p:spTree>
    <p:extLst>
      <p:ext uri="{BB962C8B-B14F-4D97-AF65-F5344CB8AC3E}">
        <p14:creationId xmlns:p14="http://schemas.microsoft.com/office/powerpoint/2010/main" val="235037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36A1290-BB93-4271-B513-DC0CFF3CBD2E}" type="datetimeFigureOut">
              <a:rPr lang="en-US"/>
              <a:pPr>
                <a:defRPr/>
              </a:pPr>
              <a:t>1/27/2022</a:t>
            </a:fld>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2ADD7080-0B30-4520-A961-1BEEC04A2BB6}" type="slidenum">
              <a:rPr lang="en-US" altLang="en-US"/>
              <a:pPr/>
              <a:t>‹#›</a:t>
            </a:fld>
            <a:endParaRPr lang="en-US" altLang="en-US"/>
          </a:p>
        </p:txBody>
      </p:sp>
    </p:spTree>
    <p:extLst>
      <p:ext uri="{BB962C8B-B14F-4D97-AF65-F5344CB8AC3E}">
        <p14:creationId xmlns:p14="http://schemas.microsoft.com/office/powerpoint/2010/main" val="366562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C01E6DE3-C911-4B5E-8D9D-69612C716D20}" type="datetimeFigureOut">
              <a:rPr lang="en-US"/>
              <a:pPr>
                <a:defRPr/>
              </a:pPr>
              <a:t>1/27/2022</a:t>
            </a:fld>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9FC781E1-F54A-40E5-9093-E2A4A17BE7E0}" type="slidenum">
              <a:rPr lang="en-US" altLang="en-US"/>
              <a:pPr/>
              <a:t>‹#›</a:t>
            </a:fld>
            <a:endParaRPr lang="en-US" altLang="en-US"/>
          </a:p>
        </p:txBody>
      </p:sp>
    </p:spTree>
    <p:extLst>
      <p:ext uri="{BB962C8B-B14F-4D97-AF65-F5344CB8AC3E}">
        <p14:creationId xmlns:p14="http://schemas.microsoft.com/office/powerpoint/2010/main" val="10139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5516B255-BE60-489C-9FD1-9D14BC405B9A}" type="datetimeFigureOut">
              <a:rPr lang="en-US"/>
              <a:pPr>
                <a:defRPr/>
              </a:pPr>
              <a:t>1/27/2022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41ABB77-68B0-481E-8462-3DCBBEB3508F}" type="slidenum">
              <a:rPr lang="en-US" altLang="en-US"/>
              <a:pPr/>
              <a:t>‹#›</a:t>
            </a:fld>
            <a:endParaRPr lang="en-US" altLang="en-US"/>
          </a:p>
        </p:txBody>
      </p:sp>
    </p:spTree>
    <p:extLst>
      <p:ext uri="{BB962C8B-B14F-4D97-AF65-F5344CB8AC3E}">
        <p14:creationId xmlns:p14="http://schemas.microsoft.com/office/powerpoint/2010/main" val="390598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9AC61E0D-276E-4CE0-B221-D59C6D057781}" type="datetimeFigureOut">
              <a:rPr lang="en-US"/>
              <a:pPr>
                <a:defRPr/>
              </a:pPr>
              <a:t>1/27/2022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8D7E679-3436-445F-85D7-DD21D2B1156A}" type="slidenum">
              <a:rPr lang="en-US" altLang="en-US"/>
              <a:pPr/>
              <a:t>‹#›</a:t>
            </a:fld>
            <a:endParaRPr lang="en-US" altLang="en-US"/>
          </a:p>
        </p:txBody>
      </p:sp>
    </p:spTree>
    <p:extLst>
      <p:ext uri="{BB962C8B-B14F-4D97-AF65-F5344CB8AC3E}">
        <p14:creationId xmlns:p14="http://schemas.microsoft.com/office/powerpoint/2010/main" val="249963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bwMode="auto">
          <a:xfrm>
            <a:off x="609600" y="1600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4E242-1075-47E0-A162-55C960B37C1C}" type="datetimeFigureOut">
              <a:rPr lang="en-US" smtClean="0"/>
              <a:t>1/27/2022</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B13F9-8F90-4EB2-A783-DD823D5BD88D}" type="slidenum">
              <a:rPr lang="en-US" smtClean="0"/>
              <a:t>‹#›</a:t>
            </a:fld>
            <a:endParaRPr lang="en-US"/>
          </a:p>
        </p:txBody>
      </p:sp>
    </p:spTree>
    <p:extLst>
      <p:ext uri="{BB962C8B-B14F-4D97-AF65-F5344CB8AC3E}">
        <p14:creationId xmlns:p14="http://schemas.microsoft.com/office/powerpoint/2010/main" val="1069048882"/>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F0_EAEAE8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F2_B6E3BE3E.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F5_3363EA98.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F7_B04BAFA9.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Reliable and Sustainable Code</a:t>
            </a:r>
          </a:p>
        </p:txBody>
      </p:sp>
      <p:sp>
        <p:nvSpPr>
          <p:cNvPr id="6" name="Footer Placeholder 5"/>
          <p:cNvSpPr>
            <a:spLocks noGrp="1"/>
          </p:cNvSpPr>
          <p:nvPr>
            <p:ph type="ftr" sz="quarter" idx="11"/>
          </p:nvPr>
        </p:nvSpPr>
        <p:spPr/>
        <p:txBody>
          <a:bodyPr/>
          <a:lstStyle/>
          <a:p>
            <a:pPr>
              <a:defRPr/>
            </a:pPr>
            <a:r>
              <a:rPr lang="en-US" dirty="0"/>
              <a:t>Copyright 2022 Warren Mansur. Permission granted for any use of Boston University.</a:t>
            </a:r>
          </a:p>
          <a:p>
            <a:pPr>
              <a:defRPr/>
            </a:pPr>
            <a:endParaRPr lang="en-US" dirty="0"/>
          </a:p>
        </p:txBody>
      </p:sp>
      <p:sp>
        <p:nvSpPr>
          <p:cNvPr id="3" name="Subtitle 2">
            <a:extLst>
              <a:ext uri="{FF2B5EF4-FFF2-40B4-BE49-F238E27FC236}">
                <a16:creationId xmlns:a16="http://schemas.microsoft.com/office/drawing/2014/main" id="{A1030F54-8BC0-48A5-82A7-CCA9656369C1}"/>
              </a:ext>
            </a:extLst>
          </p:cNvPr>
          <p:cNvSpPr>
            <a:spLocks noGrp="1"/>
          </p:cNvSpPr>
          <p:nvPr>
            <p:ph type="subTitle" idx="1"/>
          </p:nvPr>
        </p:nvSpPr>
        <p:spPr/>
        <p:txBody>
          <a:bodyPr/>
          <a:lstStyle/>
          <a:p>
            <a:r>
              <a:rPr lang="en-US" dirty="0"/>
              <a:t>Part 2</a:t>
            </a:r>
          </a:p>
        </p:txBody>
      </p:sp>
    </p:spTree>
    <p:extLst>
      <p:ext uri="{BB962C8B-B14F-4D97-AF65-F5344CB8AC3E}">
        <p14:creationId xmlns:p14="http://schemas.microsoft.com/office/powerpoint/2010/main" val="210280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Violation of Interface Segregation</a:t>
            </a:r>
          </a:p>
        </p:txBody>
      </p:sp>
      <p:sp>
        <p:nvSpPr>
          <p:cNvPr id="4" name="TextBox 3">
            <a:extLst>
              <a:ext uri="{FF2B5EF4-FFF2-40B4-BE49-F238E27FC236}">
                <a16:creationId xmlns:a16="http://schemas.microsoft.com/office/drawing/2014/main" id="{3ADFDA14-7C82-4D53-901E-62E7B1561EAC}"/>
              </a:ext>
            </a:extLst>
          </p:cNvPr>
          <p:cNvSpPr txBox="1"/>
          <p:nvPr/>
        </p:nvSpPr>
        <p:spPr>
          <a:xfrm>
            <a:off x="599209" y="1339236"/>
            <a:ext cx="10972800" cy="4708981"/>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interface</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ModernCar</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toggleCruiseControl</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toggleAutoDimMirrors</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printStatus</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a:t>
            </a:r>
          </a:p>
          <a:p>
            <a:pPr algn="l"/>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Lamborghini </a:t>
            </a:r>
            <a:r>
              <a:rPr lang="en-US" sz="1200" b="1" dirty="0">
                <a:solidFill>
                  <a:srgbClr val="7F0055"/>
                </a:solidFill>
                <a:latin typeface="Consolas" panose="020B0609020204030204" pitchFamily="49" charset="0"/>
              </a:rPr>
              <a:t>implements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ModernCar</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boolean</a:t>
            </a:r>
            <a:r>
              <a:rPr lang="en-US" sz="1200" b="1" dirty="0">
                <a:solidFill>
                  <a:srgbClr val="000000"/>
                </a:solidFill>
                <a:latin typeface="Consolas" panose="020B0609020204030204" pitchFamily="49" charset="0"/>
              </a:rPr>
              <a:t> </a:t>
            </a:r>
            <a:r>
              <a:rPr lang="en-US" sz="1200" b="1" dirty="0" err="1">
                <a:solidFill>
                  <a:srgbClr val="0000C0"/>
                </a:solidFill>
                <a:latin typeface="Consolas" panose="020B0609020204030204" pitchFamily="49" charset="0"/>
              </a:rPr>
              <a:t>isCruiseControlOn</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boolean</a:t>
            </a:r>
            <a:r>
              <a:rPr lang="en-US" sz="1200" b="1" dirty="0">
                <a:solidFill>
                  <a:srgbClr val="000000"/>
                </a:solidFill>
                <a:latin typeface="Consolas" panose="020B0609020204030204" pitchFamily="49" charset="0"/>
              </a:rPr>
              <a:t> </a:t>
            </a:r>
            <a:r>
              <a:rPr lang="en-US" sz="1200" b="1" dirty="0" err="1">
                <a:solidFill>
                  <a:srgbClr val="0000C0"/>
                </a:solidFill>
                <a:latin typeface="Consolas" panose="020B0609020204030204" pitchFamily="49" charset="0"/>
              </a:rPr>
              <a:t>areMirrorsDimmed</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toggleCruiseControl</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C0"/>
                </a:solidFill>
                <a:latin typeface="Consolas" panose="020B0609020204030204" pitchFamily="49" charset="0"/>
              </a:rPr>
              <a:t>isCruiseControlOn</a:t>
            </a:r>
            <a:r>
              <a:rPr lang="en-US" sz="1200" dirty="0">
                <a:solidFill>
                  <a:srgbClr val="000000"/>
                </a:solidFill>
                <a:latin typeface="Consolas" panose="020B0609020204030204" pitchFamily="49" charset="0"/>
              </a:rPr>
              <a:t> = !</a:t>
            </a:r>
            <a:r>
              <a:rPr lang="en-US" sz="1200" dirty="0" err="1">
                <a:solidFill>
                  <a:srgbClr val="0000C0"/>
                </a:solidFill>
                <a:latin typeface="Consolas" panose="020B0609020204030204" pitchFamily="49" charset="0"/>
              </a:rPr>
              <a:t>isCruiseControlOn</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u="sng" dirty="0" err="1">
                <a:solidFill>
                  <a:srgbClr val="000000"/>
                </a:solidFill>
                <a:latin typeface="Consolas" panose="020B0609020204030204" pitchFamily="49" charset="0"/>
              </a:rPr>
              <a:t>toggleAutoDimMirrors</a:t>
            </a:r>
            <a:r>
              <a:rPr lang="en-US" sz="1200" b="1" u="sng"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C0"/>
                </a:solidFill>
                <a:latin typeface="Consolas" panose="020B0609020204030204" pitchFamily="49" charset="0"/>
              </a:rPr>
              <a:t>areMirrorsDimmed</a:t>
            </a:r>
            <a:r>
              <a:rPr lang="en-US" sz="1200" dirty="0">
                <a:solidFill>
                  <a:srgbClr val="000000"/>
                </a:solidFill>
                <a:latin typeface="Consolas" panose="020B0609020204030204" pitchFamily="49" charset="0"/>
              </a:rPr>
              <a:t> = !</a:t>
            </a:r>
            <a:r>
              <a:rPr lang="en-US" sz="1200" dirty="0" err="1">
                <a:solidFill>
                  <a:srgbClr val="0000C0"/>
                </a:solidFill>
                <a:latin typeface="Consolas" panose="020B0609020204030204" pitchFamily="49" charset="0"/>
              </a:rPr>
              <a:t>areMirrorsDimmed</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printStatus</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"Ferrari: Cruise control is "</a:t>
            </a:r>
            <a:r>
              <a:rPr lang="en-US" sz="1200" b="1" i="1" dirty="0">
                <a:solidFill>
                  <a:srgbClr val="000000"/>
                </a:solidFill>
                <a:latin typeface="Consolas" panose="020B0609020204030204" pitchFamily="49" charset="0"/>
              </a:rPr>
              <a:t> + (</a:t>
            </a:r>
            <a:r>
              <a:rPr lang="en-US" sz="1200" b="1" i="1" dirty="0" err="1">
                <a:solidFill>
                  <a:srgbClr val="0000C0"/>
                </a:solidFill>
                <a:latin typeface="Consolas" panose="020B0609020204030204" pitchFamily="49" charset="0"/>
              </a:rPr>
              <a:t>isCruiseControlOn</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"on"</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"off"</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"Ferrari: Mirrors are "</a:t>
            </a:r>
            <a:r>
              <a:rPr lang="en-US" sz="1200" b="1" i="1" dirty="0">
                <a:solidFill>
                  <a:srgbClr val="000000"/>
                </a:solidFill>
                <a:latin typeface="Consolas" panose="020B0609020204030204" pitchFamily="49" charset="0"/>
              </a:rPr>
              <a:t> + (</a:t>
            </a:r>
            <a:r>
              <a:rPr lang="en-US" sz="1200" b="1" i="1" dirty="0" err="1">
                <a:solidFill>
                  <a:srgbClr val="0000C0"/>
                </a:solidFill>
                <a:latin typeface="Consolas" panose="020B0609020204030204" pitchFamily="49" charset="0"/>
              </a:rPr>
              <a:t>areMirrorsDimmed</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"dimmed"</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"not dimmed"</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ModernCar</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Lambo</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Lamborghini();</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Lambo</a:t>
            </a:r>
            <a:r>
              <a:rPr lang="en-US" sz="1200" dirty="0" err="1">
                <a:solidFill>
                  <a:srgbClr val="000000"/>
                </a:solidFill>
                <a:latin typeface="Consolas" panose="020B0609020204030204" pitchFamily="49" charset="0"/>
              </a:rPr>
              <a:t>.toggleCruiseControl</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Lambo</a:t>
            </a:r>
            <a:r>
              <a:rPr lang="en-US" sz="1200" dirty="0" err="1">
                <a:solidFill>
                  <a:srgbClr val="000000"/>
                </a:solidFill>
                <a:latin typeface="Consolas" panose="020B0609020204030204" pitchFamily="49" charset="0"/>
              </a:rPr>
              <a:t>.toggleAutoDimMirrors</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Lambo</a:t>
            </a:r>
            <a:r>
              <a:rPr lang="en-US" sz="1200" dirty="0" err="1">
                <a:solidFill>
                  <a:srgbClr val="000000"/>
                </a:solidFill>
                <a:latin typeface="Consolas" panose="020B0609020204030204" pitchFamily="49" charset="0"/>
              </a:rPr>
              <a:t>.printStatus</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a:t>
            </a:r>
            <a:endParaRPr lang="en-US" sz="9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32DA7CC5-0F18-4D2E-A2EE-EE178028E6BF}"/>
              </a:ext>
            </a:extLst>
          </p:cNvPr>
          <p:cNvSpPr txBox="1"/>
          <p:nvPr/>
        </p:nvSpPr>
        <p:spPr>
          <a:xfrm>
            <a:off x="609600" y="6013581"/>
            <a:ext cx="10972800" cy="738664"/>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Ferrari: Cruise control is on.</a:t>
            </a:r>
          </a:p>
          <a:p>
            <a:pP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Ferrari: Mirrors are dimmed.</a:t>
            </a:r>
          </a:p>
        </p:txBody>
      </p:sp>
    </p:spTree>
    <p:extLst>
      <p:ext uri="{BB962C8B-B14F-4D97-AF65-F5344CB8AC3E}">
        <p14:creationId xmlns:p14="http://schemas.microsoft.com/office/powerpoint/2010/main" val="2824707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Violation of Interface Segregation</a:t>
            </a:r>
          </a:p>
        </p:txBody>
      </p:sp>
      <p:sp>
        <p:nvSpPr>
          <p:cNvPr id="4" name="TextBox 3">
            <a:extLst>
              <a:ext uri="{FF2B5EF4-FFF2-40B4-BE49-F238E27FC236}">
                <a16:creationId xmlns:a16="http://schemas.microsoft.com/office/drawing/2014/main" id="{3ADFDA14-7C82-4D53-901E-62E7B1561EAC}"/>
              </a:ext>
            </a:extLst>
          </p:cNvPr>
          <p:cNvSpPr txBox="1"/>
          <p:nvPr/>
        </p:nvSpPr>
        <p:spPr>
          <a:xfrm>
            <a:off x="599209" y="1339236"/>
            <a:ext cx="10972800" cy="3970318"/>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Honda </a:t>
            </a:r>
            <a:r>
              <a:rPr lang="en-US" sz="1400" b="1" dirty="0">
                <a:solidFill>
                  <a:srgbClr val="7F0055"/>
                </a:solidFill>
                <a:latin typeface="Consolas" panose="020B0609020204030204" pitchFamily="49" charset="0"/>
              </a:rPr>
              <a:t>implements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ModernCar</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err="1">
                <a:solidFill>
                  <a:srgbClr val="7F0055"/>
                </a:solidFill>
                <a:latin typeface="Consolas" panose="020B0609020204030204" pitchFamily="49" charset="0"/>
              </a:rPr>
              <a:t>boolean</a:t>
            </a:r>
            <a:r>
              <a:rPr lang="en-US" sz="1400" b="1" dirty="0">
                <a:solidFill>
                  <a:srgbClr val="000000"/>
                </a:solidFill>
                <a:latin typeface="Consolas" panose="020B0609020204030204" pitchFamily="49" charset="0"/>
              </a:rPr>
              <a:t> </a:t>
            </a:r>
            <a:r>
              <a:rPr lang="en-US" sz="1400" b="1" dirty="0" err="1">
                <a:solidFill>
                  <a:srgbClr val="0000C0"/>
                </a:solidFill>
                <a:latin typeface="Consolas" panose="020B0609020204030204" pitchFamily="49" charset="0"/>
              </a:rPr>
              <a:t>isCruiseControlOn</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u="sng" dirty="0" err="1">
                <a:solidFill>
                  <a:srgbClr val="000000"/>
                </a:solidFill>
                <a:latin typeface="Consolas" panose="020B0609020204030204" pitchFamily="49" charset="0"/>
              </a:rPr>
              <a:t>toggleCruiseControl</a:t>
            </a:r>
            <a:r>
              <a:rPr lang="en-US" sz="1400" b="1" u="sng"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err="1">
                <a:solidFill>
                  <a:srgbClr val="0000C0"/>
                </a:solidFill>
                <a:latin typeface="Consolas" panose="020B0609020204030204" pitchFamily="49" charset="0"/>
              </a:rPr>
              <a:t>isCruiseControlOn</a:t>
            </a:r>
            <a:r>
              <a:rPr lang="en-US" sz="1400" dirty="0">
                <a:solidFill>
                  <a:srgbClr val="000000"/>
                </a:solidFill>
                <a:latin typeface="Consolas" panose="020B0609020204030204" pitchFamily="49" charset="0"/>
              </a:rPr>
              <a:t> = !</a:t>
            </a:r>
            <a:r>
              <a:rPr lang="en-US" sz="1400" dirty="0" err="1">
                <a:solidFill>
                  <a:srgbClr val="0000C0"/>
                </a:solidFill>
                <a:latin typeface="Consolas" panose="020B0609020204030204" pitchFamily="49" charset="0"/>
              </a:rPr>
              <a:t>isCruiseControlOn</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toggleAutoDimMirrors</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IllegalStateException</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"Sorry. I don't have auto-dimming mirrors."</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printStatus</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"Honda: Cruise control is "</a:t>
            </a:r>
            <a:r>
              <a:rPr lang="en-US" sz="1400" b="1" i="1" dirty="0">
                <a:solidFill>
                  <a:srgbClr val="000000"/>
                </a:solidFill>
                <a:latin typeface="Consolas" panose="020B0609020204030204" pitchFamily="49" charset="0"/>
              </a:rPr>
              <a:t> + (</a:t>
            </a:r>
            <a:r>
              <a:rPr lang="en-US" sz="1400" b="1" i="1" dirty="0" err="1">
                <a:solidFill>
                  <a:srgbClr val="0000C0"/>
                </a:solidFill>
                <a:latin typeface="Consolas" panose="020B0609020204030204" pitchFamily="49" charset="0"/>
              </a:rPr>
              <a:t>isCruiseControlOn</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"on"</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"off"</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a:t>
            </a:r>
            <a:r>
              <a:rPr lang="en-US" sz="1400" b="1" i="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ModernCar</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honda</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Honda();</a:t>
            </a:r>
          </a:p>
          <a:p>
            <a:pPr algn="l"/>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honda</a:t>
            </a:r>
            <a:r>
              <a:rPr lang="en-US" sz="1400" dirty="0" err="1">
                <a:solidFill>
                  <a:srgbClr val="000000"/>
                </a:solidFill>
                <a:latin typeface="Consolas" panose="020B0609020204030204" pitchFamily="49" charset="0"/>
              </a:rPr>
              <a:t>.toggleCruiseControl</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honda</a:t>
            </a:r>
            <a:r>
              <a:rPr lang="en-US" sz="1400" dirty="0" err="1">
                <a:solidFill>
                  <a:srgbClr val="000000"/>
                </a:solidFill>
                <a:latin typeface="Consolas" panose="020B0609020204030204" pitchFamily="49" charset="0"/>
              </a:rPr>
              <a:t>.toggleAutoDimMirrors</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honda</a:t>
            </a:r>
            <a:r>
              <a:rPr lang="en-US" sz="1400" dirty="0" err="1">
                <a:solidFill>
                  <a:srgbClr val="000000"/>
                </a:solidFill>
                <a:latin typeface="Consolas" panose="020B0609020204030204" pitchFamily="49" charset="0"/>
              </a:rPr>
              <a:t>.printStatus</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32DA7CC5-0F18-4D2E-A2EE-EE178028E6BF}"/>
              </a:ext>
            </a:extLst>
          </p:cNvPr>
          <p:cNvSpPr txBox="1"/>
          <p:nvPr/>
        </p:nvSpPr>
        <p:spPr>
          <a:xfrm>
            <a:off x="609600" y="5903893"/>
            <a:ext cx="10972800" cy="523220"/>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Honda: Cruise control is on.</a:t>
            </a:r>
          </a:p>
        </p:txBody>
      </p:sp>
    </p:spTree>
    <p:extLst>
      <p:ext uri="{BB962C8B-B14F-4D97-AF65-F5344CB8AC3E}">
        <p14:creationId xmlns:p14="http://schemas.microsoft.com/office/powerpoint/2010/main" val="700895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Maintaining Interface Segregation</a:t>
            </a:r>
          </a:p>
        </p:txBody>
      </p:sp>
      <p:sp>
        <p:nvSpPr>
          <p:cNvPr id="4" name="TextBox 3">
            <a:extLst>
              <a:ext uri="{FF2B5EF4-FFF2-40B4-BE49-F238E27FC236}">
                <a16:creationId xmlns:a16="http://schemas.microsoft.com/office/drawing/2014/main" id="{3ADFDA14-7C82-4D53-901E-62E7B1561EAC}"/>
              </a:ext>
            </a:extLst>
          </p:cNvPr>
          <p:cNvSpPr txBox="1"/>
          <p:nvPr/>
        </p:nvSpPr>
        <p:spPr>
          <a:xfrm>
            <a:off x="599209" y="1339236"/>
            <a:ext cx="10972800" cy="2139047"/>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interface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AllCars</a:t>
            </a:r>
            <a:r>
              <a:rPr lang="en-US" b="1" dirty="0">
                <a:solidFill>
                  <a:srgbClr val="000000"/>
                </a:solidFill>
                <a:latin typeface="Consolas" panose="020B0609020204030204" pitchFamily="49" charset="0"/>
              </a:rPr>
              <a:t> {</a:t>
            </a:r>
          </a:p>
          <a:p>
            <a:pPr algn="l"/>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toggleCruiseControl</a:t>
            </a:r>
            <a:r>
              <a:rPr lang="en-US" b="1"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printStatus</a:t>
            </a:r>
            <a:r>
              <a:rPr lang="en-US" b="1"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a:t>
            </a:r>
          </a:p>
          <a:p>
            <a:pPr algn="l"/>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interface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LuxuryCar</a:t>
            </a:r>
            <a:r>
              <a:rPr lang="en-US" b="1" dirty="0">
                <a:solidFill>
                  <a:srgbClr val="000000"/>
                </a:solidFill>
                <a:latin typeface="Consolas" panose="020B0609020204030204" pitchFamily="49" charset="0"/>
              </a:rPr>
              <a:t> {</a:t>
            </a:r>
          </a:p>
          <a:p>
            <a:pPr algn="l"/>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toggleAutoDimMirrors</a:t>
            </a:r>
            <a:r>
              <a:rPr lang="en-US" b="1"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a:t>
            </a:r>
          </a:p>
          <a:p>
            <a:pPr algn="l"/>
            <a:endParaRPr lang="en-US" sz="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462538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Maintaining Interface Segregation</a:t>
            </a:r>
          </a:p>
        </p:txBody>
      </p:sp>
      <p:sp>
        <p:nvSpPr>
          <p:cNvPr id="4" name="TextBox 3">
            <a:extLst>
              <a:ext uri="{FF2B5EF4-FFF2-40B4-BE49-F238E27FC236}">
                <a16:creationId xmlns:a16="http://schemas.microsoft.com/office/drawing/2014/main" id="{3ADFDA14-7C82-4D53-901E-62E7B1561EAC}"/>
              </a:ext>
            </a:extLst>
          </p:cNvPr>
          <p:cNvSpPr txBox="1"/>
          <p:nvPr/>
        </p:nvSpPr>
        <p:spPr>
          <a:xfrm>
            <a:off x="599209" y="1339236"/>
            <a:ext cx="10972800" cy="4401205"/>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NewLamborghini</a:t>
            </a:r>
            <a:r>
              <a:rPr lang="en-US" sz="1400" b="1" dirty="0">
                <a:solidFill>
                  <a:srgbClr val="000000"/>
                </a:solidFill>
                <a:latin typeface="Consolas" panose="020B0609020204030204" pitchFamily="49" charset="0"/>
              </a:rPr>
              <a:t> </a:t>
            </a:r>
            <a:r>
              <a:rPr lang="en-US" sz="1400" b="1" dirty="0">
                <a:solidFill>
                  <a:srgbClr val="7F0055"/>
                </a:solidFill>
                <a:highlight>
                  <a:srgbClr val="00AFAF"/>
                </a:highlight>
                <a:latin typeface="Consolas" panose="020B0609020204030204" pitchFamily="49" charset="0"/>
              </a:rPr>
              <a:t>implements</a:t>
            </a:r>
            <a:r>
              <a:rPr lang="en-US" sz="1400" b="1" dirty="0">
                <a:solidFill>
                  <a:srgbClr val="000000"/>
                </a:solidFill>
                <a:highlight>
                  <a:srgbClr val="00AFAF"/>
                </a:highlight>
                <a:latin typeface="Consolas" panose="020B0609020204030204" pitchFamily="49" charset="0"/>
              </a:rPr>
              <a:t> </a:t>
            </a:r>
            <a:r>
              <a:rPr lang="en-US" sz="1400" b="1" dirty="0" err="1">
                <a:solidFill>
                  <a:srgbClr val="000000"/>
                </a:solidFill>
                <a:highlight>
                  <a:srgbClr val="00AFAF"/>
                </a:highlight>
                <a:latin typeface="Consolas" panose="020B0609020204030204" pitchFamily="49" charset="0"/>
              </a:rPr>
              <a:t>AllCars</a:t>
            </a:r>
            <a:r>
              <a:rPr lang="en-US" sz="1400" b="1" dirty="0">
                <a:solidFill>
                  <a:srgbClr val="000000"/>
                </a:solidFill>
                <a:highlight>
                  <a:srgbClr val="00AFAF"/>
                </a:highlight>
                <a:latin typeface="Consolas" panose="020B0609020204030204" pitchFamily="49" charset="0"/>
              </a:rPr>
              <a:t>, </a:t>
            </a:r>
            <a:r>
              <a:rPr lang="en-US" sz="1400" b="1" dirty="0" err="1">
                <a:solidFill>
                  <a:srgbClr val="000000"/>
                </a:solidFill>
                <a:highlight>
                  <a:srgbClr val="00AFAF"/>
                </a:highlight>
                <a:latin typeface="Consolas" panose="020B0609020204030204" pitchFamily="49" charset="0"/>
              </a:rPr>
              <a:t>LuxuryCar</a:t>
            </a:r>
            <a:r>
              <a:rPr lang="en-US" sz="1400" b="1" dirty="0">
                <a:solidFill>
                  <a:srgbClr val="000000"/>
                </a:solidFill>
                <a:highlight>
                  <a:srgbClr val="00AFAF"/>
                </a:highlight>
                <a:latin typeface="Consolas" panose="020B0609020204030204" pitchFamily="49" charset="0"/>
              </a:rPr>
              <a:t> </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err="1">
                <a:solidFill>
                  <a:srgbClr val="7F0055"/>
                </a:solidFill>
                <a:latin typeface="Consolas" panose="020B0609020204030204" pitchFamily="49" charset="0"/>
              </a:rPr>
              <a:t>boolean</a:t>
            </a:r>
            <a:r>
              <a:rPr lang="en-US" sz="1400" b="1" dirty="0">
                <a:solidFill>
                  <a:srgbClr val="000000"/>
                </a:solidFill>
                <a:latin typeface="Consolas" panose="020B0609020204030204" pitchFamily="49" charset="0"/>
              </a:rPr>
              <a:t> </a:t>
            </a:r>
            <a:r>
              <a:rPr lang="en-US" sz="1400" b="1" dirty="0" err="1">
                <a:solidFill>
                  <a:srgbClr val="0000C0"/>
                </a:solidFill>
                <a:latin typeface="Consolas" panose="020B0609020204030204" pitchFamily="49" charset="0"/>
              </a:rPr>
              <a:t>isCruiseControlOn</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err="1">
                <a:solidFill>
                  <a:srgbClr val="7F0055"/>
                </a:solidFill>
                <a:latin typeface="Consolas" panose="020B0609020204030204" pitchFamily="49" charset="0"/>
              </a:rPr>
              <a:t>boolean</a:t>
            </a:r>
            <a:r>
              <a:rPr lang="en-US" sz="1400" b="1" dirty="0">
                <a:solidFill>
                  <a:srgbClr val="000000"/>
                </a:solidFill>
                <a:latin typeface="Consolas" panose="020B0609020204030204" pitchFamily="49" charset="0"/>
              </a:rPr>
              <a:t> </a:t>
            </a:r>
            <a:r>
              <a:rPr lang="en-US" sz="1400" b="1" dirty="0" err="1">
                <a:solidFill>
                  <a:srgbClr val="0000C0"/>
                </a:solidFill>
                <a:latin typeface="Consolas" panose="020B0609020204030204" pitchFamily="49" charset="0"/>
              </a:rPr>
              <a:t>areMirrorsDimmed</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toggleCruiseControl</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err="1">
                <a:solidFill>
                  <a:srgbClr val="0000C0"/>
                </a:solidFill>
                <a:latin typeface="Consolas" panose="020B0609020204030204" pitchFamily="49" charset="0"/>
              </a:rPr>
              <a:t>isCruiseControlOn</a:t>
            </a:r>
            <a:r>
              <a:rPr lang="en-US" sz="1400" dirty="0">
                <a:solidFill>
                  <a:srgbClr val="000000"/>
                </a:solidFill>
                <a:latin typeface="Consolas" panose="020B0609020204030204" pitchFamily="49" charset="0"/>
              </a:rPr>
              <a:t> = !</a:t>
            </a:r>
            <a:r>
              <a:rPr lang="en-US" sz="1400" dirty="0" err="1">
                <a:solidFill>
                  <a:srgbClr val="0000C0"/>
                </a:solidFill>
                <a:latin typeface="Consolas" panose="020B0609020204030204" pitchFamily="49" charset="0"/>
              </a:rPr>
              <a:t>isCruiseControlOn</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toggleAutoDimMirrors</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err="1">
                <a:solidFill>
                  <a:srgbClr val="0000C0"/>
                </a:solidFill>
                <a:latin typeface="Consolas" panose="020B0609020204030204" pitchFamily="49" charset="0"/>
              </a:rPr>
              <a:t>areMirrorsDimmed</a:t>
            </a:r>
            <a:r>
              <a:rPr lang="en-US" sz="1400" dirty="0">
                <a:solidFill>
                  <a:srgbClr val="000000"/>
                </a:solidFill>
                <a:latin typeface="Consolas" panose="020B0609020204030204" pitchFamily="49" charset="0"/>
              </a:rPr>
              <a:t> = !</a:t>
            </a:r>
            <a:r>
              <a:rPr lang="en-US" sz="1400" dirty="0" err="1">
                <a:solidFill>
                  <a:srgbClr val="0000C0"/>
                </a:solidFill>
                <a:latin typeface="Consolas" panose="020B0609020204030204" pitchFamily="49" charset="0"/>
              </a:rPr>
              <a:t>areMirrorsDimmed</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printStatus</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"Ferrari: Cruise control is "</a:t>
            </a:r>
            <a:r>
              <a:rPr lang="en-US" sz="1400" b="1" i="1" dirty="0">
                <a:solidFill>
                  <a:srgbClr val="000000"/>
                </a:solidFill>
                <a:latin typeface="Consolas" panose="020B0609020204030204" pitchFamily="49" charset="0"/>
              </a:rPr>
              <a:t> + (</a:t>
            </a:r>
            <a:r>
              <a:rPr lang="en-US" sz="1400" b="1" i="1" dirty="0" err="1">
                <a:solidFill>
                  <a:srgbClr val="0000C0"/>
                </a:solidFill>
                <a:latin typeface="Consolas" panose="020B0609020204030204" pitchFamily="49" charset="0"/>
              </a:rPr>
              <a:t>isCruiseControlOn</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"on"</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"off"</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a:t>
            </a:r>
            <a:r>
              <a:rPr lang="en-US" sz="1400" b="1" i="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"Ferrari: Mirrors are "</a:t>
            </a:r>
            <a:r>
              <a:rPr lang="en-US" sz="1400" b="1" i="1" dirty="0">
                <a:solidFill>
                  <a:srgbClr val="000000"/>
                </a:solidFill>
                <a:latin typeface="Consolas" panose="020B0609020204030204" pitchFamily="49" charset="0"/>
              </a:rPr>
              <a:t> + (</a:t>
            </a:r>
            <a:r>
              <a:rPr lang="en-US" sz="1400" b="1" i="1" dirty="0" err="1">
                <a:solidFill>
                  <a:srgbClr val="0000C0"/>
                </a:solidFill>
                <a:latin typeface="Consolas" panose="020B0609020204030204" pitchFamily="49" charset="0"/>
              </a:rPr>
              <a:t>areMirrorsDimmed</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"dimmed"</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"not dimmed"</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a:t>
            </a:r>
            <a:r>
              <a:rPr lang="en-US" sz="1400" b="1" i="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NewLamborghini</a:t>
            </a:r>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Lambo</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NewLamborghini</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Lambo</a:t>
            </a:r>
            <a:r>
              <a:rPr lang="en-US" sz="1400" dirty="0" err="1">
                <a:solidFill>
                  <a:srgbClr val="000000"/>
                </a:solidFill>
                <a:latin typeface="Consolas" panose="020B0609020204030204" pitchFamily="49" charset="0"/>
              </a:rPr>
              <a:t>.toggleCruiseControl</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Lambo</a:t>
            </a:r>
            <a:r>
              <a:rPr lang="en-US" sz="1400" dirty="0" err="1">
                <a:solidFill>
                  <a:srgbClr val="000000"/>
                </a:solidFill>
                <a:latin typeface="Consolas" panose="020B0609020204030204" pitchFamily="49" charset="0"/>
              </a:rPr>
              <a:t>.toggleAutoDimMirrors</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Lambo</a:t>
            </a:r>
            <a:r>
              <a:rPr lang="en-US" sz="1400" dirty="0" err="1">
                <a:solidFill>
                  <a:srgbClr val="000000"/>
                </a:solidFill>
                <a:latin typeface="Consolas" panose="020B0609020204030204" pitchFamily="49" charset="0"/>
              </a:rPr>
              <a:t>.printStatus</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a:t>
            </a:r>
            <a:endParaRPr lang="en-US" sz="6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32DA7CC5-0F18-4D2E-A2EE-EE178028E6BF}"/>
              </a:ext>
            </a:extLst>
          </p:cNvPr>
          <p:cNvSpPr txBox="1"/>
          <p:nvPr/>
        </p:nvSpPr>
        <p:spPr>
          <a:xfrm>
            <a:off x="609600" y="5903893"/>
            <a:ext cx="10972800" cy="738664"/>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Ferrari: Cruise control is on.</a:t>
            </a:r>
          </a:p>
          <a:p>
            <a:pP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Ferrari: Mirrors are dimmed.</a:t>
            </a:r>
          </a:p>
        </p:txBody>
      </p:sp>
    </p:spTree>
    <p:extLst>
      <p:ext uri="{BB962C8B-B14F-4D97-AF65-F5344CB8AC3E}">
        <p14:creationId xmlns:p14="http://schemas.microsoft.com/office/powerpoint/2010/main" val="1473254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Maintaining Interface Segregation</a:t>
            </a:r>
          </a:p>
        </p:txBody>
      </p:sp>
      <p:sp>
        <p:nvSpPr>
          <p:cNvPr id="4" name="TextBox 3">
            <a:extLst>
              <a:ext uri="{FF2B5EF4-FFF2-40B4-BE49-F238E27FC236}">
                <a16:creationId xmlns:a16="http://schemas.microsoft.com/office/drawing/2014/main" id="{3ADFDA14-7C82-4D53-901E-62E7B1561EAC}"/>
              </a:ext>
            </a:extLst>
          </p:cNvPr>
          <p:cNvSpPr txBox="1"/>
          <p:nvPr/>
        </p:nvSpPr>
        <p:spPr>
          <a:xfrm>
            <a:off x="599209" y="1339236"/>
            <a:ext cx="10972800" cy="4401205"/>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NewHonda</a:t>
            </a:r>
            <a:r>
              <a:rPr lang="en-US" sz="1800" b="1" dirty="0">
                <a:solidFill>
                  <a:srgbClr val="000000"/>
                </a:solidFill>
                <a:latin typeface="Consolas" panose="020B0609020204030204" pitchFamily="49" charset="0"/>
              </a:rPr>
              <a:t> </a:t>
            </a:r>
            <a:r>
              <a:rPr lang="en-US" sz="1800" b="1" dirty="0">
                <a:solidFill>
                  <a:srgbClr val="7F0055"/>
                </a:solidFill>
                <a:highlight>
                  <a:srgbClr val="00AFAF"/>
                </a:highlight>
                <a:latin typeface="Consolas" panose="020B0609020204030204" pitchFamily="49" charset="0"/>
              </a:rPr>
              <a:t>implements</a:t>
            </a:r>
            <a:r>
              <a:rPr lang="en-US" sz="1800" b="1" dirty="0">
                <a:solidFill>
                  <a:srgbClr val="000000"/>
                </a:solidFill>
                <a:highlight>
                  <a:srgbClr val="00AFAF"/>
                </a:highlight>
                <a:latin typeface="Consolas" panose="020B0609020204030204" pitchFamily="49" charset="0"/>
              </a:rPr>
              <a:t> </a:t>
            </a:r>
            <a:r>
              <a:rPr lang="en-US" sz="1800" b="1" dirty="0" err="1">
                <a:solidFill>
                  <a:srgbClr val="000000"/>
                </a:solidFill>
                <a:highlight>
                  <a:srgbClr val="00AFAF"/>
                </a:highlight>
                <a:latin typeface="Consolas" panose="020B0609020204030204" pitchFamily="49" charset="0"/>
              </a:rPr>
              <a:t>AllCars</a:t>
            </a:r>
            <a:r>
              <a:rPr lang="en-US" sz="1800" b="1" dirty="0">
                <a:solidFill>
                  <a:srgbClr val="000000"/>
                </a:solidFill>
                <a:highlight>
                  <a:srgbClr val="00AFAF"/>
                </a:highlight>
                <a:latin typeface="Consolas" panose="020B0609020204030204" pitchFamily="49" charset="0"/>
              </a:rPr>
              <a:t> </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a:t>
            </a:r>
            <a:r>
              <a:rPr lang="en-US" sz="1800" b="1" dirty="0" err="1">
                <a:solidFill>
                  <a:srgbClr val="7F0055"/>
                </a:solidFill>
                <a:latin typeface="Consolas" panose="020B0609020204030204" pitchFamily="49" charset="0"/>
              </a:rPr>
              <a:t>boolean</a:t>
            </a:r>
            <a:r>
              <a:rPr lang="en-US" sz="1800" b="1" dirty="0">
                <a:solidFill>
                  <a:srgbClr val="000000"/>
                </a:solidFill>
                <a:latin typeface="Consolas" panose="020B0609020204030204" pitchFamily="49" charset="0"/>
              </a:rPr>
              <a:t> </a:t>
            </a:r>
            <a:r>
              <a:rPr lang="en-US" sz="1800" b="1" dirty="0" err="1">
                <a:solidFill>
                  <a:srgbClr val="0000C0"/>
                </a:solidFill>
                <a:latin typeface="Consolas" panose="020B0609020204030204" pitchFamily="49" charset="0"/>
              </a:rPr>
              <a:t>isCruiseControlOn</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toggleCruiseControl</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dirty="0" err="1">
                <a:solidFill>
                  <a:srgbClr val="0000C0"/>
                </a:solidFill>
                <a:latin typeface="Consolas" panose="020B0609020204030204" pitchFamily="49" charset="0"/>
              </a:rPr>
              <a:t>isCruiseControlOn</a:t>
            </a:r>
            <a:r>
              <a:rPr lang="en-US" sz="1800" dirty="0">
                <a:solidFill>
                  <a:srgbClr val="000000"/>
                </a:solidFill>
                <a:latin typeface="Consolas" panose="020B0609020204030204" pitchFamily="49" charset="0"/>
              </a:rPr>
              <a:t> = !</a:t>
            </a:r>
            <a:r>
              <a:rPr lang="en-US" sz="1800" dirty="0" err="1">
                <a:solidFill>
                  <a:srgbClr val="0000C0"/>
                </a:solidFill>
                <a:latin typeface="Consolas" panose="020B0609020204030204" pitchFamily="49" charset="0"/>
              </a:rPr>
              <a:t>isCruiseControlOn</a:t>
            </a:r>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printStatus</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"Honda: Cruise control is "</a:t>
            </a:r>
            <a:r>
              <a:rPr lang="en-US" sz="1800" b="1" i="1" dirty="0">
                <a:solidFill>
                  <a:srgbClr val="000000"/>
                </a:solidFill>
                <a:latin typeface="Consolas" panose="020B0609020204030204" pitchFamily="49" charset="0"/>
              </a:rPr>
              <a:t> + (</a:t>
            </a:r>
            <a:r>
              <a:rPr lang="en-US" sz="1800" b="1" i="1" dirty="0" err="1">
                <a:solidFill>
                  <a:srgbClr val="0000C0"/>
                </a:solidFill>
                <a:latin typeface="Consolas" panose="020B0609020204030204" pitchFamily="49" charset="0"/>
              </a:rPr>
              <a:t>isCruiseControlOn</a:t>
            </a:r>
            <a:r>
              <a:rPr lang="en-US" sz="1800" b="1" i="1" dirty="0">
                <a:solidFill>
                  <a:srgbClr val="000000"/>
                </a:solidFill>
                <a:latin typeface="Consolas" panose="020B0609020204030204" pitchFamily="49" charset="0"/>
              </a:rPr>
              <a:t> ? </a:t>
            </a:r>
            <a:r>
              <a:rPr lang="en-US" sz="1800" b="1" i="1" dirty="0">
                <a:solidFill>
                  <a:srgbClr val="2A00FF"/>
                </a:solidFill>
                <a:latin typeface="Consolas" panose="020B0609020204030204" pitchFamily="49" charset="0"/>
              </a:rPr>
              <a:t>"on"</a:t>
            </a:r>
            <a:r>
              <a:rPr lang="en-US" sz="1800" b="1" i="1" dirty="0">
                <a:solidFill>
                  <a:srgbClr val="000000"/>
                </a:solidFill>
                <a:latin typeface="Consolas" panose="020B0609020204030204" pitchFamily="49" charset="0"/>
              </a:rPr>
              <a:t> : </a:t>
            </a:r>
            <a:r>
              <a:rPr lang="en-US" sz="1800" b="1" i="1" dirty="0">
                <a:solidFill>
                  <a:srgbClr val="2A00FF"/>
                </a:solidFill>
                <a:latin typeface="Consolas" panose="020B0609020204030204" pitchFamily="49" charset="0"/>
              </a:rPr>
              <a:t>"off"</a:t>
            </a:r>
            <a:r>
              <a:rPr lang="en-US" sz="1800" b="1" i="1" dirty="0">
                <a:solidFill>
                  <a:srgbClr val="000000"/>
                </a:solidFill>
                <a:latin typeface="Consolas" panose="020B0609020204030204" pitchFamily="49" charset="0"/>
              </a:rPr>
              <a:t>) + </a:t>
            </a:r>
            <a:r>
              <a:rPr lang="en-US" sz="1800" b="1" i="1" dirty="0">
                <a:solidFill>
                  <a:srgbClr val="2A00FF"/>
                </a:solidFill>
                <a:latin typeface="Consolas" panose="020B0609020204030204" pitchFamily="49" charset="0"/>
              </a:rPr>
              <a:t>"."</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NewHonda</a:t>
            </a:r>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honda</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NewHonda</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honda</a:t>
            </a:r>
            <a:r>
              <a:rPr lang="en-US" sz="1800" dirty="0" err="1">
                <a:solidFill>
                  <a:srgbClr val="000000"/>
                </a:solidFill>
                <a:latin typeface="Consolas" panose="020B0609020204030204" pitchFamily="49" charset="0"/>
              </a:rPr>
              <a:t>.toggleCruiseControl</a:t>
            </a:r>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honda</a:t>
            </a:r>
            <a:r>
              <a:rPr lang="en-US" sz="1800" dirty="0" err="1">
                <a:solidFill>
                  <a:srgbClr val="000000"/>
                </a:solidFill>
                <a:latin typeface="Consolas" panose="020B0609020204030204" pitchFamily="49" charset="0"/>
              </a:rPr>
              <a:t>.printStatus</a:t>
            </a:r>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32DA7CC5-0F18-4D2E-A2EE-EE178028E6BF}"/>
              </a:ext>
            </a:extLst>
          </p:cNvPr>
          <p:cNvSpPr txBox="1"/>
          <p:nvPr/>
        </p:nvSpPr>
        <p:spPr>
          <a:xfrm>
            <a:off x="609600" y="5903893"/>
            <a:ext cx="10972800" cy="523220"/>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Honda: Cruise control is on.</a:t>
            </a:r>
          </a:p>
        </p:txBody>
      </p:sp>
    </p:spTree>
    <p:extLst>
      <p:ext uri="{BB962C8B-B14F-4D97-AF65-F5344CB8AC3E}">
        <p14:creationId xmlns:p14="http://schemas.microsoft.com/office/powerpoint/2010/main" val="4078961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r>
              <a:rPr lang="en-US" altLang="en-US" dirty="0"/>
              <a:t>End</a:t>
            </a:r>
          </a:p>
        </p:txBody>
      </p:sp>
      <p:pic>
        <p:nvPicPr>
          <p:cNvPr id="21507" name="Picture 5"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464" y="876301"/>
            <a:ext cx="20653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3332" y="876301"/>
            <a:ext cx="2065337"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F63BF-35FD-4C60-A962-E8C8E395F58A}"/>
              </a:ext>
            </a:extLst>
          </p:cNvPr>
          <p:cNvSpPr>
            <a:spLocks noGrp="1"/>
          </p:cNvSpPr>
          <p:nvPr>
            <p:ph type="title"/>
          </p:nvPr>
        </p:nvSpPr>
        <p:spPr/>
        <p:txBody>
          <a:bodyPr/>
          <a:lstStyle/>
          <a:p>
            <a:r>
              <a:rPr lang="en-US" dirty="0"/>
              <a:t>Summary of Part 1</a:t>
            </a:r>
          </a:p>
        </p:txBody>
      </p:sp>
      <p:sp>
        <p:nvSpPr>
          <p:cNvPr id="3" name="Content Placeholder 2">
            <a:extLst>
              <a:ext uri="{FF2B5EF4-FFF2-40B4-BE49-F238E27FC236}">
                <a16:creationId xmlns:a16="http://schemas.microsoft.com/office/drawing/2014/main" id="{0AC4CC3B-ECC8-497C-83FA-ACCACDA9603B}"/>
              </a:ext>
            </a:extLst>
          </p:cNvPr>
          <p:cNvSpPr>
            <a:spLocks noGrp="1"/>
          </p:cNvSpPr>
          <p:nvPr>
            <p:ph idx="1"/>
          </p:nvPr>
        </p:nvSpPr>
        <p:spPr/>
        <p:txBody>
          <a:bodyPr/>
          <a:lstStyle/>
          <a:p>
            <a:r>
              <a:rPr lang="en-US" sz="2800" dirty="0"/>
              <a:t>It has been known for many years that programs tend to be unreliable, in the least case resulting in loss of productivity, and in the worst case, resulting in loss of life.</a:t>
            </a:r>
          </a:p>
          <a:p>
            <a:r>
              <a:rPr lang="en-US" sz="2800" dirty="0"/>
              <a:t>Given that reality, your goal is to write code that is extremely reliable and sustainable.</a:t>
            </a:r>
          </a:p>
          <a:p>
            <a:r>
              <a:rPr lang="en-US" sz="2800" dirty="0"/>
              <a:t>A class should have </a:t>
            </a:r>
            <a:r>
              <a:rPr lang="en-US" sz="2800" i="1" dirty="0"/>
              <a:t>one single purpose </a:t>
            </a:r>
            <a:r>
              <a:rPr lang="en-US" sz="2800" dirty="0"/>
              <a:t>(i.e. one job).</a:t>
            </a:r>
          </a:p>
          <a:p>
            <a:r>
              <a:rPr lang="en-US" sz="2800" dirty="0"/>
              <a:t>The most useful comment in your code is the single-sentence summary of a class’s (and each method’s) purpose.</a:t>
            </a:r>
          </a:p>
          <a:p>
            <a:r>
              <a:rPr lang="en-US" sz="2800" dirty="0"/>
              <a:t>High-cohesion, Low-coupling – The methods and data within a class should be highly cohesive, and a class should be loosely coupled with other classes.</a:t>
            </a:r>
          </a:p>
        </p:txBody>
      </p:sp>
    </p:spTree>
    <p:extLst>
      <p:ext uri="{BB962C8B-B14F-4D97-AF65-F5344CB8AC3E}">
        <p14:creationId xmlns:p14="http://schemas.microsoft.com/office/powerpoint/2010/main" val="3941263588"/>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51B0-E07E-41AA-8911-0EFFDF634366}"/>
              </a:ext>
            </a:extLst>
          </p:cNvPr>
          <p:cNvSpPr>
            <a:spLocks noGrp="1"/>
          </p:cNvSpPr>
          <p:nvPr>
            <p:ph type="title"/>
          </p:nvPr>
        </p:nvSpPr>
        <p:spPr/>
        <p:txBody>
          <a:bodyPr/>
          <a:lstStyle/>
          <a:p>
            <a:r>
              <a:rPr lang="en-US" dirty="0"/>
              <a:t>Open-Closed Principle</a:t>
            </a:r>
          </a:p>
        </p:txBody>
      </p:sp>
      <p:sp>
        <p:nvSpPr>
          <p:cNvPr id="3" name="Content Placeholder 2">
            <a:extLst>
              <a:ext uri="{FF2B5EF4-FFF2-40B4-BE49-F238E27FC236}">
                <a16:creationId xmlns:a16="http://schemas.microsoft.com/office/drawing/2014/main" id="{DFD85D80-99F6-4DEC-A295-0EB2E0689A2A}"/>
              </a:ext>
            </a:extLst>
          </p:cNvPr>
          <p:cNvSpPr>
            <a:spLocks noGrp="1"/>
          </p:cNvSpPr>
          <p:nvPr>
            <p:ph idx="1"/>
          </p:nvPr>
        </p:nvSpPr>
        <p:spPr/>
        <p:txBody>
          <a:bodyPr/>
          <a:lstStyle/>
          <a:p>
            <a:r>
              <a:rPr lang="en-US" sz="2800" dirty="0"/>
              <a:t>A class should be open for extension but closed for modification.</a:t>
            </a:r>
          </a:p>
          <a:p>
            <a:r>
              <a:rPr lang="en-US" sz="2800" dirty="0"/>
              <a:t>This prevents modification of existing code that is working fine (potentially for a long time), thereby preventing the new bugs that would be introduced by such modification.</a:t>
            </a:r>
          </a:p>
          <a:p>
            <a:r>
              <a:rPr lang="en-US" sz="2800" dirty="0"/>
              <a:t>The exception is fixing bugs in existing code.</a:t>
            </a:r>
          </a:p>
          <a:p>
            <a:r>
              <a:rPr lang="en-US" sz="2800" dirty="0"/>
              <a:t>A class should be thoroughly implemented, complete, and tested before it is used by end users; no modifications except bug fixes should be necessary.</a:t>
            </a:r>
          </a:p>
          <a:p>
            <a:r>
              <a:rPr lang="en-US" sz="2800" dirty="0"/>
              <a:t>To add new, related functionality, we extend the class rather than changing it.</a:t>
            </a:r>
          </a:p>
        </p:txBody>
      </p:sp>
    </p:spTree>
    <p:extLst>
      <p:ext uri="{BB962C8B-B14F-4D97-AF65-F5344CB8AC3E}">
        <p14:creationId xmlns:p14="http://schemas.microsoft.com/office/powerpoint/2010/main" val="53323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Basic Car Class</a:t>
            </a:r>
          </a:p>
        </p:txBody>
      </p:sp>
      <p:sp>
        <p:nvSpPr>
          <p:cNvPr id="4" name="TextBox 3">
            <a:extLst>
              <a:ext uri="{FF2B5EF4-FFF2-40B4-BE49-F238E27FC236}">
                <a16:creationId xmlns:a16="http://schemas.microsoft.com/office/drawing/2014/main" id="{3ADFDA14-7C82-4D53-901E-62E7B1561EAC}"/>
              </a:ext>
            </a:extLst>
          </p:cNvPr>
          <p:cNvSpPr txBox="1"/>
          <p:nvPr/>
        </p:nvSpPr>
        <p:spPr>
          <a:xfrm>
            <a:off x="599209" y="1339236"/>
            <a:ext cx="10972800" cy="4616648"/>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BasicCar</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carModel</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BasicCar</a:t>
            </a:r>
            <a:r>
              <a:rPr lang="en-US" sz="1400" b="1" dirty="0">
                <a:solidFill>
                  <a:srgbClr val="000000"/>
                </a:solidFill>
                <a:latin typeface="Consolas" panose="020B0609020204030204" pitchFamily="49" charset="0"/>
              </a:rPr>
              <a:t>(String </a:t>
            </a:r>
            <a:r>
              <a:rPr lang="en-US" sz="1400" b="1" dirty="0" err="1">
                <a:solidFill>
                  <a:srgbClr val="6A3E3E"/>
                </a:solidFill>
                <a:latin typeface="Consolas" panose="020B0609020204030204" pitchFamily="49" charset="0"/>
              </a:rPr>
              <a:t>carModel</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err="1">
                <a:solidFill>
                  <a:srgbClr val="7F0055"/>
                </a:solidFill>
                <a:latin typeface="Consolas" panose="020B0609020204030204" pitchFamily="49" charset="0"/>
              </a:rPr>
              <a:t>this</a:t>
            </a:r>
            <a:r>
              <a:rPr lang="en-US" sz="1400" b="1" dirty="0" err="1">
                <a:solidFill>
                  <a:srgbClr val="000000"/>
                </a:solidFill>
                <a:latin typeface="Consolas" panose="020B0609020204030204" pitchFamily="49" charset="0"/>
              </a:rPr>
              <a:t>.</a:t>
            </a:r>
            <a:r>
              <a:rPr lang="en-US" sz="1400" b="1" dirty="0" err="1">
                <a:solidFill>
                  <a:srgbClr val="0000C0"/>
                </a:solidFill>
                <a:latin typeface="Consolas" panose="020B0609020204030204" pitchFamily="49" charset="0"/>
              </a:rPr>
              <a:t>carModel</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carModel</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double</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getCurrentSpeedInMPH</a:t>
            </a:r>
            <a:r>
              <a:rPr lang="en-US" sz="1400" b="1"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rotationsPerMinute</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a:solidFill>
                  <a:srgbClr val="3F7F5F"/>
                </a:solidFill>
                <a:latin typeface="Consolas" panose="020B0609020204030204" pitchFamily="49" charset="0"/>
              </a:rPr>
              <a:t>//This assumes the car has 15 inch wheels.</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Math.</a:t>
            </a:r>
            <a:r>
              <a:rPr lang="en-US" sz="1400" b="1" i="1" dirty="0" err="1">
                <a:solidFill>
                  <a:srgbClr val="000000"/>
                </a:solidFill>
                <a:latin typeface="Consolas" panose="020B0609020204030204" pitchFamily="49" charset="0"/>
              </a:rPr>
              <a:t>round</a:t>
            </a:r>
            <a:r>
              <a:rPr lang="en-US" sz="1400" b="1" i="1" dirty="0">
                <a:solidFill>
                  <a:srgbClr val="000000"/>
                </a:solidFill>
                <a:latin typeface="Consolas" panose="020B0609020204030204" pitchFamily="49" charset="0"/>
              </a:rPr>
              <a:t>((</a:t>
            </a:r>
            <a:r>
              <a:rPr lang="en-US" sz="1400" b="1" i="1" dirty="0" err="1">
                <a:solidFill>
                  <a:srgbClr val="6A3E3E"/>
                </a:solidFill>
                <a:latin typeface="Consolas" panose="020B0609020204030204" pitchFamily="49" charset="0"/>
              </a:rPr>
              <a:t>rotationsPerMinute</a:t>
            </a:r>
            <a:r>
              <a:rPr lang="en-US" sz="1400" b="1" i="1" dirty="0">
                <a:solidFill>
                  <a:srgbClr val="000000"/>
                </a:solidFill>
                <a:latin typeface="Consolas" panose="020B0609020204030204" pitchFamily="49" charset="0"/>
              </a:rPr>
              <a:t>/22.422)*100.0)/100.0;</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String </a:t>
            </a:r>
            <a:r>
              <a:rPr lang="en-US" sz="1400" b="1" dirty="0" err="1">
                <a:solidFill>
                  <a:srgbClr val="000000"/>
                </a:solidFill>
                <a:latin typeface="Consolas" panose="020B0609020204030204" pitchFamily="49" charset="0"/>
              </a:rPr>
              <a:t>getCarModel</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err="1">
                <a:solidFill>
                  <a:srgbClr val="0000C0"/>
                </a:solidFill>
                <a:latin typeface="Consolas" panose="020B0609020204030204" pitchFamily="49" charset="0"/>
              </a:rPr>
              <a:t>carModel</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BasicCar</a:t>
            </a:r>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Toyota</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BasicCar</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"Toyota"</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BasicCar</a:t>
            </a:r>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Honda</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BasicCar</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"Honda"</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"The "</a:t>
            </a:r>
            <a:r>
              <a:rPr lang="en-US" sz="1400" b="1" i="1" dirty="0">
                <a:solidFill>
                  <a:srgbClr val="000000"/>
                </a:solidFill>
                <a:latin typeface="Consolas" panose="020B0609020204030204" pitchFamily="49" charset="0"/>
              </a:rPr>
              <a:t> + </a:t>
            </a:r>
            <a:r>
              <a:rPr lang="en-US" sz="1400" b="1" i="1" dirty="0" err="1">
                <a:solidFill>
                  <a:srgbClr val="6A3E3E"/>
                </a:solidFill>
                <a:latin typeface="Consolas" panose="020B0609020204030204" pitchFamily="49" charset="0"/>
              </a:rPr>
              <a:t>Toyota</a:t>
            </a:r>
            <a:r>
              <a:rPr lang="en-US" sz="1400" b="1" i="1" dirty="0" err="1">
                <a:solidFill>
                  <a:srgbClr val="000000"/>
                </a:solidFill>
                <a:latin typeface="Consolas" panose="020B0609020204030204" pitchFamily="49" charset="0"/>
              </a:rPr>
              <a:t>.getCarModel</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"'s RPM is 500 and its speed is "</a:t>
            </a:r>
            <a:r>
              <a:rPr lang="en-US" sz="1400" b="1" i="1" dirty="0">
                <a:solidFill>
                  <a:srgbClr val="000000"/>
                </a:solidFill>
                <a:latin typeface="Consolas" panose="020B0609020204030204" pitchFamily="49" charset="0"/>
              </a:rPr>
              <a:t> + </a:t>
            </a:r>
            <a:r>
              <a:rPr lang="en-US" sz="1400" b="1" i="1" dirty="0" err="1">
                <a:solidFill>
                  <a:srgbClr val="6A3E3E"/>
                </a:solidFill>
                <a:latin typeface="Consolas" panose="020B0609020204030204" pitchFamily="49" charset="0"/>
              </a:rPr>
              <a:t>Toyota</a:t>
            </a:r>
            <a:r>
              <a:rPr lang="en-US" sz="1400" b="1" i="1" dirty="0" err="1">
                <a:solidFill>
                  <a:srgbClr val="000000"/>
                </a:solidFill>
                <a:latin typeface="Consolas" panose="020B0609020204030204" pitchFamily="49" charset="0"/>
              </a:rPr>
              <a:t>.getCurrentSpeedInMPH</a:t>
            </a:r>
            <a:r>
              <a:rPr lang="en-US" sz="1400" b="1" i="1" dirty="0">
                <a:solidFill>
                  <a:srgbClr val="000000"/>
                </a:solidFill>
                <a:latin typeface="Consolas" panose="020B0609020204030204" pitchFamily="49" charset="0"/>
              </a:rPr>
              <a:t>(500) + </a:t>
            </a:r>
            <a:r>
              <a:rPr lang="en-US" sz="1400" b="1" i="1" dirty="0">
                <a:solidFill>
                  <a:srgbClr val="2A00FF"/>
                </a:solidFill>
                <a:latin typeface="Consolas" panose="020B0609020204030204" pitchFamily="49" charset="0"/>
              </a:rPr>
              <a:t>" MPH."</a:t>
            </a:r>
            <a:r>
              <a:rPr lang="en-US" sz="1400" b="1" i="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"The "</a:t>
            </a:r>
            <a:r>
              <a:rPr lang="en-US" sz="1400" b="1" i="1" dirty="0">
                <a:solidFill>
                  <a:srgbClr val="000000"/>
                </a:solidFill>
                <a:latin typeface="Consolas" panose="020B0609020204030204" pitchFamily="49" charset="0"/>
              </a:rPr>
              <a:t> + </a:t>
            </a:r>
            <a:r>
              <a:rPr lang="en-US" sz="1400" b="1" i="1" dirty="0" err="1">
                <a:solidFill>
                  <a:srgbClr val="6A3E3E"/>
                </a:solidFill>
                <a:latin typeface="Consolas" panose="020B0609020204030204" pitchFamily="49" charset="0"/>
              </a:rPr>
              <a:t>Honda</a:t>
            </a:r>
            <a:r>
              <a:rPr lang="en-US" sz="1400" b="1" i="1" dirty="0" err="1">
                <a:solidFill>
                  <a:srgbClr val="000000"/>
                </a:solidFill>
                <a:latin typeface="Consolas" panose="020B0609020204030204" pitchFamily="49" charset="0"/>
              </a:rPr>
              <a:t>.getCarModel</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"'s RPM is 2000 and its speed is "</a:t>
            </a:r>
            <a:r>
              <a:rPr lang="en-US" sz="1400" b="1" i="1" dirty="0">
                <a:solidFill>
                  <a:srgbClr val="000000"/>
                </a:solidFill>
                <a:latin typeface="Consolas" panose="020B0609020204030204" pitchFamily="49" charset="0"/>
              </a:rPr>
              <a:t> + </a:t>
            </a:r>
            <a:r>
              <a:rPr lang="en-US" sz="1400" b="1" i="1" dirty="0" err="1">
                <a:solidFill>
                  <a:srgbClr val="6A3E3E"/>
                </a:solidFill>
                <a:latin typeface="Consolas" panose="020B0609020204030204" pitchFamily="49" charset="0"/>
              </a:rPr>
              <a:t>Honda</a:t>
            </a:r>
            <a:r>
              <a:rPr lang="en-US" sz="1400" b="1" i="1" dirty="0" err="1">
                <a:solidFill>
                  <a:srgbClr val="000000"/>
                </a:solidFill>
                <a:latin typeface="Consolas" panose="020B0609020204030204" pitchFamily="49" charset="0"/>
              </a:rPr>
              <a:t>.getCurrentSpeedInMPH</a:t>
            </a:r>
            <a:r>
              <a:rPr lang="en-US" sz="1400" b="1" i="1" dirty="0">
                <a:solidFill>
                  <a:srgbClr val="000000"/>
                </a:solidFill>
                <a:latin typeface="Consolas" panose="020B0609020204030204" pitchFamily="49" charset="0"/>
              </a:rPr>
              <a:t>(2000) + </a:t>
            </a:r>
            <a:r>
              <a:rPr lang="en-US" sz="1400" b="1" i="1" dirty="0">
                <a:solidFill>
                  <a:srgbClr val="2A00FF"/>
                </a:solidFill>
                <a:latin typeface="Consolas" panose="020B0609020204030204" pitchFamily="49" charset="0"/>
              </a:rPr>
              <a:t>" MPH."</a:t>
            </a:r>
            <a:r>
              <a:rPr lang="en-US" sz="1400" b="1" i="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a:t>
            </a:r>
            <a:endParaRPr lang="en-US" sz="10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32DA7CC5-0F18-4D2E-A2EE-EE178028E6BF}"/>
              </a:ext>
            </a:extLst>
          </p:cNvPr>
          <p:cNvSpPr txBox="1"/>
          <p:nvPr/>
        </p:nvSpPr>
        <p:spPr>
          <a:xfrm>
            <a:off x="599209" y="6007412"/>
            <a:ext cx="10972800" cy="830997"/>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The Toyota's RPM is 500 and its speed is 22.3 MPH.</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The Honda's RPM is 2000 and its speed is 89.2 MPH.</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3068378686"/>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Violating the Open-Closed Principle</a:t>
            </a:r>
          </a:p>
        </p:txBody>
      </p:sp>
      <p:sp>
        <p:nvSpPr>
          <p:cNvPr id="4" name="TextBox 3">
            <a:extLst>
              <a:ext uri="{FF2B5EF4-FFF2-40B4-BE49-F238E27FC236}">
                <a16:creationId xmlns:a16="http://schemas.microsoft.com/office/drawing/2014/main" id="{3ADFDA14-7C82-4D53-901E-62E7B1561EAC}"/>
              </a:ext>
            </a:extLst>
          </p:cNvPr>
          <p:cNvSpPr txBox="1"/>
          <p:nvPr/>
        </p:nvSpPr>
        <p:spPr>
          <a:xfrm>
            <a:off x="599209" y="1339236"/>
            <a:ext cx="10972800" cy="4832092"/>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BasicCar</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carModel</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0000C0"/>
                </a:solidFill>
                <a:latin typeface="Consolas" panose="020B0609020204030204" pitchFamily="49" charset="0"/>
              </a:rPr>
              <a:t>topSpeed</a:t>
            </a:r>
            <a:r>
              <a:rPr lang="en-US" sz="1400" b="1" dirty="0">
                <a:solidFill>
                  <a:srgbClr val="000000"/>
                </a:solidFill>
                <a:latin typeface="Consolas" panose="020B0609020204030204" pitchFamily="49" charset="0"/>
              </a:rPr>
              <a:t> = 75; </a:t>
            </a:r>
            <a:r>
              <a:rPr lang="en-US" sz="1400" b="1" dirty="0">
                <a:solidFill>
                  <a:srgbClr val="3F7F5F"/>
                </a:solidFill>
                <a:latin typeface="Consolas" panose="020B0609020204030204" pitchFamily="49" charset="0"/>
              </a:rPr>
              <a:t>//Initialize to 75 MPH.</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BasicCar</a:t>
            </a:r>
            <a:r>
              <a:rPr lang="en-US" sz="1400" b="1" dirty="0">
                <a:solidFill>
                  <a:srgbClr val="000000"/>
                </a:solidFill>
                <a:latin typeface="Consolas" panose="020B0609020204030204" pitchFamily="49" charset="0"/>
              </a:rPr>
              <a:t>(String </a:t>
            </a:r>
            <a:r>
              <a:rPr lang="en-US" sz="1400" b="1" dirty="0" err="1">
                <a:solidFill>
                  <a:srgbClr val="6A3E3E"/>
                </a:solidFill>
                <a:latin typeface="Consolas" panose="020B0609020204030204" pitchFamily="49" charset="0"/>
              </a:rPr>
              <a:t>carModel</a:t>
            </a:r>
            <a:r>
              <a:rPr lang="en-US" sz="1400" b="1" dirty="0">
                <a:solidFill>
                  <a:srgbClr val="000000"/>
                </a:solidFill>
                <a:latin typeface="Consolas" panose="020B0609020204030204" pitchFamily="49" charset="0"/>
              </a:rPr>
              <a:t>) { </a:t>
            </a:r>
            <a:r>
              <a:rPr lang="en-US" sz="1400" b="1" dirty="0" err="1">
                <a:solidFill>
                  <a:srgbClr val="7F0055"/>
                </a:solidFill>
                <a:latin typeface="Consolas" panose="020B0609020204030204" pitchFamily="49" charset="0"/>
              </a:rPr>
              <a:t>this</a:t>
            </a:r>
            <a:r>
              <a:rPr lang="en-US" sz="1400" b="1" dirty="0" err="1">
                <a:solidFill>
                  <a:srgbClr val="000000"/>
                </a:solidFill>
                <a:latin typeface="Consolas" panose="020B0609020204030204" pitchFamily="49" charset="0"/>
              </a:rPr>
              <a:t>.</a:t>
            </a:r>
            <a:r>
              <a:rPr lang="en-US" sz="1400" b="1" dirty="0" err="1">
                <a:solidFill>
                  <a:srgbClr val="0000C0"/>
                </a:solidFill>
                <a:latin typeface="Consolas" panose="020B0609020204030204" pitchFamily="49" charset="0"/>
              </a:rPr>
              <a:t>carModel</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carModel</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setTopSpeed</a:t>
            </a:r>
            <a:r>
              <a:rPr lang="en-US" sz="1400" b="1"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topSpeed</a:t>
            </a:r>
            <a:r>
              <a:rPr lang="en-US" sz="1400" b="1" dirty="0">
                <a:solidFill>
                  <a:srgbClr val="000000"/>
                </a:solidFill>
                <a:latin typeface="Consolas" panose="020B0609020204030204" pitchFamily="49" charset="0"/>
              </a:rPr>
              <a:t>) { </a:t>
            </a:r>
            <a:r>
              <a:rPr lang="en-US" sz="1400" b="1" dirty="0" err="1">
                <a:solidFill>
                  <a:srgbClr val="7F0055"/>
                </a:solidFill>
                <a:latin typeface="Consolas" panose="020B0609020204030204" pitchFamily="49" charset="0"/>
              </a:rPr>
              <a:t>this</a:t>
            </a:r>
            <a:r>
              <a:rPr lang="en-US" sz="1400" b="1" dirty="0" err="1">
                <a:solidFill>
                  <a:srgbClr val="000000"/>
                </a:solidFill>
                <a:latin typeface="Consolas" panose="020B0609020204030204" pitchFamily="49" charset="0"/>
              </a:rPr>
              <a:t>.</a:t>
            </a:r>
            <a:r>
              <a:rPr lang="en-US" sz="1400" b="1" dirty="0" err="1">
                <a:solidFill>
                  <a:srgbClr val="0000C0"/>
                </a:solidFill>
                <a:latin typeface="Consolas" panose="020B0609020204030204" pitchFamily="49" charset="0"/>
              </a:rPr>
              <a:t>topSpeed</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topSpeed</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double</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getCurrentSpeedInMPH</a:t>
            </a:r>
            <a:r>
              <a:rPr lang="en-US" sz="1400" b="1"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rotationsPerMinute</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a:solidFill>
                  <a:srgbClr val="3F7F5F"/>
                </a:solidFill>
                <a:latin typeface="Consolas" panose="020B0609020204030204" pitchFamily="49" charset="0"/>
              </a:rPr>
              <a:t>//This assumes the car has 15 inch wheels and takes into account the top speed.</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Math.</a:t>
            </a:r>
            <a:r>
              <a:rPr lang="en-US" sz="1400" b="1" i="1" dirty="0" err="1">
                <a:solidFill>
                  <a:srgbClr val="000000"/>
                </a:solidFill>
                <a:latin typeface="Consolas" panose="020B0609020204030204" pitchFamily="49" charset="0"/>
              </a:rPr>
              <a:t>min</a:t>
            </a:r>
            <a:r>
              <a:rPr lang="en-US" sz="1400" b="1" i="1" dirty="0">
                <a:solidFill>
                  <a:srgbClr val="000000"/>
                </a:solidFill>
                <a:latin typeface="Consolas" panose="020B0609020204030204" pitchFamily="49" charset="0"/>
              </a:rPr>
              <a:t>(</a:t>
            </a:r>
            <a:r>
              <a:rPr lang="en-US" sz="1400" b="1" i="1" dirty="0" err="1">
                <a:solidFill>
                  <a:srgbClr val="000000"/>
                </a:solidFill>
                <a:latin typeface="Consolas" panose="020B0609020204030204" pitchFamily="49" charset="0"/>
              </a:rPr>
              <a:t>Math.round</a:t>
            </a:r>
            <a:r>
              <a:rPr lang="en-US" sz="1400" b="1" i="1" dirty="0">
                <a:solidFill>
                  <a:srgbClr val="000000"/>
                </a:solidFill>
                <a:latin typeface="Consolas" panose="020B0609020204030204" pitchFamily="49" charset="0"/>
              </a:rPr>
              <a:t>((</a:t>
            </a:r>
            <a:r>
              <a:rPr lang="en-US" sz="1400" b="1" i="1" dirty="0" err="1">
                <a:solidFill>
                  <a:srgbClr val="6A3E3E"/>
                </a:solidFill>
                <a:latin typeface="Consolas" panose="020B0609020204030204" pitchFamily="49" charset="0"/>
              </a:rPr>
              <a:t>rotationsPerMinute</a:t>
            </a:r>
            <a:r>
              <a:rPr lang="en-US" sz="1400" b="1" i="1" dirty="0">
                <a:solidFill>
                  <a:srgbClr val="000000"/>
                </a:solidFill>
                <a:latin typeface="Consolas" panose="020B0609020204030204" pitchFamily="49" charset="0"/>
              </a:rPr>
              <a:t>/22.422)*100.0)/100.0,</a:t>
            </a:r>
            <a:r>
              <a:rPr lang="en-US" sz="1400" b="1" i="1" dirty="0">
                <a:solidFill>
                  <a:srgbClr val="0000C0"/>
                </a:solidFill>
                <a:latin typeface="Consolas" panose="020B0609020204030204" pitchFamily="49" charset="0"/>
              </a:rPr>
              <a:t>topSpeed</a:t>
            </a:r>
            <a:r>
              <a:rPr lang="en-US" sz="1400" b="1" i="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String </a:t>
            </a:r>
            <a:r>
              <a:rPr lang="en-US" sz="1400" b="1" dirty="0" err="1">
                <a:solidFill>
                  <a:srgbClr val="000000"/>
                </a:solidFill>
                <a:latin typeface="Consolas" panose="020B0609020204030204" pitchFamily="49" charset="0"/>
              </a:rPr>
              <a:t>getCarModel</a:t>
            </a:r>
            <a:r>
              <a:rPr lang="en-US" sz="1400" b="1"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err="1">
                <a:solidFill>
                  <a:srgbClr val="0000C0"/>
                </a:solidFill>
                <a:latin typeface="Consolas" panose="020B0609020204030204" pitchFamily="49" charset="0"/>
              </a:rPr>
              <a:t>carModel</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BasicCar</a:t>
            </a:r>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Toyota</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BasicCar</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"Toyota"</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BasicCar</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Honda</a:t>
            </a:r>
            <a:r>
              <a:rPr lang="en-US" sz="1400" b="1"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BasicCar</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"Honda"</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BasicCar</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Pinto</a:t>
            </a:r>
            <a:r>
              <a:rPr lang="en-US" sz="1400" b="1"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BasicCar</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"Pinto"</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Pinto</a:t>
            </a:r>
            <a:r>
              <a:rPr lang="en-US" sz="1400" dirty="0" err="1">
                <a:solidFill>
                  <a:srgbClr val="000000"/>
                </a:solidFill>
                <a:latin typeface="Consolas" panose="020B0609020204030204" pitchFamily="49" charset="0"/>
              </a:rPr>
              <a:t>.setTopSpeed</a:t>
            </a:r>
            <a:r>
              <a:rPr lang="en-US" sz="1400" dirty="0">
                <a:solidFill>
                  <a:srgbClr val="000000"/>
                </a:solidFill>
                <a:latin typeface="Consolas" panose="020B0609020204030204" pitchFamily="49" charset="0"/>
              </a:rPr>
              <a:t>(65);</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"The "</a:t>
            </a:r>
            <a:r>
              <a:rPr lang="en-US" sz="1400" b="1" i="1" dirty="0">
                <a:solidFill>
                  <a:srgbClr val="000000"/>
                </a:solidFill>
                <a:latin typeface="Consolas" panose="020B0609020204030204" pitchFamily="49" charset="0"/>
              </a:rPr>
              <a:t> + </a:t>
            </a:r>
            <a:r>
              <a:rPr lang="en-US" sz="1400" b="1" i="1" dirty="0" err="1">
                <a:solidFill>
                  <a:srgbClr val="6A3E3E"/>
                </a:solidFill>
                <a:latin typeface="Consolas" panose="020B0609020204030204" pitchFamily="49" charset="0"/>
              </a:rPr>
              <a:t>Toyota</a:t>
            </a:r>
            <a:r>
              <a:rPr lang="en-US" sz="1400" b="1" i="1" dirty="0" err="1">
                <a:solidFill>
                  <a:srgbClr val="000000"/>
                </a:solidFill>
                <a:latin typeface="Consolas" panose="020B0609020204030204" pitchFamily="49" charset="0"/>
              </a:rPr>
              <a:t>.getCarModel</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"'s RPM is 500 and its speed is "</a:t>
            </a:r>
            <a:r>
              <a:rPr lang="en-US" sz="1400" b="1" i="1" dirty="0">
                <a:solidFill>
                  <a:srgbClr val="000000"/>
                </a:solidFill>
                <a:latin typeface="Consolas" panose="020B0609020204030204" pitchFamily="49" charset="0"/>
              </a:rPr>
              <a:t> + </a:t>
            </a:r>
            <a:r>
              <a:rPr lang="en-US" sz="1400" b="1" i="1" dirty="0" err="1">
                <a:solidFill>
                  <a:srgbClr val="6A3E3E"/>
                </a:solidFill>
                <a:latin typeface="Consolas" panose="020B0609020204030204" pitchFamily="49" charset="0"/>
              </a:rPr>
              <a:t>Toyota</a:t>
            </a:r>
            <a:r>
              <a:rPr lang="en-US" sz="1400" b="1" i="1" dirty="0" err="1">
                <a:solidFill>
                  <a:srgbClr val="000000"/>
                </a:solidFill>
                <a:latin typeface="Consolas" panose="020B0609020204030204" pitchFamily="49" charset="0"/>
              </a:rPr>
              <a:t>.getCurrentSpeedInMPH</a:t>
            </a:r>
            <a:r>
              <a:rPr lang="en-US" sz="1400" b="1" i="1" dirty="0">
                <a:solidFill>
                  <a:srgbClr val="000000"/>
                </a:solidFill>
                <a:latin typeface="Consolas" panose="020B0609020204030204" pitchFamily="49" charset="0"/>
              </a:rPr>
              <a:t>(500) + </a:t>
            </a:r>
            <a:r>
              <a:rPr lang="en-US" sz="1400" b="1" i="1" dirty="0">
                <a:solidFill>
                  <a:srgbClr val="2A00FF"/>
                </a:solidFill>
                <a:latin typeface="Consolas" panose="020B0609020204030204" pitchFamily="49" charset="0"/>
              </a:rPr>
              <a:t>" MPH."</a:t>
            </a:r>
            <a:r>
              <a:rPr lang="en-US" sz="1400" b="1" i="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"The "</a:t>
            </a:r>
            <a:r>
              <a:rPr lang="en-US" sz="1400" b="1" i="1" dirty="0">
                <a:solidFill>
                  <a:srgbClr val="000000"/>
                </a:solidFill>
                <a:latin typeface="Consolas" panose="020B0609020204030204" pitchFamily="49" charset="0"/>
              </a:rPr>
              <a:t> + </a:t>
            </a:r>
            <a:r>
              <a:rPr lang="en-US" sz="1400" b="1" i="1" dirty="0" err="1">
                <a:solidFill>
                  <a:srgbClr val="6A3E3E"/>
                </a:solidFill>
                <a:latin typeface="Consolas" panose="020B0609020204030204" pitchFamily="49" charset="0"/>
              </a:rPr>
              <a:t>Honda</a:t>
            </a:r>
            <a:r>
              <a:rPr lang="en-US" sz="1400" b="1" i="1" dirty="0" err="1">
                <a:solidFill>
                  <a:srgbClr val="000000"/>
                </a:solidFill>
                <a:latin typeface="Consolas" panose="020B0609020204030204" pitchFamily="49" charset="0"/>
              </a:rPr>
              <a:t>.getCarModel</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"'s RPM is 2000 and its speed is "</a:t>
            </a:r>
            <a:r>
              <a:rPr lang="en-US" sz="1400" b="1" i="1" dirty="0">
                <a:solidFill>
                  <a:srgbClr val="000000"/>
                </a:solidFill>
                <a:latin typeface="Consolas" panose="020B0609020204030204" pitchFamily="49" charset="0"/>
              </a:rPr>
              <a:t> + </a:t>
            </a:r>
            <a:r>
              <a:rPr lang="en-US" sz="1400" b="1" i="1" dirty="0" err="1">
                <a:solidFill>
                  <a:srgbClr val="6A3E3E"/>
                </a:solidFill>
                <a:latin typeface="Consolas" panose="020B0609020204030204" pitchFamily="49" charset="0"/>
              </a:rPr>
              <a:t>Honda</a:t>
            </a:r>
            <a:r>
              <a:rPr lang="en-US" sz="1400" b="1" i="1" dirty="0" err="1">
                <a:solidFill>
                  <a:srgbClr val="000000"/>
                </a:solidFill>
                <a:latin typeface="Consolas" panose="020B0609020204030204" pitchFamily="49" charset="0"/>
              </a:rPr>
              <a:t>.getCurrentSpeedInMPH</a:t>
            </a:r>
            <a:r>
              <a:rPr lang="en-US" sz="1400" b="1" i="1" dirty="0">
                <a:solidFill>
                  <a:srgbClr val="000000"/>
                </a:solidFill>
                <a:latin typeface="Consolas" panose="020B0609020204030204" pitchFamily="49" charset="0"/>
              </a:rPr>
              <a:t>(2000) + </a:t>
            </a:r>
            <a:r>
              <a:rPr lang="en-US" sz="1400" b="1" i="1" dirty="0">
                <a:solidFill>
                  <a:srgbClr val="2A00FF"/>
                </a:solidFill>
                <a:latin typeface="Consolas" panose="020B0609020204030204" pitchFamily="49" charset="0"/>
              </a:rPr>
              <a:t>" MPH."</a:t>
            </a:r>
            <a:r>
              <a:rPr lang="en-US" sz="1400" b="1" i="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"The "</a:t>
            </a:r>
            <a:r>
              <a:rPr lang="en-US" sz="1400" b="1" i="1" dirty="0">
                <a:solidFill>
                  <a:srgbClr val="000000"/>
                </a:solidFill>
                <a:latin typeface="Consolas" panose="020B0609020204030204" pitchFamily="49" charset="0"/>
              </a:rPr>
              <a:t> + </a:t>
            </a:r>
            <a:r>
              <a:rPr lang="en-US" sz="1400" b="1" i="1" dirty="0" err="1">
                <a:solidFill>
                  <a:srgbClr val="6A3E3E"/>
                </a:solidFill>
                <a:latin typeface="Consolas" panose="020B0609020204030204" pitchFamily="49" charset="0"/>
              </a:rPr>
              <a:t>Pinto</a:t>
            </a:r>
            <a:r>
              <a:rPr lang="en-US" sz="1400" b="1" i="1" dirty="0" err="1">
                <a:solidFill>
                  <a:srgbClr val="000000"/>
                </a:solidFill>
                <a:latin typeface="Consolas" panose="020B0609020204030204" pitchFamily="49" charset="0"/>
              </a:rPr>
              <a:t>.getCarModel</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"'s RPM is 750 and its speed is "</a:t>
            </a:r>
            <a:r>
              <a:rPr lang="en-US" sz="1400" b="1" i="1" dirty="0">
                <a:solidFill>
                  <a:srgbClr val="000000"/>
                </a:solidFill>
                <a:latin typeface="Consolas" panose="020B0609020204030204" pitchFamily="49" charset="0"/>
              </a:rPr>
              <a:t> + </a:t>
            </a:r>
            <a:r>
              <a:rPr lang="en-US" sz="1400" b="1" i="1" dirty="0" err="1">
                <a:solidFill>
                  <a:srgbClr val="6A3E3E"/>
                </a:solidFill>
                <a:latin typeface="Consolas" panose="020B0609020204030204" pitchFamily="49" charset="0"/>
              </a:rPr>
              <a:t>Pinto</a:t>
            </a:r>
            <a:r>
              <a:rPr lang="en-US" sz="1400" b="1" i="1" dirty="0" err="1">
                <a:solidFill>
                  <a:srgbClr val="000000"/>
                </a:solidFill>
                <a:latin typeface="Consolas" panose="020B0609020204030204" pitchFamily="49" charset="0"/>
              </a:rPr>
              <a:t>.getCurrentSpeedInMPH</a:t>
            </a:r>
            <a:r>
              <a:rPr lang="en-US" sz="1400" b="1" i="1" dirty="0">
                <a:solidFill>
                  <a:srgbClr val="000000"/>
                </a:solidFill>
                <a:latin typeface="Consolas" panose="020B0609020204030204" pitchFamily="49" charset="0"/>
              </a:rPr>
              <a:t>(750) + </a:t>
            </a:r>
            <a:r>
              <a:rPr lang="en-US" sz="1400" b="1" i="1" dirty="0">
                <a:solidFill>
                  <a:srgbClr val="2A00FF"/>
                </a:solidFill>
                <a:latin typeface="Consolas" panose="020B0609020204030204" pitchFamily="49" charset="0"/>
              </a:rPr>
              <a:t>" MPH."</a:t>
            </a:r>
            <a:r>
              <a:rPr lang="en-US" sz="1400" b="1" i="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32DA7CC5-0F18-4D2E-A2EE-EE178028E6BF}"/>
              </a:ext>
            </a:extLst>
          </p:cNvPr>
          <p:cNvSpPr txBox="1"/>
          <p:nvPr/>
        </p:nvSpPr>
        <p:spPr>
          <a:xfrm>
            <a:off x="599209" y="5903893"/>
            <a:ext cx="10972800" cy="954107"/>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The Toyota's RPM is 500 and its speed is 22.3 MPH.</a:t>
            </a:r>
          </a:p>
          <a:p>
            <a:pPr>
              <a:spcBef>
                <a:spcPts val="0"/>
              </a:spcBef>
              <a:spcAft>
                <a:spcPts val="0"/>
              </a:spcAft>
            </a:pPr>
            <a:r>
              <a:rPr lang="en-US" sz="1400" dirty="0">
                <a:solidFill>
                  <a:schemeClr val="bg1"/>
                </a:solidFill>
                <a:highlight>
                  <a:srgbClr val="9B0000"/>
                </a:highlight>
                <a:latin typeface="Courier New" panose="02070309020205020404" pitchFamily="49" charset="0"/>
                <a:ea typeface="Times New Roman" panose="02020603050405020304" pitchFamily="18" charset="0"/>
                <a:cs typeface="Courier New" panose="02070309020205020404" pitchFamily="49" charset="0"/>
              </a:rPr>
              <a:t>The Honda's RPM is 2000 and its speed is 75.0 MPH.</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The Pinto's RPM is 750 and its speed is 33.45 MPH.</a:t>
            </a:r>
          </a:p>
        </p:txBody>
      </p:sp>
    </p:spTree>
    <p:extLst>
      <p:ext uri="{BB962C8B-B14F-4D97-AF65-F5344CB8AC3E}">
        <p14:creationId xmlns:p14="http://schemas.microsoft.com/office/powerpoint/2010/main" val="2157643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Maintaining the Open-Closed Principle</a:t>
            </a:r>
          </a:p>
        </p:txBody>
      </p:sp>
      <p:sp>
        <p:nvSpPr>
          <p:cNvPr id="4" name="TextBox 3">
            <a:extLst>
              <a:ext uri="{FF2B5EF4-FFF2-40B4-BE49-F238E27FC236}">
                <a16:creationId xmlns:a16="http://schemas.microsoft.com/office/drawing/2014/main" id="{3ADFDA14-7C82-4D53-901E-62E7B1561EAC}"/>
              </a:ext>
            </a:extLst>
          </p:cNvPr>
          <p:cNvSpPr txBox="1"/>
          <p:nvPr/>
        </p:nvSpPr>
        <p:spPr>
          <a:xfrm>
            <a:off x="599209" y="1339236"/>
            <a:ext cx="10972800" cy="4339650"/>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LimitedCar</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BasicCar</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err="1">
                <a:solidFill>
                  <a:srgbClr val="0000C0"/>
                </a:solidFill>
                <a:latin typeface="Consolas" panose="020B0609020204030204" pitchFamily="49" charset="0"/>
              </a:rPr>
              <a:t>topSpeed</a:t>
            </a:r>
            <a:r>
              <a:rPr lang="en-US" sz="1200" b="1" dirty="0">
                <a:solidFill>
                  <a:srgbClr val="000000"/>
                </a:solidFill>
                <a:latin typeface="Consolas" panose="020B0609020204030204" pitchFamily="49" charset="0"/>
              </a:rPr>
              <a:t> = 75; </a:t>
            </a:r>
            <a:r>
              <a:rPr lang="en-US" sz="1200" b="1" dirty="0">
                <a:solidFill>
                  <a:srgbClr val="3F7F5F"/>
                </a:solidFill>
                <a:latin typeface="Consolas" panose="020B0609020204030204" pitchFamily="49" charset="0"/>
              </a:rPr>
              <a:t>//Initialize to 75 MPH.</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LimitedCar</a:t>
            </a:r>
            <a:r>
              <a:rPr lang="en-US" sz="1200" b="1" dirty="0">
                <a:solidFill>
                  <a:srgbClr val="000000"/>
                </a:solidFill>
                <a:latin typeface="Consolas" panose="020B0609020204030204" pitchFamily="49" charset="0"/>
              </a:rPr>
              <a:t>(String </a:t>
            </a:r>
            <a:r>
              <a:rPr lang="en-US" sz="1200" b="1" dirty="0" err="1">
                <a:solidFill>
                  <a:srgbClr val="6A3E3E"/>
                </a:solidFill>
                <a:latin typeface="Consolas" panose="020B0609020204030204" pitchFamily="49" charset="0"/>
              </a:rPr>
              <a:t>carModel</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topSpeed</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super</a:t>
            </a:r>
            <a:r>
              <a:rPr lang="en-US" sz="1200" b="1" dirty="0">
                <a:solidFill>
                  <a:srgbClr val="000000"/>
                </a:solidFill>
                <a:latin typeface="Consolas" panose="020B0609020204030204" pitchFamily="49" charset="0"/>
              </a:rPr>
              <a:t>(</a:t>
            </a:r>
            <a:r>
              <a:rPr lang="en-US" sz="1200" b="1" dirty="0" err="1">
                <a:solidFill>
                  <a:srgbClr val="6A3E3E"/>
                </a:solidFill>
                <a:latin typeface="Consolas" panose="020B0609020204030204" pitchFamily="49" charset="0"/>
              </a:rPr>
              <a:t>carModel</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this</a:t>
            </a:r>
            <a:r>
              <a:rPr lang="en-US" sz="1200" b="1" dirty="0" err="1">
                <a:solidFill>
                  <a:srgbClr val="000000"/>
                </a:solidFill>
                <a:latin typeface="Consolas" panose="020B0609020204030204" pitchFamily="49" charset="0"/>
              </a:rPr>
              <a:t>.</a:t>
            </a:r>
            <a:r>
              <a:rPr lang="en-US" sz="1200" b="1" dirty="0" err="1">
                <a:solidFill>
                  <a:srgbClr val="0000C0"/>
                </a:solidFill>
                <a:latin typeface="Consolas" panose="020B0609020204030204" pitchFamily="49" charset="0"/>
              </a:rPr>
              <a:t>topSpeed</a:t>
            </a:r>
            <a:r>
              <a:rPr lang="en-US" sz="1200" b="1" dirty="0">
                <a:solidFill>
                  <a:srgbClr val="000000"/>
                </a:solidFill>
                <a:latin typeface="Consolas" panose="020B0609020204030204" pitchFamily="49" charset="0"/>
              </a:rPr>
              <a:t> = </a:t>
            </a:r>
            <a:r>
              <a:rPr lang="en-US" sz="1200" b="1" dirty="0" err="1">
                <a:solidFill>
                  <a:srgbClr val="6A3E3E"/>
                </a:solidFill>
                <a:latin typeface="Consolas" panose="020B0609020204030204" pitchFamily="49" charset="0"/>
              </a:rPr>
              <a:t>topSpeed</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a:solidFill>
                  <a:srgbClr val="646464"/>
                </a:solidFill>
                <a:latin typeface="Consolas" panose="020B0609020204030204" pitchFamily="49" charset="0"/>
              </a:rPr>
              <a:t>@Override</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double</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getCurrentSpeedInMPH</a:t>
            </a:r>
            <a:r>
              <a:rPr lang="en-US" sz="1200" b="1"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rotationsPerMinute</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a:solidFill>
                  <a:srgbClr val="3F7F5F"/>
                </a:solidFill>
                <a:latin typeface="Consolas" panose="020B0609020204030204" pitchFamily="49" charset="0"/>
              </a:rPr>
              <a:t>//This assumes the car has 15 inch wheels and takes into account the top speed.</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return</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Math.</a:t>
            </a:r>
            <a:r>
              <a:rPr lang="en-US" sz="1200" b="1" i="1" dirty="0" err="1">
                <a:solidFill>
                  <a:srgbClr val="000000"/>
                </a:solidFill>
                <a:latin typeface="Consolas" panose="020B0609020204030204" pitchFamily="49" charset="0"/>
              </a:rPr>
              <a:t>min</a:t>
            </a:r>
            <a:r>
              <a:rPr lang="en-US" sz="1200" b="1" i="1" dirty="0">
                <a:solidFill>
                  <a:srgbClr val="000000"/>
                </a:solidFill>
                <a:latin typeface="Consolas" panose="020B0609020204030204" pitchFamily="49" charset="0"/>
              </a:rPr>
              <a:t>(</a:t>
            </a:r>
            <a:r>
              <a:rPr lang="en-US" sz="1200" b="1" i="1" dirty="0" err="1">
                <a:solidFill>
                  <a:srgbClr val="000000"/>
                </a:solidFill>
                <a:latin typeface="Consolas" panose="020B0609020204030204" pitchFamily="49" charset="0"/>
              </a:rPr>
              <a:t>Math.round</a:t>
            </a:r>
            <a:r>
              <a:rPr lang="en-US" sz="1200" b="1" i="1" dirty="0">
                <a:solidFill>
                  <a:srgbClr val="000000"/>
                </a:solidFill>
                <a:latin typeface="Consolas" panose="020B0609020204030204" pitchFamily="49" charset="0"/>
              </a:rPr>
              <a:t>((</a:t>
            </a:r>
            <a:r>
              <a:rPr lang="en-US" sz="1200" b="1" i="1" dirty="0" err="1">
                <a:solidFill>
                  <a:srgbClr val="6A3E3E"/>
                </a:solidFill>
                <a:latin typeface="Consolas" panose="020B0609020204030204" pitchFamily="49" charset="0"/>
              </a:rPr>
              <a:t>rotationsPerMinute</a:t>
            </a:r>
            <a:r>
              <a:rPr lang="en-US" sz="1200" b="1" i="1" dirty="0">
                <a:solidFill>
                  <a:srgbClr val="000000"/>
                </a:solidFill>
                <a:latin typeface="Consolas" panose="020B0609020204030204" pitchFamily="49" charset="0"/>
              </a:rPr>
              <a:t>/22.422)*100.0)/100.0,</a:t>
            </a:r>
            <a:r>
              <a:rPr lang="en-US" sz="1200" b="1" i="1" dirty="0">
                <a:solidFill>
                  <a:srgbClr val="0000C0"/>
                </a:solidFill>
                <a:latin typeface="Consolas" panose="020B0609020204030204" pitchFamily="49" charset="0"/>
              </a:rPr>
              <a:t>topSpeed</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BasicCar</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Toyota</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BasicCar</a:t>
            </a:r>
            <a:r>
              <a:rPr lang="en-US" sz="1200" b="1" dirty="0">
                <a:solidFill>
                  <a:srgbClr val="000000"/>
                </a:solidFill>
                <a:latin typeface="Consolas" panose="020B0609020204030204" pitchFamily="49" charset="0"/>
              </a:rPr>
              <a:t>(</a:t>
            </a:r>
            <a:r>
              <a:rPr lang="en-US" sz="1200" b="1" dirty="0">
                <a:solidFill>
                  <a:srgbClr val="2A00FF"/>
                </a:solidFill>
                <a:latin typeface="Consolas" panose="020B0609020204030204" pitchFamily="49" charset="0"/>
              </a:rPr>
              <a:t>"Toyota"</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BasicCar</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Honda</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BasicCar</a:t>
            </a:r>
            <a:r>
              <a:rPr lang="en-US" sz="1200" b="1" dirty="0">
                <a:solidFill>
                  <a:srgbClr val="000000"/>
                </a:solidFill>
                <a:latin typeface="Consolas" panose="020B0609020204030204" pitchFamily="49" charset="0"/>
              </a:rPr>
              <a:t>(</a:t>
            </a:r>
            <a:r>
              <a:rPr lang="en-US" sz="1200" b="1" dirty="0">
                <a:solidFill>
                  <a:srgbClr val="2A00FF"/>
                </a:solidFill>
                <a:latin typeface="Consolas" panose="020B0609020204030204" pitchFamily="49" charset="0"/>
              </a:rPr>
              <a:t>"Honda"</a:t>
            </a:r>
            <a:r>
              <a:rPr lang="en-US" sz="1200" b="1" dirty="0">
                <a:solidFill>
                  <a:srgbClr val="000000"/>
                </a:solidFill>
                <a:latin typeface="Consolas" panose="020B0609020204030204" pitchFamily="49" charset="0"/>
              </a:rPr>
              <a:t>); </a:t>
            </a:r>
          </a:p>
          <a:p>
            <a:pPr algn="l"/>
            <a:r>
              <a:rPr lang="pt-BR" sz="1200" dirty="0">
                <a:solidFill>
                  <a:srgbClr val="000000"/>
                </a:solidFill>
                <a:latin typeface="Consolas" panose="020B0609020204030204" pitchFamily="49" charset="0"/>
              </a:rPr>
              <a:t>        LimitedCar </a:t>
            </a:r>
            <a:r>
              <a:rPr lang="pt-BR" sz="1200" dirty="0">
                <a:solidFill>
                  <a:srgbClr val="6A3E3E"/>
                </a:solidFill>
                <a:latin typeface="Consolas" panose="020B0609020204030204" pitchFamily="49" charset="0"/>
              </a:rPr>
              <a:t>Pinto</a:t>
            </a:r>
            <a:r>
              <a:rPr lang="pt-BR" sz="1200" dirty="0">
                <a:solidFill>
                  <a:srgbClr val="000000"/>
                </a:solidFill>
                <a:latin typeface="Consolas" panose="020B0609020204030204" pitchFamily="49" charset="0"/>
              </a:rPr>
              <a:t> = </a:t>
            </a:r>
            <a:r>
              <a:rPr lang="pt-BR" sz="1200" b="1" dirty="0">
                <a:solidFill>
                  <a:srgbClr val="7F0055"/>
                </a:solidFill>
                <a:latin typeface="Consolas" panose="020B0609020204030204" pitchFamily="49" charset="0"/>
              </a:rPr>
              <a:t>new</a:t>
            </a:r>
            <a:r>
              <a:rPr lang="pt-BR" sz="1200" b="1" dirty="0">
                <a:solidFill>
                  <a:srgbClr val="000000"/>
                </a:solidFill>
                <a:latin typeface="Consolas" panose="020B0609020204030204" pitchFamily="49" charset="0"/>
              </a:rPr>
              <a:t> LimitedCar(</a:t>
            </a:r>
            <a:r>
              <a:rPr lang="pt-BR" sz="1200" b="1" dirty="0">
                <a:solidFill>
                  <a:srgbClr val="2A00FF"/>
                </a:solidFill>
                <a:latin typeface="Consolas" panose="020B0609020204030204" pitchFamily="49" charset="0"/>
              </a:rPr>
              <a:t>"Pinto"</a:t>
            </a:r>
            <a:r>
              <a:rPr lang="pt-BR" sz="1200" b="1" dirty="0">
                <a:solidFill>
                  <a:srgbClr val="000000"/>
                </a:solidFill>
                <a:latin typeface="Consolas" panose="020B0609020204030204" pitchFamily="49" charset="0"/>
              </a:rPr>
              <a:t>, 65);</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"The "</a:t>
            </a:r>
            <a:r>
              <a:rPr lang="en-US" sz="1200" b="1" i="1" dirty="0">
                <a:solidFill>
                  <a:srgbClr val="000000"/>
                </a:solidFill>
                <a:latin typeface="Consolas" panose="020B0609020204030204" pitchFamily="49" charset="0"/>
              </a:rPr>
              <a:t> + </a:t>
            </a:r>
            <a:r>
              <a:rPr lang="en-US" sz="1200" b="1" i="1" dirty="0" err="1">
                <a:solidFill>
                  <a:srgbClr val="6A3E3E"/>
                </a:solidFill>
                <a:latin typeface="Consolas" panose="020B0609020204030204" pitchFamily="49" charset="0"/>
              </a:rPr>
              <a:t>Toyota</a:t>
            </a:r>
            <a:r>
              <a:rPr lang="en-US" sz="1200" b="1" i="1" dirty="0" err="1">
                <a:solidFill>
                  <a:srgbClr val="000000"/>
                </a:solidFill>
                <a:latin typeface="Consolas" panose="020B0609020204030204" pitchFamily="49" charset="0"/>
              </a:rPr>
              <a:t>.getCarModel</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"'s RPM is 500 and its speed is "</a:t>
            </a:r>
            <a:r>
              <a:rPr lang="en-US" sz="1200" b="1" i="1" dirty="0">
                <a:solidFill>
                  <a:srgbClr val="000000"/>
                </a:solidFill>
                <a:latin typeface="Consolas" panose="020B0609020204030204" pitchFamily="49" charset="0"/>
              </a:rPr>
              <a:t> + </a:t>
            </a:r>
            <a:r>
              <a:rPr lang="en-US" sz="1200" b="1" i="1" dirty="0" err="1">
                <a:solidFill>
                  <a:srgbClr val="6A3E3E"/>
                </a:solidFill>
                <a:latin typeface="Consolas" panose="020B0609020204030204" pitchFamily="49" charset="0"/>
              </a:rPr>
              <a:t>Toyota</a:t>
            </a:r>
            <a:r>
              <a:rPr lang="en-US" sz="1200" b="1" i="1" dirty="0" err="1">
                <a:solidFill>
                  <a:srgbClr val="000000"/>
                </a:solidFill>
                <a:latin typeface="Consolas" panose="020B0609020204030204" pitchFamily="49" charset="0"/>
              </a:rPr>
              <a:t>.getCurrentSpeedInMPH</a:t>
            </a:r>
            <a:r>
              <a:rPr lang="en-US" sz="1200" b="1" i="1" dirty="0">
                <a:solidFill>
                  <a:srgbClr val="000000"/>
                </a:solidFill>
                <a:latin typeface="Consolas" panose="020B0609020204030204" pitchFamily="49" charset="0"/>
              </a:rPr>
              <a:t>(500) + </a:t>
            </a:r>
            <a:r>
              <a:rPr lang="en-US" sz="1200" b="1" i="1" dirty="0">
                <a:solidFill>
                  <a:srgbClr val="2A00FF"/>
                </a:solidFill>
                <a:latin typeface="Consolas" panose="020B0609020204030204" pitchFamily="49" charset="0"/>
              </a:rPr>
              <a:t>" MPH."</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"The "</a:t>
            </a:r>
            <a:r>
              <a:rPr lang="en-US" sz="1200" b="1" i="1" dirty="0">
                <a:solidFill>
                  <a:srgbClr val="000000"/>
                </a:solidFill>
                <a:latin typeface="Consolas" panose="020B0609020204030204" pitchFamily="49" charset="0"/>
              </a:rPr>
              <a:t> + </a:t>
            </a:r>
            <a:r>
              <a:rPr lang="en-US" sz="1200" b="1" i="1" dirty="0" err="1">
                <a:solidFill>
                  <a:srgbClr val="6A3E3E"/>
                </a:solidFill>
                <a:latin typeface="Consolas" panose="020B0609020204030204" pitchFamily="49" charset="0"/>
              </a:rPr>
              <a:t>Honda</a:t>
            </a:r>
            <a:r>
              <a:rPr lang="en-US" sz="1200" b="1" i="1" dirty="0" err="1">
                <a:solidFill>
                  <a:srgbClr val="000000"/>
                </a:solidFill>
                <a:latin typeface="Consolas" panose="020B0609020204030204" pitchFamily="49" charset="0"/>
              </a:rPr>
              <a:t>.getCarModel</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"'s RPM is 2000 and its speed is "</a:t>
            </a:r>
            <a:r>
              <a:rPr lang="en-US" sz="1200" b="1" i="1" dirty="0">
                <a:solidFill>
                  <a:srgbClr val="000000"/>
                </a:solidFill>
                <a:latin typeface="Consolas" panose="020B0609020204030204" pitchFamily="49" charset="0"/>
              </a:rPr>
              <a:t> + </a:t>
            </a:r>
            <a:r>
              <a:rPr lang="en-US" sz="1200" b="1" i="1" dirty="0" err="1">
                <a:solidFill>
                  <a:srgbClr val="6A3E3E"/>
                </a:solidFill>
                <a:latin typeface="Consolas" panose="020B0609020204030204" pitchFamily="49" charset="0"/>
              </a:rPr>
              <a:t>Honda</a:t>
            </a:r>
            <a:r>
              <a:rPr lang="en-US" sz="1200" b="1" i="1" dirty="0" err="1">
                <a:solidFill>
                  <a:srgbClr val="000000"/>
                </a:solidFill>
                <a:latin typeface="Consolas" panose="020B0609020204030204" pitchFamily="49" charset="0"/>
              </a:rPr>
              <a:t>.getCurrentSpeedInMPH</a:t>
            </a:r>
            <a:r>
              <a:rPr lang="en-US" sz="1200" b="1" i="1" dirty="0">
                <a:solidFill>
                  <a:srgbClr val="000000"/>
                </a:solidFill>
                <a:latin typeface="Consolas" panose="020B0609020204030204" pitchFamily="49" charset="0"/>
              </a:rPr>
              <a:t>(2000) + </a:t>
            </a:r>
            <a:r>
              <a:rPr lang="en-US" sz="1200" b="1" i="1" dirty="0">
                <a:solidFill>
                  <a:srgbClr val="2A00FF"/>
                </a:solidFill>
                <a:latin typeface="Consolas" panose="020B0609020204030204" pitchFamily="49" charset="0"/>
              </a:rPr>
              <a:t>" MPH."</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"The "</a:t>
            </a:r>
            <a:r>
              <a:rPr lang="en-US" sz="1200" b="1" i="1" dirty="0">
                <a:solidFill>
                  <a:srgbClr val="000000"/>
                </a:solidFill>
                <a:latin typeface="Consolas" panose="020B0609020204030204" pitchFamily="49" charset="0"/>
              </a:rPr>
              <a:t> + </a:t>
            </a:r>
            <a:r>
              <a:rPr lang="en-US" sz="1200" b="1" i="1" dirty="0" err="1">
                <a:solidFill>
                  <a:srgbClr val="6A3E3E"/>
                </a:solidFill>
                <a:latin typeface="Consolas" panose="020B0609020204030204" pitchFamily="49" charset="0"/>
              </a:rPr>
              <a:t>Pinto</a:t>
            </a:r>
            <a:r>
              <a:rPr lang="en-US" sz="1200" b="1" i="1" dirty="0" err="1">
                <a:solidFill>
                  <a:srgbClr val="000000"/>
                </a:solidFill>
                <a:latin typeface="Consolas" panose="020B0609020204030204" pitchFamily="49" charset="0"/>
              </a:rPr>
              <a:t>.getCarModel</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"'s RPM is 750 and its speed is "</a:t>
            </a:r>
            <a:r>
              <a:rPr lang="en-US" sz="1200" b="1" i="1" dirty="0">
                <a:solidFill>
                  <a:srgbClr val="000000"/>
                </a:solidFill>
                <a:latin typeface="Consolas" panose="020B0609020204030204" pitchFamily="49" charset="0"/>
              </a:rPr>
              <a:t> + </a:t>
            </a:r>
            <a:r>
              <a:rPr lang="en-US" sz="1200" b="1" i="1" dirty="0" err="1">
                <a:solidFill>
                  <a:srgbClr val="6A3E3E"/>
                </a:solidFill>
                <a:latin typeface="Consolas" panose="020B0609020204030204" pitchFamily="49" charset="0"/>
              </a:rPr>
              <a:t>Pinto</a:t>
            </a:r>
            <a:r>
              <a:rPr lang="en-US" sz="1200" b="1" i="1" dirty="0" err="1">
                <a:solidFill>
                  <a:srgbClr val="000000"/>
                </a:solidFill>
                <a:latin typeface="Consolas" panose="020B0609020204030204" pitchFamily="49" charset="0"/>
              </a:rPr>
              <a:t>.getCurrentSpeedInMPH</a:t>
            </a:r>
            <a:r>
              <a:rPr lang="en-US" sz="1200" b="1" i="1" dirty="0">
                <a:solidFill>
                  <a:srgbClr val="000000"/>
                </a:solidFill>
                <a:latin typeface="Consolas" panose="020B0609020204030204" pitchFamily="49" charset="0"/>
              </a:rPr>
              <a:t>(750) + </a:t>
            </a:r>
            <a:r>
              <a:rPr lang="en-US" sz="1200" b="1" i="1" dirty="0">
                <a:solidFill>
                  <a:srgbClr val="2A00FF"/>
                </a:solidFill>
                <a:latin typeface="Consolas" panose="020B0609020204030204" pitchFamily="49" charset="0"/>
              </a:rPr>
              <a:t>" MPH."</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32DA7CC5-0F18-4D2E-A2EE-EE178028E6BF}"/>
              </a:ext>
            </a:extLst>
          </p:cNvPr>
          <p:cNvSpPr txBox="1"/>
          <p:nvPr/>
        </p:nvSpPr>
        <p:spPr>
          <a:xfrm>
            <a:off x="599209" y="5903893"/>
            <a:ext cx="10972800" cy="954107"/>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The Toyota's RPM is 500 and its speed is 22.3 MPH.</a:t>
            </a:r>
          </a:p>
          <a:p>
            <a:pPr>
              <a:spcBef>
                <a:spcPts val="0"/>
              </a:spcBef>
              <a:spcAft>
                <a:spcPts val="0"/>
              </a:spcAft>
            </a:pPr>
            <a:r>
              <a:rPr lang="en-US" sz="1400" dirty="0">
                <a:solidFill>
                  <a:schemeClr val="bg1"/>
                </a:solidFill>
                <a:highlight>
                  <a:srgbClr val="1E9696"/>
                </a:highlight>
                <a:latin typeface="Courier New" panose="02070309020205020404" pitchFamily="49" charset="0"/>
                <a:ea typeface="Times New Roman" panose="02020603050405020304" pitchFamily="18" charset="0"/>
                <a:cs typeface="Courier New" panose="02070309020205020404" pitchFamily="49" charset="0"/>
              </a:rPr>
              <a:t>The Honda's RPM is 2000 and its speed is 89.2 MPH.</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The Pinto's RPM is 750 and its speed is 33.45 MPH.</a:t>
            </a:r>
          </a:p>
        </p:txBody>
      </p:sp>
    </p:spTree>
    <p:extLst>
      <p:ext uri="{BB962C8B-B14F-4D97-AF65-F5344CB8AC3E}">
        <p14:creationId xmlns:p14="http://schemas.microsoft.com/office/powerpoint/2010/main" val="862186136"/>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7F75-4FBF-4701-A39A-962576809A50}"/>
              </a:ext>
            </a:extLst>
          </p:cNvPr>
          <p:cNvSpPr>
            <a:spLocks noGrp="1"/>
          </p:cNvSpPr>
          <p:nvPr>
            <p:ph type="title"/>
          </p:nvPr>
        </p:nvSpPr>
        <p:spPr/>
        <p:txBody>
          <a:bodyPr/>
          <a:lstStyle/>
          <a:p>
            <a:r>
              <a:rPr lang="en-US" dirty="0"/>
              <a:t>Substitution (</a:t>
            </a:r>
            <a:r>
              <a:rPr lang="en-US" dirty="0" err="1"/>
              <a:t>Liskov</a:t>
            </a:r>
            <a:r>
              <a:rPr lang="en-US" dirty="0"/>
              <a:t>) Principle</a:t>
            </a:r>
          </a:p>
        </p:txBody>
      </p:sp>
      <p:sp>
        <p:nvSpPr>
          <p:cNvPr id="3" name="Content Placeholder 2">
            <a:extLst>
              <a:ext uri="{FF2B5EF4-FFF2-40B4-BE49-F238E27FC236}">
                <a16:creationId xmlns:a16="http://schemas.microsoft.com/office/drawing/2014/main" id="{0E10BF9C-257F-493D-873E-169AA69D0715}"/>
              </a:ext>
            </a:extLst>
          </p:cNvPr>
          <p:cNvSpPr>
            <a:spLocks noGrp="1"/>
          </p:cNvSpPr>
          <p:nvPr>
            <p:ph idx="1"/>
          </p:nvPr>
        </p:nvSpPr>
        <p:spPr/>
        <p:txBody>
          <a:bodyPr/>
          <a:lstStyle/>
          <a:p>
            <a:r>
              <a:rPr lang="en-US" dirty="0"/>
              <a:t>If B</a:t>
            </a:r>
            <a:r>
              <a:rPr lang="en-US" i="1" dirty="0"/>
              <a:t> </a:t>
            </a:r>
            <a:r>
              <a:rPr lang="en-US" dirty="0"/>
              <a:t>and C are child classes of A, we must be able to substitute B and C anywhere A is used, without disrupting the behavior of the program.</a:t>
            </a:r>
          </a:p>
          <a:p>
            <a:r>
              <a:rPr lang="en-US" dirty="0"/>
              <a:t>Any method using class A must not be expected to examine the type of A in order to work correctly; the method can use any accessible methods and data in A regardless of which child class of A is being used.</a:t>
            </a:r>
          </a:p>
          <a:p>
            <a:r>
              <a:rPr lang="en-US" dirty="0"/>
              <a:t>Therefore any accessible methods and data must continue to work correctly in all subclasses (though subclasses may modify behavior as appropriate for the subclass).</a:t>
            </a:r>
          </a:p>
        </p:txBody>
      </p:sp>
    </p:spTree>
    <p:extLst>
      <p:ext uri="{BB962C8B-B14F-4D97-AF65-F5344CB8AC3E}">
        <p14:creationId xmlns:p14="http://schemas.microsoft.com/office/powerpoint/2010/main" val="3365107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Violation of Substitution Principle</a:t>
            </a:r>
          </a:p>
        </p:txBody>
      </p:sp>
      <p:sp>
        <p:nvSpPr>
          <p:cNvPr id="4" name="TextBox 3">
            <a:extLst>
              <a:ext uri="{FF2B5EF4-FFF2-40B4-BE49-F238E27FC236}">
                <a16:creationId xmlns:a16="http://schemas.microsoft.com/office/drawing/2014/main" id="{3ADFDA14-7C82-4D53-901E-62E7B1561EAC}"/>
              </a:ext>
            </a:extLst>
          </p:cNvPr>
          <p:cNvSpPr txBox="1"/>
          <p:nvPr/>
        </p:nvSpPr>
        <p:spPr>
          <a:xfrm>
            <a:off x="599209" y="1339236"/>
            <a:ext cx="10972800" cy="4832092"/>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Hovercar </a:t>
            </a:r>
            <a:r>
              <a:rPr lang="en-US" sz="1400" b="1" dirty="0">
                <a:solidFill>
                  <a:srgbClr val="7F0055"/>
                </a:solidFill>
                <a:latin typeface="Consolas" panose="020B0609020204030204" pitchFamily="49" charset="0"/>
              </a:rPr>
              <a:t>extends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BasicCar</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0000C0"/>
                </a:solidFill>
                <a:latin typeface="Consolas" panose="020B0609020204030204" pitchFamily="49" charset="0"/>
              </a:rPr>
              <a:t>averageSpeed</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Hovercar(String </a:t>
            </a:r>
            <a:r>
              <a:rPr lang="en-US" sz="1400" b="1" dirty="0" err="1">
                <a:solidFill>
                  <a:srgbClr val="6A3E3E"/>
                </a:solidFill>
                <a:latin typeface="Consolas" panose="020B0609020204030204" pitchFamily="49" charset="0"/>
              </a:rPr>
              <a:t>carModel</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averageSpeed</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super</a:t>
            </a:r>
            <a:r>
              <a:rPr lang="en-US" sz="1400" b="1" dirty="0">
                <a:solidFill>
                  <a:srgbClr val="000000"/>
                </a:solidFill>
                <a:latin typeface="Consolas" panose="020B0609020204030204" pitchFamily="49" charset="0"/>
              </a:rPr>
              <a:t>(</a:t>
            </a:r>
            <a:r>
              <a:rPr lang="en-US" sz="1400" b="1" dirty="0" err="1">
                <a:solidFill>
                  <a:srgbClr val="6A3E3E"/>
                </a:solidFill>
                <a:latin typeface="Consolas" panose="020B0609020204030204" pitchFamily="49" charset="0"/>
              </a:rPr>
              <a:t>carModel</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b="1" dirty="0" err="1">
                <a:solidFill>
                  <a:srgbClr val="7F0055"/>
                </a:solidFill>
                <a:latin typeface="Consolas" panose="020B0609020204030204" pitchFamily="49" charset="0"/>
              </a:rPr>
              <a:t>this</a:t>
            </a:r>
            <a:r>
              <a:rPr lang="en-US" sz="1400" b="1" dirty="0" err="1">
                <a:solidFill>
                  <a:srgbClr val="000000"/>
                </a:solidFill>
                <a:latin typeface="Consolas" panose="020B0609020204030204" pitchFamily="49" charset="0"/>
              </a:rPr>
              <a:t>.</a:t>
            </a:r>
            <a:r>
              <a:rPr lang="en-US" sz="1400" b="1" dirty="0" err="1">
                <a:solidFill>
                  <a:srgbClr val="0000C0"/>
                </a:solidFill>
                <a:latin typeface="Consolas" panose="020B0609020204030204" pitchFamily="49" charset="0"/>
              </a:rPr>
              <a:t>averageSpeed</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averageSpeed</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getAverageSpeed</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err="1">
                <a:solidFill>
                  <a:srgbClr val="0000C0"/>
                </a:solidFill>
                <a:latin typeface="Consolas" panose="020B0609020204030204" pitchFamily="49" charset="0"/>
              </a:rPr>
              <a:t>averageSpeed</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a:solidFill>
                  <a:srgbClr val="646464"/>
                </a:solidFill>
                <a:latin typeface="Consolas" panose="020B0609020204030204" pitchFamily="49" charset="0"/>
              </a:rPr>
              <a:t>@Override</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double</a:t>
            </a:r>
            <a:r>
              <a:rPr lang="en-US" sz="1400" b="1" dirty="0">
                <a:solidFill>
                  <a:srgbClr val="000000"/>
                </a:solidFill>
                <a:latin typeface="Consolas" panose="020B0609020204030204" pitchFamily="49" charset="0"/>
              </a:rPr>
              <a:t> </a:t>
            </a:r>
            <a:r>
              <a:rPr lang="en-US" sz="1400" b="1" u="sng" dirty="0" err="1">
                <a:solidFill>
                  <a:srgbClr val="000000"/>
                </a:solidFill>
                <a:latin typeface="Consolas" panose="020B0609020204030204" pitchFamily="49" charset="0"/>
              </a:rPr>
              <a:t>getCurrentSpeedInMPH</a:t>
            </a:r>
            <a:r>
              <a:rPr lang="en-US" sz="1400" b="1" u="sng" dirty="0">
                <a:solidFill>
                  <a:srgbClr val="000000"/>
                </a:solidFill>
                <a:latin typeface="Consolas" panose="020B0609020204030204" pitchFamily="49" charset="0"/>
              </a:rPr>
              <a:t>(</a:t>
            </a:r>
            <a:r>
              <a:rPr lang="en-US" sz="1400" b="1" u="sng" dirty="0">
                <a:solidFill>
                  <a:srgbClr val="7F0055"/>
                </a:solidFill>
                <a:latin typeface="Consolas" panose="020B0609020204030204" pitchFamily="49" charset="0"/>
              </a:rPr>
              <a:t>int</a:t>
            </a:r>
            <a:r>
              <a:rPr lang="en-US" sz="1400" b="1" u="sng" dirty="0">
                <a:solidFill>
                  <a:srgbClr val="000000"/>
                </a:solidFill>
                <a:latin typeface="Consolas" panose="020B0609020204030204" pitchFamily="49" charset="0"/>
              </a:rPr>
              <a:t> </a:t>
            </a:r>
            <a:r>
              <a:rPr lang="en-US" sz="1400" b="1" u="sng" dirty="0" err="1">
                <a:solidFill>
                  <a:srgbClr val="6A3E3E"/>
                </a:solidFill>
                <a:latin typeface="Consolas" panose="020B0609020204030204" pitchFamily="49" charset="0"/>
              </a:rPr>
              <a:t>rotationsPerMinute</a:t>
            </a:r>
            <a:r>
              <a:rPr lang="en-US" sz="1400" b="1" u="sng"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IllegalStateException</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"Hovercars don't have wheels!"</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BasicCar</a:t>
            </a:r>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Toyota</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BasicCar</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"Toyota"</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000000"/>
                </a:solidFill>
                <a:highlight>
                  <a:srgbClr val="1E9696"/>
                </a:highlight>
                <a:latin typeface="Consolas" panose="020B0609020204030204" pitchFamily="49" charset="0"/>
              </a:rPr>
              <a:t>BasicCar</a:t>
            </a:r>
            <a:r>
              <a:rPr lang="en-US" sz="1400" dirty="0">
                <a:solidFill>
                  <a:srgbClr val="000000"/>
                </a:solidFill>
                <a:highlight>
                  <a:srgbClr val="1E9696"/>
                </a:highlight>
                <a:latin typeface="Consolas" panose="020B0609020204030204" pitchFamily="49" charset="0"/>
              </a:rPr>
              <a:t> </a:t>
            </a:r>
            <a:r>
              <a:rPr lang="en-US" sz="1400" dirty="0">
                <a:solidFill>
                  <a:srgbClr val="6A3E3E"/>
                </a:solidFill>
                <a:highlight>
                  <a:srgbClr val="1E9696"/>
                </a:highlight>
                <a:latin typeface="Consolas" panose="020B0609020204030204" pitchFamily="49" charset="0"/>
              </a:rPr>
              <a:t>Honda</a:t>
            </a:r>
            <a:r>
              <a:rPr lang="en-US" sz="1400" dirty="0">
                <a:solidFill>
                  <a:srgbClr val="000000"/>
                </a:solidFill>
                <a:highlight>
                  <a:srgbClr val="1E9696"/>
                </a:highlight>
                <a:latin typeface="Consolas" panose="020B0609020204030204" pitchFamily="49" charset="0"/>
              </a:rPr>
              <a:t> = </a:t>
            </a:r>
            <a:r>
              <a:rPr lang="en-US" sz="1400" b="1" dirty="0">
                <a:solidFill>
                  <a:srgbClr val="7F0055"/>
                </a:solidFill>
                <a:highlight>
                  <a:srgbClr val="1E9696"/>
                </a:highlight>
                <a:latin typeface="Consolas" panose="020B0609020204030204" pitchFamily="49" charset="0"/>
              </a:rPr>
              <a:t>new</a:t>
            </a:r>
            <a:r>
              <a:rPr lang="en-US" sz="1400" b="1" dirty="0">
                <a:solidFill>
                  <a:srgbClr val="000000"/>
                </a:solidFill>
                <a:highlight>
                  <a:srgbClr val="1E9696"/>
                </a:highlight>
                <a:latin typeface="Consolas" panose="020B0609020204030204" pitchFamily="49" charset="0"/>
              </a:rPr>
              <a:t> Hovercar(</a:t>
            </a:r>
            <a:r>
              <a:rPr lang="en-US" sz="1400" b="1" dirty="0">
                <a:solidFill>
                  <a:srgbClr val="2A00FF"/>
                </a:solidFill>
                <a:highlight>
                  <a:srgbClr val="1E9696"/>
                </a:highlight>
                <a:latin typeface="Consolas" panose="020B0609020204030204" pitchFamily="49" charset="0"/>
              </a:rPr>
              <a:t>"Honda"</a:t>
            </a:r>
            <a:r>
              <a:rPr lang="en-US" sz="1400" b="1" dirty="0">
                <a:solidFill>
                  <a:srgbClr val="000000"/>
                </a:solidFill>
                <a:highlight>
                  <a:srgbClr val="1E9696"/>
                </a:highlight>
                <a:latin typeface="Consolas" panose="020B0609020204030204" pitchFamily="49" charset="0"/>
              </a:rPr>
              <a:t>, 40);</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"The "</a:t>
            </a:r>
            <a:r>
              <a:rPr lang="en-US" sz="1400" b="1" i="1" dirty="0">
                <a:solidFill>
                  <a:srgbClr val="000000"/>
                </a:solidFill>
                <a:latin typeface="Consolas" panose="020B0609020204030204" pitchFamily="49" charset="0"/>
              </a:rPr>
              <a:t> + </a:t>
            </a:r>
            <a:r>
              <a:rPr lang="en-US" sz="1400" b="1" i="1" dirty="0" err="1">
                <a:solidFill>
                  <a:srgbClr val="6A3E3E"/>
                </a:solidFill>
                <a:latin typeface="Consolas" panose="020B0609020204030204" pitchFamily="49" charset="0"/>
              </a:rPr>
              <a:t>Toyota</a:t>
            </a:r>
            <a:r>
              <a:rPr lang="en-US" sz="1400" b="1" i="1" dirty="0" err="1">
                <a:solidFill>
                  <a:srgbClr val="000000"/>
                </a:solidFill>
                <a:latin typeface="Consolas" panose="020B0609020204030204" pitchFamily="49" charset="0"/>
              </a:rPr>
              <a:t>.getCarModel</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"'s RPM is 500 and its speed is "</a:t>
            </a:r>
            <a:r>
              <a:rPr lang="en-US" sz="1400" b="1" i="1" dirty="0">
                <a:solidFill>
                  <a:srgbClr val="000000"/>
                </a:solidFill>
                <a:latin typeface="Consolas" panose="020B0609020204030204" pitchFamily="49" charset="0"/>
              </a:rPr>
              <a:t> + </a:t>
            </a:r>
            <a:r>
              <a:rPr lang="en-US" sz="1400" b="1" i="1" dirty="0" err="1">
                <a:solidFill>
                  <a:srgbClr val="6A3E3E"/>
                </a:solidFill>
                <a:latin typeface="Consolas" panose="020B0609020204030204" pitchFamily="49" charset="0"/>
              </a:rPr>
              <a:t>Toyota</a:t>
            </a:r>
            <a:r>
              <a:rPr lang="en-US" sz="1400" b="1" i="1" dirty="0" err="1">
                <a:solidFill>
                  <a:srgbClr val="000000"/>
                </a:solidFill>
                <a:latin typeface="Consolas" panose="020B0609020204030204" pitchFamily="49" charset="0"/>
              </a:rPr>
              <a:t>.getCurrentSpeedInMPH</a:t>
            </a:r>
            <a:r>
              <a:rPr lang="en-US" sz="1400" b="1" i="1" dirty="0">
                <a:solidFill>
                  <a:srgbClr val="000000"/>
                </a:solidFill>
                <a:latin typeface="Consolas" panose="020B0609020204030204" pitchFamily="49" charset="0"/>
              </a:rPr>
              <a:t>(500) + </a:t>
            </a:r>
            <a:r>
              <a:rPr lang="en-US" sz="1400" b="1" i="1" dirty="0">
                <a:solidFill>
                  <a:srgbClr val="2A00FF"/>
                </a:solidFill>
                <a:latin typeface="Consolas" panose="020B0609020204030204" pitchFamily="49" charset="0"/>
              </a:rPr>
              <a:t>" MPH."</a:t>
            </a:r>
            <a:r>
              <a:rPr lang="en-US" sz="1400" b="1" i="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"The "</a:t>
            </a:r>
            <a:r>
              <a:rPr lang="en-US" sz="1400" b="1" i="1" dirty="0">
                <a:solidFill>
                  <a:srgbClr val="000000"/>
                </a:solidFill>
                <a:latin typeface="Consolas" panose="020B0609020204030204" pitchFamily="49" charset="0"/>
              </a:rPr>
              <a:t> + </a:t>
            </a:r>
            <a:r>
              <a:rPr lang="en-US" sz="1400" b="1" i="1" dirty="0" err="1">
                <a:solidFill>
                  <a:srgbClr val="6A3E3E"/>
                </a:solidFill>
                <a:latin typeface="Consolas" panose="020B0609020204030204" pitchFamily="49" charset="0"/>
              </a:rPr>
              <a:t>Honda</a:t>
            </a:r>
            <a:r>
              <a:rPr lang="en-US" sz="1400" b="1" i="1" dirty="0" err="1">
                <a:solidFill>
                  <a:srgbClr val="000000"/>
                </a:solidFill>
                <a:latin typeface="Consolas" panose="020B0609020204030204" pitchFamily="49" charset="0"/>
              </a:rPr>
              <a:t>.getCarModel</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"'s RPM is 2000 and its speed is "</a:t>
            </a:r>
            <a:r>
              <a:rPr lang="en-US" sz="1400" b="1" i="1" dirty="0">
                <a:solidFill>
                  <a:srgbClr val="000000"/>
                </a:solidFill>
                <a:latin typeface="Consolas" panose="020B0609020204030204" pitchFamily="49" charset="0"/>
              </a:rPr>
              <a:t> + </a:t>
            </a:r>
            <a:r>
              <a:rPr lang="en-US" sz="1400" b="1" i="1" dirty="0" err="1">
                <a:solidFill>
                  <a:srgbClr val="6A3E3E"/>
                </a:solidFill>
                <a:latin typeface="Consolas" panose="020B0609020204030204" pitchFamily="49" charset="0"/>
              </a:rPr>
              <a:t>Honda</a:t>
            </a:r>
            <a:r>
              <a:rPr lang="en-US" sz="1400" b="1" i="1" dirty="0" err="1">
                <a:solidFill>
                  <a:srgbClr val="000000"/>
                </a:solidFill>
                <a:latin typeface="Consolas" panose="020B0609020204030204" pitchFamily="49" charset="0"/>
              </a:rPr>
              <a:t>.getCurrentSpeedInMPH</a:t>
            </a:r>
            <a:r>
              <a:rPr lang="en-US" sz="1400" b="1" i="1" dirty="0">
                <a:solidFill>
                  <a:srgbClr val="000000"/>
                </a:solidFill>
                <a:latin typeface="Consolas" panose="020B0609020204030204" pitchFamily="49" charset="0"/>
              </a:rPr>
              <a:t>(2000) + </a:t>
            </a:r>
            <a:r>
              <a:rPr lang="en-US" sz="1400" b="1" i="1" dirty="0">
                <a:solidFill>
                  <a:srgbClr val="2A00FF"/>
                </a:solidFill>
                <a:latin typeface="Consolas" panose="020B0609020204030204" pitchFamily="49" charset="0"/>
              </a:rPr>
              <a:t>" MPH."</a:t>
            </a:r>
            <a:r>
              <a:rPr lang="en-US" sz="1400" b="1" i="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32DA7CC5-0F18-4D2E-A2EE-EE178028E6BF}"/>
              </a:ext>
            </a:extLst>
          </p:cNvPr>
          <p:cNvSpPr txBox="1"/>
          <p:nvPr/>
        </p:nvSpPr>
        <p:spPr>
          <a:xfrm>
            <a:off x="599209" y="5903893"/>
            <a:ext cx="10972800" cy="954107"/>
          </a:xfrm>
          <a:prstGeom prst="rect">
            <a:avLst/>
          </a:prstGeom>
          <a:solidFill>
            <a:schemeClr val="tx1"/>
          </a:solidFill>
          <a:ln w="38100">
            <a:solidFill>
              <a:schemeClr val="tx1">
                <a:lumMod val="50000"/>
                <a:lumOff val="50000"/>
              </a:schemeClr>
            </a:solidFill>
          </a:ln>
        </p:spPr>
        <p:txBody>
          <a:bodyPr wrap="square" rtlCol="0">
            <a:spAutoFit/>
          </a:bodyPr>
          <a:lstStyle/>
          <a:p>
            <a:pP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The Toyota's RPM is 500 and its speed is 22.3 MPH.</a:t>
            </a:r>
          </a:p>
          <a:p>
            <a:pP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Exception in thread "main" </a:t>
            </a:r>
            <a:r>
              <a:rPr lang="en-US" sz="14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java.lang.IllegalStateException</a:t>
            </a: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Hovercars don't have wheels!</a:t>
            </a:r>
          </a:p>
          <a:p>
            <a:pP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t>
            </a:r>
            <a:r>
              <a:rPr lang="en-US" sz="14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reliable.Hovercar.getCurrentSpeedInMPH</a:t>
            </a: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(Hovercar.java:14)</a:t>
            </a:r>
          </a:p>
          <a:p>
            <a:pP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t>
            </a:r>
            <a:r>
              <a:rPr lang="en-US" sz="1400" b="1"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reliable.Hovercar.main</a:t>
            </a: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(Hovercar.java:20)</a:t>
            </a:r>
            <a:endPar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2957750185"/>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3FEA-30FE-4979-9304-444F4B6091FB}"/>
              </a:ext>
            </a:extLst>
          </p:cNvPr>
          <p:cNvSpPr>
            <a:spLocks noGrp="1"/>
          </p:cNvSpPr>
          <p:nvPr>
            <p:ph type="title"/>
          </p:nvPr>
        </p:nvSpPr>
        <p:spPr/>
        <p:txBody>
          <a:bodyPr/>
          <a:lstStyle/>
          <a:p>
            <a:r>
              <a:rPr lang="en-US" dirty="0"/>
              <a:t>Interface Segregation</a:t>
            </a:r>
          </a:p>
        </p:txBody>
      </p:sp>
      <p:sp>
        <p:nvSpPr>
          <p:cNvPr id="3" name="Content Placeholder 2">
            <a:extLst>
              <a:ext uri="{FF2B5EF4-FFF2-40B4-BE49-F238E27FC236}">
                <a16:creationId xmlns:a16="http://schemas.microsoft.com/office/drawing/2014/main" id="{4686A78F-2FC3-4C73-AEA1-1FF48741367A}"/>
              </a:ext>
            </a:extLst>
          </p:cNvPr>
          <p:cNvSpPr>
            <a:spLocks noGrp="1"/>
          </p:cNvSpPr>
          <p:nvPr>
            <p:ph idx="1"/>
          </p:nvPr>
        </p:nvSpPr>
        <p:spPr/>
        <p:txBody>
          <a:bodyPr/>
          <a:lstStyle/>
          <a:p>
            <a:r>
              <a:rPr lang="en-US" dirty="0"/>
              <a:t>An interface must only define methods that apply to every implementor of the interface.</a:t>
            </a:r>
          </a:p>
          <a:p>
            <a:r>
              <a:rPr lang="en-US" dirty="0"/>
              <a:t>An interface represents a single abstract type; it must not be a conflation of two abstract types (thereby including methods for both types).</a:t>
            </a:r>
          </a:p>
          <a:p>
            <a:r>
              <a:rPr lang="en-US" dirty="0"/>
              <a:t>Conflated interfaces should be broken into multiple interfaces, one for each type. </a:t>
            </a:r>
          </a:p>
        </p:txBody>
      </p:sp>
    </p:spTree>
    <p:extLst>
      <p:ext uri="{BB962C8B-B14F-4D97-AF65-F5344CB8AC3E}">
        <p14:creationId xmlns:p14="http://schemas.microsoft.com/office/powerpoint/2010/main" val="2878160040"/>
      </p:ext>
    </p:extLst>
  </p:cSld>
  <p:clrMapOvr>
    <a:masterClrMapping/>
  </p:clrMapOvr>
</p:sld>
</file>

<file path=ppt/theme/theme1.xml><?xml version="1.0" encoding="utf-8"?>
<a:theme xmlns:a="http://schemas.openxmlformats.org/drawingml/2006/main" name="Office Theme">
  <a:themeElements>
    <a:clrScheme name="BU Colors">
      <a:dk1>
        <a:sysClr val="windowText" lastClr="000000"/>
      </a:dk1>
      <a:lt1>
        <a:sysClr val="window" lastClr="FFFFFF"/>
      </a:lt1>
      <a:dk2>
        <a:srgbClr val="1F497D"/>
      </a:dk2>
      <a:lt2>
        <a:srgbClr val="EEECE1"/>
      </a:lt2>
      <a:accent1>
        <a:srgbClr val="00AFA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25660</TotalTime>
  <Words>2151</Words>
  <Application>Microsoft Office PowerPoint</Application>
  <PresentationFormat>Widescreen</PresentationFormat>
  <Paragraphs>233</Paragraphs>
  <Slides>15</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Calibri Light</vt:lpstr>
      <vt:lpstr>Consolas</vt:lpstr>
      <vt:lpstr>Courier New</vt:lpstr>
      <vt:lpstr>Tahoma</vt:lpstr>
      <vt:lpstr>Wingdings</vt:lpstr>
      <vt:lpstr>Office Theme</vt:lpstr>
      <vt:lpstr>Custom Design</vt:lpstr>
      <vt:lpstr>Reliable and Sustainable Code</vt:lpstr>
      <vt:lpstr>Summary of Part 1</vt:lpstr>
      <vt:lpstr>Open-Closed Principle</vt:lpstr>
      <vt:lpstr>Basic Car Class</vt:lpstr>
      <vt:lpstr>Violating the Open-Closed Principle</vt:lpstr>
      <vt:lpstr>Maintaining the Open-Closed Principle</vt:lpstr>
      <vt:lpstr>Substitution (Liskov) Principle</vt:lpstr>
      <vt:lpstr>Violation of Substitution Principle</vt:lpstr>
      <vt:lpstr>Interface Segregation</vt:lpstr>
      <vt:lpstr>Violation of Interface Segregation</vt:lpstr>
      <vt:lpstr>Violation of Interface Segregation</vt:lpstr>
      <vt:lpstr>Maintaining Interface Segregation</vt:lpstr>
      <vt:lpstr>Maintaining Interface Segregation</vt:lpstr>
      <vt:lpstr>Maintaining Interface Segregation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CS779</dc:title>
  <dc:creator>Borkmark</dc:creator>
  <cp:lastModifiedBy>Kramer, Michael, Gabriel</cp:lastModifiedBy>
  <cp:revision>792</cp:revision>
  <dcterms:created xsi:type="dcterms:W3CDTF">2010-09-03T10:48:34Z</dcterms:created>
  <dcterms:modified xsi:type="dcterms:W3CDTF">2022-01-28T03:24:34Z</dcterms:modified>
</cp:coreProperties>
</file>