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modernComment_23F_D716C49C.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93_46F3A365.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comments/modernComment_23A_EF58A707.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E1_2E4CE841.xml" ContentType="application/vnd.ms-powerpoint.comments+xml"/>
  <Override PartName="/ppt/comments/modernComment_1ED_2C8AEBEC.xml" ContentType="application/vnd.ms-powerpoint.comments+xml"/>
  <Override PartName="/ppt/notesSlides/notesSlide13.xml" ContentType="application/vnd.openxmlformats-officedocument.presentationml.notesSlide+xml"/>
  <Override PartName="/ppt/comments/modernComment_207_FDEBEC51.xml" ContentType="application/vnd.ms-powerpoint.comments+xml"/>
  <Override PartName="/ppt/notesSlides/notesSlide14.xml" ContentType="application/vnd.openxmlformats-officedocument.presentationml.notesSlide+xml"/>
  <Override PartName="/ppt/comments/modernComment_208_2B8B7AD1.xml" ContentType="application/vnd.ms-powerpoint.comments+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comments/modernComment_21A_4D459882.xml" ContentType="application/vnd.ms-powerpoint.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 id="2147484356" r:id="rId2"/>
  </p:sldMasterIdLst>
  <p:notesMasterIdLst>
    <p:notesMasterId r:id="rId61"/>
  </p:notesMasterIdLst>
  <p:handoutMasterIdLst>
    <p:handoutMasterId r:id="rId62"/>
  </p:handoutMasterIdLst>
  <p:sldIdLst>
    <p:sldId id="532" r:id="rId3"/>
    <p:sldId id="452" r:id="rId4"/>
    <p:sldId id="555" r:id="rId5"/>
    <p:sldId id="443" r:id="rId6"/>
    <p:sldId id="575" r:id="rId7"/>
    <p:sldId id="448" r:id="rId8"/>
    <p:sldId id="426" r:id="rId9"/>
    <p:sldId id="449" r:id="rId10"/>
    <p:sldId id="556" r:id="rId11"/>
    <p:sldId id="406" r:id="rId12"/>
    <p:sldId id="354" r:id="rId13"/>
    <p:sldId id="404" r:id="rId14"/>
    <p:sldId id="405" r:id="rId15"/>
    <p:sldId id="408" r:id="rId16"/>
    <p:sldId id="557" r:id="rId17"/>
    <p:sldId id="558" r:id="rId18"/>
    <p:sldId id="559" r:id="rId19"/>
    <p:sldId id="560" r:id="rId20"/>
    <p:sldId id="430" r:id="rId21"/>
    <p:sldId id="563" r:id="rId22"/>
    <p:sldId id="447" r:id="rId23"/>
    <p:sldId id="561" r:id="rId24"/>
    <p:sldId id="455" r:id="rId25"/>
    <p:sldId id="403" r:id="rId26"/>
    <p:sldId id="566" r:id="rId27"/>
    <p:sldId id="457" r:id="rId28"/>
    <p:sldId id="564" r:id="rId29"/>
    <p:sldId id="433" r:id="rId30"/>
    <p:sldId id="435" r:id="rId31"/>
    <p:sldId id="568" r:id="rId32"/>
    <p:sldId id="442" r:id="rId33"/>
    <p:sldId id="569" r:id="rId34"/>
    <p:sldId id="570" r:id="rId35"/>
    <p:sldId id="454" r:id="rId36"/>
    <p:sldId id="571" r:id="rId37"/>
    <p:sldId id="572" r:id="rId38"/>
    <p:sldId id="464" r:id="rId39"/>
    <p:sldId id="474" r:id="rId40"/>
    <p:sldId id="573" r:id="rId41"/>
    <p:sldId id="476" r:id="rId42"/>
    <p:sldId id="477" r:id="rId43"/>
    <p:sldId id="478" r:id="rId44"/>
    <p:sldId id="481" r:id="rId45"/>
    <p:sldId id="487" r:id="rId46"/>
    <p:sldId id="491" r:id="rId47"/>
    <p:sldId id="493" r:id="rId48"/>
    <p:sldId id="494" r:id="rId49"/>
    <p:sldId id="574" r:id="rId50"/>
    <p:sldId id="519" r:id="rId51"/>
    <p:sldId id="520" r:id="rId52"/>
    <p:sldId id="516" r:id="rId53"/>
    <p:sldId id="525" r:id="rId54"/>
    <p:sldId id="526" r:id="rId55"/>
    <p:sldId id="538" r:id="rId56"/>
    <p:sldId id="530" r:id="rId57"/>
    <p:sldId id="547" r:id="rId58"/>
    <p:sldId id="550" r:id="rId59"/>
    <p:sldId id="279" r:id="rId60"/>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AC2949-DE10-DF52-009D-098EBEC026D7}" name="Kramer, Michael, Gabriel" initials="KMG" userId="Kramer, Michael, Gabriel"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49" autoAdjust="0"/>
    <p:restoredTop sz="80145" autoAdjust="0"/>
  </p:normalViewPr>
  <p:slideViewPr>
    <p:cSldViewPr>
      <p:cViewPr varScale="1">
        <p:scale>
          <a:sx n="82" d="100"/>
          <a:sy n="82" d="100"/>
        </p:scale>
        <p:origin x="90" y="18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microsoft.com/office/2018/10/relationships/authors" Targe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omments/modernComment_193_46F3A365.xml><?xml version="1.0" encoding="utf-8"?>
<p188:cmLst xmlns:a="http://schemas.openxmlformats.org/drawingml/2006/main" xmlns:r="http://schemas.openxmlformats.org/officeDocument/2006/relationships" xmlns:p188="http://schemas.microsoft.com/office/powerpoint/2018/8/main">
  <p188:cm id="{ED1828B0-5E45-43F0-A836-6CEE3CCE1292}" authorId="{54AC2949-DE10-DF52-009D-098EBEC026D7}" created="2022-02-18T02:51:31.588">
    <ac:txMkLst xmlns:ac="http://schemas.microsoft.com/office/drawing/2013/main/command">
      <pc:docMk xmlns:pc="http://schemas.microsoft.com/office/powerpoint/2013/main/command"/>
      <pc:sldMk xmlns:pc="http://schemas.microsoft.com/office/powerpoint/2013/main/command" cId="1190372197" sldId="403"/>
      <ac:graphicFrameMk id="4" creationId="{FB5E62D8-3218-4ED3-A755-B9136177E23A}"/>
      <dc:dgmMk xmlns:dc="http://schemas.microsoft.com/office/drawing/2013/diagram/command"/>
      <dc:nodeMk xmlns:dc="http://schemas.microsoft.com/office/drawing/2013/diagram/command" id="{E1E34E1C-217E-441E-AB33-CCA350A8910E}"/>
      <ac:txMk cp="0" len="13">
        <ac:context len="21" hash="843906307"/>
      </ac:txMk>
    </ac:txMkLst>
    <p188:pos x="2459064" y="3963692"/>
    <p188:txBody>
      <a:bodyPr/>
      <a:lstStyle/>
      <a:p>
        <a:r>
          <a:rPr lang="en-US"/>
          <a:t>Improved performance - low level support</a:t>
        </a:r>
      </a:p>
    </p188:txBody>
  </p188:cm>
</p188:cmLst>
</file>

<file path=ppt/comments/modernComment_1E1_2E4CE841.xml><?xml version="1.0" encoding="utf-8"?>
<p188:cmLst xmlns:a="http://schemas.openxmlformats.org/drawingml/2006/main" xmlns:r="http://schemas.openxmlformats.org/officeDocument/2006/relationships" xmlns:p188="http://schemas.microsoft.com/office/powerpoint/2018/8/main">
  <p188:cm id="{E0731BF9-D03A-441D-B657-9C6E6F19F0E1}" authorId="{54AC2949-DE10-DF52-009D-098EBEC026D7}" created="2022-02-18T03:06:26.343">
    <ac:txMkLst xmlns:ac="http://schemas.microsoft.com/office/drawing/2013/main/command">
      <pc:docMk xmlns:pc="http://schemas.microsoft.com/office/powerpoint/2013/main/command"/>
      <pc:sldMk xmlns:pc="http://schemas.microsoft.com/office/powerpoint/2013/main/command" cId="776792129" sldId="481"/>
      <ac:spMk id="2" creationId="{118D2648-B94D-4F44-A8D0-A7E6B75A5D13}"/>
      <ac:txMk cp="5" len="13">
        <ac:context len="19" hash="1110441965"/>
      </ac:txMk>
    </ac:txMkLst>
    <p188:pos x="7836976" y="515776"/>
    <p188:txBody>
      <a:bodyPr/>
      <a:lstStyle/>
      <a:p>
        <a:r>
          <a:rPr lang="en-US"/>
          <a:t>Purpose: storage or transmission </a:t>
        </a:r>
      </a:p>
    </p188:txBody>
  </p188:cm>
</p188:cmLst>
</file>

<file path=ppt/comments/modernComment_1ED_2C8AEBEC.xml><?xml version="1.0" encoding="utf-8"?>
<p188:cmLst xmlns:a="http://schemas.openxmlformats.org/drawingml/2006/main" xmlns:r="http://schemas.openxmlformats.org/officeDocument/2006/relationships" xmlns:p188="http://schemas.microsoft.com/office/powerpoint/2018/8/main">
  <p188:cm id="{6AF70643-0C78-4696-8FA4-2EBD94F0D6C1}" authorId="{54AC2949-DE10-DF52-009D-098EBEC026D7}" created="2022-02-18T03:09:10.787">
    <ac:txMkLst xmlns:ac="http://schemas.microsoft.com/office/drawing/2013/main/command">
      <pc:docMk xmlns:pc="http://schemas.microsoft.com/office/powerpoint/2013/main/command"/>
      <pc:sldMk xmlns:pc="http://schemas.microsoft.com/office/powerpoint/2013/main/command" cId="747301868" sldId="493"/>
      <ac:spMk id="2" creationId="{3C8F4229-1DA3-4004-8403-2D532397D603}"/>
      <ac:txMk cp="0" len="7">
        <ac:context len="8" hash="2348965452"/>
      </ac:txMk>
    </ac:txMkLst>
    <p188:pos x="6814088" y="515776"/>
    <p188:txBody>
      <a:bodyPr/>
      <a:lstStyle/>
      <a:p>
        <a:r>
          <a:rPr lang="en-US"/>
          <a:t>A transformative process
similar to sql in that it's declarative and has similar grouping, aggregation etc. </a:t>
        </a:r>
      </a:p>
    </p188:txBody>
  </p188:cm>
</p188:cmLst>
</file>

<file path=ppt/comments/modernComment_207_FDEBEC51.xml><?xml version="1.0" encoding="utf-8"?>
<p188:cmLst xmlns:a="http://schemas.openxmlformats.org/drawingml/2006/main" xmlns:r="http://schemas.openxmlformats.org/officeDocument/2006/relationships" xmlns:p188="http://schemas.microsoft.com/office/powerpoint/2018/8/main">
  <p188:cm id="{334FEE4E-4E58-41CF-A8B2-A3775BE473E2}" authorId="{54AC2949-DE10-DF52-009D-098EBEC026D7}" created="2022-02-18T03:11:41.267">
    <ac:txMkLst xmlns:ac="http://schemas.microsoft.com/office/drawing/2013/main/command">
      <pc:docMk xmlns:pc="http://schemas.microsoft.com/office/powerpoint/2013/main/command"/>
      <pc:sldMk xmlns:pc="http://schemas.microsoft.com/office/powerpoint/2013/main/command" cId="4260097105" sldId="519"/>
      <ac:spMk id="2" creationId="{6F375B85-C8A4-426F-8CBC-A8FB0B5D5497}"/>
      <ac:txMk cp="0" len="14">
        <ac:context len="22" hash="3944415362"/>
      </ac:txMk>
    </ac:txMkLst>
    <p188:pos x="6581614" y="515776"/>
    <p188:txBody>
      <a:bodyPr/>
      <a:lstStyle/>
      <a:p>
        <a:r>
          <a:rPr lang="en-US"/>
          <a:t>Concurrency is useful:
1) with tasks that would take too long otherwise, like a load time for a video 
2) To improve the instructiveness/responsiveness of your applications interface</a:t>
        </a:r>
      </a:p>
    </p188:txBody>
  </p188:cm>
</p188:cmLst>
</file>

<file path=ppt/comments/modernComment_208_2B8B7AD1.xml><?xml version="1.0" encoding="utf-8"?>
<p188:cmLst xmlns:a="http://schemas.openxmlformats.org/drawingml/2006/main" xmlns:r="http://schemas.openxmlformats.org/officeDocument/2006/relationships" xmlns:p188="http://schemas.microsoft.com/office/powerpoint/2018/8/main">
  <p188:cm id="{C778DDD3-7CE0-4221-90BB-41E85001E628}" authorId="{54AC2949-DE10-DF52-009D-098EBEC026D7}" created="2022-02-18T03:12:31.349">
    <ac:txMkLst xmlns:ac="http://schemas.microsoft.com/office/drawing/2013/main/command">
      <pc:docMk xmlns:pc="http://schemas.microsoft.com/office/powerpoint/2013/main/command"/>
      <pc:sldMk xmlns:pc="http://schemas.microsoft.com/office/powerpoint/2013/main/command" cId="730561233" sldId="520"/>
      <ac:spMk id="2" creationId="{63DAF5BB-0061-4F55-89D5-EDE3EDB944D9}"/>
      <ac:txMk cp="0" len="10">
        <ac:context len="18" hash="497292935"/>
      </ac:txMk>
    </ac:txMkLst>
    <p188:pos x="6116664" y="515776"/>
    <p188:txBody>
      <a:bodyPr/>
      <a:lstStyle/>
      <a:p>
        <a:r>
          <a:rPr lang="en-US"/>
          <a:t>Time-slicing simulates having more processors than you actually have </a:t>
        </a:r>
      </a:p>
    </p188:txBody>
  </p188:cm>
</p188:cmLst>
</file>

<file path=ppt/comments/modernComment_21A_4D459882.xml><?xml version="1.0" encoding="utf-8"?>
<p188:cmLst xmlns:a="http://schemas.openxmlformats.org/drawingml/2006/main" xmlns:r="http://schemas.openxmlformats.org/officeDocument/2006/relationships" xmlns:p188="http://schemas.microsoft.com/office/powerpoint/2018/8/main">
  <p188:cm id="{5C608580-1BBA-4B48-AB62-CF41B1B337A7}" authorId="{54AC2949-DE10-DF52-009D-098EBEC026D7}" created="2022-02-18T03:15:56.893">
    <ac:txMkLst xmlns:ac="http://schemas.microsoft.com/office/drawing/2013/main/command">
      <pc:docMk xmlns:pc="http://schemas.microsoft.com/office/powerpoint/2013/main/command"/>
      <pc:sldMk xmlns:pc="http://schemas.microsoft.com/office/powerpoint/2013/main/command" cId="1296406658" sldId="538"/>
      <ac:spMk id="2" creationId="{152535E3-4CA6-4F77-B82E-06B21C6E6DAD}"/>
      <ac:txMk cp="20" len="10">
        <ac:context len="31" hash="2068811625"/>
      </ac:txMk>
    </ac:txMkLst>
    <p188:pos x="9704522" y="516610"/>
    <p188:txBody>
      <a:bodyPr/>
      <a:lstStyle/>
      <a:p>
        <a:r>
          <a:rPr lang="en-US"/>
          <a:t>Techniques listed in order of preference</a:t>
        </a:r>
      </a:p>
    </p188:txBody>
  </p188:cm>
</p188:cmLst>
</file>

<file path=ppt/comments/modernComment_23A_EF58A707.xml><?xml version="1.0" encoding="utf-8"?>
<p188:cmLst xmlns:a="http://schemas.openxmlformats.org/drawingml/2006/main" xmlns:r="http://schemas.openxmlformats.org/officeDocument/2006/relationships" xmlns:p188="http://schemas.microsoft.com/office/powerpoint/2018/8/main">
  <p188:cm id="{C0611FED-FC90-4A19-8F4A-02AC14B0389D}" authorId="{54AC2949-DE10-DF52-009D-098EBEC026D7}" created="2022-02-18T02:58:50.193">
    <ac:txMkLst xmlns:ac="http://schemas.microsoft.com/office/drawing/2013/main/command">
      <pc:docMk xmlns:pc="http://schemas.microsoft.com/office/powerpoint/2013/main/command"/>
      <pc:sldMk xmlns:pc="http://schemas.microsoft.com/office/powerpoint/2013/main/command" cId="4015564551" sldId="570"/>
      <ac:spMk id="2" creationId="{CA636F1F-9970-451E-A8A0-3C91233D7615}"/>
      <ac:txMk cp="0" len="8">
        <ac:context len="18" hash="884940020"/>
      </ac:txMk>
    </ac:txMkLst>
    <p188:pos x="5341749" y="515776"/>
    <p188:txBody>
      <a:bodyPr/>
      <a:lstStyle/>
      <a:p>
        <a:r>
          <a:rPr lang="en-US"/>
          <a:t>Generics are a parameter for the datatype itself</a:t>
        </a:r>
      </a:p>
    </p188:txBody>
  </p188:cm>
</p188:cmLst>
</file>

<file path=ppt/comments/modernComment_23F_D716C49C.xml><?xml version="1.0" encoding="utf-8"?>
<p188:cmLst xmlns:a="http://schemas.openxmlformats.org/drawingml/2006/main" xmlns:r="http://schemas.openxmlformats.org/officeDocument/2006/relationships" xmlns:p188="http://schemas.microsoft.com/office/powerpoint/2018/8/main">
  <p188:cm id="{A3E5DF4C-E9AC-49E8-9B6C-C0AC2E3C862E}" authorId="{54AC2949-DE10-DF52-009D-098EBEC026D7}" created="2022-02-18T02:17:23.704">
    <ac:txMkLst xmlns:ac="http://schemas.microsoft.com/office/drawing/2013/main/command">
      <pc:docMk xmlns:pc="http://schemas.microsoft.com/office/powerpoint/2013/main/command"/>
      <pc:sldMk xmlns:pc="http://schemas.microsoft.com/office/powerpoint/2013/main/command" cId="3608593564" sldId="575"/>
      <ac:spMk id="4" creationId="{C70B929F-0C17-4D84-B032-C3FB1D91AB73}"/>
      <ac:txMk cp="364" len="7">
        <ac:context len="888" hash="1646036114"/>
      </ac:txMk>
    </ac:txMkLst>
    <p188:pos x="7715573" y="2063858"/>
    <p188:replyLst>
      <p188:reply id="{B2B650D1-3D4B-43F6-BA1F-4F9E80324E78}" authorId="{54AC2949-DE10-DF52-009D-098EBEC026D7}" created="2022-02-18T02:21:01.527">
        <p188:txBody>
          <a:bodyPr/>
          <a:lstStyle/>
          <a:p>
            <a:r>
              <a:rPr lang="en-US"/>
              <a:t>the code is really important </a:t>
            </a:r>
          </a:p>
        </p188:txBody>
      </p188:reply>
    </p188:replyLst>
    <p188:txBody>
      <a:bodyPr/>
      <a:lstStyle/>
      <a:p>
        <a:r>
          <a:rPr lang="en-US"/>
          <a:t>There are different ways your app can behave in areas or as a whole and there has to be some way for the user to change or modify this</a:t>
        </a:r>
      </a:p>
    </p188:txBody>
  </p188:cm>
  <p188:cm id="{09013A86-CB1F-4321-BA7C-A1416D58B1A5}" authorId="{54AC2949-DE10-DF52-009D-098EBEC026D7}" created="2022-02-18T02:33:58.620">
    <ac:txMkLst xmlns:ac="http://schemas.microsoft.com/office/drawing/2013/main/command">
      <pc:docMk xmlns:pc="http://schemas.microsoft.com/office/powerpoint/2013/main/command"/>
      <pc:sldMk xmlns:pc="http://schemas.microsoft.com/office/powerpoint/2013/main/command" cId="3608593564" sldId="575"/>
      <ac:spMk id="4" creationId="{C70B929F-0C17-4D84-B032-C3FB1D91AB73}"/>
      <ac:txMk cp="780" len="107">
        <ac:context len="888" hash="1646036114"/>
      </ac:txMk>
    </ac:txMkLst>
    <p188:pos x="10210800" y="3706678"/>
    <p188:txBody>
      <a:bodyPr/>
      <a:lstStyle/>
      <a:p>
        <a:r>
          <a:rPr lang="en-US"/>
          <a:t>How would you use these techniques to support Requirements 1 and 2</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F1006D-D9F4-4C59-B46B-9F94A777BE6B}"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89168FD7-22C3-4E7A-99CA-212A486BEDA8}">
      <dgm:prSet phldrT="[Text]"/>
      <dgm:spPr/>
      <dgm:t>
        <a:bodyPr/>
        <a:lstStyle/>
        <a:p>
          <a:r>
            <a:rPr lang="en-US" dirty="0"/>
            <a:t>Formatter Class</a:t>
          </a:r>
        </a:p>
      </dgm:t>
    </dgm:pt>
    <dgm:pt modelId="{493D24E3-C069-47F1-BF6C-2096E2F75B37}" type="parTrans" cxnId="{AD7F3D66-0526-4515-9EEE-88AC3CFD05EA}">
      <dgm:prSet/>
      <dgm:spPr/>
      <dgm:t>
        <a:bodyPr/>
        <a:lstStyle/>
        <a:p>
          <a:endParaRPr lang="en-US"/>
        </a:p>
      </dgm:t>
    </dgm:pt>
    <dgm:pt modelId="{0FCBB7EA-782D-4651-A8DA-3EA670A03A93}" type="sibTrans" cxnId="{AD7F3D66-0526-4515-9EEE-88AC3CFD05EA}">
      <dgm:prSet/>
      <dgm:spPr/>
      <dgm:t>
        <a:bodyPr/>
        <a:lstStyle/>
        <a:p>
          <a:endParaRPr lang="en-US"/>
        </a:p>
      </dgm:t>
    </dgm:pt>
    <dgm:pt modelId="{F3E9762E-5F7E-449E-B8D0-A415C9521AFB}">
      <dgm:prSet phldrT="[Text]"/>
      <dgm:spPr/>
      <dgm:t>
        <a:bodyPr/>
        <a:lstStyle/>
        <a:p>
          <a:r>
            <a:rPr lang="en-US" dirty="0"/>
            <a:t>A sequential-access text file can be created with the Formatter object. </a:t>
          </a:r>
        </a:p>
      </dgm:t>
    </dgm:pt>
    <dgm:pt modelId="{C986C94C-5539-49E3-9ACB-424141026B23}" type="parTrans" cxnId="{2B8D2C5E-2D96-4809-AF94-65B560C716DE}">
      <dgm:prSet/>
      <dgm:spPr/>
      <dgm:t>
        <a:bodyPr/>
        <a:lstStyle/>
        <a:p>
          <a:endParaRPr lang="en-US"/>
        </a:p>
      </dgm:t>
    </dgm:pt>
    <dgm:pt modelId="{E9AD0355-390C-4318-B914-FE075593D421}" type="sibTrans" cxnId="{2B8D2C5E-2D96-4809-AF94-65B560C716DE}">
      <dgm:prSet/>
      <dgm:spPr/>
      <dgm:t>
        <a:bodyPr/>
        <a:lstStyle/>
        <a:p>
          <a:endParaRPr lang="en-US"/>
        </a:p>
      </dgm:t>
    </dgm:pt>
    <dgm:pt modelId="{E1E34E1C-217E-441E-AB33-CCA350A8910E}">
      <dgm:prSet phldrT="[Text]"/>
      <dgm:spPr/>
      <dgm:t>
        <a:bodyPr/>
        <a:lstStyle/>
        <a:p>
          <a:r>
            <a:rPr lang="en-US" dirty="0" err="1"/>
            <a:t>BufferedWriter</a:t>
          </a:r>
          <a:r>
            <a:rPr lang="en-US" dirty="0"/>
            <a:t> Class</a:t>
          </a:r>
        </a:p>
      </dgm:t>
    </dgm:pt>
    <dgm:pt modelId="{937B3D10-D689-4CF2-906B-DB9EF3DBB949}" type="parTrans" cxnId="{1C5B225F-2049-42F7-BA88-88180C37BDB2}">
      <dgm:prSet/>
      <dgm:spPr/>
      <dgm:t>
        <a:bodyPr/>
        <a:lstStyle/>
        <a:p>
          <a:endParaRPr lang="en-US"/>
        </a:p>
      </dgm:t>
    </dgm:pt>
    <dgm:pt modelId="{5AB221D2-13C2-4279-94BF-0AAB7FE54997}" type="sibTrans" cxnId="{1C5B225F-2049-42F7-BA88-88180C37BDB2}">
      <dgm:prSet/>
      <dgm:spPr/>
      <dgm:t>
        <a:bodyPr/>
        <a:lstStyle/>
        <a:p>
          <a:endParaRPr lang="en-US"/>
        </a:p>
      </dgm:t>
    </dgm:pt>
    <dgm:pt modelId="{DBAD21D9-57D6-416A-8543-FEC1B408EC40}">
      <dgm:prSet phldrT="[Text]"/>
      <dgm:spPr/>
      <dgm:t>
        <a:bodyPr/>
        <a:lstStyle/>
        <a:p>
          <a:r>
            <a:rPr lang="en-US" dirty="0" err="1"/>
            <a:t>BufferedWriter</a:t>
          </a:r>
          <a:r>
            <a:rPr lang="en-US" dirty="0"/>
            <a:t> can write text and binary data.</a:t>
          </a:r>
        </a:p>
      </dgm:t>
    </dgm:pt>
    <dgm:pt modelId="{7B2B36F9-26CC-415F-B3CA-77E30CE169AB}" type="parTrans" cxnId="{49117E2D-5189-4867-95E9-FCB035F14D40}">
      <dgm:prSet/>
      <dgm:spPr/>
      <dgm:t>
        <a:bodyPr/>
        <a:lstStyle/>
        <a:p>
          <a:endParaRPr lang="en-US"/>
        </a:p>
      </dgm:t>
    </dgm:pt>
    <dgm:pt modelId="{CC9F97D7-A89F-42E0-A7BB-347CAFC330CD}" type="sibTrans" cxnId="{49117E2D-5189-4867-95E9-FCB035F14D40}">
      <dgm:prSet/>
      <dgm:spPr/>
      <dgm:t>
        <a:bodyPr/>
        <a:lstStyle/>
        <a:p>
          <a:endParaRPr lang="en-US"/>
        </a:p>
      </dgm:t>
    </dgm:pt>
    <dgm:pt modelId="{AE32AA38-60A1-4D6A-BDD6-201D763ABFFE}">
      <dgm:prSet/>
      <dgm:spPr/>
      <dgm:t>
        <a:bodyPr/>
        <a:lstStyle/>
        <a:p>
          <a:r>
            <a:rPr lang="en-US" dirty="0"/>
            <a:t>Formatter creates a named file if the file doesn’t already exist. </a:t>
          </a:r>
        </a:p>
      </dgm:t>
    </dgm:pt>
    <dgm:pt modelId="{D58B8ADA-6952-4165-9EFE-A13EC7C85279}" type="parTrans" cxnId="{A0BE6424-6ACB-41C0-93A9-E20E152E60F6}">
      <dgm:prSet/>
      <dgm:spPr/>
      <dgm:t>
        <a:bodyPr/>
        <a:lstStyle/>
        <a:p>
          <a:endParaRPr lang="en-US"/>
        </a:p>
      </dgm:t>
    </dgm:pt>
    <dgm:pt modelId="{49DAED63-771A-4850-B58B-A6EE70B19FFC}" type="sibTrans" cxnId="{A0BE6424-6ACB-41C0-93A9-E20E152E60F6}">
      <dgm:prSet/>
      <dgm:spPr/>
      <dgm:t>
        <a:bodyPr/>
        <a:lstStyle/>
        <a:p>
          <a:endParaRPr lang="en-US"/>
        </a:p>
      </dgm:t>
    </dgm:pt>
    <dgm:pt modelId="{09F1D7D9-B12E-4BBA-A887-089B9B9882FF}">
      <dgm:prSet/>
      <dgm:spPr/>
      <dgm:t>
        <a:bodyPr/>
        <a:lstStyle/>
        <a:p>
          <a:r>
            <a:rPr lang="en-US" dirty="0"/>
            <a:t>Formatter allows you to carefully control what you write with formatting expressions.</a:t>
          </a:r>
        </a:p>
      </dgm:t>
    </dgm:pt>
    <dgm:pt modelId="{2FD4479E-05FC-4E87-9E2E-F7D7B8EBA6C5}" type="parTrans" cxnId="{E4466BEA-3D1D-4032-A37F-DEC4DAA7EB73}">
      <dgm:prSet/>
      <dgm:spPr/>
      <dgm:t>
        <a:bodyPr/>
        <a:lstStyle/>
        <a:p>
          <a:endParaRPr lang="en-US"/>
        </a:p>
      </dgm:t>
    </dgm:pt>
    <dgm:pt modelId="{EB0F8AD2-ACF5-4685-AFE7-04E66A5898A2}" type="sibTrans" cxnId="{E4466BEA-3D1D-4032-A37F-DEC4DAA7EB73}">
      <dgm:prSet/>
      <dgm:spPr/>
      <dgm:t>
        <a:bodyPr/>
        <a:lstStyle/>
        <a:p>
          <a:endParaRPr lang="en-US"/>
        </a:p>
      </dgm:t>
    </dgm:pt>
    <dgm:pt modelId="{8228366F-7EB6-4223-80D9-E07C03F16B64}" type="pres">
      <dgm:prSet presAssocID="{1AF1006D-D9F4-4C59-B46B-9F94A777BE6B}" presName="Name0" presStyleCnt="0">
        <dgm:presLayoutVars>
          <dgm:dir/>
          <dgm:animLvl val="lvl"/>
          <dgm:resizeHandles val="exact"/>
        </dgm:presLayoutVars>
      </dgm:prSet>
      <dgm:spPr/>
    </dgm:pt>
    <dgm:pt modelId="{B38C0774-D4FD-4C81-BD79-859A99FDE7A4}" type="pres">
      <dgm:prSet presAssocID="{89168FD7-22C3-4E7A-99CA-212A486BEDA8}" presName="linNode" presStyleCnt="0"/>
      <dgm:spPr/>
    </dgm:pt>
    <dgm:pt modelId="{F892C208-1408-44E7-A8FF-E8DF64030013}" type="pres">
      <dgm:prSet presAssocID="{89168FD7-22C3-4E7A-99CA-212A486BEDA8}" presName="parTx" presStyleLbl="revTx" presStyleIdx="0" presStyleCnt="2">
        <dgm:presLayoutVars>
          <dgm:chMax val="1"/>
          <dgm:bulletEnabled val="1"/>
        </dgm:presLayoutVars>
      </dgm:prSet>
      <dgm:spPr/>
    </dgm:pt>
    <dgm:pt modelId="{1422C04E-0AD2-4952-9A6A-3E0FA986173D}" type="pres">
      <dgm:prSet presAssocID="{89168FD7-22C3-4E7A-99CA-212A486BEDA8}" presName="bracket" presStyleLbl="parChTrans1D1" presStyleIdx="0" presStyleCnt="2"/>
      <dgm:spPr/>
    </dgm:pt>
    <dgm:pt modelId="{D62C15F1-CA43-4D7D-B157-48235FABD8F6}" type="pres">
      <dgm:prSet presAssocID="{89168FD7-22C3-4E7A-99CA-212A486BEDA8}" presName="spH" presStyleCnt="0"/>
      <dgm:spPr/>
    </dgm:pt>
    <dgm:pt modelId="{AC533CCA-9935-4F5B-9941-949B31F476C9}" type="pres">
      <dgm:prSet presAssocID="{89168FD7-22C3-4E7A-99CA-212A486BEDA8}" presName="desTx" presStyleLbl="node1" presStyleIdx="0" presStyleCnt="2">
        <dgm:presLayoutVars>
          <dgm:bulletEnabled val="1"/>
        </dgm:presLayoutVars>
      </dgm:prSet>
      <dgm:spPr/>
    </dgm:pt>
    <dgm:pt modelId="{946D1EBA-7397-4C1D-AE0A-7DAD9B83201A}" type="pres">
      <dgm:prSet presAssocID="{0FCBB7EA-782D-4651-A8DA-3EA670A03A93}" presName="spV" presStyleCnt="0"/>
      <dgm:spPr/>
    </dgm:pt>
    <dgm:pt modelId="{13E22A1D-20D4-49C8-BBC6-617CB7FD61FB}" type="pres">
      <dgm:prSet presAssocID="{E1E34E1C-217E-441E-AB33-CCA350A8910E}" presName="linNode" presStyleCnt="0"/>
      <dgm:spPr/>
    </dgm:pt>
    <dgm:pt modelId="{6C6CE844-4EF1-462D-9E8F-D9C602D6F092}" type="pres">
      <dgm:prSet presAssocID="{E1E34E1C-217E-441E-AB33-CCA350A8910E}" presName="parTx" presStyleLbl="revTx" presStyleIdx="1" presStyleCnt="2">
        <dgm:presLayoutVars>
          <dgm:chMax val="1"/>
          <dgm:bulletEnabled val="1"/>
        </dgm:presLayoutVars>
      </dgm:prSet>
      <dgm:spPr/>
    </dgm:pt>
    <dgm:pt modelId="{A0666D2C-4C9F-4704-A056-9E45925783DD}" type="pres">
      <dgm:prSet presAssocID="{E1E34E1C-217E-441E-AB33-CCA350A8910E}" presName="bracket" presStyleLbl="parChTrans1D1" presStyleIdx="1" presStyleCnt="2"/>
      <dgm:spPr/>
    </dgm:pt>
    <dgm:pt modelId="{78261E93-ACF2-41F7-BA23-0F4BFCCB4185}" type="pres">
      <dgm:prSet presAssocID="{E1E34E1C-217E-441E-AB33-CCA350A8910E}" presName="spH" presStyleCnt="0"/>
      <dgm:spPr/>
    </dgm:pt>
    <dgm:pt modelId="{2700959B-F93C-45EA-A4D1-6AE20115CDD5}" type="pres">
      <dgm:prSet presAssocID="{E1E34E1C-217E-441E-AB33-CCA350A8910E}" presName="desTx" presStyleLbl="node1" presStyleIdx="1" presStyleCnt="2">
        <dgm:presLayoutVars>
          <dgm:bulletEnabled val="1"/>
        </dgm:presLayoutVars>
      </dgm:prSet>
      <dgm:spPr/>
    </dgm:pt>
  </dgm:ptLst>
  <dgm:cxnLst>
    <dgm:cxn modelId="{A0BE6424-6ACB-41C0-93A9-E20E152E60F6}" srcId="{89168FD7-22C3-4E7A-99CA-212A486BEDA8}" destId="{AE32AA38-60A1-4D6A-BDD6-201D763ABFFE}" srcOrd="1" destOrd="0" parTransId="{D58B8ADA-6952-4165-9EFE-A13EC7C85279}" sibTransId="{49DAED63-771A-4850-B58B-A6EE70B19FFC}"/>
    <dgm:cxn modelId="{49117E2D-5189-4867-95E9-FCB035F14D40}" srcId="{E1E34E1C-217E-441E-AB33-CCA350A8910E}" destId="{DBAD21D9-57D6-416A-8543-FEC1B408EC40}" srcOrd="0" destOrd="0" parTransId="{7B2B36F9-26CC-415F-B3CA-77E30CE169AB}" sibTransId="{CC9F97D7-A89F-42E0-A7BB-347CAFC330CD}"/>
    <dgm:cxn modelId="{3F604631-7A9A-43EF-B9BC-1CF6728F5245}" type="presOf" srcId="{1AF1006D-D9F4-4C59-B46B-9F94A777BE6B}" destId="{8228366F-7EB6-4223-80D9-E07C03F16B64}" srcOrd="0" destOrd="0" presId="urn:diagrams.loki3.com/BracketList"/>
    <dgm:cxn modelId="{E994C034-D160-43D6-A5B9-8A8A5CE8387D}" type="presOf" srcId="{89168FD7-22C3-4E7A-99CA-212A486BEDA8}" destId="{F892C208-1408-44E7-A8FF-E8DF64030013}" srcOrd="0" destOrd="0" presId="urn:diagrams.loki3.com/BracketList"/>
    <dgm:cxn modelId="{08898E3E-1772-4182-A0F8-69544B7BD0D2}" type="presOf" srcId="{09F1D7D9-B12E-4BBA-A887-089B9B9882FF}" destId="{AC533CCA-9935-4F5B-9941-949B31F476C9}" srcOrd="0" destOrd="2" presId="urn:diagrams.loki3.com/BracketList"/>
    <dgm:cxn modelId="{2B8D2C5E-2D96-4809-AF94-65B560C716DE}" srcId="{89168FD7-22C3-4E7A-99CA-212A486BEDA8}" destId="{F3E9762E-5F7E-449E-B8D0-A415C9521AFB}" srcOrd="0" destOrd="0" parTransId="{C986C94C-5539-49E3-9ACB-424141026B23}" sibTransId="{E9AD0355-390C-4318-B914-FE075593D421}"/>
    <dgm:cxn modelId="{1C5B225F-2049-42F7-BA88-88180C37BDB2}" srcId="{1AF1006D-D9F4-4C59-B46B-9F94A777BE6B}" destId="{E1E34E1C-217E-441E-AB33-CCA350A8910E}" srcOrd="1" destOrd="0" parTransId="{937B3D10-D689-4CF2-906B-DB9EF3DBB949}" sibTransId="{5AB221D2-13C2-4279-94BF-0AAB7FE54997}"/>
    <dgm:cxn modelId="{AEC38641-150F-4BC1-BB9A-EE0EABD1A8FD}" type="presOf" srcId="{E1E34E1C-217E-441E-AB33-CCA350A8910E}" destId="{6C6CE844-4EF1-462D-9E8F-D9C602D6F092}" srcOrd="0" destOrd="0" presId="urn:diagrams.loki3.com/BracketList"/>
    <dgm:cxn modelId="{AD7F3D66-0526-4515-9EEE-88AC3CFD05EA}" srcId="{1AF1006D-D9F4-4C59-B46B-9F94A777BE6B}" destId="{89168FD7-22C3-4E7A-99CA-212A486BEDA8}" srcOrd="0" destOrd="0" parTransId="{493D24E3-C069-47F1-BF6C-2096E2F75B37}" sibTransId="{0FCBB7EA-782D-4651-A8DA-3EA670A03A93}"/>
    <dgm:cxn modelId="{45E7EE79-FE95-4B59-8B23-8499146DF816}" type="presOf" srcId="{DBAD21D9-57D6-416A-8543-FEC1B408EC40}" destId="{2700959B-F93C-45EA-A4D1-6AE20115CDD5}" srcOrd="0" destOrd="0" presId="urn:diagrams.loki3.com/BracketList"/>
    <dgm:cxn modelId="{056EE796-3B6A-45DC-A345-400E8F39EB75}" type="presOf" srcId="{F3E9762E-5F7E-449E-B8D0-A415C9521AFB}" destId="{AC533CCA-9935-4F5B-9941-949B31F476C9}" srcOrd="0" destOrd="0" presId="urn:diagrams.loki3.com/BracketList"/>
    <dgm:cxn modelId="{A64B0CAD-A29E-4D07-8EA0-2A110E80BD03}" type="presOf" srcId="{AE32AA38-60A1-4D6A-BDD6-201D763ABFFE}" destId="{AC533CCA-9935-4F5B-9941-949B31F476C9}" srcOrd="0" destOrd="1" presId="urn:diagrams.loki3.com/BracketList"/>
    <dgm:cxn modelId="{E4466BEA-3D1D-4032-A37F-DEC4DAA7EB73}" srcId="{89168FD7-22C3-4E7A-99CA-212A486BEDA8}" destId="{09F1D7D9-B12E-4BBA-A887-089B9B9882FF}" srcOrd="2" destOrd="0" parTransId="{2FD4479E-05FC-4E87-9E2E-F7D7B8EBA6C5}" sibTransId="{EB0F8AD2-ACF5-4685-AFE7-04E66A5898A2}"/>
    <dgm:cxn modelId="{F4BA4123-0E24-4FA7-B808-A64404A1BD92}" type="presParOf" srcId="{8228366F-7EB6-4223-80D9-E07C03F16B64}" destId="{B38C0774-D4FD-4C81-BD79-859A99FDE7A4}" srcOrd="0" destOrd="0" presId="urn:diagrams.loki3.com/BracketList"/>
    <dgm:cxn modelId="{88D71610-A36C-4512-9634-4EA77A74F4D0}" type="presParOf" srcId="{B38C0774-D4FD-4C81-BD79-859A99FDE7A4}" destId="{F892C208-1408-44E7-A8FF-E8DF64030013}" srcOrd="0" destOrd="0" presId="urn:diagrams.loki3.com/BracketList"/>
    <dgm:cxn modelId="{83D23B46-DE38-4D51-B30F-EEFF97E31237}" type="presParOf" srcId="{B38C0774-D4FD-4C81-BD79-859A99FDE7A4}" destId="{1422C04E-0AD2-4952-9A6A-3E0FA986173D}" srcOrd="1" destOrd="0" presId="urn:diagrams.loki3.com/BracketList"/>
    <dgm:cxn modelId="{197D04FF-17BD-4B23-A82D-0B4E0BF8DD9B}" type="presParOf" srcId="{B38C0774-D4FD-4C81-BD79-859A99FDE7A4}" destId="{D62C15F1-CA43-4D7D-B157-48235FABD8F6}" srcOrd="2" destOrd="0" presId="urn:diagrams.loki3.com/BracketList"/>
    <dgm:cxn modelId="{DDC5F9C5-36ED-4A95-893D-7F3692124A65}" type="presParOf" srcId="{B38C0774-D4FD-4C81-BD79-859A99FDE7A4}" destId="{AC533CCA-9935-4F5B-9941-949B31F476C9}" srcOrd="3" destOrd="0" presId="urn:diagrams.loki3.com/BracketList"/>
    <dgm:cxn modelId="{19B98D4A-9522-4BD6-AF49-4D9D2716B5CE}" type="presParOf" srcId="{8228366F-7EB6-4223-80D9-E07C03F16B64}" destId="{946D1EBA-7397-4C1D-AE0A-7DAD9B83201A}" srcOrd="1" destOrd="0" presId="urn:diagrams.loki3.com/BracketList"/>
    <dgm:cxn modelId="{ACA7BED2-BA4A-49B3-94EB-BE46663C6362}" type="presParOf" srcId="{8228366F-7EB6-4223-80D9-E07C03F16B64}" destId="{13E22A1D-20D4-49C8-BBC6-617CB7FD61FB}" srcOrd="2" destOrd="0" presId="urn:diagrams.loki3.com/BracketList"/>
    <dgm:cxn modelId="{42F94F49-DDD9-45C8-9DB2-4EC002324B9A}" type="presParOf" srcId="{13E22A1D-20D4-49C8-BBC6-617CB7FD61FB}" destId="{6C6CE844-4EF1-462D-9E8F-D9C602D6F092}" srcOrd="0" destOrd="0" presId="urn:diagrams.loki3.com/BracketList"/>
    <dgm:cxn modelId="{C0CFC2D1-DC76-473E-ACF6-CC2558E426AC}" type="presParOf" srcId="{13E22A1D-20D4-49C8-BBC6-617CB7FD61FB}" destId="{A0666D2C-4C9F-4704-A056-9E45925783DD}" srcOrd="1" destOrd="0" presId="urn:diagrams.loki3.com/BracketList"/>
    <dgm:cxn modelId="{D5AF5AA6-D0C1-40F3-AB57-E3393FFDCD18}" type="presParOf" srcId="{13E22A1D-20D4-49C8-BBC6-617CB7FD61FB}" destId="{78261E93-ACF2-41F7-BA23-0F4BFCCB4185}" srcOrd="2" destOrd="0" presId="urn:diagrams.loki3.com/BracketList"/>
    <dgm:cxn modelId="{A92699B5-370F-41E8-B8A3-68CEC891BBB4}" type="presParOf" srcId="{13E22A1D-20D4-49C8-BBC6-617CB7FD61FB}" destId="{2700959B-F93C-45EA-A4D1-6AE20115CDD5}"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F1006D-D9F4-4C59-B46B-9F94A777BE6B}"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89168FD7-22C3-4E7A-99CA-212A486BEDA8}">
      <dgm:prSet phldrT="[Text]"/>
      <dgm:spPr/>
      <dgm:t>
        <a:bodyPr/>
        <a:lstStyle/>
        <a:p>
          <a:r>
            <a:rPr lang="en-US" dirty="0"/>
            <a:t>Scanner Class</a:t>
          </a:r>
        </a:p>
      </dgm:t>
    </dgm:pt>
    <dgm:pt modelId="{493D24E3-C069-47F1-BF6C-2096E2F75B37}" type="parTrans" cxnId="{AD7F3D66-0526-4515-9EEE-88AC3CFD05EA}">
      <dgm:prSet/>
      <dgm:spPr/>
      <dgm:t>
        <a:bodyPr/>
        <a:lstStyle/>
        <a:p>
          <a:endParaRPr lang="en-US"/>
        </a:p>
      </dgm:t>
    </dgm:pt>
    <dgm:pt modelId="{0FCBB7EA-782D-4651-A8DA-3EA670A03A93}" type="sibTrans" cxnId="{AD7F3D66-0526-4515-9EEE-88AC3CFD05EA}">
      <dgm:prSet/>
      <dgm:spPr/>
      <dgm:t>
        <a:bodyPr/>
        <a:lstStyle/>
        <a:p>
          <a:endParaRPr lang="en-US"/>
        </a:p>
      </dgm:t>
    </dgm:pt>
    <dgm:pt modelId="{F3E9762E-5F7E-449E-B8D0-A415C9521AFB}">
      <dgm:prSet phldrT="[Text]"/>
      <dgm:spPr/>
      <dgm:t>
        <a:bodyPr/>
        <a:lstStyle/>
        <a:p>
          <a:r>
            <a:rPr lang="en-US" dirty="0"/>
            <a:t>Scanner allows you to read in data from text files with specific methods supporting different datatypes, to read in datatypes as a whole.</a:t>
          </a:r>
        </a:p>
      </dgm:t>
    </dgm:pt>
    <dgm:pt modelId="{C986C94C-5539-49E3-9ACB-424141026B23}" type="parTrans" cxnId="{2B8D2C5E-2D96-4809-AF94-65B560C716DE}">
      <dgm:prSet/>
      <dgm:spPr/>
      <dgm:t>
        <a:bodyPr/>
        <a:lstStyle/>
        <a:p>
          <a:endParaRPr lang="en-US"/>
        </a:p>
      </dgm:t>
    </dgm:pt>
    <dgm:pt modelId="{E9AD0355-390C-4318-B914-FE075593D421}" type="sibTrans" cxnId="{2B8D2C5E-2D96-4809-AF94-65B560C716DE}">
      <dgm:prSet/>
      <dgm:spPr/>
      <dgm:t>
        <a:bodyPr/>
        <a:lstStyle/>
        <a:p>
          <a:endParaRPr lang="en-US"/>
        </a:p>
      </dgm:t>
    </dgm:pt>
    <dgm:pt modelId="{E1E34E1C-217E-441E-AB33-CCA350A8910E}">
      <dgm:prSet phldrT="[Text]"/>
      <dgm:spPr/>
      <dgm:t>
        <a:bodyPr/>
        <a:lstStyle/>
        <a:p>
          <a:r>
            <a:rPr lang="en-US" dirty="0" err="1"/>
            <a:t>BufferedReader</a:t>
          </a:r>
          <a:r>
            <a:rPr lang="en-US" dirty="0"/>
            <a:t> Class</a:t>
          </a:r>
        </a:p>
      </dgm:t>
    </dgm:pt>
    <dgm:pt modelId="{937B3D10-D689-4CF2-906B-DB9EF3DBB949}" type="parTrans" cxnId="{1C5B225F-2049-42F7-BA88-88180C37BDB2}">
      <dgm:prSet/>
      <dgm:spPr/>
      <dgm:t>
        <a:bodyPr/>
        <a:lstStyle/>
        <a:p>
          <a:endParaRPr lang="en-US"/>
        </a:p>
      </dgm:t>
    </dgm:pt>
    <dgm:pt modelId="{5AB221D2-13C2-4279-94BF-0AAB7FE54997}" type="sibTrans" cxnId="{1C5B225F-2049-42F7-BA88-88180C37BDB2}">
      <dgm:prSet/>
      <dgm:spPr/>
      <dgm:t>
        <a:bodyPr/>
        <a:lstStyle/>
        <a:p>
          <a:endParaRPr lang="en-US"/>
        </a:p>
      </dgm:t>
    </dgm:pt>
    <dgm:pt modelId="{D8A60CAD-1963-4B27-8C36-9F8C9028B1FB}">
      <dgm:prSet phldrT="[Text]"/>
      <dgm:spPr/>
      <dgm:t>
        <a:bodyPr/>
        <a:lstStyle/>
        <a:p>
          <a:r>
            <a:rPr lang="en-US" dirty="0" err="1"/>
            <a:t>BufferedReader</a:t>
          </a:r>
          <a:r>
            <a:rPr lang="en-US" dirty="0"/>
            <a:t> allows you to read in any data (not just strings) from files.</a:t>
          </a:r>
        </a:p>
      </dgm:t>
    </dgm:pt>
    <dgm:pt modelId="{4A9C88DE-EC28-44BC-AE04-FD0B6777AF7D}" type="parTrans" cxnId="{C5C611E4-5C55-4C61-B1EE-BE8ADE7495F2}">
      <dgm:prSet/>
      <dgm:spPr/>
      <dgm:t>
        <a:bodyPr/>
        <a:lstStyle/>
        <a:p>
          <a:endParaRPr lang="en-US"/>
        </a:p>
      </dgm:t>
    </dgm:pt>
    <dgm:pt modelId="{BC33B868-4C9B-45CA-A273-4A582802E2DD}" type="sibTrans" cxnId="{C5C611E4-5C55-4C61-B1EE-BE8ADE7495F2}">
      <dgm:prSet/>
      <dgm:spPr/>
      <dgm:t>
        <a:bodyPr/>
        <a:lstStyle/>
        <a:p>
          <a:endParaRPr lang="en-US"/>
        </a:p>
      </dgm:t>
    </dgm:pt>
    <dgm:pt modelId="{8D8CA6F4-9014-452E-8E46-3B706AFE19C3}">
      <dgm:prSet phldrT="[Text]"/>
      <dgm:spPr/>
      <dgm:t>
        <a:bodyPr/>
        <a:lstStyle/>
        <a:p>
          <a:r>
            <a:rPr lang="en-US" dirty="0"/>
            <a:t>You need to cast to make the contents a string.</a:t>
          </a:r>
        </a:p>
      </dgm:t>
    </dgm:pt>
    <dgm:pt modelId="{57454CD9-1681-45EB-8FC8-CC8D8F7D9088}" type="parTrans" cxnId="{3368678E-F38B-4E5D-81C1-30F1EFE7FCF1}">
      <dgm:prSet/>
      <dgm:spPr/>
      <dgm:t>
        <a:bodyPr/>
        <a:lstStyle/>
        <a:p>
          <a:endParaRPr lang="en-US"/>
        </a:p>
      </dgm:t>
    </dgm:pt>
    <dgm:pt modelId="{764D82A9-95D0-4B31-8F90-E7A5D17B85EC}" type="sibTrans" cxnId="{3368678E-F38B-4E5D-81C1-30F1EFE7FCF1}">
      <dgm:prSet/>
      <dgm:spPr/>
      <dgm:t>
        <a:bodyPr/>
        <a:lstStyle/>
        <a:p>
          <a:endParaRPr lang="en-US"/>
        </a:p>
      </dgm:t>
    </dgm:pt>
    <dgm:pt modelId="{2978E6F1-9CB0-465D-ACB9-0B388213E8F1}">
      <dgm:prSet phldrT="[Text]"/>
      <dgm:spPr/>
      <dgm:t>
        <a:bodyPr/>
        <a:lstStyle/>
        <a:p>
          <a:r>
            <a:rPr lang="en-US" dirty="0" err="1"/>
            <a:t>Files.readAllLines</a:t>
          </a:r>
          <a:r>
            <a:rPr lang="en-US" dirty="0"/>
            <a:t>() Method</a:t>
          </a:r>
        </a:p>
      </dgm:t>
    </dgm:pt>
    <dgm:pt modelId="{0DA4B79E-F2D6-4883-B2DB-E50FBF27688D}" type="parTrans" cxnId="{94AABFF9-A6B1-415B-BE65-8F2EB4747C99}">
      <dgm:prSet/>
      <dgm:spPr/>
      <dgm:t>
        <a:bodyPr/>
        <a:lstStyle/>
        <a:p>
          <a:endParaRPr lang="en-US"/>
        </a:p>
      </dgm:t>
    </dgm:pt>
    <dgm:pt modelId="{9D49BB42-F608-4CF3-ABE2-578939A82362}" type="sibTrans" cxnId="{94AABFF9-A6B1-415B-BE65-8F2EB4747C99}">
      <dgm:prSet/>
      <dgm:spPr/>
      <dgm:t>
        <a:bodyPr/>
        <a:lstStyle/>
        <a:p>
          <a:endParaRPr lang="en-US"/>
        </a:p>
      </dgm:t>
    </dgm:pt>
    <dgm:pt modelId="{66805F0D-93CC-4D03-9384-C2BDD0FD6CAB}">
      <dgm:prSet phldrT="[Text]"/>
      <dgm:spPr/>
      <dgm:t>
        <a:bodyPr/>
        <a:lstStyle/>
        <a:p>
          <a:r>
            <a:rPr lang="en-US" dirty="0"/>
            <a:t>The </a:t>
          </a:r>
          <a:r>
            <a:rPr lang="en-US" dirty="0" err="1"/>
            <a:t>readAllLines</a:t>
          </a:r>
          <a:r>
            <a:rPr lang="en-US" dirty="0"/>
            <a:t> method reads in the entire file into a list.</a:t>
          </a:r>
        </a:p>
      </dgm:t>
    </dgm:pt>
    <dgm:pt modelId="{62F517C6-D245-4B5E-9E4C-FC14EA595C6F}" type="parTrans" cxnId="{92A4527C-18A4-4579-A261-BE8D7CF699DA}">
      <dgm:prSet/>
      <dgm:spPr/>
      <dgm:t>
        <a:bodyPr/>
        <a:lstStyle/>
        <a:p>
          <a:endParaRPr lang="en-US"/>
        </a:p>
      </dgm:t>
    </dgm:pt>
    <dgm:pt modelId="{C9F73B4C-B0E4-430A-9CE9-14BBD0409808}" type="sibTrans" cxnId="{92A4527C-18A4-4579-A261-BE8D7CF699DA}">
      <dgm:prSet/>
      <dgm:spPr/>
      <dgm:t>
        <a:bodyPr/>
        <a:lstStyle/>
        <a:p>
          <a:endParaRPr lang="en-US"/>
        </a:p>
      </dgm:t>
    </dgm:pt>
    <dgm:pt modelId="{5DA5FF6E-DA48-418D-8B9E-FEBE5DA343DF}">
      <dgm:prSet/>
      <dgm:spPr/>
      <dgm:t>
        <a:bodyPr/>
        <a:lstStyle/>
        <a:p>
          <a:r>
            <a:rPr lang="en-US" dirty="0"/>
            <a:t>Useful if the text file isn’t excessively large.</a:t>
          </a:r>
        </a:p>
      </dgm:t>
    </dgm:pt>
    <dgm:pt modelId="{D54C4444-769A-41FB-9BF4-B0C2A5073062}" type="parTrans" cxnId="{F7275E43-0063-452E-9521-3077D01ABB5D}">
      <dgm:prSet/>
      <dgm:spPr/>
      <dgm:t>
        <a:bodyPr/>
        <a:lstStyle/>
        <a:p>
          <a:endParaRPr lang="en-US"/>
        </a:p>
      </dgm:t>
    </dgm:pt>
    <dgm:pt modelId="{0AA2963D-8EC8-4DC5-9248-4BCDAA842D44}" type="sibTrans" cxnId="{F7275E43-0063-452E-9521-3077D01ABB5D}">
      <dgm:prSet/>
      <dgm:spPr/>
      <dgm:t>
        <a:bodyPr/>
        <a:lstStyle/>
        <a:p>
          <a:endParaRPr lang="en-US"/>
        </a:p>
      </dgm:t>
    </dgm:pt>
    <dgm:pt modelId="{8228366F-7EB6-4223-80D9-E07C03F16B64}" type="pres">
      <dgm:prSet presAssocID="{1AF1006D-D9F4-4C59-B46B-9F94A777BE6B}" presName="Name0" presStyleCnt="0">
        <dgm:presLayoutVars>
          <dgm:dir/>
          <dgm:animLvl val="lvl"/>
          <dgm:resizeHandles val="exact"/>
        </dgm:presLayoutVars>
      </dgm:prSet>
      <dgm:spPr/>
    </dgm:pt>
    <dgm:pt modelId="{B38C0774-D4FD-4C81-BD79-859A99FDE7A4}" type="pres">
      <dgm:prSet presAssocID="{89168FD7-22C3-4E7A-99CA-212A486BEDA8}" presName="linNode" presStyleCnt="0"/>
      <dgm:spPr/>
    </dgm:pt>
    <dgm:pt modelId="{F892C208-1408-44E7-A8FF-E8DF64030013}" type="pres">
      <dgm:prSet presAssocID="{89168FD7-22C3-4E7A-99CA-212A486BEDA8}" presName="parTx" presStyleLbl="revTx" presStyleIdx="0" presStyleCnt="3">
        <dgm:presLayoutVars>
          <dgm:chMax val="1"/>
          <dgm:bulletEnabled val="1"/>
        </dgm:presLayoutVars>
      </dgm:prSet>
      <dgm:spPr/>
    </dgm:pt>
    <dgm:pt modelId="{1422C04E-0AD2-4952-9A6A-3E0FA986173D}" type="pres">
      <dgm:prSet presAssocID="{89168FD7-22C3-4E7A-99CA-212A486BEDA8}" presName="bracket" presStyleLbl="parChTrans1D1" presStyleIdx="0" presStyleCnt="3"/>
      <dgm:spPr/>
    </dgm:pt>
    <dgm:pt modelId="{D62C15F1-CA43-4D7D-B157-48235FABD8F6}" type="pres">
      <dgm:prSet presAssocID="{89168FD7-22C3-4E7A-99CA-212A486BEDA8}" presName="spH" presStyleCnt="0"/>
      <dgm:spPr/>
    </dgm:pt>
    <dgm:pt modelId="{AC533CCA-9935-4F5B-9941-949B31F476C9}" type="pres">
      <dgm:prSet presAssocID="{89168FD7-22C3-4E7A-99CA-212A486BEDA8}" presName="desTx" presStyleLbl="node1" presStyleIdx="0" presStyleCnt="3">
        <dgm:presLayoutVars>
          <dgm:bulletEnabled val="1"/>
        </dgm:presLayoutVars>
      </dgm:prSet>
      <dgm:spPr/>
    </dgm:pt>
    <dgm:pt modelId="{946D1EBA-7397-4C1D-AE0A-7DAD9B83201A}" type="pres">
      <dgm:prSet presAssocID="{0FCBB7EA-782D-4651-A8DA-3EA670A03A93}" presName="spV" presStyleCnt="0"/>
      <dgm:spPr/>
    </dgm:pt>
    <dgm:pt modelId="{13E22A1D-20D4-49C8-BBC6-617CB7FD61FB}" type="pres">
      <dgm:prSet presAssocID="{E1E34E1C-217E-441E-AB33-CCA350A8910E}" presName="linNode" presStyleCnt="0"/>
      <dgm:spPr/>
    </dgm:pt>
    <dgm:pt modelId="{6C6CE844-4EF1-462D-9E8F-D9C602D6F092}" type="pres">
      <dgm:prSet presAssocID="{E1E34E1C-217E-441E-AB33-CCA350A8910E}" presName="parTx" presStyleLbl="revTx" presStyleIdx="1" presStyleCnt="3">
        <dgm:presLayoutVars>
          <dgm:chMax val="1"/>
          <dgm:bulletEnabled val="1"/>
        </dgm:presLayoutVars>
      </dgm:prSet>
      <dgm:spPr/>
    </dgm:pt>
    <dgm:pt modelId="{A0666D2C-4C9F-4704-A056-9E45925783DD}" type="pres">
      <dgm:prSet presAssocID="{E1E34E1C-217E-441E-AB33-CCA350A8910E}" presName="bracket" presStyleLbl="parChTrans1D1" presStyleIdx="1" presStyleCnt="3"/>
      <dgm:spPr/>
    </dgm:pt>
    <dgm:pt modelId="{78261E93-ACF2-41F7-BA23-0F4BFCCB4185}" type="pres">
      <dgm:prSet presAssocID="{E1E34E1C-217E-441E-AB33-CCA350A8910E}" presName="spH" presStyleCnt="0"/>
      <dgm:spPr/>
    </dgm:pt>
    <dgm:pt modelId="{2700959B-F93C-45EA-A4D1-6AE20115CDD5}" type="pres">
      <dgm:prSet presAssocID="{E1E34E1C-217E-441E-AB33-CCA350A8910E}" presName="desTx" presStyleLbl="node1" presStyleIdx="1" presStyleCnt="3">
        <dgm:presLayoutVars>
          <dgm:bulletEnabled val="1"/>
        </dgm:presLayoutVars>
      </dgm:prSet>
      <dgm:spPr/>
    </dgm:pt>
    <dgm:pt modelId="{665117AB-7A24-4A7F-BE95-3863C4875A45}" type="pres">
      <dgm:prSet presAssocID="{5AB221D2-13C2-4279-94BF-0AAB7FE54997}" presName="spV" presStyleCnt="0"/>
      <dgm:spPr/>
    </dgm:pt>
    <dgm:pt modelId="{F0E60F02-CB2F-4311-9585-C992A5EDA800}" type="pres">
      <dgm:prSet presAssocID="{2978E6F1-9CB0-465D-ACB9-0B388213E8F1}" presName="linNode" presStyleCnt="0"/>
      <dgm:spPr/>
    </dgm:pt>
    <dgm:pt modelId="{48789F79-7EA4-4703-BB1F-632E89ED4BC0}" type="pres">
      <dgm:prSet presAssocID="{2978E6F1-9CB0-465D-ACB9-0B388213E8F1}" presName="parTx" presStyleLbl="revTx" presStyleIdx="2" presStyleCnt="3">
        <dgm:presLayoutVars>
          <dgm:chMax val="1"/>
          <dgm:bulletEnabled val="1"/>
        </dgm:presLayoutVars>
      </dgm:prSet>
      <dgm:spPr/>
    </dgm:pt>
    <dgm:pt modelId="{6DF42A73-4A45-484F-BC0C-22B5119BFFAD}" type="pres">
      <dgm:prSet presAssocID="{2978E6F1-9CB0-465D-ACB9-0B388213E8F1}" presName="bracket" presStyleLbl="parChTrans1D1" presStyleIdx="2" presStyleCnt="3"/>
      <dgm:spPr/>
    </dgm:pt>
    <dgm:pt modelId="{49180982-6F17-4DC4-BA4C-1B07728332C0}" type="pres">
      <dgm:prSet presAssocID="{2978E6F1-9CB0-465D-ACB9-0B388213E8F1}" presName="spH" presStyleCnt="0"/>
      <dgm:spPr/>
    </dgm:pt>
    <dgm:pt modelId="{21FAD310-43EF-4876-9C24-0C37F92E2267}" type="pres">
      <dgm:prSet presAssocID="{2978E6F1-9CB0-465D-ACB9-0B388213E8F1}" presName="desTx" presStyleLbl="node1" presStyleIdx="2" presStyleCnt="3">
        <dgm:presLayoutVars>
          <dgm:bulletEnabled val="1"/>
        </dgm:presLayoutVars>
      </dgm:prSet>
      <dgm:spPr/>
    </dgm:pt>
  </dgm:ptLst>
  <dgm:cxnLst>
    <dgm:cxn modelId="{3F604631-7A9A-43EF-B9BC-1CF6728F5245}" type="presOf" srcId="{1AF1006D-D9F4-4C59-B46B-9F94A777BE6B}" destId="{8228366F-7EB6-4223-80D9-E07C03F16B64}" srcOrd="0" destOrd="0" presId="urn:diagrams.loki3.com/BracketList"/>
    <dgm:cxn modelId="{E994C034-D160-43D6-A5B9-8A8A5CE8387D}" type="presOf" srcId="{89168FD7-22C3-4E7A-99CA-212A486BEDA8}" destId="{F892C208-1408-44E7-A8FF-E8DF64030013}" srcOrd="0" destOrd="0" presId="urn:diagrams.loki3.com/BracketList"/>
    <dgm:cxn modelId="{F6012739-72FB-4AB8-9EF2-ED9D5B2ABA2B}" type="presOf" srcId="{5DA5FF6E-DA48-418D-8B9E-FEBE5DA343DF}" destId="{21FAD310-43EF-4876-9C24-0C37F92E2267}" srcOrd="0" destOrd="1" presId="urn:diagrams.loki3.com/BracketList"/>
    <dgm:cxn modelId="{8818523C-048F-488B-A48C-B2CF94CABE51}" type="presOf" srcId="{D8A60CAD-1963-4B27-8C36-9F8C9028B1FB}" destId="{2700959B-F93C-45EA-A4D1-6AE20115CDD5}" srcOrd="0" destOrd="0" presId="urn:diagrams.loki3.com/BracketList"/>
    <dgm:cxn modelId="{2B8D2C5E-2D96-4809-AF94-65B560C716DE}" srcId="{89168FD7-22C3-4E7A-99CA-212A486BEDA8}" destId="{F3E9762E-5F7E-449E-B8D0-A415C9521AFB}" srcOrd="0" destOrd="0" parTransId="{C986C94C-5539-49E3-9ACB-424141026B23}" sibTransId="{E9AD0355-390C-4318-B914-FE075593D421}"/>
    <dgm:cxn modelId="{1C5B225F-2049-42F7-BA88-88180C37BDB2}" srcId="{1AF1006D-D9F4-4C59-B46B-9F94A777BE6B}" destId="{E1E34E1C-217E-441E-AB33-CCA350A8910E}" srcOrd="1" destOrd="0" parTransId="{937B3D10-D689-4CF2-906B-DB9EF3DBB949}" sibTransId="{5AB221D2-13C2-4279-94BF-0AAB7FE54997}"/>
    <dgm:cxn modelId="{AEC38641-150F-4BC1-BB9A-EE0EABD1A8FD}" type="presOf" srcId="{E1E34E1C-217E-441E-AB33-CCA350A8910E}" destId="{6C6CE844-4EF1-462D-9E8F-D9C602D6F092}" srcOrd="0" destOrd="0" presId="urn:diagrams.loki3.com/BracketList"/>
    <dgm:cxn modelId="{F7275E43-0063-452E-9521-3077D01ABB5D}" srcId="{2978E6F1-9CB0-465D-ACB9-0B388213E8F1}" destId="{5DA5FF6E-DA48-418D-8B9E-FEBE5DA343DF}" srcOrd="1" destOrd="0" parTransId="{D54C4444-769A-41FB-9BF4-B0C2A5073062}" sibTransId="{0AA2963D-8EC8-4DC5-9248-4BCDAA842D44}"/>
    <dgm:cxn modelId="{AD7F3D66-0526-4515-9EEE-88AC3CFD05EA}" srcId="{1AF1006D-D9F4-4C59-B46B-9F94A777BE6B}" destId="{89168FD7-22C3-4E7A-99CA-212A486BEDA8}" srcOrd="0" destOrd="0" parTransId="{493D24E3-C069-47F1-BF6C-2096E2F75B37}" sibTransId="{0FCBB7EA-782D-4651-A8DA-3EA670A03A93}"/>
    <dgm:cxn modelId="{0FAD324C-064E-4AEA-ACCC-D86CA645D26B}" type="presOf" srcId="{2978E6F1-9CB0-465D-ACB9-0B388213E8F1}" destId="{48789F79-7EA4-4703-BB1F-632E89ED4BC0}" srcOrd="0" destOrd="0" presId="urn:diagrams.loki3.com/BracketList"/>
    <dgm:cxn modelId="{92A4527C-18A4-4579-A261-BE8D7CF699DA}" srcId="{2978E6F1-9CB0-465D-ACB9-0B388213E8F1}" destId="{66805F0D-93CC-4D03-9384-C2BDD0FD6CAB}" srcOrd="0" destOrd="0" parTransId="{62F517C6-D245-4B5E-9E4C-FC14EA595C6F}" sibTransId="{C9F73B4C-B0E4-430A-9CE9-14BBD0409808}"/>
    <dgm:cxn modelId="{3368678E-F38B-4E5D-81C1-30F1EFE7FCF1}" srcId="{E1E34E1C-217E-441E-AB33-CCA350A8910E}" destId="{8D8CA6F4-9014-452E-8E46-3B706AFE19C3}" srcOrd="1" destOrd="0" parTransId="{57454CD9-1681-45EB-8FC8-CC8D8F7D9088}" sibTransId="{764D82A9-95D0-4B31-8F90-E7A5D17B85EC}"/>
    <dgm:cxn modelId="{056EE796-3B6A-45DC-A345-400E8F39EB75}" type="presOf" srcId="{F3E9762E-5F7E-449E-B8D0-A415C9521AFB}" destId="{AC533CCA-9935-4F5B-9941-949B31F476C9}" srcOrd="0" destOrd="0" presId="urn:diagrams.loki3.com/BracketList"/>
    <dgm:cxn modelId="{90ECDF9E-D2C0-4517-AE27-D5D1381F4095}" type="presOf" srcId="{66805F0D-93CC-4D03-9384-C2BDD0FD6CAB}" destId="{21FAD310-43EF-4876-9C24-0C37F92E2267}" srcOrd="0" destOrd="0" presId="urn:diagrams.loki3.com/BracketList"/>
    <dgm:cxn modelId="{88D66DB6-3F82-44B1-AD71-8C61F710B872}" type="presOf" srcId="{8D8CA6F4-9014-452E-8E46-3B706AFE19C3}" destId="{2700959B-F93C-45EA-A4D1-6AE20115CDD5}" srcOrd="0" destOrd="1" presId="urn:diagrams.loki3.com/BracketList"/>
    <dgm:cxn modelId="{C5C611E4-5C55-4C61-B1EE-BE8ADE7495F2}" srcId="{E1E34E1C-217E-441E-AB33-CCA350A8910E}" destId="{D8A60CAD-1963-4B27-8C36-9F8C9028B1FB}" srcOrd="0" destOrd="0" parTransId="{4A9C88DE-EC28-44BC-AE04-FD0B6777AF7D}" sibTransId="{BC33B868-4C9B-45CA-A273-4A582802E2DD}"/>
    <dgm:cxn modelId="{94AABFF9-A6B1-415B-BE65-8F2EB4747C99}" srcId="{1AF1006D-D9F4-4C59-B46B-9F94A777BE6B}" destId="{2978E6F1-9CB0-465D-ACB9-0B388213E8F1}" srcOrd="2" destOrd="0" parTransId="{0DA4B79E-F2D6-4883-B2DB-E50FBF27688D}" sibTransId="{9D49BB42-F608-4CF3-ABE2-578939A82362}"/>
    <dgm:cxn modelId="{F4BA4123-0E24-4FA7-B808-A64404A1BD92}" type="presParOf" srcId="{8228366F-7EB6-4223-80D9-E07C03F16B64}" destId="{B38C0774-D4FD-4C81-BD79-859A99FDE7A4}" srcOrd="0" destOrd="0" presId="urn:diagrams.loki3.com/BracketList"/>
    <dgm:cxn modelId="{88D71610-A36C-4512-9634-4EA77A74F4D0}" type="presParOf" srcId="{B38C0774-D4FD-4C81-BD79-859A99FDE7A4}" destId="{F892C208-1408-44E7-A8FF-E8DF64030013}" srcOrd="0" destOrd="0" presId="urn:diagrams.loki3.com/BracketList"/>
    <dgm:cxn modelId="{83D23B46-DE38-4D51-B30F-EEFF97E31237}" type="presParOf" srcId="{B38C0774-D4FD-4C81-BD79-859A99FDE7A4}" destId="{1422C04E-0AD2-4952-9A6A-3E0FA986173D}" srcOrd="1" destOrd="0" presId="urn:diagrams.loki3.com/BracketList"/>
    <dgm:cxn modelId="{197D04FF-17BD-4B23-A82D-0B4E0BF8DD9B}" type="presParOf" srcId="{B38C0774-D4FD-4C81-BD79-859A99FDE7A4}" destId="{D62C15F1-CA43-4D7D-B157-48235FABD8F6}" srcOrd="2" destOrd="0" presId="urn:diagrams.loki3.com/BracketList"/>
    <dgm:cxn modelId="{DDC5F9C5-36ED-4A95-893D-7F3692124A65}" type="presParOf" srcId="{B38C0774-D4FD-4C81-BD79-859A99FDE7A4}" destId="{AC533CCA-9935-4F5B-9941-949B31F476C9}" srcOrd="3" destOrd="0" presId="urn:diagrams.loki3.com/BracketList"/>
    <dgm:cxn modelId="{19B98D4A-9522-4BD6-AF49-4D9D2716B5CE}" type="presParOf" srcId="{8228366F-7EB6-4223-80D9-E07C03F16B64}" destId="{946D1EBA-7397-4C1D-AE0A-7DAD9B83201A}" srcOrd="1" destOrd="0" presId="urn:diagrams.loki3.com/BracketList"/>
    <dgm:cxn modelId="{ACA7BED2-BA4A-49B3-94EB-BE46663C6362}" type="presParOf" srcId="{8228366F-7EB6-4223-80D9-E07C03F16B64}" destId="{13E22A1D-20D4-49C8-BBC6-617CB7FD61FB}" srcOrd="2" destOrd="0" presId="urn:diagrams.loki3.com/BracketList"/>
    <dgm:cxn modelId="{42F94F49-DDD9-45C8-9DB2-4EC002324B9A}" type="presParOf" srcId="{13E22A1D-20D4-49C8-BBC6-617CB7FD61FB}" destId="{6C6CE844-4EF1-462D-9E8F-D9C602D6F092}" srcOrd="0" destOrd="0" presId="urn:diagrams.loki3.com/BracketList"/>
    <dgm:cxn modelId="{C0CFC2D1-DC76-473E-ACF6-CC2558E426AC}" type="presParOf" srcId="{13E22A1D-20D4-49C8-BBC6-617CB7FD61FB}" destId="{A0666D2C-4C9F-4704-A056-9E45925783DD}" srcOrd="1" destOrd="0" presId="urn:diagrams.loki3.com/BracketList"/>
    <dgm:cxn modelId="{D5AF5AA6-D0C1-40F3-AB57-E3393FFDCD18}" type="presParOf" srcId="{13E22A1D-20D4-49C8-BBC6-617CB7FD61FB}" destId="{78261E93-ACF2-41F7-BA23-0F4BFCCB4185}" srcOrd="2" destOrd="0" presId="urn:diagrams.loki3.com/BracketList"/>
    <dgm:cxn modelId="{A92699B5-370F-41E8-B8A3-68CEC891BBB4}" type="presParOf" srcId="{13E22A1D-20D4-49C8-BBC6-617CB7FD61FB}" destId="{2700959B-F93C-45EA-A4D1-6AE20115CDD5}" srcOrd="3" destOrd="0" presId="urn:diagrams.loki3.com/BracketList"/>
    <dgm:cxn modelId="{D737147A-9195-4DFA-A691-46558BE76A06}" type="presParOf" srcId="{8228366F-7EB6-4223-80D9-E07C03F16B64}" destId="{665117AB-7A24-4A7F-BE95-3863C4875A45}" srcOrd="3" destOrd="0" presId="urn:diagrams.loki3.com/BracketList"/>
    <dgm:cxn modelId="{2A28C54C-CE0D-4FFB-8A51-8AB31CB3BA65}" type="presParOf" srcId="{8228366F-7EB6-4223-80D9-E07C03F16B64}" destId="{F0E60F02-CB2F-4311-9585-C992A5EDA800}" srcOrd="4" destOrd="0" presId="urn:diagrams.loki3.com/BracketList"/>
    <dgm:cxn modelId="{11AA8237-E862-4795-B0DF-7CCAC8A749B9}" type="presParOf" srcId="{F0E60F02-CB2F-4311-9585-C992A5EDA800}" destId="{48789F79-7EA4-4703-BB1F-632E89ED4BC0}" srcOrd="0" destOrd="0" presId="urn:diagrams.loki3.com/BracketList"/>
    <dgm:cxn modelId="{3D22DB0F-73E0-4F84-AE27-32DB1A516177}" type="presParOf" srcId="{F0E60F02-CB2F-4311-9585-C992A5EDA800}" destId="{6DF42A73-4A45-484F-BC0C-22B5119BFFAD}" srcOrd="1" destOrd="0" presId="urn:diagrams.loki3.com/BracketList"/>
    <dgm:cxn modelId="{4A3FB378-3C02-4FC2-8937-413AF9E8DF3D}" type="presParOf" srcId="{F0E60F02-CB2F-4311-9585-C992A5EDA800}" destId="{49180982-6F17-4DC4-BA4C-1B07728332C0}" srcOrd="2" destOrd="0" presId="urn:diagrams.loki3.com/BracketList"/>
    <dgm:cxn modelId="{926A8E94-6A84-44B4-ABA4-73D58890EEC1}" type="presParOf" srcId="{F0E60F02-CB2F-4311-9585-C992A5EDA800}" destId="{21FAD310-43EF-4876-9C24-0C37F92E226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F1006D-D9F4-4C59-B46B-9F94A777BE6B}"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89168FD7-22C3-4E7A-99CA-212A486BEDA8}">
      <dgm:prSet phldrT="[Text]"/>
      <dgm:spPr/>
      <dgm:t>
        <a:bodyPr/>
        <a:lstStyle/>
        <a:p>
          <a:r>
            <a:rPr lang="en-US" dirty="0"/>
            <a:t>throw</a:t>
          </a:r>
        </a:p>
      </dgm:t>
    </dgm:pt>
    <dgm:pt modelId="{493D24E3-C069-47F1-BF6C-2096E2F75B37}" type="parTrans" cxnId="{AD7F3D66-0526-4515-9EEE-88AC3CFD05EA}">
      <dgm:prSet/>
      <dgm:spPr/>
      <dgm:t>
        <a:bodyPr/>
        <a:lstStyle/>
        <a:p>
          <a:endParaRPr lang="en-US"/>
        </a:p>
      </dgm:t>
    </dgm:pt>
    <dgm:pt modelId="{0FCBB7EA-782D-4651-A8DA-3EA670A03A93}" type="sibTrans" cxnId="{AD7F3D66-0526-4515-9EEE-88AC3CFD05EA}">
      <dgm:prSet/>
      <dgm:spPr/>
      <dgm:t>
        <a:bodyPr/>
        <a:lstStyle/>
        <a:p>
          <a:endParaRPr lang="en-US"/>
        </a:p>
      </dgm:t>
    </dgm:pt>
    <dgm:pt modelId="{F3E9762E-5F7E-449E-B8D0-A415C9521AFB}">
      <dgm:prSet phldrT="[Text]"/>
      <dgm:spPr/>
      <dgm:t>
        <a:bodyPr/>
        <a:lstStyle/>
        <a:p>
          <a:r>
            <a:rPr lang="en-US" dirty="0"/>
            <a:t>Methods use the “throw” keyword to throw the exception when an error is encountered.</a:t>
          </a:r>
        </a:p>
      </dgm:t>
    </dgm:pt>
    <dgm:pt modelId="{C986C94C-5539-49E3-9ACB-424141026B23}" type="parTrans" cxnId="{2B8D2C5E-2D96-4809-AF94-65B560C716DE}">
      <dgm:prSet/>
      <dgm:spPr/>
      <dgm:t>
        <a:bodyPr/>
        <a:lstStyle/>
        <a:p>
          <a:endParaRPr lang="en-US"/>
        </a:p>
      </dgm:t>
    </dgm:pt>
    <dgm:pt modelId="{E9AD0355-390C-4318-B914-FE075593D421}" type="sibTrans" cxnId="{2B8D2C5E-2D96-4809-AF94-65B560C716DE}">
      <dgm:prSet/>
      <dgm:spPr/>
      <dgm:t>
        <a:bodyPr/>
        <a:lstStyle/>
        <a:p>
          <a:endParaRPr lang="en-US"/>
        </a:p>
      </dgm:t>
    </dgm:pt>
    <dgm:pt modelId="{E1E34E1C-217E-441E-AB33-CCA350A8910E}">
      <dgm:prSet phldrT="[Text]"/>
      <dgm:spPr/>
      <dgm:t>
        <a:bodyPr/>
        <a:lstStyle/>
        <a:p>
          <a:r>
            <a:rPr lang="en-US" dirty="0"/>
            <a:t>try ... catch</a:t>
          </a:r>
        </a:p>
      </dgm:t>
    </dgm:pt>
    <dgm:pt modelId="{937B3D10-D689-4CF2-906B-DB9EF3DBB949}" type="parTrans" cxnId="{1C5B225F-2049-42F7-BA88-88180C37BDB2}">
      <dgm:prSet/>
      <dgm:spPr/>
      <dgm:t>
        <a:bodyPr/>
        <a:lstStyle/>
        <a:p>
          <a:endParaRPr lang="en-US"/>
        </a:p>
      </dgm:t>
    </dgm:pt>
    <dgm:pt modelId="{5AB221D2-13C2-4279-94BF-0AAB7FE54997}" type="sibTrans" cxnId="{1C5B225F-2049-42F7-BA88-88180C37BDB2}">
      <dgm:prSet/>
      <dgm:spPr/>
      <dgm:t>
        <a:bodyPr/>
        <a:lstStyle/>
        <a:p>
          <a:endParaRPr lang="en-US"/>
        </a:p>
      </dgm:t>
    </dgm:pt>
    <dgm:pt modelId="{D8A60CAD-1963-4B27-8C36-9F8C9028B1FB}">
      <dgm:prSet phldrT="[Text]"/>
      <dgm:spPr/>
      <dgm:t>
        <a:bodyPr/>
        <a:lstStyle/>
        <a:p>
          <a:r>
            <a:rPr lang="en-US" dirty="0"/>
            <a:t>Exceptions are caught for any code within the try block.</a:t>
          </a:r>
        </a:p>
      </dgm:t>
    </dgm:pt>
    <dgm:pt modelId="{4A9C88DE-EC28-44BC-AE04-FD0B6777AF7D}" type="parTrans" cxnId="{C5C611E4-5C55-4C61-B1EE-BE8ADE7495F2}">
      <dgm:prSet/>
      <dgm:spPr/>
      <dgm:t>
        <a:bodyPr/>
        <a:lstStyle/>
        <a:p>
          <a:endParaRPr lang="en-US"/>
        </a:p>
      </dgm:t>
    </dgm:pt>
    <dgm:pt modelId="{BC33B868-4C9B-45CA-A273-4A582802E2DD}" type="sibTrans" cxnId="{C5C611E4-5C55-4C61-B1EE-BE8ADE7495F2}">
      <dgm:prSet/>
      <dgm:spPr/>
      <dgm:t>
        <a:bodyPr/>
        <a:lstStyle/>
        <a:p>
          <a:endParaRPr lang="en-US"/>
        </a:p>
      </dgm:t>
    </dgm:pt>
    <dgm:pt modelId="{8D8CA6F4-9014-452E-8E46-3B706AFE19C3}">
      <dgm:prSet phldrT="[Text]"/>
      <dgm:spPr/>
      <dgm:t>
        <a:bodyPr/>
        <a:lstStyle/>
        <a:p>
          <a:r>
            <a:rPr lang="en-US" dirty="0"/>
            <a:t>Code to handle the exception is put into the catch block.</a:t>
          </a:r>
        </a:p>
      </dgm:t>
    </dgm:pt>
    <dgm:pt modelId="{57454CD9-1681-45EB-8FC8-CC8D8F7D9088}" type="parTrans" cxnId="{3368678E-F38B-4E5D-81C1-30F1EFE7FCF1}">
      <dgm:prSet/>
      <dgm:spPr/>
      <dgm:t>
        <a:bodyPr/>
        <a:lstStyle/>
        <a:p>
          <a:endParaRPr lang="en-US"/>
        </a:p>
      </dgm:t>
    </dgm:pt>
    <dgm:pt modelId="{764D82A9-95D0-4B31-8F90-E7A5D17B85EC}" type="sibTrans" cxnId="{3368678E-F38B-4E5D-81C1-30F1EFE7FCF1}">
      <dgm:prSet/>
      <dgm:spPr/>
      <dgm:t>
        <a:bodyPr/>
        <a:lstStyle/>
        <a:p>
          <a:endParaRPr lang="en-US"/>
        </a:p>
      </dgm:t>
    </dgm:pt>
    <dgm:pt modelId="{2978E6F1-9CB0-465D-ACB9-0B388213E8F1}">
      <dgm:prSet phldrT="[Text]"/>
      <dgm:spPr/>
      <dgm:t>
        <a:bodyPr/>
        <a:lstStyle/>
        <a:p>
          <a:r>
            <a:rPr lang="en-US" dirty="0"/>
            <a:t>throws</a:t>
          </a:r>
        </a:p>
      </dgm:t>
    </dgm:pt>
    <dgm:pt modelId="{0DA4B79E-F2D6-4883-B2DB-E50FBF27688D}" type="parTrans" cxnId="{94AABFF9-A6B1-415B-BE65-8F2EB4747C99}">
      <dgm:prSet/>
      <dgm:spPr/>
      <dgm:t>
        <a:bodyPr/>
        <a:lstStyle/>
        <a:p>
          <a:endParaRPr lang="en-US"/>
        </a:p>
      </dgm:t>
    </dgm:pt>
    <dgm:pt modelId="{9D49BB42-F608-4CF3-ABE2-578939A82362}" type="sibTrans" cxnId="{94AABFF9-A6B1-415B-BE65-8F2EB4747C99}">
      <dgm:prSet/>
      <dgm:spPr/>
      <dgm:t>
        <a:bodyPr/>
        <a:lstStyle/>
        <a:p>
          <a:endParaRPr lang="en-US"/>
        </a:p>
      </dgm:t>
    </dgm:pt>
    <dgm:pt modelId="{66805F0D-93CC-4D03-9384-C2BDD0FD6CAB}">
      <dgm:prSet phldrT="[Text]"/>
      <dgm:spPr/>
      <dgm:t>
        <a:bodyPr/>
        <a:lstStyle/>
        <a:p>
          <a:r>
            <a:rPr lang="en-US" dirty="0"/>
            <a:t>A method can declare what exceptions it throws with the “throws” keyword.</a:t>
          </a:r>
        </a:p>
      </dgm:t>
    </dgm:pt>
    <dgm:pt modelId="{62F517C6-D245-4B5E-9E4C-FC14EA595C6F}" type="parTrans" cxnId="{92A4527C-18A4-4579-A261-BE8D7CF699DA}">
      <dgm:prSet/>
      <dgm:spPr/>
      <dgm:t>
        <a:bodyPr/>
        <a:lstStyle/>
        <a:p>
          <a:endParaRPr lang="en-US"/>
        </a:p>
      </dgm:t>
    </dgm:pt>
    <dgm:pt modelId="{C9F73B4C-B0E4-430A-9CE9-14BBD0409808}" type="sibTrans" cxnId="{92A4527C-18A4-4579-A261-BE8D7CF699DA}">
      <dgm:prSet/>
      <dgm:spPr/>
      <dgm:t>
        <a:bodyPr/>
        <a:lstStyle/>
        <a:p>
          <a:endParaRPr lang="en-US"/>
        </a:p>
      </dgm:t>
    </dgm:pt>
    <dgm:pt modelId="{94D571A4-55F0-442C-8EA0-1A0092FF26E3}">
      <dgm:prSet phldrT="[Text]"/>
      <dgm:spPr/>
      <dgm:t>
        <a:bodyPr/>
        <a:lstStyle/>
        <a:p>
          <a:r>
            <a:rPr lang="en-US" dirty="0"/>
            <a:t>finally</a:t>
          </a:r>
        </a:p>
      </dgm:t>
    </dgm:pt>
    <dgm:pt modelId="{9E64BB74-9952-4B33-884E-B9EB4D1369E4}" type="parTrans" cxnId="{6ECFA24D-8FBF-431B-BB4E-E43071001168}">
      <dgm:prSet/>
      <dgm:spPr/>
    </dgm:pt>
    <dgm:pt modelId="{D39F55AF-A773-4644-8737-413A53047734}" type="sibTrans" cxnId="{6ECFA24D-8FBF-431B-BB4E-E43071001168}">
      <dgm:prSet/>
      <dgm:spPr/>
    </dgm:pt>
    <dgm:pt modelId="{9FD7F1C8-C281-4EFF-96F9-CBF57ADE0BCA}">
      <dgm:prSet phldrT="[Text]"/>
      <dgm:spPr/>
      <dgm:t>
        <a:bodyPr/>
        <a:lstStyle/>
        <a:p>
          <a:r>
            <a:rPr lang="en-US" dirty="0"/>
            <a:t>Code in finally block is always executed whether or not the exception is caught, rethrown, or not.</a:t>
          </a:r>
        </a:p>
      </dgm:t>
    </dgm:pt>
    <dgm:pt modelId="{F0A3A949-88E1-40EE-A0FD-2EADCD57A26E}" type="parTrans" cxnId="{438DC4A0-B971-4553-ABAA-4AAFE3CF224D}">
      <dgm:prSet/>
      <dgm:spPr/>
    </dgm:pt>
    <dgm:pt modelId="{85E7C8CC-3C19-4902-BF29-83CA5E1AAE50}" type="sibTrans" cxnId="{438DC4A0-B971-4553-ABAA-4AAFE3CF224D}">
      <dgm:prSet/>
      <dgm:spPr/>
    </dgm:pt>
    <dgm:pt modelId="{8228366F-7EB6-4223-80D9-E07C03F16B64}" type="pres">
      <dgm:prSet presAssocID="{1AF1006D-D9F4-4C59-B46B-9F94A777BE6B}" presName="Name0" presStyleCnt="0">
        <dgm:presLayoutVars>
          <dgm:dir/>
          <dgm:animLvl val="lvl"/>
          <dgm:resizeHandles val="exact"/>
        </dgm:presLayoutVars>
      </dgm:prSet>
      <dgm:spPr/>
    </dgm:pt>
    <dgm:pt modelId="{B38C0774-D4FD-4C81-BD79-859A99FDE7A4}" type="pres">
      <dgm:prSet presAssocID="{89168FD7-22C3-4E7A-99CA-212A486BEDA8}" presName="linNode" presStyleCnt="0"/>
      <dgm:spPr/>
    </dgm:pt>
    <dgm:pt modelId="{F892C208-1408-44E7-A8FF-E8DF64030013}" type="pres">
      <dgm:prSet presAssocID="{89168FD7-22C3-4E7A-99CA-212A486BEDA8}" presName="parTx" presStyleLbl="revTx" presStyleIdx="0" presStyleCnt="4">
        <dgm:presLayoutVars>
          <dgm:chMax val="1"/>
          <dgm:bulletEnabled val="1"/>
        </dgm:presLayoutVars>
      </dgm:prSet>
      <dgm:spPr/>
    </dgm:pt>
    <dgm:pt modelId="{1422C04E-0AD2-4952-9A6A-3E0FA986173D}" type="pres">
      <dgm:prSet presAssocID="{89168FD7-22C3-4E7A-99CA-212A486BEDA8}" presName="bracket" presStyleLbl="parChTrans1D1" presStyleIdx="0" presStyleCnt="4"/>
      <dgm:spPr/>
    </dgm:pt>
    <dgm:pt modelId="{D62C15F1-CA43-4D7D-B157-48235FABD8F6}" type="pres">
      <dgm:prSet presAssocID="{89168FD7-22C3-4E7A-99CA-212A486BEDA8}" presName="spH" presStyleCnt="0"/>
      <dgm:spPr/>
    </dgm:pt>
    <dgm:pt modelId="{AC533CCA-9935-4F5B-9941-949B31F476C9}" type="pres">
      <dgm:prSet presAssocID="{89168FD7-22C3-4E7A-99CA-212A486BEDA8}" presName="desTx" presStyleLbl="node1" presStyleIdx="0" presStyleCnt="4">
        <dgm:presLayoutVars>
          <dgm:bulletEnabled val="1"/>
        </dgm:presLayoutVars>
      </dgm:prSet>
      <dgm:spPr/>
    </dgm:pt>
    <dgm:pt modelId="{946D1EBA-7397-4C1D-AE0A-7DAD9B83201A}" type="pres">
      <dgm:prSet presAssocID="{0FCBB7EA-782D-4651-A8DA-3EA670A03A93}" presName="spV" presStyleCnt="0"/>
      <dgm:spPr/>
    </dgm:pt>
    <dgm:pt modelId="{13E22A1D-20D4-49C8-BBC6-617CB7FD61FB}" type="pres">
      <dgm:prSet presAssocID="{E1E34E1C-217E-441E-AB33-CCA350A8910E}" presName="linNode" presStyleCnt="0"/>
      <dgm:spPr/>
    </dgm:pt>
    <dgm:pt modelId="{6C6CE844-4EF1-462D-9E8F-D9C602D6F092}" type="pres">
      <dgm:prSet presAssocID="{E1E34E1C-217E-441E-AB33-CCA350A8910E}" presName="parTx" presStyleLbl="revTx" presStyleIdx="1" presStyleCnt="4">
        <dgm:presLayoutVars>
          <dgm:chMax val="1"/>
          <dgm:bulletEnabled val="1"/>
        </dgm:presLayoutVars>
      </dgm:prSet>
      <dgm:spPr/>
    </dgm:pt>
    <dgm:pt modelId="{A0666D2C-4C9F-4704-A056-9E45925783DD}" type="pres">
      <dgm:prSet presAssocID="{E1E34E1C-217E-441E-AB33-CCA350A8910E}" presName="bracket" presStyleLbl="parChTrans1D1" presStyleIdx="1" presStyleCnt="4"/>
      <dgm:spPr/>
    </dgm:pt>
    <dgm:pt modelId="{78261E93-ACF2-41F7-BA23-0F4BFCCB4185}" type="pres">
      <dgm:prSet presAssocID="{E1E34E1C-217E-441E-AB33-CCA350A8910E}" presName="spH" presStyleCnt="0"/>
      <dgm:spPr/>
    </dgm:pt>
    <dgm:pt modelId="{2700959B-F93C-45EA-A4D1-6AE20115CDD5}" type="pres">
      <dgm:prSet presAssocID="{E1E34E1C-217E-441E-AB33-CCA350A8910E}" presName="desTx" presStyleLbl="node1" presStyleIdx="1" presStyleCnt="4">
        <dgm:presLayoutVars>
          <dgm:bulletEnabled val="1"/>
        </dgm:presLayoutVars>
      </dgm:prSet>
      <dgm:spPr/>
    </dgm:pt>
    <dgm:pt modelId="{665117AB-7A24-4A7F-BE95-3863C4875A45}" type="pres">
      <dgm:prSet presAssocID="{5AB221D2-13C2-4279-94BF-0AAB7FE54997}" presName="spV" presStyleCnt="0"/>
      <dgm:spPr/>
    </dgm:pt>
    <dgm:pt modelId="{F0E60F02-CB2F-4311-9585-C992A5EDA800}" type="pres">
      <dgm:prSet presAssocID="{2978E6F1-9CB0-465D-ACB9-0B388213E8F1}" presName="linNode" presStyleCnt="0"/>
      <dgm:spPr/>
    </dgm:pt>
    <dgm:pt modelId="{48789F79-7EA4-4703-BB1F-632E89ED4BC0}" type="pres">
      <dgm:prSet presAssocID="{2978E6F1-9CB0-465D-ACB9-0B388213E8F1}" presName="parTx" presStyleLbl="revTx" presStyleIdx="2" presStyleCnt="4">
        <dgm:presLayoutVars>
          <dgm:chMax val="1"/>
          <dgm:bulletEnabled val="1"/>
        </dgm:presLayoutVars>
      </dgm:prSet>
      <dgm:spPr/>
    </dgm:pt>
    <dgm:pt modelId="{6DF42A73-4A45-484F-BC0C-22B5119BFFAD}" type="pres">
      <dgm:prSet presAssocID="{2978E6F1-9CB0-465D-ACB9-0B388213E8F1}" presName="bracket" presStyleLbl="parChTrans1D1" presStyleIdx="2" presStyleCnt="4"/>
      <dgm:spPr/>
    </dgm:pt>
    <dgm:pt modelId="{49180982-6F17-4DC4-BA4C-1B07728332C0}" type="pres">
      <dgm:prSet presAssocID="{2978E6F1-9CB0-465D-ACB9-0B388213E8F1}" presName="spH" presStyleCnt="0"/>
      <dgm:spPr/>
    </dgm:pt>
    <dgm:pt modelId="{21FAD310-43EF-4876-9C24-0C37F92E2267}" type="pres">
      <dgm:prSet presAssocID="{2978E6F1-9CB0-465D-ACB9-0B388213E8F1}" presName="desTx" presStyleLbl="node1" presStyleIdx="2" presStyleCnt="4">
        <dgm:presLayoutVars>
          <dgm:bulletEnabled val="1"/>
        </dgm:presLayoutVars>
      </dgm:prSet>
      <dgm:spPr/>
    </dgm:pt>
    <dgm:pt modelId="{4712A247-904A-43B7-BB8D-9B4AF9A7730A}" type="pres">
      <dgm:prSet presAssocID="{9D49BB42-F608-4CF3-ABE2-578939A82362}" presName="spV" presStyleCnt="0"/>
      <dgm:spPr/>
    </dgm:pt>
    <dgm:pt modelId="{4DF846F4-C54F-4381-B6A6-65292F66A86C}" type="pres">
      <dgm:prSet presAssocID="{94D571A4-55F0-442C-8EA0-1A0092FF26E3}" presName="linNode" presStyleCnt="0"/>
      <dgm:spPr/>
    </dgm:pt>
    <dgm:pt modelId="{1FFAE993-FCF1-43F7-A859-BAC1CD528B15}" type="pres">
      <dgm:prSet presAssocID="{94D571A4-55F0-442C-8EA0-1A0092FF26E3}" presName="parTx" presStyleLbl="revTx" presStyleIdx="3" presStyleCnt="4">
        <dgm:presLayoutVars>
          <dgm:chMax val="1"/>
          <dgm:bulletEnabled val="1"/>
        </dgm:presLayoutVars>
      </dgm:prSet>
      <dgm:spPr/>
    </dgm:pt>
    <dgm:pt modelId="{90289F54-E092-41FE-BA43-113ECF371A66}" type="pres">
      <dgm:prSet presAssocID="{94D571A4-55F0-442C-8EA0-1A0092FF26E3}" presName="bracket" presStyleLbl="parChTrans1D1" presStyleIdx="3" presStyleCnt="4"/>
      <dgm:spPr/>
    </dgm:pt>
    <dgm:pt modelId="{10F26CE1-12B9-42BB-9E6C-630F725BF2D5}" type="pres">
      <dgm:prSet presAssocID="{94D571A4-55F0-442C-8EA0-1A0092FF26E3}" presName="spH" presStyleCnt="0"/>
      <dgm:spPr/>
    </dgm:pt>
    <dgm:pt modelId="{80F50DED-158E-46FA-B10B-94182EBFECFF}" type="pres">
      <dgm:prSet presAssocID="{94D571A4-55F0-442C-8EA0-1A0092FF26E3}" presName="desTx" presStyleLbl="node1" presStyleIdx="3" presStyleCnt="4">
        <dgm:presLayoutVars>
          <dgm:bulletEnabled val="1"/>
        </dgm:presLayoutVars>
      </dgm:prSet>
      <dgm:spPr/>
    </dgm:pt>
  </dgm:ptLst>
  <dgm:cxnLst>
    <dgm:cxn modelId="{C720A719-BA83-4407-9861-5B67D6B288E7}" type="presOf" srcId="{94D571A4-55F0-442C-8EA0-1A0092FF26E3}" destId="{1FFAE993-FCF1-43F7-A859-BAC1CD528B15}" srcOrd="0" destOrd="0" presId="urn:diagrams.loki3.com/BracketList"/>
    <dgm:cxn modelId="{3F604631-7A9A-43EF-B9BC-1CF6728F5245}" type="presOf" srcId="{1AF1006D-D9F4-4C59-B46B-9F94A777BE6B}" destId="{8228366F-7EB6-4223-80D9-E07C03F16B64}" srcOrd="0" destOrd="0" presId="urn:diagrams.loki3.com/BracketList"/>
    <dgm:cxn modelId="{E994C034-D160-43D6-A5B9-8A8A5CE8387D}" type="presOf" srcId="{89168FD7-22C3-4E7A-99CA-212A486BEDA8}" destId="{F892C208-1408-44E7-A8FF-E8DF64030013}" srcOrd="0" destOrd="0" presId="urn:diagrams.loki3.com/BracketList"/>
    <dgm:cxn modelId="{8818523C-048F-488B-A48C-B2CF94CABE51}" type="presOf" srcId="{D8A60CAD-1963-4B27-8C36-9F8C9028B1FB}" destId="{2700959B-F93C-45EA-A4D1-6AE20115CDD5}" srcOrd="0" destOrd="0" presId="urn:diagrams.loki3.com/BracketList"/>
    <dgm:cxn modelId="{2B8D2C5E-2D96-4809-AF94-65B560C716DE}" srcId="{89168FD7-22C3-4E7A-99CA-212A486BEDA8}" destId="{F3E9762E-5F7E-449E-B8D0-A415C9521AFB}" srcOrd="0" destOrd="0" parTransId="{C986C94C-5539-49E3-9ACB-424141026B23}" sibTransId="{E9AD0355-390C-4318-B914-FE075593D421}"/>
    <dgm:cxn modelId="{1C5B225F-2049-42F7-BA88-88180C37BDB2}" srcId="{1AF1006D-D9F4-4C59-B46B-9F94A777BE6B}" destId="{E1E34E1C-217E-441E-AB33-CCA350A8910E}" srcOrd="1" destOrd="0" parTransId="{937B3D10-D689-4CF2-906B-DB9EF3DBB949}" sibTransId="{5AB221D2-13C2-4279-94BF-0AAB7FE54997}"/>
    <dgm:cxn modelId="{AEC38641-150F-4BC1-BB9A-EE0EABD1A8FD}" type="presOf" srcId="{E1E34E1C-217E-441E-AB33-CCA350A8910E}" destId="{6C6CE844-4EF1-462D-9E8F-D9C602D6F092}" srcOrd="0" destOrd="0" presId="urn:diagrams.loki3.com/BracketList"/>
    <dgm:cxn modelId="{AD7F3D66-0526-4515-9EEE-88AC3CFD05EA}" srcId="{1AF1006D-D9F4-4C59-B46B-9F94A777BE6B}" destId="{89168FD7-22C3-4E7A-99CA-212A486BEDA8}" srcOrd="0" destOrd="0" parTransId="{493D24E3-C069-47F1-BF6C-2096E2F75B37}" sibTransId="{0FCBB7EA-782D-4651-A8DA-3EA670A03A93}"/>
    <dgm:cxn modelId="{0FAD324C-064E-4AEA-ACCC-D86CA645D26B}" type="presOf" srcId="{2978E6F1-9CB0-465D-ACB9-0B388213E8F1}" destId="{48789F79-7EA4-4703-BB1F-632E89ED4BC0}" srcOrd="0" destOrd="0" presId="urn:diagrams.loki3.com/BracketList"/>
    <dgm:cxn modelId="{6ECFA24D-8FBF-431B-BB4E-E43071001168}" srcId="{1AF1006D-D9F4-4C59-B46B-9F94A777BE6B}" destId="{94D571A4-55F0-442C-8EA0-1A0092FF26E3}" srcOrd="3" destOrd="0" parTransId="{9E64BB74-9952-4B33-884E-B9EB4D1369E4}" sibTransId="{D39F55AF-A773-4644-8737-413A53047734}"/>
    <dgm:cxn modelId="{92A4527C-18A4-4579-A261-BE8D7CF699DA}" srcId="{2978E6F1-9CB0-465D-ACB9-0B388213E8F1}" destId="{66805F0D-93CC-4D03-9384-C2BDD0FD6CAB}" srcOrd="0" destOrd="0" parTransId="{62F517C6-D245-4B5E-9E4C-FC14EA595C6F}" sibTransId="{C9F73B4C-B0E4-430A-9CE9-14BBD0409808}"/>
    <dgm:cxn modelId="{3368678E-F38B-4E5D-81C1-30F1EFE7FCF1}" srcId="{E1E34E1C-217E-441E-AB33-CCA350A8910E}" destId="{8D8CA6F4-9014-452E-8E46-3B706AFE19C3}" srcOrd="1" destOrd="0" parTransId="{57454CD9-1681-45EB-8FC8-CC8D8F7D9088}" sibTransId="{764D82A9-95D0-4B31-8F90-E7A5D17B85EC}"/>
    <dgm:cxn modelId="{056EE796-3B6A-45DC-A345-400E8F39EB75}" type="presOf" srcId="{F3E9762E-5F7E-449E-B8D0-A415C9521AFB}" destId="{AC533CCA-9935-4F5B-9941-949B31F476C9}" srcOrd="0" destOrd="0" presId="urn:diagrams.loki3.com/BracketList"/>
    <dgm:cxn modelId="{90ECDF9E-D2C0-4517-AE27-D5D1381F4095}" type="presOf" srcId="{66805F0D-93CC-4D03-9384-C2BDD0FD6CAB}" destId="{21FAD310-43EF-4876-9C24-0C37F92E2267}" srcOrd="0" destOrd="0" presId="urn:diagrams.loki3.com/BracketList"/>
    <dgm:cxn modelId="{438DC4A0-B971-4553-ABAA-4AAFE3CF224D}" srcId="{94D571A4-55F0-442C-8EA0-1A0092FF26E3}" destId="{9FD7F1C8-C281-4EFF-96F9-CBF57ADE0BCA}" srcOrd="0" destOrd="0" parTransId="{F0A3A949-88E1-40EE-A0FD-2EADCD57A26E}" sibTransId="{85E7C8CC-3C19-4902-BF29-83CA5E1AAE50}"/>
    <dgm:cxn modelId="{88D66DB6-3F82-44B1-AD71-8C61F710B872}" type="presOf" srcId="{8D8CA6F4-9014-452E-8E46-3B706AFE19C3}" destId="{2700959B-F93C-45EA-A4D1-6AE20115CDD5}" srcOrd="0" destOrd="1" presId="urn:diagrams.loki3.com/BracketList"/>
    <dgm:cxn modelId="{560750BF-7352-4E85-A457-87906FD22926}" type="presOf" srcId="{9FD7F1C8-C281-4EFF-96F9-CBF57ADE0BCA}" destId="{80F50DED-158E-46FA-B10B-94182EBFECFF}" srcOrd="0" destOrd="0" presId="urn:diagrams.loki3.com/BracketList"/>
    <dgm:cxn modelId="{C5C611E4-5C55-4C61-B1EE-BE8ADE7495F2}" srcId="{E1E34E1C-217E-441E-AB33-CCA350A8910E}" destId="{D8A60CAD-1963-4B27-8C36-9F8C9028B1FB}" srcOrd="0" destOrd="0" parTransId="{4A9C88DE-EC28-44BC-AE04-FD0B6777AF7D}" sibTransId="{BC33B868-4C9B-45CA-A273-4A582802E2DD}"/>
    <dgm:cxn modelId="{94AABFF9-A6B1-415B-BE65-8F2EB4747C99}" srcId="{1AF1006D-D9F4-4C59-B46B-9F94A777BE6B}" destId="{2978E6F1-9CB0-465D-ACB9-0B388213E8F1}" srcOrd="2" destOrd="0" parTransId="{0DA4B79E-F2D6-4883-B2DB-E50FBF27688D}" sibTransId="{9D49BB42-F608-4CF3-ABE2-578939A82362}"/>
    <dgm:cxn modelId="{F4BA4123-0E24-4FA7-B808-A64404A1BD92}" type="presParOf" srcId="{8228366F-7EB6-4223-80D9-E07C03F16B64}" destId="{B38C0774-D4FD-4C81-BD79-859A99FDE7A4}" srcOrd="0" destOrd="0" presId="urn:diagrams.loki3.com/BracketList"/>
    <dgm:cxn modelId="{88D71610-A36C-4512-9634-4EA77A74F4D0}" type="presParOf" srcId="{B38C0774-D4FD-4C81-BD79-859A99FDE7A4}" destId="{F892C208-1408-44E7-A8FF-E8DF64030013}" srcOrd="0" destOrd="0" presId="urn:diagrams.loki3.com/BracketList"/>
    <dgm:cxn modelId="{83D23B46-DE38-4D51-B30F-EEFF97E31237}" type="presParOf" srcId="{B38C0774-D4FD-4C81-BD79-859A99FDE7A4}" destId="{1422C04E-0AD2-4952-9A6A-3E0FA986173D}" srcOrd="1" destOrd="0" presId="urn:diagrams.loki3.com/BracketList"/>
    <dgm:cxn modelId="{197D04FF-17BD-4B23-A82D-0B4E0BF8DD9B}" type="presParOf" srcId="{B38C0774-D4FD-4C81-BD79-859A99FDE7A4}" destId="{D62C15F1-CA43-4D7D-B157-48235FABD8F6}" srcOrd="2" destOrd="0" presId="urn:diagrams.loki3.com/BracketList"/>
    <dgm:cxn modelId="{DDC5F9C5-36ED-4A95-893D-7F3692124A65}" type="presParOf" srcId="{B38C0774-D4FD-4C81-BD79-859A99FDE7A4}" destId="{AC533CCA-9935-4F5B-9941-949B31F476C9}" srcOrd="3" destOrd="0" presId="urn:diagrams.loki3.com/BracketList"/>
    <dgm:cxn modelId="{19B98D4A-9522-4BD6-AF49-4D9D2716B5CE}" type="presParOf" srcId="{8228366F-7EB6-4223-80D9-E07C03F16B64}" destId="{946D1EBA-7397-4C1D-AE0A-7DAD9B83201A}" srcOrd="1" destOrd="0" presId="urn:diagrams.loki3.com/BracketList"/>
    <dgm:cxn modelId="{ACA7BED2-BA4A-49B3-94EB-BE46663C6362}" type="presParOf" srcId="{8228366F-7EB6-4223-80D9-E07C03F16B64}" destId="{13E22A1D-20D4-49C8-BBC6-617CB7FD61FB}" srcOrd="2" destOrd="0" presId="urn:diagrams.loki3.com/BracketList"/>
    <dgm:cxn modelId="{42F94F49-DDD9-45C8-9DB2-4EC002324B9A}" type="presParOf" srcId="{13E22A1D-20D4-49C8-BBC6-617CB7FD61FB}" destId="{6C6CE844-4EF1-462D-9E8F-D9C602D6F092}" srcOrd="0" destOrd="0" presId="urn:diagrams.loki3.com/BracketList"/>
    <dgm:cxn modelId="{C0CFC2D1-DC76-473E-ACF6-CC2558E426AC}" type="presParOf" srcId="{13E22A1D-20D4-49C8-BBC6-617CB7FD61FB}" destId="{A0666D2C-4C9F-4704-A056-9E45925783DD}" srcOrd="1" destOrd="0" presId="urn:diagrams.loki3.com/BracketList"/>
    <dgm:cxn modelId="{D5AF5AA6-D0C1-40F3-AB57-E3393FFDCD18}" type="presParOf" srcId="{13E22A1D-20D4-49C8-BBC6-617CB7FD61FB}" destId="{78261E93-ACF2-41F7-BA23-0F4BFCCB4185}" srcOrd="2" destOrd="0" presId="urn:diagrams.loki3.com/BracketList"/>
    <dgm:cxn modelId="{A92699B5-370F-41E8-B8A3-68CEC891BBB4}" type="presParOf" srcId="{13E22A1D-20D4-49C8-BBC6-617CB7FD61FB}" destId="{2700959B-F93C-45EA-A4D1-6AE20115CDD5}" srcOrd="3" destOrd="0" presId="urn:diagrams.loki3.com/BracketList"/>
    <dgm:cxn modelId="{D737147A-9195-4DFA-A691-46558BE76A06}" type="presParOf" srcId="{8228366F-7EB6-4223-80D9-E07C03F16B64}" destId="{665117AB-7A24-4A7F-BE95-3863C4875A45}" srcOrd="3" destOrd="0" presId="urn:diagrams.loki3.com/BracketList"/>
    <dgm:cxn modelId="{2A28C54C-CE0D-4FFB-8A51-8AB31CB3BA65}" type="presParOf" srcId="{8228366F-7EB6-4223-80D9-E07C03F16B64}" destId="{F0E60F02-CB2F-4311-9585-C992A5EDA800}" srcOrd="4" destOrd="0" presId="urn:diagrams.loki3.com/BracketList"/>
    <dgm:cxn modelId="{11AA8237-E862-4795-B0DF-7CCAC8A749B9}" type="presParOf" srcId="{F0E60F02-CB2F-4311-9585-C992A5EDA800}" destId="{48789F79-7EA4-4703-BB1F-632E89ED4BC0}" srcOrd="0" destOrd="0" presId="urn:diagrams.loki3.com/BracketList"/>
    <dgm:cxn modelId="{3D22DB0F-73E0-4F84-AE27-32DB1A516177}" type="presParOf" srcId="{F0E60F02-CB2F-4311-9585-C992A5EDA800}" destId="{6DF42A73-4A45-484F-BC0C-22B5119BFFAD}" srcOrd="1" destOrd="0" presId="urn:diagrams.loki3.com/BracketList"/>
    <dgm:cxn modelId="{4A3FB378-3C02-4FC2-8937-413AF9E8DF3D}" type="presParOf" srcId="{F0E60F02-CB2F-4311-9585-C992A5EDA800}" destId="{49180982-6F17-4DC4-BA4C-1B07728332C0}" srcOrd="2" destOrd="0" presId="urn:diagrams.loki3.com/BracketList"/>
    <dgm:cxn modelId="{926A8E94-6A84-44B4-ABA4-73D58890EEC1}" type="presParOf" srcId="{F0E60F02-CB2F-4311-9585-C992A5EDA800}" destId="{21FAD310-43EF-4876-9C24-0C37F92E2267}" srcOrd="3" destOrd="0" presId="urn:diagrams.loki3.com/BracketList"/>
    <dgm:cxn modelId="{3A11F888-4BCF-49AF-9667-CDC4B2BA6C39}" type="presParOf" srcId="{8228366F-7EB6-4223-80D9-E07C03F16B64}" destId="{4712A247-904A-43B7-BB8D-9B4AF9A7730A}" srcOrd="5" destOrd="0" presId="urn:diagrams.loki3.com/BracketList"/>
    <dgm:cxn modelId="{6EEAE5F4-3CB9-4F58-9BC7-48E43A333D85}" type="presParOf" srcId="{8228366F-7EB6-4223-80D9-E07C03F16B64}" destId="{4DF846F4-C54F-4381-B6A6-65292F66A86C}" srcOrd="6" destOrd="0" presId="urn:diagrams.loki3.com/BracketList"/>
    <dgm:cxn modelId="{CB3A6479-F358-462B-85CD-D1C08847F2C5}" type="presParOf" srcId="{4DF846F4-C54F-4381-B6A6-65292F66A86C}" destId="{1FFAE993-FCF1-43F7-A859-BAC1CD528B15}" srcOrd="0" destOrd="0" presId="urn:diagrams.loki3.com/BracketList"/>
    <dgm:cxn modelId="{B5CC6F49-F8A3-4099-9D33-D7355734F79B}" type="presParOf" srcId="{4DF846F4-C54F-4381-B6A6-65292F66A86C}" destId="{90289F54-E092-41FE-BA43-113ECF371A66}" srcOrd="1" destOrd="0" presId="urn:diagrams.loki3.com/BracketList"/>
    <dgm:cxn modelId="{4AD7FC8C-6953-48D2-A789-A25CCF883034}" type="presParOf" srcId="{4DF846F4-C54F-4381-B6A6-65292F66A86C}" destId="{10F26CE1-12B9-42BB-9E6C-630F725BF2D5}" srcOrd="2" destOrd="0" presId="urn:diagrams.loki3.com/BracketList"/>
    <dgm:cxn modelId="{5CF1A24D-47B6-403A-8863-47971C51A501}" type="presParOf" srcId="{4DF846F4-C54F-4381-B6A6-65292F66A86C}" destId="{80F50DED-158E-46FA-B10B-94182EBFECFF}"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5418CD-3CA6-4052-887A-38D506153FE8}"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A21E34A9-3E30-45E6-B264-CAB683B59AF8}">
      <dgm:prSet phldrT="[Text]"/>
      <dgm:spPr/>
      <dgm:t>
        <a:bodyPr/>
        <a:lstStyle/>
        <a:p>
          <a:r>
            <a:rPr lang="en-US" dirty="0"/>
            <a:t>Runnable Interface</a:t>
          </a:r>
        </a:p>
      </dgm:t>
    </dgm:pt>
    <dgm:pt modelId="{E56DF7EC-F697-4BA1-AF0F-CD5F66E4C9C2}" type="parTrans" cxnId="{02D7A117-1801-4F32-A09E-E332E7F6A71A}">
      <dgm:prSet/>
      <dgm:spPr/>
      <dgm:t>
        <a:bodyPr/>
        <a:lstStyle/>
        <a:p>
          <a:endParaRPr lang="en-US"/>
        </a:p>
      </dgm:t>
    </dgm:pt>
    <dgm:pt modelId="{3E530BC1-17E0-4705-A2F8-8AD6D66EABE2}" type="sibTrans" cxnId="{02D7A117-1801-4F32-A09E-E332E7F6A71A}">
      <dgm:prSet/>
      <dgm:spPr/>
      <dgm:t>
        <a:bodyPr/>
        <a:lstStyle/>
        <a:p>
          <a:endParaRPr lang="en-US"/>
        </a:p>
      </dgm:t>
    </dgm:pt>
    <dgm:pt modelId="{22825F73-02CF-44B6-B6D7-685ED9B6C934}">
      <dgm:prSet phldrT="[Text]"/>
      <dgm:spPr/>
      <dgm:t>
        <a:bodyPr/>
        <a:lstStyle/>
        <a:p>
          <a:r>
            <a:rPr lang="en-US" dirty="0"/>
            <a:t>Multiple ways to create</a:t>
          </a:r>
        </a:p>
      </dgm:t>
    </dgm:pt>
    <dgm:pt modelId="{65F105B1-BE7E-4015-ADC2-6427949357DC}" type="parTrans" cxnId="{BBDBD4F5-F399-4AAA-9B23-CD8AF0349F60}">
      <dgm:prSet/>
      <dgm:spPr/>
      <dgm:t>
        <a:bodyPr/>
        <a:lstStyle/>
        <a:p>
          <a:endParaRPr lang="en-US"/>
        </a:p>
      </dgm:t>
    </dgm:pt>
    <dgm:pt modelId="{98C5A754-BE7A-48EA-9257-E445B9FDE0C9}" type="sibTrans" cxnId="{BBDBD4F5-F399-4AAA-9B23-CD8AF0349F60}">
      <dgm:prSet/>
      <dgm:spPr/>
      <dgm:t>
        <a:bodyPr/>
        <a:lstStyle/>
        <a:p>
          <a:endParaRPr lang="en-US"/>
        </a:p>
      </dgm:t>
    </dgm:pt>
    <dgm:pt modelId="{2AA4776E-D066-4969-A368-4479405EA477}">
      <dgm:prSet phldrT="[Text]"/>
      <dgm:spPr/>
      <dgm:t>
        <a:bodyPr/>
        <a:lstStyle/>
        <a:p>
          <a:r>
            <a:rPr lang="en-US" dirty="0"/>
            <a:t>Suitable for Long-Running</a:t>
          </a:r>
        </a:p>
      </dgm:t>
    </dgm:pt>
    <dgm:pt modelId="{8482E791-2402-4249-9DB9-52A77B328C5F}" type="parTrans" cxnId="{C04C4013-64C6-447A-B1B5-5AC5197C2193}">
      <dgm:prSet/>
      <dgm:spPr/>
      <dgm:t>
        <a:bodyPr/>
        <a:lstStyle/>
        <a:p>
          <a:endParaRPr lang="en-US"/>
        </a:p>
      </dgm:t>
    </dgm:pt>
    <dgm:pt modelId="{1F710656-FB20-48B5-9C1F-BA58305EA6AF}" type="sibTrans" cxnId="{C04C4013-64C6-447A-B1B5-5AC5197C2193}">
      <dgm:prSet/>
      <dgm:spPr/>
      <dgm:t>
        <a:bodyPr/>
        <a:lstStyle/>
        <a:p>
          <a:endParaRPr lang="en-US"/>
        </a:p>
      </dgm:t>
    </dgm:pt>
    <dgm:pt modelId="{A8C27137-9C8E-4DC6-867A-95B9B85BFB28}">
      <dgm:prSet phldrT="[Text]"/>
      <dgm:spPr/>
      <dgm:t>
        <a:bodyPr/>
        <a:lstStyle/>
        <a:p>
          <a:r>
            <a:rPr lang="en-US" dirty="0"/>
            <a:t>Callable Interface</a:t>
          </a:r>
        </a:p>
      </dgm:t>
    </dgm:pt>
    <dgm:pt modelId="{E23E3BF5-9DCD-49B4-B535-CA006220E6B4}" type="parTrans" cxnId="{7C709375-2868-4C2F-8097-80481C1051F2}">
      <dgm:prSet/>
      <dgm:spPr/>
      <dgm:t>
        <a:bodyPr/>
        <a:lstStyle/>
        <a:p>
          <a:endParaRPr lang="en-US"/>
        </a:p>
      </dgm:t>
    </dgm:pt>
    <dgm:pt modelId="{5DC31DA9-6798-4A17-95B0-A2396BFA1B8A}" type="sibTrans" cxnId="{7C709375-2868-4C2F-8097-80481C1051F2}">
      <dgm:prSet/>
      <dgm:spPr/>
      <dgm:t>
        <a:bodyPr/>
        <a:lstStyle/>
        <a:p>
          <a:endParaRPr lang="en-US"/>
        </a:p>
      </dgm:t>
    </dgm:pt>
    <dgm:pt modelId="{D25EBCD2-EA23-4C1A-86FE-04BE03C64F8C}">
      <dgm:prSet phldrT="[Text]"/>
      <dgm:spPr/>
      <dgm:t>
        <a:bodyPr/>
        <a:lstStyle/>
        <a:p>
          <a:r>
            <a:rPr lang="en-US" dirty="0"/>
            <a:t>Can return value when done</a:t>
          </a:r>
        </a:p>
      </dgm:t>
    </dgm:pt>
    <dgm:pt modelId="{1BABB07A-D02A-44CC-9D2C-9110BF9FE091}" type="parTrans" cxnId="{D97F16A3-51E8-430B-8724-B6AF92139B4B}">
      <dgm:prSet/>
      <dgm:spPr/>
      <dgm:t>
        <a:bodyPr/>
        <a:lstStyle/>
        <a:p>
          <a:endParaRPr lang="en-US"/>
        </a:p>
      </dgm:t>
    </dgm:pt>
    <dgm:pt modelId="{D3E0462A-3EA4-4E8A-B719-4F37AB50FF31}" type="sibTrans" cxnId="{D97F16A3-51E8-430B-8724-B6AF92139B4B}">
      <dgm:prSet/>
      <dgm:spPr/>
      <dgm:t>
        <a:bodyPr/>
        <a:lstStyle/>
        <a:p>
          <a:endParaRPr lang="en-US"/>
        </a:p>
      </dgm:t>
    </dgm:pt>
    <dgm:pt modelId="{95D1F59A-7202-4CFC-90BD-7AB93BF06768}">
      <dgm:prSet phldrT="[Text]"/>
      <dgm:spPr/>
      <dgm:t>
        <a:bodyPr/>
        <a:lstStyle/>
        <a:p>
          <a:r>
            <a:rPr lang="en-US" dirty="0"/>
            <a:t>Suitable for Shorter Tasks</a:t>
          </a:r>
        </a:p>
      </dgm:t>
    </dgm:pt>
    <dgm:pt modelId="{421FE45A-6506-4C8B-B7CD-E475C84FB4F3}" type="parTrans" cxnId="{7003A1D3-9F2B-407F-BDAE-22BB4CFF0318}">
      <dgm:prSet/>
      <dgm:spPr/>
      <dgm:t>
        <a:bodyPr/>
        <a:lstStyle/>
        <a:p>
          <a:endParaRPr lang="en-US"/>
        </a:p>
      </dgm:t>
    </dgm:pt>
    <dgm:pt modelId="{745148DF-C0B2-435F-B697-4A01A7E55AB0}" type="sibTrans" cxnId="{7003A1D3-9F2B-407F-BDAE-22BB4CFF0318}">
      <dgm:prSet/>
      <dgm:spPr/>
      <dgm:t>
        <a:bodyPr/>
        <a:lstStyle/>
        <a:p>
          <a:endParaRPr lang="en-US"/>
        </a:p>
      </dgm:t>
    </dgm:pt>
    <dgm:pt modelId="{25748244-EF6C-4489-9B83-45DA1A463456}" type="pres">
      <dgm:prSet presAssocID="{B95418CD-3CA6-4052-887A-38D506153FE8}" presName="layout" presStyleCnt="0">
        <dgm:presLayoutVars>
          <dgm:chMax/>
          <dgm:chPref/>
          <dgm:dir/>
          <dgm:resizeHandles/>
        </dgm:presLayoutVars>
      </dgm:prSet>
      <dgm:spPr/>
    </dgm:pt>
    <dgm:pt modelId="{76BF9121-1FD7-4E03-B1C6-4AB7CB507520}" type="pres">
      <dgm:prSet presAssocID="{A21E34A9-3E30-45E6-B264-CAB683B59AF8}" presName="root" presStyleCnt="0">
        <dgm:presLayoutVars>
          <dgm:chMax/>
          <dgm:chPref/>
        </dgm:presLayoutVars>
      </dgm:prSet>
      <dgm:spPr/>
    </dgm:pt>
    <dgm:pt modelId="{BE074716-988B-4F7D-940A-DE535E2494F3}" type="pres">
      <dgm:prSet presAssocID="{A21E34A9-3E30-45E6-B264-CAB683B59AF8}" presName="rootComposite" presStyleCnt="0">
        <dgm:presLayoutVars/>
      </dgm:prSet>
      <dgm:spPr/>
    </dgm:pt>
    <dgm:pt modelId="{C3BF87EC-290D-48E1-9E61-B52DAA397AAA}" type="pres">
      <dgm:prSet presAssocID="{A21E34A9-3E30-45E6-B264-CAB683B59AF8}" presName="ParentAccent" presStyleLbl="alignNode1" presStyleIdx="0" presStyleCnt="2"/>
      <dgm:spPr/>
    </dgm:pt>
    <dgm:pt modelId="{84666913-E570-43BB-86EF-B5DDE9A63224}" type="pres">
      <dgm:prSet presAssocID="{A21E34A9-3E30-45E6-B264-CAB683B59AF8}" presName="ParentSmallAccent" presStyleLbl="fgAcc1" presStyleIdx="0" presStyleCnt="2"/>
      <dgm:spPr/>
    </dgm:pt>
    <dgm:pt modelId="{66E8FBF1-B6A1-4614-AD92-199E956B97C7}" type="pres">
      <dgm:prSet presAssocID="{A21E34A9-3E30-45E6-B264-CAB683B59AF8}" presName="Parent" presStyleLbl="revTx" presStyleIdx="0" presStyleCnt="6">
        <dgm:presLayoutVars>
          <dgm:chMax/>
          <dgm:chPref val="4"/>
          <dgm:bulletEnabled val="1"/>
        </dgm:presLayoutVars>
      </dgm:prSet>
      <dgm:spPr/>
    </dgm:pt>
    <dgm:pt modelId="{8592E1B1-DE83-4A35-A0C6-97767ADDDF26}" type="pres">
      <dgm:prSet presAssocID="{A21E34A9-3E30-45E6-B264-CAB683B59AF8}" presName="childShape" presStyleCnt="0">
        <dgm:presLayoutVars>
          <dgm:chMax val="0"/>
          <dgm:chPref val="0"/>
        </dgm:presLayoutVars>
      </dgm:prSet>
      <dgm:spPr/>
    </dgm:pt>
    <dgm:pt modelId="{0B27FCEF-95EB-40CB-854E-5BDD42C36512}" type="pres">
      <dgm:prSet presAssocID="{22825F73-02CF-44B6-B6D7-685ED9B6C934}" presName="childComposite" presStyleCnt="0">
        <dgm:presLayoutVars>
          <dgm:chMax val="0"/>
          <dgm:chPref val="0"/>
        </dgm:presLayoutVars>
      </dgm:prSet>
      <dgm:spPr/>
    </dgm:pt>
    <dgm:pt modelId="{76B5DC26-99D9-4C24-8CA5-08721D156F44}" type="pres">
      <dgm:prSet presAssocID="{22825F73-02CF-44B6-B6D7-685ED9B6C934}" presName="ChildAccent" presStyleLbl="solidFgAcc1" presStyleIdx="0" presStyleCnt="4"/>
      <dgm:spPr/>
    </dgm:pt>
    <dgm:pt modelId="{853EC0C4-75C9-4456-8B2D-D0B4DD1DBBC7}" type="pres">
      <dgm:prSet presAssocID="{22825F73-02CF-44B6-B6D7-685ED9B6C934}" presName="Child" presStyleLbl="revTx" presStyleIdx="1" presStyleCnt="6">
        <dgm:presLayoutVars>
          <dgm:chMax val="0"/>
          <dgm:chPref val="0"/>
          <dgm:bulletEnabled val="1"/>
        </dgm:presLayoutVars>
      </dgm:prSet>
      <dgm:spPr/>
    </dgm:pt>
    <dgm:pt modelId="{C95C65B4-9982-4265-966C-28BEAD9FB6E1}" type="pres">
      <dgm:prSet presAssocID="{2AA4776E-D066-4969-A368-4479405EA477}" presName="childComposite" presStyleCnt="0">
        <dgm:presLayoutVars>
          <dgm:chMax val="0"/>
          <dgm:chPref val="0"/>
        </dgm:presLayoutVars>
      </dgm:prSet>
      <dgm:spPr/>
    </dgm:pt>
    <dgm:pt modelId="{F34C8715-15BA-4985-8D58-13F638EC76BE}" type="pres">
      <dgm:prSet presAssocID="{2AA4776E-D066-4969-A368-4479405EA477}" presName="ChildAccent" presStyleLbl="solidFgAcc1" presStyleIdx="1" presStyleCnt="4"/>
      <dgm:spPr/>
    </dgm:pt>
    <dgm:pt modelId="{0150FA72-40FE-4C50-A5DF-7C3C8644A928}" type="pres">
      <dgm:prSet presAssocID="{2AA4776E-D066-4969-A368-4479405EA477}" presName="Child" presStyleLbl="revTx" presStyleIdx="2" presStyleCnt="6">
        <dgm:presLayoutVars>
          <dgm:chMax val="0"/>
          <dgm:chPref val="0"/>
          <dgm:bulletEnabled val="1"/>
        </dgm:presLayoutVars>
      </dgm:prSet>
      <dgm:spPr/>
    </dgm:pt>
    <dgm:pt modelId="{24E91B7C-C69E-4215-AA8B-1CBB903EC0D8}" type="pres">
      <dgm:prSet presAssocID="{A8C27137-9C8E-4DC6-867A-95B9B85BFB28}" presName="root" presStyleCnt="0">
        <dgm:presLayoutVars>
          <dgm:chMax/>
          <dgm:chPref/>
        </dgm:presLayoutVars>
      </dgm:prSet>
      <dgm:spPr/>
    </dgm:pt>
    <dgm:pt modelId="{EE1B4BB0-0F58-4B29-8A1D-6CA4F70A3E4E}" type="pres">
      <dgm:prSet presAssocID="{A8C27137-9C8E-4DC6-867A-95B9B85BFB28}" presName="rootComposite" presStyleCnt="0">
        <dgm:presLayoutVars/>
      </dgm:prSet>
      <dgm:spPr/>
    </dgm:pt>
    <dgm:pt modelId="{68A53D15-2583-4A95-8847-12714B604C08}" type="pres">
      <dgm:prSet presAssocID="{A8C27137-9C8E-4DC6-867A-95B9B85BFB28}" presName="ParentAccent" presStyleLbl="alignNode1" presStyleIdx="1" presStyleCnt="2"/>
      <dgm:spPr/>
    </dgm:pt>
    <dgm:pt modelId="{F594E28F-A611-4E44-8044-83E693E7E696}" type="pres">
      <dgm:prSet presAssocID="{A8C27137-9C8E-4DC6-867A-95B9B85BFB28}" presName="ParentSmallAccent" presStyleLbl="fgAcc1" presStyleIdx="1" presStyleCnt="2"/>
      <dgm:spPr/>
    </dgm:pt>
    <dgm:pt modelId="{B6FBAF53-691D-4BF1-AA2F-F6B651715BB2}" type="pres">
      <dgm:prSet presAssocID="{A8C27137-9C8E-4DC6-867A-95B9B85BFB28}" presName="Parent" presStyleLbl="revTx" presStyleIdx="3" presStyleCnt="6">
        <dgm:presLayoutVars>
          <dgm:chMax/>
          <dgm:chPref val="4"/>
          <dgm:bulletEnabled val="1"/>
        </dgm:presLayoutVars>
      </dgm:prSet>
      <dgm:spPr/>
    </dgm:pt>
    <dgm:pt modelId="{B47F946A-B1CF-4307-BE27-DCB13D420A5E}" type="pres">
      <dgm:prSet presAssocID="{A8C27137-9C8E-4DC6-867A-95B9B85BFB28}" presName="childShape" presStyleCnt="0">
        <dgm:presLayoutVars>
          <dgm:chMax val="0"/>
          <dgm:chPref val="0"/>
        </dgm:presLayoutVars>
      </dgm:prSet>
      <dgm:spPr/>
    </dgm:pt>
    <dgm:pt modelId="{7BBB6CB2-89CE-467C-976F-9AAE078229A7}" type="pres">
      <dgm:prSet presAssocID="{D25EBCD2-EA23-4C1A-86FE-04BE03C64F8C}" presName="childComposite" presStyleCnt="0">
        <dgm:presLayoutVars>
          <dgm:chMax val="0"/>
          <dgm:chPref val="0"/>
        </dgm:presLayoutVars>
      </dgm:prSet>
      <dgm:spPr/>
    </dgm:pt>
    <dgm:pt modelId="{39AFCE57-8AEE-4219-8D48-7A6C0D6BDA49}" type="pres">
      <dgm:prSet presAssocID="{D25EBCD2-EA23-4C1A-86FE-04BE03C64F8C}" presName="ChildAccent" presStyleLbl="solidFgAcc1" presStyleIdx="2" presStyleCnt="4"/>
      <dgm:spPr/>
    </dgm:pt>
    <dgm:pt modelId="{39079DD9-BF97-45D1-A494-27E876C0CECE}" type="pres">
      <dgm:prSet presAssocID="{D25EBCD2-EA23-4C1A-86FE-04BE03C64F8C}" presName="Child" presStyleLbl="revTx" presStyleIdx="4" presStyleCnt="6">
        <dgm:presLayoutVars>
          <dgm:chMax val="0"/>
          <dgm:chPref val="0"/>
          <dgm:bulletEnabled val="1"/>
        </dgm:presLayoutVars>
      </dgm:prSet>
      <dgm:spPr/>
    </dgm:pt>
    <dgm:pt modelId="{EFF39FA9-8C79-4466-B112-FF1AB7A46ABB}" type="pres">
      <dgm:prSet presAssocID="{95D1F59A-7202-4CFC-90BD-7AB93BF06768}" presName="childComposite" presStyleCnt="0">
        <dgm:presLayoutVars>
          <dgm:chMax val="0"/>
          <dgm:chPref val="0"/>
        </dgm:presLayoutVars>
      </dgm:prSet>
      <dgm:spPr/>
    </dgm:pt>
    <dgm:pt modelId="{9B75212F-63CA-4EC6-A32A-C40C8982F589}" type="pres">
      <dgm:prSet presAssocID="{95D1F59A-7202-4CFC-90BD-7AB93BF06768}" presName="ChildAccent" presStyleLbl="solidFgAcc1" presStyleIdx="3" presStyleCnt="4"/>
      <dgm:spPr/>
    </dgm:pt>
    <dgm:pt modelId="{C121A2E4-8FAD-4007-B4E9-77D6F0642C40}" type="pres">
      <dgm:prSet presAssocID="{95D1F59A-7202-4CFC-90BD-7AB93BF06768}" presName="Child" presStyleLbl="revTx" presStyleIdx="5" presStyleCnt="6">
        <dgm:presLayoutVars>
          <dgm:chMax val="0"/>
          <dgm:chPref val="0"/>
          <dgm:bulletEnabled val="1"/>
        </dgm:presLayoutVars>
      </dgm:prSet>
      <dgm:spPr/>
    </dgm:pt>
  </dgm:ptLst>
  <dgm:cxnLst>
    <dgm:cxn modelId="{C04C4013-64C6-447A-B1B5-5AC5197C2193}" srcId="{A21E34A9-3E30-45E6-B264-CAB683B59AF8}" destId="{2AA4776E-D066-4969-A368-4479405EA477}" srcOrd="1" destOrd="0" parTransId="{8482E791-2402-4249-9DB9-52A77B328C5F}" sibTransId="{1F710656-FB20-48B5-9C1F-BA58305EA6AF}"/>
    <dgm:cxn modelId="{02D7A117-1801-4F32-A09E-E332E7F6A71A}" srcId="{B95418CD-3CA6-4052-887A-38D506153FE8}" destId="{A21E34A9-3E30-45E6-B264-CAB683B59AF8}" srcOrd="0" destOrd="0" parTransId="{E56DF7EC-F697-4BA1-AF0F-CD5F66E4C9C2}" sibTransId="{3E530BC1-17E0-4705-A2F8-8AD6D66EABE2}"/>
    <dgm:cxn modelId="{432DEC2F-C9BA-4D02-B711-105B4D9DA2E1}" type="presOf" srcId="{95D1F59A-7202-4CFC-90BD-7AB93BF06768}" destId="{C121A2E4-8FAD-4007-B4E9-77D6F0642C40}" srcOrd="0" destOrd="0" presId="urn:microsoft.com/office/officeart/2008/layout/SquareAccentList"/>
    <dgm:cxn modelId="{4B0DC773-3FE2-4AB7-9958-6DF36B1C66AC}" type="presOf" srcId="{B95418CD-3CA6-4052-887A-38D506153FE8}" destId="{25748244-EF6C-4489-9B83-45DA1A463456}" srcOrd="0" destOrd="0" presId="urn:microsoft.com/office/officeart/2008/layout/SquareAccentList"/>
    <dgm:cxn modelId="{7C709375-2868-4C2F-8097-80481C1051F2}" srcId="{B95418CD-3CA6-4052-887A-38D506153FE8}" destId="{A8C27137-9C8E-4DC6-867A-95B9B85BFB28}" srcOrd="1" destOrd="0" parTransId="{E23E3BF5-9DCD-49B4-B535-CA006220E6B4}" sibTransId="{5DC31DA9-6798-4A17-95B0-A2396BFA1B8A}"/>
    <dgm:cxn modelId="{0F5A9258-6DE3-4DA9-A61C-CF5C3D8A894D}" type="presOf" srcId="{D25EBCD2-EA23-4C1A-86FE-04BE03C64F8C}" destId="{39079DD9-BF97-45D1-A494-27E876C0CECE}" srcOrd="0" destOrd="0" presId="urn:microsoft.com/office/officeart/2008/layout/SquareAccentList"/>
    <dgm:cxn modelId="{233CA099-9CC5-4367-B36D-13005D03FC8E}" type="presOf" srcId="{22825F73-02CF-44B6-B6D7-685ED9B6C934}" destId="{853EC0C4-75C9-4456-8B2D-D0B4DD1DBBC7}" srcOrd="0" destOrd="0" presId="urn:microsoft.com/office/officeart/2008/layout/SquareAccentList"/>
    <dgm:cxn modelId="{D97F16A3-51E8-430B-8724-B6AF92139B4B}" srcId="{A8C27137-9C8E-4DC6-867A-95B9B85BFB28}" destId="{D25EBCD2-EA23-4C1A-86FE-04BE03C64F8C}" srcOrd="0" destOrd="0" parTransId="{1BABB07A-D02A-44CC-9D2C-9110BF9FE091}" sibTransId="{D3E0462A-3EA4-4E8A-B719-4F37AB50FF31}"/>
    <dgm:cxn modelId="{7003A1D3-9F2B-407F-BDAE-22BB4CFF0318}" srcId="{A8C27137-9C8E-4DC6-867A-95B9B85BFB28}" destId="{95D1F59A-7202-4CFC-90BD-7AB93BF06768}" srcOrd="1" destOrd="0" parTransId="{421FE45A-6506-4C8B-B7CD-E475C84FB4F3}" sibTransId="{745148DF-C0B2-435F-B697-4A01A7E55AB0}"/>
    <dgm:cxn modelId="{789D6FD7-451A-43EA-94B9-EDC18D51C120}" type="presOf" srcId="{A21E34A9-3E30-45E6-B264-CAB683B59AF8}" destId="{66E8FBF1-B6A1-4614-AD92-199E956B97C7}" srcOrd="0" destOrd="0" presId="urn:microsoft.com/office/officeart/2008/layout/SquareAccentList"/>
    <dgm:cxn modelId="{6886A8E2-EF9E-4AB6-AA7C-E7D058A1F64D}" type="presOf" srcId="{2AA4776E-D066-4969-A368-4479405EA477}" destId="{0150FA72-40FE-4C50-A5DF-7C3C8644A928}" srcOrd="0" destOrd="0" presId="urn:microsoft.com/office/officeart/2008/layout/SquareAccentList"/>
    <dgm:cxn modelId="{F91CDCE9-A44A-4AE3-9DE8-376FB2022838}" type="presOf" srcId="{A8C27137-9C8E-4DC6-867A-95B9B85BFB28}" destId="{B6FBAF53-691D-4BF1-AA2F-F6B651715BB2}" srcOrd="0" destOrd="0" presId="urn:microsoft.com/office/officeart/2008/layout/SquareAccentList"/>
    <dgm:cxn modelId="{BBDBD4F5-F399-4AAA-9B23-CD8AF0349F60}" srcId="{A21E34A9-3E30-45E6-B264-CAB683B59AF8}" destId="{22825F73-02CF-44B6-B6D7-685ED9B6C934}" srcOrd="0" destOrd="0" parTransId="{65F105B1-BE7E-4015-ADC2-6427949357DC}" sibTransId="{98C5A754-BE7A-48EA-9257-E445B9FDE0C9}"/>
    <dgm:cxn modelId="{18B967BE-C776-4078-9DFF-3DA88B4548F2}" type="presParOf" srcId="{25748244-EF6C-4489-9B83-45DA1A463456}" destId="{76BF9121-1FD7-4E03-B1C6-4AB7CB507520}" srcOrd="0" destOrd="0" presId="urn:microsoft.com/office/officeart/2008/layout/SquareAccentList"/>
    <dgm:cxn modelId="{417D1820-4D72-466A-A1F0-6F0A495938CA}" type="presParOf" srcId="{76BF9121-1FD7-4E03-B1C6-4AB7CB507520}" destId="{BE074716-988B-4F7D-940A-DE535E2494F3}" srcOrd="0" destOrd="0" presId="urn:microsoft.com/office/officeart/2008/layout/SquareAccentList"/>
    <dgm:cxn modelId="{D625AD51-511F-43C9-BB02-EB02A2AD2FEC}" type="presParOf" srcId="{BE074716-988B-4F7D-940A-DE535E2494F3}" destId="{C3BF87EC-290D-48E1-9E61-B52DAA397AAA}" srcOrd="0" destOrd="0" presId="urn:microsoft.com/office/officeart/2008/layout/SquareAccentList"/>
    <dgm:cxn modelId="{72C4EC76-80F2-417A-A763-1A3BDE817A9A}" type="presParOf" srcId="{BE074716-988B-4F7D-940A-DE535E2494F3}" destId="{84666913-E570-43BB-86EF-B5DDE9A63224}" srcOrd="1" destOrd="0" presId="urn:microsoft.com/office/officeart/2008/layout/SquareAccentList"/>
    <dgm:cxn modelId="{908E4BBC-F180-4ABD-BC3B-FFCD688C13EC}" type="presParOf" srcId="{BE074716-988B-4F7D-940A-DE535E2494F3}" destId="{66E8FBF1-B6A1-4614-AD92-199E956B97C7}" srcOrd="2" destOrd="0" presId="urn:microsoft.com/office/officeart/2008/layout/SquareAccentList"/>
    <dgm:cxn modelId="{FF0A1E4D-92F5-4D25-B266-574E775625E6}" type="presParOf" srcId="{76BF9121-1FD7-4E03-B1C6-4AB7CB507520}" destId="{8592E1B1-DE83-4A35-A0C6-97767ADDDF26}" srcOrd="1" destOrd="0" presId="urn:microsoft.com/office/officeart/2008/layout/SquareAccentList"/>
    <dgm:cxn modelId="{3274287C-FB4E-454A-9AD6-E1A8CC13F218}" type="presParOf" srcId="{8592E1B1-DE83-4A35-A0C6-97767ADDDF26}" destId="{0B27FCEF-95EB-40CB-854E-5BDD42C36512}" srcOrd="0" destOrd="0" presId="urn:microsoft.com/office/officeart/2008/layout/SquareAccentList"/>
    <dgm:cxn modelId="{867F8E49-B09C-4F46-A203-1DA93259FF66}" type="presParOf" srcId="{0B27FCEF-95EB-40CB-854E-5BDD42C36512}" destId="{76B5DC26-99D9-4C24-8CA5-08721D156F44}" srcOrd="0" destOrd="0" presId="urn:microsoft.com/office/officeart/2008/layout/SquareAccentList"/>
    <dgm:cxn modelId="{43CE6FDA-EA68-4F52-91E5-67B125EE9C0E}" type="presParOf" srcId="{0B27FCEF-95EB-40CB-854E-5BDD42C36512}" destId="{853EC0C4-75C9-4456-8B2D-D0B4DD1DBBC7}" srcOrd="1" destOrd="0" presId="urn:microsoft.com/office/officeart/2008/layout/SquareAccentList"/>
    <dgm:cxn modelId="{AC817194-1B9D-496A-ACB5-08DE8753D324}" type="presParOf" srcId="{8592E1B1-DE83-4A35-A0C6-97767ADDDF26}" destId="{C95C65B4-9982-4265-966C-28BEAD9FB6E1}" srcOrd="1" destOrd="0" presId="urn:microsoft.com/office/officeart/2008/layout/SquareAccentList"/>
    <dgm:cxn modelId="{7BE498BD-8F32-4F2A-967A-CFD0F88A44A2}" type="presParOf" srcId="{C95C65B4-9982-4265-966C-28BEAD9FB6E1}" destId="{F34C8715-15BA-4985-8D58-13F638EC76BE}" srcOrd="0" destOrd="0" presId="urn:microsoft.com/office/officeart/2008/layout/SquareAccentList"/>
    <dgm:cxn modelId="{A97AFF63-3B34-4569-B99A-647A90AF42FC}" type="presParOf" srcId="{C95C65B4-9982-4265-966C-28BEAD9FB6E1}" destId="{0150FA72-40FE-4C50-A5DF-7C3C8644A928}" srcOrd="1" destOrd="0" presId="urn:microsoft.com/office/officeart/2008/layout/SquareAccentList"/>
    <dgm:cxn modelId="{F3267B07-E6B3-45A0-ABA8-6E539D55E52E}" type="presParOf" srcId="{25748244-EF6C-4489-9B83-45DA1A463456}" destId="{24E91B7C-C69E-4215-AA8B-1CBB903EC0D8}" srcOrd="1" destOrd="0" presId="urn:microsoft.com/office/officeart/2008/layout/SquareAccentList"/>
    <dgm:cxn modelId="{5E3D0C14-03CD-4AC2-8C52-7DF2EB6FD737}" type="presParOf" srcId="{24E91B7C-C69E-4215-AA8B-1CBB903EC0D8}" destId="{EE1B4BB0-0F58-4B29-8A1D-6CA4F70A3E4E}" srcOrd="0" destOrd="0" presId="urn:microsoft.com/office/officeart/2008/layout/SquareAccentList"/>
    <dgm:cxn modelId="{F772AA97-F34C-497F-B422-A2B2F94275CF}" type="presParOf" srcId="{EE1B4BB0-0F58-4B29-8A1D-6CA4F70A3E4E}" destId="{68A53D15-2583-4A95-8847-12714B604C08}" srcOrd="0" destOrd="0" presId="urn:microsoft.com/office/officeart/2008/layout/SquareAccentList"/>
    <dgm:cxn modelId="{C757AACD-52B1-481C-8781-D0E12407074F}" type="presParOf" srcId="{EE1B4BB0-0F58-4B29-8A1D-6CA4F70A3E4E}" destId="{F594E28F-A611-4E44-8044-83E693E7E696}" srcOrd="1" destOrd="0" presId="urn:microsoft.com/office/officeart/2008/layout/SquareAccentList"/>
    <dgm:cxn modelId="{EF4AE6A9-6F75-4B50-9A8B-47FBE3ADE3EF}" type="presParOf" srcId="{EE1B4BB0-0F58-4B29-8A1D-6CA4F70A3E4E}" destId="{B6FBAF53-691D-4BF1-AA2F-F6B651715BB2}" srcOrd="2" destOrd="0" presId="urn:microsoft.com/office/officeart/2008/layout/SquareAccentList"/>
    <dgm:cxn modelId="{16CAF668-45EB-4DBF-94CF-6A3F5652B126}" type="presParOf" srcId="{24E91B7C-C69E-4215-AA8B-1CBB903EC0D8}" destId="{B47F946A-B1CF-4307-BE27-DCB13D420A5E}" srcOrd="1" destOrd="0" presId="urn:microsoft.com/office/officeart/2008/layout/SquareAccentList"/>
    <dgm:cxn modelId="{9F5617E4-3618-4F2F-BB0F-5F124B1A06D6}" type="presParOf" srcId="{B47F946A-B1CF-4307-BE27-DCB13D420A5E}" destId="{7BBB6CB2-89CE-467C-976F-9AAE078229A7}" srcOrd="0" destOrd="0" presId="urn:microsoft.com/office/officeart/2008/layout/SquareAccentList"/>
    <dgm:cxn modelId="{EB5450D7-4501-471C-9D1B-80A17730D4C9}" type="presParOf" srcId="{7BBB6CB2-89CE-467C-976F-9AAE078229A7}" destId="{39AFCE57-8AEE-4219-8D48-7A6C0D6BDA49}" srcOrd="0" destOrd="0" presId="urn:microsoft.com/office/officeart/2008/layout/SquareAccentList"/>
    <dgm:cxn modelId="{24E32633-DF26-405C-8D62-FDF97ABD1106}" type="presParOf" srcId="{7BBB6CB2-89CE-467C-976F-9AAE078229A7}" destId="{39079DD9-BF97-45D1-A494-27E876C0CECE}" srcOrd="1" destOrd="0" presId="urn:microsoft.com/office/officeart/2008/layout/SquareAccentList"/>
    <dgm:cxn modelId="{F0FD40F6-6DC6-42D5-9748-E5A5EE9D3871}" type="presParOf" srcId="{B47F946A-B1CF-4307-BE27-DCB13D420A5E}" destId="{EFF39FA9-8C79-4466-B112-FF1AB7A46ABB}" srcOrd="1" destOrd="0" presId="urn:microsoft.com/office/officeart/2008/layout/SquareAccentList"/>
    <dgm:cxn modelId="{52E38F40-9C87-4538-BEA0-B05D5AF2E5D5}" type="presParOf" srcId="{EFF39FA9-8C79-4466-B112-FF1AB7A46ABB}" destId="{9B75212F-63CA-4EC6-A32A-C40C8982F589}" srcOrd="0" destOrd="0" presId="urn:microsoft.com/office/officeart/2008/layout/SquareAccentList"/>
    <dgm:cxn modelId="{61E589BE-02C4-49B8-AA99-768D71278639}" type="presParOf" srcId="{EFF39FA9-8C79-4466-B112-FF1AB7A46ABB}" destId="{C121A2E4-8FAD-4007-B4E9-77D6F0642C40}"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37C653-2296-4958-9E07-0AE39E593910}"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5824BAB-BADB-4699-A35E-96370E68D37B}">
      <dgm:prSet phldrT="[Text]"/>
      <dgm:spPr/>
      <dgm:t>
        <a:bodyPr/>
        <a:lstStyle/>
        <a:p>
          <a:r>
            <a:rPr lang="en-US" dirty="0"/>
            <a:t>Thread Private Resource</a:t>
          </a:r>
        </a:p>
      </dgm:t>
    </dgm:pt>
    <dgm:pt modelId="{CB9DA663-C916-48A7-8EC9-BB1D3797CF3A}" type="parTrans" cxnId="{787936BB-E400-45A6-9097-B942FB1522E6}">
      <dgm:prSet/>
      <dgm:spPr/>
      <dgm:t>
        <a:bodyPr/>
        <a:lstStyle/>
        <a:p>
          <a:endParaRPr lang="en-US"/>
        </a:p>
      </dgm:t>
    </dgm:pt>
    <dgm:pt modelId="{23A0272E-5D16-4BF8-AB22-07B2EFA8465D}" type="sibTrans" cxnId="{787936BB-E400-45A6-9097-B942FB1522E6}">
      <dgm:prSet/>
      <dgm:spPr/>
      <dgm:t>
        <a:bodyPr/>
        <a:lstStyle/>
        <a:p>
          <a:endParaRPr lang="en-US"/>
        </a:p>
      </dgm:t>
    </dgm:pt>
    <dgm:pt modelId="{12D72A60-2471-409F-8AC7-F34027DD9BD4}">
      <dgm:prSet phldrT="[Text]"/>
      <dgm:spPr/>
      <dgm:t>
        <a:bodyPr/>
        <a:lstStyle/>
        <a:p>
          <a:r>
            <a:rPr lang="en-US" dirty="0"/>
            <a:t>If the resource or variable is kept private to each thread (each thread has its own copy), then the need to coordinate access is eliminated.</a:t>
          </a:r>
        </a:p>
      </dgm:t>
    </dgm:pt>
    <dgm:pt modelId="{D55C6338-4248-49EA-ABA1-68CCF635B879}" type="parTrans" cxnId="{8CB113D4-314E-4635-BEC3-C129D045D5AD}">
      <dgm:prSet/>
      <dgm:spPr/>
      <dgm:t>
        <a:bodyPr/>
        <a:lstStyle/>
        <a:p>
          <a:endParaRPr lang="en-US"/>
        </a:p>
      </dgm:t>
    </dgm:pt>
    <dgm:pt modelId="{CF1258E0-048C-45C3-8310-835238638351}" type="sibTrans" cxnId="{8CB113D4-314E-4635-BEC3-C129D045D5AD}">
      <dgm:prSet/>
      <dgm:spPr/>
      <dgm:t>
        <a:bodyPr/>
        <a:lstStyle/>
        <a:p>
          <a:endParaRPr lang="en-US"/>
        </a:p>
      </dgm:t>
    </dgm:pt>
    <dgm:pt modelId="{FDF0D019-3424-4DF8-BBAE-36D8FFAE83F7}">
      <dgm:prSet phldrT="[Text]"/>
      <dgm:spPr/>
      <dgm:t>
        <a:bodyPr/>
        <a:lstStyle/>
        <a:p>
          <a:r>
            <a:rPr lang="en-US" dirty="0" err="1"/>
            <a:t>Threadsafe</a:t>
          </a:r>
          <a:r>
            <a:rPr lang="en-US" dirty="0"/>
            <a:t> Datatype</a:t>
          </a:r>
        </a:p>
      </dgm:t>
    </dgm:pt>
    <dgm:pt modelId="{535F174D-E795-4688-BE09-F75F93F66BC2}" type="parTrans" cxnId="{6FF8E4DE-1148-45EE-9A56-2BA3B35F8FE4}">
      <dgm:prSet/>
      <dgm:spPr/>
      <dgm:t>
        <a:bodyPr/>
        <a:lstStyle/>
        <a:p>
          <a:endParaRPr lang="en-US"/>
        </a:p>
      </dgm:t>
    </dgm:pt>
    <dgm:pt modelId="{A36DD57D-EB19-4C7E-B95D-43555DDD3D54}" type="sibTrans" cxnId="{6FF8E4DE-1148-45EE-9A56-2BA3B35F8FE4}">
      <dgm:prSet/>
      <dgm:spPr/>
      <dgm:t>
        <a:bodyPr/>
        <a:lstStyle/>
        <a:p>
          <a:endParaRPr lang="en-US"/>
        </a:p>
      </dgm:t>
    </dgm:pt>
    <dgm:pt modelId="{224368FA-29EF-4C5D-96E5-E2FE3C987D64}">
      <dgm:prSet phldrT="[Text]"/>
      <dgm:spPr/>
      <dgm:t>
        <a:bodyPr/>
        <a:lstStyle/>
        <a:p>
          <a:r>
            <a:rPr lang="en-US" dirty="0"/>
            <a:t>If the datatype itself ensures synchronization, the threads do not need to coordinate access.</a:t>
          </a:r>
        </a:p>
      </dgm:t>
    </dgm:pt>
    <dgm:pt modelId="{F1E8D5DC-CC54-41AB-A242-FFC122FCAF2B}" type="parTrans" cxnId="{AA6EB95B-6699-4F9F-B5E1-6C38243EDC48}">
      <dgm:prSet/>
      <dgm:spPr/>
      <dgm:t>
        <a:bodyPr/>
        <a:lstStyle/>
        <a:p>
          <a:endParaRPr lang="en-US"/>
        </a:p>
      </dgm:t>
    </dgm:pt>
    <dgm:pt modelId="{43D23D30-0953-45BE-BF2F-C74A7CF9433F}" type="sibTrans" cxnId="{AA6EB95B-6699-4F9F-B5E1-6C38243EDC48}">
      <dgm:prSet/>
      <dgm:spPr/>
      <dgm:t>
        <a:bodyPr/>
        <a:lstStyle/>
        <a:p>
          <a:endParaRPr lang="en-US"/>
        </a:p>
      </dgm:t>
    </dgm:pt>
    <dgm:pt modelId="{D2BA0700-E804-4B62-8C64-1A19F6FACF0C}">
      <dgm:prSet phldrT="[Text]"/>
      <dgm:spPr/>
      <dgm:t>
        <a:bodyPr/>
        <a:lstStyle/>
        <a:p>
          <a:r>
            <a:rPr lang="en-US" dirty="0"/>
            <a:t>Thread Synchronization</a:t>
          </a:r>
        </a:p>
      </dgm:t>
    </dgm:pt>
    <dgm:pt modelId="{5759B3EA-C1B1-4750-9AC9-CA2F89BFA9A0}" type="parTrans" cxnId="{C7A99B24-3D94-4EDF-9E11-00F30076D7A4}">
      <dgm:prSet/>
      <dgm:spPr/>
      <dgm:t>
        <a:bodyPr/>
        <a:lstStyle/>
        <a:p>
          <a:endParaRPr lang="en-US"/>
        </a:p>
      </dgm:t>
    </dgm:pt>
    <dgm:pt modelId="{148B9493-A7E5-4219-B6EA-45BE60DB8A7A}" type="sibTrans" cxnId="{C7A99B24-3D94-4EDF-9E11-00F30076D7A4}">
      <dgm:prSet/>
      <dgm:spPr/>
      <dgm:t>
        <a:bodyPr/>
        <a:lstStyle/>
        <a:p>
          <a:endParaRPr lang="en-US"/>
        </a:p>
      </dgm:t>
    </dgm:pt>
    <dgm:pt modelId="{F4D46019-BD0D-475E-A706-1F1BD4A6AB59}">
      <dgm:prSet phldrT="[Text]"/>
      <dgm:spPr/>
      <dgm:t>
        <a:bodyPr/>
        <a:lstStyle/>
        <a:p>
          <a:r>
            <a:rPr lang="en-US" dirty="0"/>
            <a:t>When resources or variables must be shared between threads, thread synchronization ensures that only one thread accesses it at a time.</a:t>
          </a:r>
        </a:p>
      </dgm:t>
    </dgm:pt>
    <dgm:pt modelId="{CD729995-A339-4368-A8A5-38D0AEE65378}" type="parTrans" cxnId="{1B172416-EF1B-433F-BEAA-AFFE8ADDF58F}">
      <dgm:prSet/>
      <dgm:spPr/>
      <dgm:t>
        <a:bodyPr/>
        <a:lstStyle/>
        <a:p>
          <a:endParaRPr lang="en-US"/>
        </a:p>
      </dgm:t>
    </dgm:pt>
    <dgm:pt modelId="{9F53C0AC-5534-4385-B821-607D21B2796A}" type="sibTrans" cxnId="{1B172416-EF1B-433F-BEAA-AFFE8ADDF58F}">
      <dgm:prSet/>
      <dgm:spPr/>
      <dgm:t>
        <a:bodyPr/>
        <a:lstStyle/>
        <a:p>
          <a:endParaRPr lang="en-US"/>
        </a:p>
      </dgm:t>
    </dgm:pt>
    <dgm:pt modelId="{07E30C87-7A89-42F6-AFFB-0B37F207C1D4}">
      <dgm:prSet phldrT="[Text]"/>
      <dgm:spPr/>
      <dgm:t>
        <a:bodyPr/>
        <a:lstStyle/>
        <a:p>
          <a:r>
            <a:rPr lang="en-US" dirty="0"/>
            <a:t>Immutable Resource</a:t>
          </a:r>
        </a:p>
      </dgm:t>
    </dgm:pt>
    <dgm:pt modelId="{C29AA152-34F3-44CE-95C8-5E47383E0CA7}" type="parTrans" cxnId="{D0677B8E-A5FA-44AC-B6CA-38CC08F3A1B9}">
      <dgm:prSet/>
      <dgm:spPr/>
    </dgm:pt>
    <dgm:pt modelId="{C50DD2A5-B9A0-45F9-B86B-E787DA121927}" type="sibTrans" cxnId="{D0677B8E-A5FA-44AC-B6CA-38CC08F3A1B9}">
      <dgm:prSet/>
      <dgm:spPr/>
    </dgm:pt>
    <dgm:pt modelId="{B48F4D0E-60A7-47EA-94E1-9354146423C1}">
      <dgm:prSet phldrT="[Text]"/>
      <dgm:spPr/>
      <dgm:t>
        <a:bodyPr/>
        <a:lstStyle/>
        <a:p>
          <a:r>
            <a:rPr lang="en-US" dirty="0"/>
            <a:t>If the resource or variable is immutable, then multiple threads can read it without the need to coordinate access.</a:t>
          </a:r>
        </a:p>
      </dgm:t>
    </dgm:pt>
    <dgm:pt modelId="{922E7BBE-CADA-4EAB-85D1-7170E8EF5B16}" type="parTrans" cxnId="{45D74F4A-301E-4507-9949-6DA91573A6A0}">
      <dgm:prSet/>
      <dgm:spPr/>
    </dgm:pt>
    <dgm:pt modelId="{B6BC4635-1635-430F-B599-265273615051}" type="sibTrans" cxnId="{45D74F4A-301E-4507-9949-6DA91573A6A0}">
      <dgm:prSet/>
      <dgm:spPr/>
    </dgm:pt>
    <dgm:pt modelId="{7EF480E4-0F18-411E-B1EC-F77B2F82386E}" type="pres">
      <dgm:prSet presAssocID="{B337C653-2296-4958-9E07-0AE39E593910}" presName="Name0" presStyleCnt="0">
        <dgm:presLayoutVars>
          <dgm:dir/>
          <dgm:animLvl val="lvl"/>
          <dgm:resizeHandles val="exact"/>
        </dgm:presLayoutVars>
      </dgm:prSet>
      <dgm:spPr/>
    </dgm:pt>
    <dgm:pt modelId="{6730E732-E837-4345-B0AA-FB2A750E88F9}" type="pres">
      <dgm:prSet presAssocID="{07E30C87-7A89-42F6-AFFB-0B37F207C1D4}" presName="linNode" presStyleCnt="0"/>
      <dgm:spPr/>
    </dgm:pt>
    <dgm:pt modelId="{50905227-C113-4FB2-8AC4-99301BB000C3}" type="pres">
      <dgm:prSet presAssocID="{07E30C87-7A89-42F6-AFFB-0B37F207C1D4}" presName="parTx" presStyleLbl="revTx" presStyleIdx="0" presStyleCnt="4">
        <dgm:presLayoutVars>
          <dgm:chMax val="1"/>
          <dgm:bulletEnabled val="1"/>
        </dgm:presLayoutVars>
      </dgm:prSet>
      <dgm:spPr/>
    </dgm:pt>
    <dgm:pt modelId="{C3E1436C-59AC-4402-838A-906C135164D0}" type="pres">
      <dgm:prSet presAssocID="{07E30C87-7A89-42F6-AFFB-0B37F207C1D4}" presName="bracket" presStyleLbl="parChTrans1D1" presStyleIdx="0" presStyleCnt="4"/>
      <dgm:spPr/>
    </dgm:pt>
    <dgm:pt modelId="{75621E90-33DB-4539-898E-E4BE460993EF}" type="pres">
      <dgm:prSet presAssocID="{07E30C87-7A89-42F6-AFFB-0B37F207C1D4}" presName="spH" presStyleCnt="0"/>
      <dgm:spPr/>
    </dgm:pt>
    <dgm:pt modelId="{6F6ECE02-025A-4F4A-BAA7-1D7664894B7C}" type="pres">
      <dgm:prSet presAssocID="{07E30C87-7A89-42F6-AFFB-0B37F207C1D4}" presName="desTx" presStyleLbl="node1" presStyleIdx="0" presStyleCnt="4">
        <dgm:presLayoutVars>
          <dgm:bulletEnabled val="1"/>
        </dgm:presLayoutVars>
      </dgm:prSet>
      <dgm:spPr/>
    </dgm:pt>
    <dgm:pt modelId="{9C72C788-4C48-42EC-83A6-C0301E8129CE}" type="pres">
      <dgm:prSet presAssocID="{C50DD2A5-B9A0-45F9-B86B-E787DA121927}" presName="spV" presStyleCnt="0"/>
      <dgm:spPr/>
    </dgm:pt>
    <dgm:pt modelId="{2BB98F41-0302-4788-9249-37622D711DD5}" type="pres">
      <dgm:prSet presAssocID="{45824BAB-BADB-4699-A35E-96370E68D37B}" presName="linNode" presStyleCnt="0"/>
      <dgm:spPr/>
    </dgm:pt>
    <dgm:pt modelId="{D0030846-A653-4321-B5CA-9FD481D9EB7E}" type="pres">
      <dgm:prSet presAssocID="{45824BAB-BADB-4699-A35E-96370E68D37B}" presName="parTx" presStyleLbl="revTx" presStyleIdx="1" presStyleCnt="4">
        <dgm:presLayoutVars>
          <dgm:chMax val="1"/>
          <dgm:bulletEnabled val="1"/>
        </dgm:presLayoutVars>
      </dgm:prSet>
      <dgm:spPr/>
    </dgm:pt>
    <dgm:pt modelId="{F7310AA2-25A5-4D34-8B1B-13D3A7EE469D}" type="pres">
      <dgm:prSet presAssocID="{45824BAB-BADB-4699-A35E-96370E68D37B}" presName="bracket" presStyleLbl="parChTrans1D1" presStyleIdx="1" presStyleCnt="4"/>
      <dgm:spPr/>
    </dgm:pt>
    <dgm:pt modelId="{7EB2C3BD-8891-4673-A3CA-5A9AE90DDFCD}" type="pres">
      <dgm:prSet presAssocID="{45824BAB-BADB-4699-A35E-96370E68D37B}" presName="spH" presStyleCnt="0"/>
      <dgm:spPr/>
    </dgm:pt>
    <dgm:pt modelId="{36E79EDD-EBDE-413F-B860-8978C80FE008}" type="pres">
      <dgm:prSet presAssocID="{45824BAB-BADB-4699-A35E-96370E68D37B}" presName="desTx" presStyleLbl="node1" presStyleIdx="1" presStyleCnt="4">
        <dgm:presLayoutVars>
          <dgm:bulletEnabled val="1"/>
        </dgm:presLayoutVars>
      </dgm:prSet>
      <dgm:spPr/>
    </dgm:pt>
    <dgm:pt modelId="{9333C3CA-5308-4DCE-A4B6-7C67F9F81AB4}" type="pres">
      <dgm:prSet presAssocID="{23A0272E-5D16-4BF8-AB22-07B2EFA8465D}" presName="spV" presStyleCnt="0"/>
      <dgm:spPr/>
    </dgm:pt>
    <dgm:pt modelId="{5A033B05-56CA-435C-A49E-552D570C73AF}" type="pres">
      <dgm:prSet presAssocID="{FDF0D019-3424-4DF8-BBAE-36D8FFAE83F7}" presName="linNode" presStyleCnt="0"/>
      <dgm:spPr/>
    </dgm:pt>
    <dgm:pt modelId="{C292F136-A061-46D4-BDA7-F4D0C74C27FE}" type="pres">
      <dgm:prSet presAssocID="{FDF0D019-3424-4DF8-BBAE-36D8FFAE83F7}" presName="parTx" presStyleLbl="revTx" presStyleIdx="2" presStyleCnt="4">
        <dgm:presLayoutVars>
          <dgm:chMax val="1"/>
          <dgm:bulletEnabled val="1"/>
        </dgm:presLayoutVars>
      </dgm:prSet>
      <dgm:spPr/>
    </dgm:pt>
    <dgm:pt modelId="{CA47E9FF-9D61-47A1-8FEB-1CD2B24B34DD}" type="pres">
      <dgm:prSet presAssocID="{FDF0D019-3424-4DF8-BBAE-36D8FFAE83F7}" presName="bracket" presStyleLbl="parChTrans1D1" presStyleIdx="2" presStyleCnt="4"/>
      <dgm:spPr/>
    </dgm:pt>
    <dgm:pt modelId="{E39396EF-ABFF-4B5F-BAF0-BE68874C6B59}" type="pres">
      <dgm:prSet presAssocID="{FDF0D019-3424-4DF8-BBAE-36D8FFAE83F7}" presName="spH" presStyleCnt="0"/>
      <dgm:spPr/>
    </dgm:pt>
    <dgm:pt modelId="{457B966A-5D6C-4067-AA2F-58E8F6D5324F}" type="pres">
      <dgm:prSet presAssocID="{FDF0D019-3424-4DF8-BBAE-36D8FFAE83F7}" presName="desTx" presStyleLbl="node1" presStyleIdx="2" presStyleCnt="4">
        <dgm:presLayoutVars>
          <dgm:bulletEnabled val="1"/>
        </dgm:presLayoutVars>
      </dgm:prSet>
      <dgm:spPr/>
    </dgm:pt>
    <dgm:pt modelId="{2E0995B4-43E7-456F-9E78-6C62BCC0DA74}" type="pres">
      <dgm:prSet presAssocID="{A36DD57D-EB19-4C7E-B95D-43555DDD3D54}" presName="spV" presStyleCnt="0"/>
      <dgm:spPr/>
    </dgm:pt>
    <dgm:pt modelId="{2DC928A5-D636-47C3-88EB-D8EA2E559604}" type="pres">
      <dgm:prSet presAssocID="{D2BA0700-E804-4B62-8C64-1A19F6FACF0C}" presName="linNode" presStyleCnt="0"/>
      <dgm:spPr/>
    </dgm:pt>
    <dgm:pt modelId="{D5A23E45-AC99-4993-A973-950A3CEAF309}" type="pres">
      <dgm:prSet presAssocID="{D2BA0700-E804-4B62-8C64-1A19F6FACF0C}" presName="parTx" presStyleLbl="revTx" presStyleIdx="3" presStyleCnt="4">
        <dgm:presLayoutVars>
          <dgm:chMax val="1"/>
          <dgm:bulletEnabled val="1"/>
        </dgm:presLayoutVars>
      </dgm:prSet>
      <dgm:spPr/>
    </dgm:pt>
    <dgm:pt modelId="{8058BF8A-D02A-4CB3-93E5-DB4EE2466D7B}" type="pres">
      <dgm:prSet presAssocID="{D2BA0700-E804-4B62-8C64-1A19F6FACF0C}" presName="bracket" presStyleLbl="parChTrans1D1" presStyleIdx="3" presStyleCnt="4"/>
      <dgm:spPr/>
    </dgm:pt>
    <dgm:pt modelId="{B79EF6E6-7368-4A64-ACA1-99760425E149}" type="pres">
      <dgm:prSet presAssocID="{D2BA0700-E804-4B62-8C64-1A19F6FACF0C}" presName="spH" presStyleCnt="0"/>
      <dgm:spPr/>
    </dgm:pt>
    <dgm:pt modelId="{59D0A575-B844-467D-8ECD-2DFDD57F529C}" type="pres">
      <dgm:prSet presAssocID="{D2BA0700-E804-4B62-8C64-1A19F6FACF0C}" presName="desTx" presStyleLbl="node1" presStyleIdx="3" presStyleCnt="4">
        <dgm:presLayoutVars>
          <dgm:bulletEnabled val="1"/>
        </dgm:presLayoutVars>
      </dgm:prSet>
      <dgm:spPr/>
    </dgm:pt>
  </dgm:ptLst>
  <dgm:cxnLst>
    <dgm:cxn modelId="{1B172416-EF1B-433F-BEAA-AFFE8ADDF58F}" srcId="{D2BA0700-E804-4B62-8C64-1A19F6FACF0C}" destId="{F4D46019-BD0D-475E-A706-1F1BD4A6AB59}" srcOrd="0" destOrd="0" parTransId="{CD729995-A339-4368-A8A5-38D0AEE65378}" sibTransId="{9F53C0AC-5534-4385-B821-607D21B2796A}"/>
    <dgm:cxn modelId="{9B476A1B-1EC4-483D-A37B-A404C3F9900D}" type="presOf" srcId="{B48F4D0E-60A7-47EA-94E1-9354146423C1}" destId="{6F6ECE02-025A-4F4A-BAA7-1D7664894B7C}" srcOrd="0" destOrd="0" presId="urn:diagrams.loki3.com/BracketList"/>
    <dgm:cxn modelId="{C7A99B24-3D94-4EDF-9E11-00F30076D7A4}" srcId="{B337C653-2296-4958-9E07-0AE39E593910}" destId="{D2BA0700-E804-4B62-8C64-1A19F6FACF0C}" srcOrd="3" destOrd="0" parTransId="{5759B3EA-C1B1-4750-9AC9-CA2F89BFA9A0}" sibTransId="{148B9493-A7E5-4219-B6EA-45BE60DB8A7A}"/>
    <dgm:cxn modelId="{AA6EB95B-6699-4F9F-B5E1-6C38243EDC48}" srcId="{FDF0D019-3424-4DF8-BBAE-36D8FFAE83F7}" destId="{224368FA-29EF-4C5D-96E5-E2FE3C987D64}" srcOrd="0" destOrd="0" parTransId="{F1E8D5DC-CC54-41AB-A242-FFC122FCAF2B}" sibTransId="{43D23D30-0953-45BE-BF2F-C74A7CF9433F}"/>
    <dgm:cxn modelId="{6050D047-220B-4DE5-BB09-C5C803C0E81A}" type="presOf" srcId="{D2BA0700-E804-4B62-8C64-1A19F6FACF0C}" destId="{D5A23E45-AC99-4993-A973-950A3CEAF309}" srcOrd="0" destOrd="0" presId="urn:diagrams.loki3.com/BracketList"/>
    <dgm:cxn modelId="{45D74F4A-301E-4507-9949-6DA91573A6A0}" srcId="{07E30C87-7A89-42F6-AFFB-0B37F207C1D4}" destId="{B48F4D0E-60A7-47EA-94E1-9354146423C1}" srcOrd="0" destOrd="0" parTransId="{922E7BBE-CADA-4EAB-85D1-7170E8EF5B16}" sibTransId="{B6BC4635-1635-430F-B599-265273615051}"/>
    <dgm:cxn modelId="{5AFF0881-13F2-490F-9D16-000C13554761}" type="presOf" srcId="{45824BAB-BADB-4699-A35E-96370E68D37B}" destId="{D0030846-A653-4321-B5CA-9FD481D9EB7E}" srcOrd="0" destOrd="0" presId="urn:diagrams.loki3.com/BracketList"/>
    <dgm:cxn modelId="{D995BF8A-45D5-4BA4-B585-F545E87C191E}" type="presOf" srcId="{B337C653-2296-4958-9E07-0AE39E593910}" destId="{7EF480E4-0F18-411E-B1EC-F77B2F82386E}" srcOrd="0" destOrd="0" presId="urn:diagrams.loki3.com/BracketList"/>
    <dgm:cxn modelId="{D0677B8E-A5FA-44AC-B6CA-38CC08F3A1B9}" srcId="{B337C653-2296-4958-9E07-0AE39E593910}" destId="{07E30C87-7A89-42F6-AFFB-0B37F207C1D4}" srcOrd="0" destOrd="0" parTransId="{C29AA152-34F3-44CE-95C8-5E47383E0CA7}" sibTransId="{C50DD2A5-B9A0-45F9-B86B-E787DA121927}"/>
    <dgm:cxn modelId="{DAA33393-76BB-4989-BC67-21810BEAEF91}" type="presOf" srcId="{12D72A60-2471-409F-8AC7-F34027DD9BD4}" destId="{36E79EDD-EBDE-413F-B860-8978C80FE008}" srcOrd="0" destOrd="0" presId="urn:diagrams.loki3.com/BracketList"/>
    <dgm:cxn modelId="{64A206A6-CBF0-4E84-A456-C9FDFA39F567}" type="presOf" srcId="{07E30C87-7A89-42F6-AFFB-0B37F207C1D4}" destId="{50905227-C113-4FB2-8AC4-99301BB000C3}" srcOrd="0" destOrd="0" presId="urn:diagrams.loki3.com/BracketList"/>
    <dgm:cxn modelId="{17BA7CAA-FB8D-4953-9875-F7C7B53C866A}" type="presOf" srcId="{F4D46019-BD0D-475E-A706-1F1BD4A6AB59}" destId="{59D0A575-B844-467D-8ECD-2DFDD57F529C}" srcOrd="0" destOrd="0" presId="urn:diagrams.loki3.com/BracketList"/>
    <dgm:cxn modelId="{787936BB-E400-45A6-9097-B942FB1522E6}" srcId="{B337C653-2296-4958-9E07-0AE39E593910}" destId="{45824BAB-BADB-4699-A35E-96370E68D37B}" srcOrd="1" destOrd="0" parTransId="{CB9DA663-C916-48A7-8EC9-BB1D3797CF3A}" sibTransId="{23A0272E-5D16-4BF8-AB22-07B2EFA8465D}"/>
    <dgm:cxn modelId="{5B0EB1BB-93C0-4C0D-BDC4-50743DB19F30}" type="presOf" srcId="{FDF0D019-3424-4DF8-BBAE-36D8FFAE83F7}" destId="{C292F136-A061-46D4-BDA7-F4D0C74C27FE}" srcOrd="0" destOrd="0" presId="urn:diagrams.loki3.com/BracketList"/>
    <dgm:cxn modelId="{3A5C39C7-8E62-462E-9C74-85B35D85EFC2}" type="presOf" srcId="{224368FA-29EF-4C5D-96E5-E2FE3C987D64}" destId="{457B966A-5D6C-4067-AA2F-58E8F6D5324F}" srcOrd="0" destOrd="0" presId="urn:diagrams.loki3.com/BracketList"/>
    <dgm:cxn modelId="{8CB113D4-314E-4635-BEC3-C129D045D5AD}" srcId="{45824BAB-BADB-4699-A35E-96370E68D37B}" destId="{12D72A60-2471-409F-8AC7-F34027DD9BD4}" srcOrd="0" destOrd="0" parTransId="{D55C6338-4248-49EA-ABA1-68CCF635B879}" sibTransId="{CF1258E0-048C-45C3-8310-835238638351}"/>
    <dgm:cxn modelId="{6FF8E4DE-1148-45EE-9A56-2BA3B35F8FE4}" srcId="{B337C653-2296-4958-9E07-0AE39E593910}" destId="{FDF0D019-3424-4DF8-BBAE-36D8FFAE83F7}" srcOrd="2" destOrd="0" parTransId="{535F174D-E795-4688-BE09-F75F93F66BC2}" sibTransId="{A36DD57D-EB19-4C7E-B95D-43555DDD3D54}"/>
    <dgm:cxn modelId="{2DBAD219-1ACF-4724-8DA5-8AE0BBA504B6}" type="presParOf" srcId="{7EF480E4-0F18-411E-B1EC-F77B2F82386E}" destId="{6730E732-E837-4345-B0AA-FB2A750E88F9}" srcOrd="0" destOrd="0" presId="urn:diagrams.loki3.com/BracketList"/>
    <dgm:cxn modelId="{EE754AAD-A0B3-41DA-B58C-5E59F187BD22}" type="presParOf" srcId="{6730E732-E837-4345-B0AA-FB2A750E88F9}" destId="{50905227-C113-4FB2-8AC4-99301BB000C3}" srcOrd="0" destOrd="0" presId="urn:diagrams.loki3.com/BracketList"/>
    <dgm:cxn modelId="{468231BE-3AB1-4C22-9A4D-59F6DF2F019A}" type="presParOf" srcId="{6730E732-E837-4345-B0AA-FB2A750E88F9}" destId="{C3E1436C-59AC-4402-838A-906C135164D0}" srcOrd="1" destOrd="0" presId="urn:diagrams.loki3.com/BracketList"/>
    <dgm:cxn modelId="{03679DC5-A8EC-4E0A-B2A9-6E8AEAA9B5A2}" type="presParOf" srcId="{6730E732-E837-4345-B0AA-FB2A750E88F9}" destId="{75621E90-33DB-4539-898E-E4BE460993EF}" srcOrd="2" destOrd="0" presId="urn:diagrams.loki3.com/BracketList"/>
    <dgm:cxn modelId="{D3C78489-C544-4467-8100-9B9346181344}" type="presParOf" srcId="{6730E732-E837-4345-B0AA-FB2A750E88F9}" destId="{6F6ECE02-025A-4F4A-BAA7-1D7664894B7C}" srcOrd="3" destOrd="0" presId="urn:diagrams.loki3.com/BracketList"/>
    <dgm:cxn modelId="{AB4CD1A1-3142-4D92-B25E-B5FE0C53E83E}" type="presParOf" srcId="{7EF480E4-0F18-411E-B1EC-F77B2F82386E}" destId="{9C72C788-4C48-42EC-83A6-C0301E8129CE}" srcOrd="1" destOrd="0" presId="urn:diagrams.loki3.com/BracketList"/>
    <dgm:cxn modelId="{62FBF710-8566-4D0E-B7E4-76EF4B200995}" type="presParOf" srcId="{7EF480E4-0F18-411E-B1EC-F77B2F82386E}" destId="{2BB98F41-0302-4788-9249-37622D711DD5}" srcOrd="2" destOrd="0" presId="urn:diagrams.loki3.com/BracketList"/>
    <dgm:cxn modelId="{3E07648A-FC05-423F-B2E1-FF8CFCE67BE7}" type="presParOf" srcId="{2BB98F41-0302-4788-9249-37622D711DD5}" destId="{D0030846-A653-4321-B5CA-9FD481D9EB7E}" srcOrd="0" destOrd="0" presId="urn:diagrams.loki3.com/BracketList"/>
    <dgm:cxn modelId="{29ABE32B-20AD-426D-BD1F-E219CCAE84D2}" type="presParOf" srcId="{2BB98F41-0302-4788-9249-37622D711DD5}" destId="{F7310AA2-25A5-4D34-8B1B-13D3A7EE469D}" srcOrd="1" destOrd="0" presId="urn:diagrams.loki3.com/BracketList"/>
    <dgm:cxn modelId="{364F471C-6858-4FFA-A918-1FECAAE72D7E}" type="presParOf" srcId="{2BB98F41-0302-4788-9249-37622D711DD5}" destId="{7EB2C3BD-8891-4673-A3CA-5A9AE90DDFCD}" srcOrd="2" destOrd="0" presId="urn:diagrams.loki3.com/BracketList"/>
    <dgm:cxn modelId="{35F1AC8A-5214-465C-8FE5-23E801397645}" type="presParOf" srcId="{2BB98F41-0302-4788-9249-37622D711DD5}" destId="{36E79EDD-EBDE-413F-B860-8978C80FE008}" srcOrd="3" destOrd="0" presId="urn:diagrams.loki3.com/BracketList"/>
    <dgm:cxn modelId="{E10B68F5-6BDC-4C1D-9B88-4E9CED195821}" type="presParOf" srcId="{7EF480E4-0F18-411E-B1EC-F77B2F82386E}" destId="{9333C3CA-5308-4DCE-A4B6-7C67F9F81AB4}" srcOrd="3" destOrd="0" presId="urn:diagrams.loki3.com/BracketList"/>
    <dgm:cxn modelId="{B8710E14-8465-4E96-A327-F07B2CE66ECD}" type="presParOf" srcId="{7EF480E4-0F18-411E-B1EC-F77B2F82386E}" destId="{5A033B05-56CA-435C-A49E-552D570C73AF}" srcOrd="4" destOrd="0" presId="urn:diagrams.loki3.com/BracketList"/>
    <dgm:cxn modelId="{127876AD-DCCD-466A-9C8B-40C6AF5A20C9}" type="presParOf" srcId="{5A033B05-56CA-435C-A49E-552D570C73AF}" destId="{C292F136-A061-46D4-BDA7-F4D0C74C27FE}" srcOrd="0" destOrd="0" presId="urn:diagrams.loki3.com/BracketList"/>
    <dgm:cxn modelId="{B2086D2A-135F-48BE-A6A5-43C59F50B0A8}" type="presParOf" srcId="{5A033B05-56CA-435C-A49E-552D570C73AF}" destId="{CA47E9FF-9D61-47A1-8FEB-1CD2B24B34DD}" srcOrd="1" destOrd="0" presId="urn:diagrams.loki3.com/BracketList"/>
    <dgm:cxn modelId="{F71798EA-0D3C-4EBD-AE71-59F21A5EC61F}" type="presParOf" srcId="{5A033B05-56CA-435C-A49E-552D570C73AF}" destId="{E39396EF-ABFF-4B5F-BAF0-BE68874C6B59}" srcOrd="2" destOrd="0" presId="urn:diagrams.loki3.com/BracketList"/>
    <dgm:cxn modelId="{8C862621-9C5F-47AB-8DD5-852424D6579F}" type="presParOf" srcId="{5A033B05-56CA-435C-A49E-552D570C73AF}" destId="{457B966A-5D6C-4067-AA2F-58E8F6D5324F}" srcOrd="3" destOrd="0" presId="urn:diagrams.loki3.com/BracketList"/>
    <dgm:cxn modelId="{8AC89E4A-071B-4666-B06F-0EA8726C22B8}" type="presParOf" srcId="{7EF480E4-0F18-411E-B1EC-F77B2F82386E}" destId="{2E0995B4-43E7-456F-9E78-6C62BCC0DA74}" srcOrd="5" destOrd="0" presId="urn:diagrams.loki3.com/BracketList"/>
    <dgm:cxn modelId="{7B001CC0-0D4D-47B7-8C21-30F7AFFBA309}" type="presParOf" srcId="{7EF480E4-0F18-411E-B1EC-F77B2F82386E}" destId="{2DC928A5-D636-47C3-88EB-D8EA2E559604}" srcOrd="6" destOrd="0" presId="urn:diagrams.loki3.com/BracketList"/>
    <dgm:cxn modelId="{13E16590-2A43-4686-BF71-CA252C67969A}" type="presParOf" srcId="{2DC928A5-D636-47C3-88EB-D8EA2E559604}" destId="{D5A23E45-AC99-4993-A973-950A3CEAF309}" srcOrd="0" destOrd="0" presId="urn:diagrams.loki3.com/BracketList"/>
    <dgm:cxn modelId="{78D4A253-06CA-4601-A0C1-E5308666D99C}" type="presParOf" srcId="{2DC928A5-D636-47C3-88EB-D8EA2E559604}" destId="{8058BF8A-D02A-4CB3-93E5-DB4EE2466D7B}" srcOrd="1" destOrd="0" presId="urn:diagrams.loki3.com/BracketList"/>
    <dgm:cxn modelId="{0DC49091-15E6-4E71-B1FE-DA5A0D2F3A2A}" type="presParOf" srcId="{2DC928A5-D636-47C3-88EB-D8EA2E559604}" destId="{B79EF6E6-7368-4A64-ACA1-99760425E149}" srcOrd="2" destOrd="0" presId="urn:diagrams.loki3.com/BracketList"/>
    <dgm:cxn modelId="{5F69997D-850D-4A9F-8CD7-81818938CC64}" type="presParOf" srcId="{2DC928A5-D636-47C3-88EB-D8EA2E559604}" destId="{59D0A575-B844-467D-8ECD-2DFDD57F529C}"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37C653-2296-4958-9E07-0AE39E593910}"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5824BAB-BADB-4699-A35E-96370E68D37B}">
      <dgm:prSet phldrT="[Text]"/>
      <dgm:spPr/>
      <dgm:t>
        <a:bodyPr/>
        <a:lstStyle/>
        <a:p>
          <a:r>
            <a:rPr lang="en-US" dirty="0"/>
            <a:t>Acquire Locks in Same Order</a:t>
          </a:r>
        </a:p>
      </dgm:t>
    </dgm:pt>
    <dgm:pt modelId="{CB9DA663-C916-48A7-8EC9-BB1D3797CF3A}" type="parTrans" cxnId="{787936BB-E400-45A6-9097-B942FB1522E6}">
      <dgm:prSet/>
      <dgm:spPr/>
      <dgm:t>
        <a:bodyPr/>
        <a:lstStyle/>
        <a:p>
          <a:endParaRPr lang="en-US"/>
        </a:p>
      </dgm:t>
    </dgm:pt>
    <dgm:pt modelId="{23A0272E-5D16-4BF8-AB22-07B2EFA8465D}" type="sibTrans" cxnId="{787936BB-E400-45A6-9097-B942FB1522E6}">
      <dgm:prSet/>
      <dgm:spPr/>
      <dgm:t>
        <a:bodyPr/>
        <a:lstStyle/>
        <a:p>
          <a:endParaRPr lang="en-US"/>
        </a:p>
      </dgm:t>
    </dgm:pt>
    <dgm:pt modelId="{12D72A60-2471-409F-8AC7-F34027DD9BD4}">
      <dgm:prSet phldrT="[Text]"/>
      <dgm:spPr/>
      <dgm:t>
        <a:bodyPr/>
        <a:lstStyle/>
        <a:p>
          <a:r>
            <a:rPr lang="en-US" dirty="0"/>
            <a:t>If the resource locks are always acquired in the same order across all threads, deadlock cannot occur.</a:t>
          </a:r>
        </a:p>
      </dgm:t>
    </dgm:pt>
    <dgm:pt modelId="{D55C6338-4248-49EA-ABA1-68CCF635B879}" type="parTrans" cxnId="{8CB113D4-314E-4635-BEC3-C129D045D5AD}">
      <dgm:prSet/>
      <dgm:spPr/>
      <dgm:t>
        <a:bodyPr/>
        <a:lstStyle/>
        <a:p>
          <a:endParaRPr lang="en-US"/>
        </a:p>
      </dgm:t>
    </dgm:pt>
    <dgm:pt modelId="{CF1258E0-048C-45C3-8310-835238638351}" type="sibTrans" cxnId="{8CB113D4-314E-4635-BEC3-C129D045D5AD}">
      <dgm:prSet/>
      <dgm:spPr/>
      <dgm:t>
        <a:bodyPr/>
        <a:lstStyle/>
        <a:p>
          <a:endParaRPr lang="en-US"/>
        </a:p>
      </dgm:t>
    </dgm:pt>
    <dgm:pt modelId="{FDF0D019-3424-4DF8-BBAE-36D8FFAE83F7}">
      <dgm:prSet phldrT="[Text]"/>
      <dgm:spPr/>
      <dgm:t>
        <a:bodyPr/>
        <a:lstStyle/>
        <a:p>
          <a:r>
            <a:rPr lang="en-US" dirty="0"/>
            <a:t>Consign Locking to Single Thread</a:t>
          </a:r>
        </a:p>
      </dgm:t>
    </dgm:pt>
    <dgm:pt modelId="{535F174D-E795-4688-BE09-F75F93F66BC2}" type="parTrans" cxnId="{6FF8E4DE-1148-45EE-9A56-2BA3B35F8FE4}">
      <dgm:prSet/>
      <dgm:spPr/>
      <dgm:t>
        <a:bodyPr/>
        <a:lstStyle/>
        <a:p>
          <a:endParaRPr lang="en-US"/>
        </a:p>
      </dgm:t>
    </dgm:pt>
    <dgm:pt modelId="{A36DD57D-EB19-4C7E-B95D-43555DDD3D54}" type="sibTrans" cxnId="{6FF8E4DE-1148-45EE-9A56-2BA3B35F8FE4}">
      <dgm:prSet/>
      <dgm:spPr/>
      <dgm:t>
        <a:bodyPr/>
        <a:lstStyle/>
        <a:p>
          <a:endParaRPr lang="en-US"/>
        </a:p>
      </dgm:t>
    </dgm:pt>
    <dgm:pt modelId="{224368FA-29EF-4C5D-96E5-E2FE3C987D64}">
      <dgm:prSet phldrT="[Text]"/>
      <dgm:spPr/>
      <dgm:t>
        <a:bodyPr/>
        <a:lstStyle/>
        <a:p>
          <a:r>
            <a:rPr lang="en-US" dirty="0"/>
            <a:t>One design pattern has a single thread performing the tasks where locking would be required. The other threads submit requests to the locking thread for it to perform the work.</a:t>
          </a:r>
        </a:p>
      </dgm:t>
    </dgm:pt>
    <dgm:pt modelId="{F1E8D5DC-CC54-41AB-A242-FFC122FCAF2B}" type="parTrans" cxnId="{AA6EB95B-6699-4F9F-B5E1-6C38243EDC48}">
      <dgm:prSet/>
      <dgm:spPr/>
      <dgm:t>
        <a:bodyPr/>
        <a:lstStyle/>
        <a:p>
          <a:endParaRPr lang="en-US"/>
        </a:p>
      </dgm:t>
    </dgm:pt>
    <dgm:pt modelId="{43D23D30-0953-45BE-BF2F-C74A7CF9433F}" type="sibTrans" cxnId="{AA6EB95B-6699-4F9F-B5E1-6C38243EDC48}">
      <dgm:prSet/>
      <dgm:spPr/>
      <dgm:t>
        <a:bodyPr/>
        <a:lstStyle/>
        <a:p>
          <a:endParaRPr lang="en-US"/>
        </a:p>
      </dgm:t>
    </dgm:pt>
    <dgm:pt modelId="{07E30C87-7A89-42F6-AFFB-0B37F207C1D4}">
      <dgm:prSet phldrT="[Text]"/>
      <dgm:spPr/>
      <dgm:t>
        <a:bodyPr/>
        <a:lstStyle/>
        <a:p>
          <a:r>
            <a:rPr lang="en-US" dirty="0"/>
            <a:t>Change Coordination Strategy</a:t>
          </a:r>
        </a:p>
      </dgm:t>
    </dgm:pt>
    <dgm:pt modelId="{C29AA152-34F3-44CE-95C8-5E47383E0CA7}" type="parTrans" cxnId="{D0677B8E-A5FA-44AC-B6CA-38CC08F3A1B9}">
      <dgm:prSet/>
      <dgm:spPr/>
      <dgm:t>
        <a:bodyPr/>
        <a:lstStyle/>
        <a:p>
          <a:endParaRPr lang="en-US"/>
        </a:p>
      </dgm:t>
    </dgm:pt>
    <dgm:pt modelId="{C50DD2A5-B9A0-45F9-B86B-E787DA121927}" type="sibTrans" cxnId="{D0677B8E-A5FA-44AC-B6CA-38CC08F3A1B9}">
      <dgm:prSet/>
      <dgm:spPr/>
      <dgm:t>
        <a:bodyPr/>
        <a:lstStyle/>
        <a:p>
          <a:endParaRPr lang="en-US"/>
        </a:p>
      </dgm:t>
    </dgm:pt>
    <dgm:pt modelId="{B48F4D0E-60A7-47EA-94E1-9354146423C1}">
      <dgm:prSet phldrT="[Text]"/>
      <dgm:spPr/>
      <dgm:t>
        <a:bodyPr/>
        <a:lstStyle/>
        <a:p>
          <a:r>
            <a:rPr lang="en-US" dirty="0"/>
            <a:t>Deadlock can only occur if threads are synchronized with locks (monitors or Java locks). Change to immutable resources, thread private resources, or </a:t>
          </a:r>
          <a:r>
            <a:rPr lang="en-US" dirty="0" err="1"/>
            <a:t>threadsafe</a:t>
          </a:r>
          <a:r>
            <a:rPr lang="en-US" dirty="0"/>
            <a:t> datatypes coordination strategy (reference “Thread Coordination Strategies” slide).</a:t>
          </a:r>
        </a:p>
      </dgm:t>
    </dgm:pt>
    <dgm:pt modelId="{922E7BBE-CADA-4EAB-85D1-7170E8EF5B16}" type="parTrans" cxnId="{45D74F4A-301E-4507-9949-6DA91573A6A0}">
      <dgm:prSet/>
      <dgm:spPr/>
      <dgm:t>
        <a:bodyPr/>
        <a:lstStyle/>
        <a:p>
          <a:endParaRPr lang="en-US"/>
        </a:p>
      </dgm:t>
    </dgm:pt>
    <dgm:pt modelId="{B6BC4635-1635-430F-B599-265273615051}" type="sibTrans" cxnId="{45D74F4A-301E-4507-9949-6DA91573A6A0}">
      <dgm:prSet/>
      <dgm:spPr/>
      <dgm:t>
        <a:bodyPr/>
        <a:lstStyle/>
        <a:p>
          <a:endParaRPr lang="en-US"/>
        </a:p>
      </dgm:t>
    </dgm:pt>
    <dgm:pt modelId="{7EF480E4-0F18-411E-B1EC-F77B2F82386E}" type="pres">
      <dgm:prSet presAssocID="{B337C653-2296-4958-9E07-0AE39E593910}" presName="Name0" presStyleCnt="0">
        <dgm:presLayoutVars>
          <dgm:dir/>
          <dgm:animLvl val="lvl"/>
          <dgm:resizeHandles val="exact"/>
        </dgm:presLayoutVars>
      </dgm:prSet>
      <dgm:spPr/>
    </dgm:pt>
    <dgm:pt modelId="{6730E732-E837-4345-B0AA-FB2A750E88F9}" type="pres">
      <dgm:prSet presAssocID="{07E30C87-7A89-42F6-AFFB-0B37F207C1D4}" presName="linNode" presStyleCnt="0"/>
      <dgm:spPr/>
    </dgm:pt>
    <dgm:pt modelId="{50905227-C113-4FB2-8AC4-99301BB000C3}" type="pres">
      <dgm:prSet presAssocID="{07E30C87-7A89-42F6-AFFB-0B37F207C1D4}" presName="parTx" presStyleLbl="revTx" presStyleIdx="0" presStyleCnt="3">
        <dgm:presLayoutVars>
          <dgm:chMax val="1"/>
          <dgm:bulletEnabled val="1"/>
        </dgm:presLayoutVars>
      </dgm:prSet>
      <dgm:spPr/>
    </dgm:pt>
    <dgm:pt modelId="{C3E1436C-59AC-4402-838A-906C135164D0}" type="pres">
      <dgm:prSet presAssocID="{07E30C87-7A89-42F6-AFFB-0B37F207C1D4}" presName="bracket" presStyleLbl="parChTrans1D1" presStyleIdx="0" presStyleCnt="3"/>
      <dgm:spPr/>
    </dgm:pt>
    <dgm:pt modelId="{75621E90-33DB-4539-898E-E4BE460993EF}" type="pres">
      <dgm:prSet presAssocID="{07E30C87-7A89-42F6-AFFB-0B37F207C1D4}" presName="spH" presStyleCnt="0"/>
      <dgm:spPr/>
    </dgm:pt>
    <dgm:pt modelId="{6F6ECE02-025A-4F4A-BAA7-1D7664894B7C}" type="pres">
      <dgm:prSet presAssocID="{07E30C87-7A89-42F6-AFFB-0B37F207C1D4}" presName="desTx" presStyleLbl="node1" presStyleIdx="0" presStyleCnt="3">
        <dgm:presLayoutVars>
          <dgm:bulletEnabled val="1"/>
        </dgm:presLayoutVars>
      </dgm:prSet>
      <dgm:spPr/>
    </dgm:pt>
    <dgm:pt modelId="{9C72C788-4C48-42EC-83A6-C0301E8129CE}" type="pres">
      <dgm:prSet presAssocID="{C50DD2A5-B9A0-45F9-B86B-E787DA121927}" presName="spV" presStyleCnt="0"/>
      <dgm:spPr/>
    </dgm:pt>
    <dgm:pt modelId="{2BB98F41-0302-4788-9249-37622D711DD5}" type="pres">
      <dgm:prSet presAssocID="{45824BAB-BADB-4699-A35E-96370E68D37B}" presName="linNode" presStyleCnt="0"/>
      <dgm:spPr/>
    </dgm:pt>
    <dgm:pt modelId="{D0030846-A653-4321-B5CA-9FD481D9EB7E}" type="pres">
      <dgm:prSet presAssocID="{45824BAB-BADB-4699-A35E-96370E68D37B}" presName="parTx" presStyleLbl="revTx" presStyleIdx="1" presStyleCnt="3">
        <dgm:presLayoutVars>
          <dgm:chMax val="1"/>
          <dgm:bulletEnabled val="1"/>
        </dgm:presLayoutVars>
      </dgm:prSet>
      <dgm:spPr/>
    </dgm:pt>
    <dgm:pt modelId="{F7310AA2-25A5-4D34-8B1B-13D3A7EE469D}" type="pres">
      <dgm:prSet presAssocID="{45824BAB-BADB-4699-A35E-96370E68D37B}" presName="bracket" presStyleLbl="parChTrans1D1" presStyleIdx="1" presStyleCnt="3"/>
      <dgm:spPr/>
    </dgm:pt>
    <dgm:pt modelId="{7EB2C3BD-8891-4673-A3CA-5A9AE90DDFCD}" type="pres">
      <dgm:prSet presAssocID="{45824BAB-BADB-4699-A35E-96370E68D37B}" presName="spH" presStyleCnt="0"/>
      <dgm:spPr/>
    </dgm:pt>
    <dgm:pt modelId="{36E79EDD-EBDE-413F-B860-8978C80FE008}" type="pres">
      <dgm:prSet presAssocID="{45824BAB-BADB-4699-A35E-96370E68D37B}" presName="desTx" presStyleLbl="node1" presStyleIdx="1" presStyleCnt="3">
        <dgm:presLayoutVars>
          <dgm:bulletEnabled val="1"/>
        </dgm:presLayoutVars>
      </dgm:prSet>
      <dgm:spPr/>
    </dgm:pt>
    <dgm:pt modelId="{9333C3CA-5308-4DCE-A4B6-7C67F9F81AB4}" type="pres">
      <dgm:prSet presAssocID="{23A0272E-5D16-4BF8-AB22-07B2EFA8465D}" presName="spV" presStyleCnt="0"/>
      <dgm:spPr/>
    </dgm:pt>
    <dgm:pt modelId="{5A033B05-56CA-435C-A49E-552D570C73AF}" type="pres">
      <dgm:prSet presAssocID="{FDF0D019-3424-4DF8-BBAE-36D8FFAE83F7}" presName="linNode" presStyleCnt="0"/>
      <dgm:spPr/>
    </dgm:pt>
    <dgm:pt modelId="{C292F136-A061-46D4-BDA7-F4D0C74C27FE}" type="pres">
      <dgm:prSet presAssocID="{FDF0D019-3424-4DF8-BBAE-36D8FFAE83F7}" presName="parTx" presStyleLbl="revTx" presStyleIdx="2" presStyleCnt="3">
        <dgm:presLayoutVars>
          <dgm:chMax val="1"/>
          <dgm:bulletEnabled val="1"/>
        </dgm:presLayoutVars>
      </dgm:prSet>
      <dgm:spPr/>
    </dgm:pt>
    <dgm:pt modelId="{CA47E9FF-9D61-47A1-8FEB-1CD2B24B34DD}" type="pres">
      <dgm:prSet presAssocID="{FDF0D019-3424-4DF8-BBAE-36D8FFAE83F7}" presName="bracket" presStyleLbl="parChTrans1D1" presStyleIdx="2" presStyleCnt="3"/>
      <dgm:spPr/>
    </dgm:pt>
    <dgm:pt modelId="{E39396EF-ABFF-4B5F-BAF0-BE68874C6B59}" type="pres">
      <dgm:prSet presAssocID="{FDF0D019-3424-4DF8-BBAE-36D8FFAE83F7}" presName="spH" presStyleCnt="0"/>
      <dgm:spPr/>
    </dgm:pt>
    <dgm:pt modelId="{457B966A-5D6C-4067-AA2F-58E8F6D5324F}" type="pres">
      <dgm:prSet presAssocID="{FDF0D019-3424-4DF8-BBAE-36D8FFAE83F7}" presName="desTx" presStyleLbl="node1" presStyleIdx="2" presStyleCnt="3">
        <dgm:presLayoutVars>
          <dgm:bulletEnabled val="1"/>
        </dgm:presLayoutVars>
      </dgm:prSet>
      <dgm:spPr/>
    </dgm:pt>
  </dgm:ptLst>
  <dgm:cxnLst>
    <dgm:cxn modelId="{9B476A1B-1EC4-483D-A37B-A404C3F9900D}" type="presOf" srcId="{B48F4D0E-60A7-47EA-94E1-9354146423C1}" destId="{6F6ECE02-025A-4F4A-BAA7-1D7664894B7C}" srcOrd="0" destOrd="0" presId="urn:diagrams.loki3.com/BracketList"/>
    <dgm:cxn modelId="{AA6EB95B-6699-4F9F-B5E1-6C38243EDC48}" srcId="{FDF0D019-3424-4DF8-BBAE-36D8FFAE83F7}" destId="{224368FA-29EF-4C5D-96E5-E2FE3C987D64}" srcOrd="0" destOrd="0" parTransId="{F1E8D5DC-CC54-41AB-A242-FFC122FCAF2B}" sibTransId="{43D23D30-0953-45BE-BF2F-C74A7CF9433F}"/>
    <dgm:cxn modelId="{45D74F4A-301E-4507-9949-6DA91573A6A0}" srcId="{07E30C87-7A89-42F6-AFFB-0B37F207C1D4}" destId="{B48F4D0E-60A7-47EA-94E1-9354146423C1}" srcOrd="0" destOrd="0" parTransId="{922E7BBE-CADA-4EAB-85D1-7170E8EF5B16}" sibTransId="{B6BC4635-1635-430F-B599-265273615051}"/>
    <dgm:cxn modelId="{5AFF0881-13F2-490F-9D16-000C13554761}" type="presOf" srcId="{45824BAB-BADB-4699-A35E-96370E68D37B}" destId="{D0030846-A653-4321-B5CA-9FD481D9EB7E}" srcOrd="0" destOrd="0" presId="urn:diagrams.loki3.com/BracketList"/>
    <dgm:cxn modelId="{D995BF8A-45D5-4BA4-B585-F545E87C191E}" type="presOf" srcId="{B337C653-2296-4958-9E07-0AE39E593910}" destId="{7EF480E4-0F18-411E-B1EC-F77B2F82386E}" srcOrd="0" destOrd="0" presId="urn:diagrams.loki3.com/BracketList"/>
    <dgm:cxn modelId="{D0677B8E-A5FA-44AC-B6CA-38CC08F3A1B9}" srcId="{B337C653-2296-4958-9E07-0AE39E593910}" destId="{07E30C87-7A89-42F6-AFFB-0B37F207C1D4}" srcOrd="0" destOrd="0" parTransId="{C29AA152-34F3-44CE-95C8-5E47383E0CA7}" sibTransId="{C50DD2A5-B9A0-45F9-B86B-E787DA121927}"/>
    <dgm:cxn modelId="{DAA33393-76BB-4989-BC67-21810BEAEF91}" type="presOf" srcId="{12D72A60-2471-409F-8AC7-F34027DD9BD4}" destId="{36E79EDD-EBDE-413F-B860-8978C80FE008}" srcOrd="0" destOrd="0" presId="urn:diagrams.loki3.com/BracketList"/>
    <dgm:cxn modelId="{64A206A6-CBF0-4E84-A456-C9FDFA39F567}" type="presOf" srcId="{07E30C87-7A89-42F6-AFFB-0B37F207C1D4}" destId="{50905227-C113-4FB2-8AC4-99301BB000C3}" srcOrd="0" destOrd="0" presId="urn:diagrams.loki3.com/BracketList"/>
    <dgm:cxn modelId="{787936BB-E400-45A6-9097-B942FB1522E6}" srcId="{B337C653-2296-4958-9E07-0AE39E593910}" destId="{45824BAB-BADB-4699-A35E-96370E68D37B}" srcOrd="1" destOrd="0" parTransId="{CB9DA663-C916-48A7-8EC9-BB1D3797CF3A}" sibTransId="{23A0272E-5D16-4BF8-AB22-07B2EFA8465D}"/>
    <dgm:cxn modelId="{5B0EB1BB-93C0-4C0D-BDC4-50743DB19F30}" type="presOf" srcId="{FDF0D019-3424-4DF8-BBAE-36D8FFAE83F7}" destId="{C292F136-A061-46D4-BDA7-F4D0C74C27FE}" srcOrd="0" destOrd="0" presId="urn:diagrams.loki3.com/BracketList"/>
    <dgm:cxn modelId="{3A5C39C7-8E62-462E-9C74-85B35D85EFC2}" type="presOf" srcId="{224368FA-29EF-4C5D-96E5-E2FE3C987D64}" destId="{457B966A-5D6C-4067-AA2F-58E8F6D5324F}" srcOrd="0" destOrd="0" presId="urn:diagrams.loki3.com/BracketList"/>
    <dgm:cxn modelId="{8CB113D4-314E-4635-BEC3-C129D045D5AD}" srcId="{45824BAB-BADB-4699-A35E-96370E68D37B}" destId="{12D72A60-2471-409F-8AC7-F34027DD9BD4}" srcOrd="0" destOrd="0" parTransId="{D55C6338-4248-49EA-ABA1-68CCF635B879}" sibTransId="{CF1258E0-048C-45C3-8310-835238638351}"/>
    <dgm:cxn modelId="{6FF8E4DE-1148-45EE-9A56-2BA3B35F8FE4}" srcId="{B337C653-2296-4958-9E07-0AE39E593910}" destId="{FDF0D019-3424-4DF8-BBAE-36D8FFAE83F7}" srcOrd="2" destOrd="0" parTransId="{535F174D-E795-4688-BE09-F75F93F66BC2}" sibTransId="{A36DD57D-EB19-4C7E-B95D-43555DDD3D54}"/>
    <dgm:cxn modelId="{2DBAD219-1ACF-4724-8DA5-8AE0BBA504B6}" type="presParOf" srcId="{7EF480E4-0F18-411E-B1EC-F77B2F82386E}" destId="{6730E732-E837-4345-B0AA-FB2A750E88F9}" srcOrd="0" destOrd="0" presId="urn:diagrams.loki3.com/BracketList"/>
    <dgm:cxn modelId="{EE754AAD-A0B3-41DA-B58C-5E59F187BD22}" type="presParOf" srcId="{6730E732-E837-4345-B0AA-FB2A750E88F9}" destId="{50905227-C113-4FB2-8AC4-99301BB000C3}" srcOrd="0" destOrd="0" presId="urn:diagrams.loki3.com/BracketList"/>
    <dgm:cxn modelId="{468231BE-3AB1-4C22-9A4D-59F6DF2F019A}" type="presParOf" srcId="{6730E732-E837-4345-B0AA-FB2A750E88F9}" destId="{C3E1436C-59AC-4402-838A-906C135164D0}" srcOrd="1" destOrd="0" presId="urn:diagrams.loki3.com/BracketList"/>
    <dgm:cxn modelId="{03679DC5-A8EC-4E0A-B2A9-6E8AEAA9B5A2}" type="presParOf" srcId="{6730E732-E837-4345-B0AA-FB2A750E88F9}" destId="{75621E90-33DB-4539-898E-E4BE460993EF}" srcOrd="2" destOrd="0" presId="urn:diagrams.loki3.com/BracketList"/>
    <dgm:cxn modelId="{D3C78489-C544-4467-8100-9B9346181344}" type="presParOf" srcId="{6730E732-E837-4345-B0AA-FB2A750E88F9}" destId="{6F6ECE02-025A-4F4A-BAA7-1D7664894B7C}" srcOrd="3" destOrd="0" presId="urn:diagrams.loki3.com/BracketList"/>
    <dgm:cxn modelId="{AB4CD1A1-3142-4D92-B25E-B5FE0C53E83E}" type="presParOf" srcId="{7EF480E4-0F18-411E-B1EC-F77B2F82386E}" destId="{9C72C788-4C48-42EC-83A6-C0301E8129CE}" srcOrd="1" destOrd="0" presId="urn:diagrams.loki3.com/BracketList"/>
    <dgm:cxn modelId="{62FBF710-8566-4D0E-B7E4-76EF4B200995}" type="presParOf" srcId="{7EF480E4-0F18-411E-B1EC-F77B2F82386E}" destId="{2BB98F41-0302-4788-9249-37622D711DD5}" srcOrd="2" destOrd="0" presId="urn:diagrams.loki3.com/BracketList"/>
    <dgm:cxn modelId="{3E07648A-FC05-423F-B2E1-FF8CFCE67BE7}" type="presParOf" srcId="{2BB98F41-0302-4788-9249-37622D711DD5}" destId="{D0030846-A653-4321-B5CA-9FD481D9EB7E}" srcOrd="0" destOrd="0" presId="urn:diagrams.loki3.com/BracketList"/>
    <dgm:cxn modelId="{29ABE32B-20AD-426D-BD1F-E219CCAE84D2}" type="presParOf" srcId="{2BB98F41-0302-4788-9249-37622D711DD5}" destId="{F7310AA2-25A5-4D34-8B1B-13D3A7EE469D}" srcOrd="1" destOrd="0" presId="urn:diagrams.loki3.com/BracketList"/>
    <dgm:cxn modelId="{364F471C-6858-4FFA-A918-1FECAAE72D7E}" type="presParOf" srcId="{2BB98F41-0302-4788-9249-37622D711DD5}" destId="{7EB2C3BD-8891-4673-A3CA-5A9AE90DDFCD}" srcOrd="2" destOrd="0" presId="urn:diagrams.loki3.com/BracketList"/>
    <dgm:cxn modelId="{35F1AC8A-5214-465C-8FE5-23E801397645}" type="presParOf" srcId="{2BB98F41-0302-4788-9249-37622D711DD5}" destId="{36E79EDD-EBDE-413F-B860-8978C80FE008}" srcOrd="3" destOrd="0" presId="urn:diagrams.loki3.com/BracketList"/>
    <dgm:cxn modelId="{E10B68F5-6BDC-4C1D-9B88-4E9CED195821}" type="presParOf" srcId="{7EF480E4-0F18-411E-B1EC-F77B2F82386E}" destId="{9333C3CA-5308-4DCE-A4B6-7C67F9F81AB4}" srcOrd="3" destOrd="0" presId="urn:diagrams.loki3.com/BracketList"/>
    <dgm:cxn modelId="{B8710E14-8465-4E96-A327-F07B2CE66ECD}" type="presParOf" srcId="{7EF480E4-0F18-411E-B1EC-F77B2F82386E}" destId="{5A033B05-56CA-435C-A49E-552D570C73AF}" srcOrd="4" destOrd="0" presId="urn:diagrams.loki3.com/BracketList"/>
    <dgm:cxn modelId="{127876AD-DCCD-466A-9C8B-40C6AF5A20C9}" type="presParOf" srcId="{5A033B05-56CA-435C-A49E-552D570C73AF}" destId="{C292F136-A061-46D4-BDA7-F4D0C74C27FE}" srcOrd="0" destOrd="0" presId="urn:diagrams.loki3.com/BracketList"/>
    <dgm:cxn modelId="{B2086D2A-135F-48BE-A6A5-43C59F50B0A8}" type="presParOf" srcId="{5A033B05-56CA-435C-A49E-552D570C73AF}" destId="{CA47E9FF-9D61-47A1-8FEB-1CD2B24B34DD}" srcOrd="1" destOrd="0" presId="urn:diagrams.loki3.com/BracketList"/>
    <dgm:cxn modelId="{F71798EA-0D3C-4EBD-AE71-59F21A5EC61F}" type="presParOf" srcId="{5A033B05-56CA-435C-A49E-552D570C73AF}" destId="{E39396EF-ABFF-4B5F-BAF0-BE68874C6B59}" srcOrd="2" destOrd="0" presId="urn:diagrams.loki3.com/BracketList"/>
    <dgm:cxn modelId="{8C862621-9C5F-47AB-8DD5-852424D6579F}" type="presParOf" srcId="{5A033B05-56CA-435C-A49E-552D570C73AF}" destId="{457B966A-5D6C-4067-AA2F-58E8F6D5324F}"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2C208-1408-44E7-A8FF-E8DF64030013}">
      <dsp:nvSpPr>
        <dsp:cNvPr id="0" name=""/>
        <dsp:cNvSpPr/>
      </dsp:nvSpPr>
      <dsp:spPr>
        <a:xfrm>
          <a:off x="0" y="1531537"/>
          <a:ext cx="2740521" cy="96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73660" rIns="206248" bIns="73660" numCol="1" spcCol="1270" anchor="ctr" anchorCtr="0">
          <a:noAutofit/>
        </a:bodyPr>
        <a:lstStyle/>
        <a:p>
          <a:pPr marL="0" lvl="0" indent="0" algn="r" defTabSz="1289050">
            <a:lnSpc>
              <a:spcPct val="90000"/>
            </a:lnSpc>
            <a:spcBef>
              <a:spcPct val="0"/>
            </a:spcBef>
            <a:spcAft>
              <a:spcPct val="35000"/>
            </a:spcAft>
            <a:buNone/>
          </a:pPr>
          <a:r>
            <a:rPr lang="en-US" sz="2900" kern="1200" dirty="0"/>
            <a:t>Formatter Class</a:t>
          </a:r>
        </a:p>
      </dsp:txBody>
      <dsp:txXfrm>
        <a:off x="0" y="1531537"/>
        <a:ext cx="2740521" cy="968962"/>
      </dsp:txXfrm>
    </dsp:sp>
    <dsp:sp modelId="{1422C04E-0AD2-4952-9A6A-3E0FA986173D}">
      <dsp:nvSpPr>
        <dsp:cNvPr id="0" name=""/>
        <dsp:cNvSpPr/>
      </dsp:nvSpPr>
      <dsp:spPr>
        <a:xfrm>
          <a:off x="2740521" y="623135"/>
          <a:ext cx="548104" cy="278576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533CCA-9935-4F5B-9941-949B31F476C9}">
      <dsp:nvSpPr>
        <dsp:cNvPr id="0" name=""/>
        <dsp:cNvSpPr/>
      </dsp:nvSpPr>
      <dsp:spPr>
        <a:xfrm>
          <a:off x="3507866" y="623135"/>
          <a:ext cx="7454217" cy="278576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A sequential-access text file can be created with the Formatter object. </a:t>
          </a:r>
        </a:p>
        <a:p>
          <a:pPr marL="285750" lvl="1" indent="-285750" algn="l" defTabSz="1289050">
            <a:lnSpc>
              <a:spcPct val="90000"/>
            </a:lnSpc>
            <a:spcBef>
              <a:spcPct val="0"/>
            </a:spcBef>
            <a:spcAft>
              <a:spcPct val="15000"/>
            </a:spcAft>
            <a:buChar char="•"/>
          </a:pPr>
          <a:r>
            <a:rPr lang="en-US" sz="2900" kern="1200" dirty="0"/>
            <a:t>Formatter creates a named file if the file doesn’t already exist. </a:t>
          </a:r>
        </a:p>
        <a:p>
          <a:pPr marL="285750" lvl="1" indent="-285750" algn="l" defTabSz="1289050">
            <a:lnSpc>
              <a:spcPct val="90000"/>
            </a:lnSpc>
            <a:spcBef>
              <a:spcPct val="0"/>
            </a:spcBef>
            <a:spcAft>
              <a:spcPct val="15000"/>
            </a:spcAft>
            <a:buChar char="•"/>
          </a:pPr>
          <a:r>
            <a:rPr lang="en-US" sz="2900" kern="1200" dirty="0"/>
            <a:t>Formatter allows you to carefully control what you write with formatting expressions.</a:t>
          </a:r>
        </a:p>
      </dsp:txBody>
      <dsp:txXfrm>
        <a:off x="3507866" y="623135"/>
        <a:ext cx="7454217" cy="2785767"/>
      </dsp:txXfrm>
    </dsp:sp>
    <dsp:sp modelId="{6C6CE844-4EF1-462D-9E8F-D9C602D6F092}">
      <dsp:nvSpPr>
        <dsp:cNvPr id="0" name=""/>
        <dsp:cNvSpPr/>
      </dsp:nvSpPr>
      <dsp:spPr>
        <a:xfrm>
          <a:off x="0" y="3513302"/>
          <a:ext cx="2743200" cy="96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73660" rIns="206248" bIns="73660" numCol="1" spcCol="1270" anchor="ctr" anchorCtr="0">
          <a:noAutofit/>
        </a:bodyPr>
        <a:lstStyle/>
        <a:p>
          <a:pPr marL="0" lvl="0" indent="0" algn="r" defTabSz="1289050">
            <a:lnSpc>
              <a:spcPct val="90000"/>
            </a:lnSpc>
            <a:spcBef>
              <a:spcPct val="0"/>
            </a:spcBef>
            <a:spcAft>
              <a:spcPct val="35000"/>
            </a:spcAft>
            <a:buNone/>
          </a:pPr>
          <a:r>
            <a:rPr lang="en-US" sz="2900" kern="1200" dirty="0" err="1"/>
            <a:t>BufferedWriter</a:t>
          </a:r>
          <a:r>
            <a:rPr lang="en-US" sz="2900" kern="1200" dirty="0"/>
            <a:t> Class</a:t>
          </a:r>
        </a:p>
      </dsp:txBody>
      <dsp:txXfrm>
        <a:off x="0" y="3513302"/>
        <a:ext cx="2743200" cy="968962"/>
      </dsp:txXfrm>
    </dsp:sp>
    <dsp:sp modelId="{A0666D2C-4C9F-4704-A056-9E45925783DD}">
      <dsp:nvSpPr>
        <dsp:cNvPr id="0" name=""/>
        <dsp:cNvSpPr/>
      </dsp:nvSpPr>
      <dsp:spPr>
        <a:xfrm>
          <a:off x="2743199" y="3513302"/>
          <a:ext cx="548640" cy="96896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00959B-F93C-45EA-A4D1-6AE20115CDD5}">
      <dsp:nvSpPr>
        <dsp:cNvPr id="0" name=""/>
        <dsp:cNvSpPr/>
      </dsp:nvSpPr>
      <dsp:spPr>
        <a:xfrm>
          <a:off x="3511295" y="3513302"/>
          <a:ext cx="7461504" cy="9689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err="1"/>
            <a:t>BufferedWriter</a:t>
          </a:r>
          <a:r>
            <a:rPr lang="en-US" sz="2900" kern="1200" dirty="0"/>
            <a:t> can write text and binary data.</a:t>
          </a:r>
        </a:p>
      </dsp:txBody>
      <dsp:txXfrm>
        <a:off x="3511295" y="3513302"/>
        <a:ext cx="7461504" cy="9689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2C208-1408-44E7-A8FF-E8DF64030013}">
      <dsp:nvSpPr>
        <dsp:cNvPr id="0" name=""/>
        <dsp:cNvSpPr/>
      </dsp:nvSpPr>
      <dsp:spPr>
        <a:xfrm>
          <a:off x="5357" y="975731"/>
          <a:ext cx="2740521"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Scanner Class</a:t>
          </a:r>
        </a:p>
      </dsp:txBody>
      <dsp:txXfrm>
        <a:off x="5357" y="975731"/>
        <a:ext cx="2740521" cy="475200"/>
      </dsp:txXfrm>
    </dsp:sp>
    <dsp:sp modelId="{1422C04E-0AD2-4952-9A6A-3E0FA986173D}">
      <dsp:nvSpPr>
        <dsp:cNvPr id="0" name=""/>
        <dsp:cNvSpPr/>
      </dsp:nvSpPr>
      <dsp:spPr>
        <a:xfrm>
          <a:off x="2745878" y="619331"/>
          <a:ext cx="548104" cy="1188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533CCA-9935-4F5B-9941-949B31F476C9}">
      <dsp:nvSpPr>
        <dsp:cNvPr id="0" name=""/>
        <dsp:cNvSpPr/>
      </dsp:nvSpPr>
      <dsp:spPr>
        <a:xfrm>
          <a:off x="3513224" y="619331"/>
          <a:ext cx="7454217" cy="1188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Scanner allows you to read in data from text files with specific methods supporting different datatypes, to read in datatypes as a whole.</a:t>
          </a:r>
        </a:p>
      </dsp:txBody>
      <dsp:txXfrm>
        <a:off x="3513224" y="619331"/>
        <a:ext cx="7454217" cy="1188000"/>
      </dsp:txXfrm>
    </dsp:sp>
    <dsp:sp modelId="{6C6CE844-4EF1-462D-9E8F-D9C602D6F092}">
      <dsp:nvSpPr>
        <dsp:cNvPr id="0" name=""/>
        <dsp:cNvSpPr/>
      </dsp:nvSpPr>
      <dsp:spPr>
        <a:xfrm>
          <a:off x="5357" y="2119265"/>
          <a:ext cx="2740521" cy="80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err="1"/>
            <a:t>BufferedReader</a:t>
          </a:r>
          <a:r>
            <a:rPr lang="en-US" sz="2400" kern="1200" dirty="0"/>
            <a:t> Class</a:t>
          </a:r>
        </a:p>
      </dsp:txBody>
      <dsp:txXfrm>
        <a:off x="5357" y="2119265"/>
        <a:ext cx="2740521" cy="801900"/>
      </dsp:txXfrm>
    </dsp:sp>
    <dsp:sp modelId="{A0666D2C-4C9F-4704-A056-9E45925783DD}">
      <dsp:nvSpPr>
        <dsp:cNvPr id="0" name=""/>
        <dsp:cNvSpPr/>
      </dsp:nvSpPr>
      <dsp:spPr>
        <a:xfrm>
          <a:off x="2745878" y="1893731"/>
          <a:ext cx="548104" cy="125296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00959B-F93C-45EA-A4D1-6AE20115CDD5}">
      <dsp:nvSpPr>
        <dsp:cNvPr id="0" name=""/>
        <dsp:cNvSpPr/>
      </dsp:nvSpPr>
      <dsp:spPr>
        <a:xfrm>
          <a:off x="3513224" y="1893731"/>
          <a:ext cx="7454217" cy="12529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t>BufferedReader</a:t>
          </a:r>
          <a:r>
            <a:rPr lang="en-US" sz="2400" kern="1200" dirty="0"/>
            <a:t> allows you to read in any data (not just strings) from files.</a:t>
          </a:r>
        </a:p>
        <a:p>
          <a:pPr marL="228600" lvl="1" indent="-228600" algn="l" defTabSz="1066800">
            <a:lnSpc>
              <a:spcPct val="90000"/>
            </a:lnSpc>
            <a:spcBef>
              <a:spcPct val="0"/>
            </a:spcBef>
            <a:spcAft>
              <a:spcPct val="15000"/>
            </a:spcAft>
            <a:buChar char="•"/>
          </a:pPr>
          <a:r>
            <a:rPr lang="en-US" sz="2400" kern="1200" dirty="0"/>
            <a:t>You need to cast to make the contents a string.</a:t>
          </a:r>
        </a:p>
      </dsp:txBody>
      <dsp:txXfrm>
        <a:off x="3513224" y="1893731"/>
        <a:ext cx="7454217" cy="1252968"/>
      </dsp:txXfrm>
    </dsp:sp>
    <dsp:sp modelId="{48789F79-7EA4-4703-BB1F-632E89ED4BC0}">
      <dsp:nvSpPr>
        <dsp:cNvPr id="0" name=""/>
        <dsp:cNvSpPr/>
      </dsp:nvSpPr>
      <dsp:spPr>
        <a:xfrm>
          <a:off x="5357" y="3458634"/>
          <a:ext cx="2740521" cy="80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err="1"/>
            <a:t>Files.readAllLines</a:t>
          </a:r>
          <a:r>
            <a:rPr lang="en-US" sz="2400" kern="1200" dirty="0"/>
            <a:t>() Method</a:t>
          </a:r>
        </a:p>
      </dsp:txBody>
      <dsp:txXfrm>
        <a:off x="5357" y="3458634"/>
        <a:ext cx="2740521" cy="801900"/>
      </dsp:txXfrm>
    </dsp:sp>
    <dsp:sp modelId="{6DF42A73-4A45-484F-BC0C-22B5119BFFAD}">
      <dsp:nvSpPr>
        <dsp:cNvPr id="0" name=""/>
        <dsp:cNvSpPr/>
      </dsp:nvSpPr>
      <dsp:spPr>
        <a:xfrm>
          <a:off x="2745878" y="3233100"/>
          <a:ext cx="548104" cy="125296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AD310-43EF-4876-9C24-0C37F92E2267}">
      <dsp:nvSpPr>
        <dsp:cNvPr id="0" name=""/>
        <dsp:cNvSpPr/>
      </dsp:nvSpPr>
      <dsp:spPr>
        <a:xfrm>
          <a:off x="3513224" y="3233100"/>
          <a:ext cx="7454217" cy="12529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The </a:t>
          </a:r>
          <a:r>
            <a:rPr lang="en-US" sz="2400" kern="1200" dirty="0" err="1"/>
            <a:t>readAllLines</a:t>
          </a:r>
          <a:r>
            <a:rPr lang="en-US" sz="2400" kern="1200" dirty="0"/>
            <a:t> method reads in the entire file into a list.</a:t>
          </a:r>
        </a:p>
        <a:p>
          <a:pPr marL="228600" lvl="1" indent="-228600" algn="l" defTabSz="1066800">
            <a:lnSpc>
              <a:spcPct val="90000"/>
            </a:lnSpc>
            <a:spcBef>
              <a:spcPct val="0"/>
            </a:spcBef>
            <a:spcAft>
              <a:spcPct val="15000"/>
            </a:spcAft>
            <a:buChar char="•"/>
          </a:pPr>
          <a:r>
            <a:rPr lang="en-US" sz="2400" kern="1200" dirty="0"/>
            <a:t>Useful if the text file isn’t excessively large.</a:t>
          </a:r>
        </a:p>
      </dsp:txBody>
      <dsp:txXfrm>
        <a:off x="3513224" y="3233100"/>
        <a:ext cx="7454217" cy="1252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2C208-1408-44E7-A8FF-E8DF64030013}">
      <dsp:nvSpPr>
        <dsp:cNvPr id="0" name=""/>
        <dsp:cNvSpPr/>
      </dsp:nvSpPr>
      <dsp:spPr>
        <a:xfrm>
          <a:off x="5357" y="268499"/>
          <a:ext cx="2740521" cy="53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marL="0" lvl="0" indent="0" algn="r" defTabSz="1200150">
            <a:lnSpc>
              <a:spcPct val="90000"/>
            </a:lnSpc>
            <a:spcBef>
              <a:spcPct val="0"/>
            </a:spcBef>
            <a:spcAft>
              <a:spcPct val="35000"/>
            </a:spcAft>
            <a:buNone/>
          </a:pPr>
          <a:r>
            <a:rPr lang="en-US" sz="2700" kern="1200" dirty="0"/>
            <a:t>throw</a:t>
          </a:r>
        </a:p>
      </dsp:txBody>
      <dsp:txXfrm>
        <a:off x="5357" y="268499"/>
        <a:ext cx="2740521" cy="534600"/>
      </dsp:txXfrm>
    </dsp:sp>
    <dsp:sp modelId="{1422C04E-0AD2-4952-9A6A-3E0FA986173D}">
      <dsp:nvSpPr>
        <dsp:cNvPr id="0" name=""/>
        <dsp:cNvSpPr/>
      </dsp:nvSpPr>
      <dsp:spPr>
        <a:xfrm>
          <a:off x="2745878" y="51318"/>
          <a:ext cx="548104" cy="96896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533CCA-9935-4F5B-9941-949B31F476C9}">
      <dsp:nvSpPr>
        <dsp:cNvPr id="0" name=""/>
        <dsp:cNvSpPr/>
      </dsp:nvSpPr>
      <dsp:spPr>
        <a:xfrm>
          <a:off x="3513224" y="51318"/>
          <a:ext cx="7454217" cy="9689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Methods use the “throw” keyword to throw the exception when an error is encountered.</a:t>
          </a:r>
        </a:p>
      </dsp:txBody>
      <dsp:txXfrm>
        <a:off x="3513224" y="51318"/>
        <a:ext cx="7454217" cy="968962"/>
      </dsp:txXfrm>
    </dsp:sp>
    <dsp:sp modelId="{6C6CE844-4EF1-462D-9E8F-D9C602D6F092}">
      <dsp:nvSpPr>
        <dsp:cNvPr id="0" name=""/>
        <dsp:cNvSpPr/>
      </dsp:nvSpPr>
      <dsp:spPr>
        <a:xfrm>
          <a:off x="5357" y="1752318"/>
          <a:ext cx="2740521" cy="53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marL="0" lvl="0" indent="0" algn="r" defTabSz="1200150">
            <a:lnSpc>
              <a:spcPct val="90000"/>
            </a:lnSpc>
            <a:spcBef>
              <a:spcPct val="0"/>
            </a:spcBef>
            <a:spcAft>
              <a:spcPct val="35000"/>
            </a:spcAft>
            <a:buNone/>
          </a:pPr>
          <a:r>
            <a:rPr lang="en-US" sz="2700" kern="1200" dirty="0"/>
            <a:t>try ... catch</a:t>
          </a:r>
        </a:p>
      </dsp:txBody>
      <dsp:txXfrm>
        <a:off x="5357" y="1752318"/>
        <a:ext cx="2740521" cy="534600"/>
      </dsp:txXfrm>
    </dsp:sp>
    <dsp:sp modelId="{A0666D2C-4C9F-4704-A056-9E45925783DD}">
      <dsp:nvSpPr>
        <dsp:cNvPr id="0" name=""/>
        <dsp:cNvSpPr/>
      </dsp:nvSpPr>
      <dsp:spPr>
        <a:xfrm>
          <a:off x="2745878" y="1117481"/>
          <a:ext cx="548104" cy="1804275"/>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00959B-F93C-45EA-A4D1-6AE20115CDD5}">
      <dsp:nvSpPr>
        <dsp:cNvPr id="0" name=""/>
        <dsp:cNvSpPr/>
      </dsp:nvSpPr>
      <dsp:spPr>
        <a:xfrm>
          <a:off x="3513224" y="1117481"/>
          <a:ext cx="7454217" cy="18042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Exceptions are caught for any code within the try block.</a:t>
          </a:r>
        </a:p>
        <a:p>
          <a:pPr marL="228600" lvl="1" indent="-228600" algn="l" defTabSz="1200150">
            <a:lnSpc>
              <a:spcPct val="90000"/>
            </a:lnSpc>
            <a:spcBef>
              <a:spcPct val="0"/>
            </a:spcBef>
            <a:spcAft>
              <a:spcPct val="15000"/>
            </a:spcAft>
            <a:buChar char="•"/>
          </a:pPr>
          <a:r>
            <a:rPr lang="en-US" sz="2700" kern="1200" dirty="0"/>
            <a:t>Code to handle the exception is put into the catch block.</a:t>
          </a:r>
        </a:p>
      </dsp:txBody>
      <dsp:txXfrm>
        <a:off x="3513224" y="1117481"/>
        <a:ext cx="7454217" cy="1804275"/>
      </dsp:txXfrm>
    </dsp:sp>
    <dsp:sp modelId="{48789F79-7EA4-4703-BB1F-632E89ED4BC0}">
      <dsp:nvSpPr>
        <dsp:cNvPr id="0" name=""/>
        <dsp:cNvSpPr/>
      </dsp:nvSpPr>
      <dsp:spPr>
        <a:xfrm>
          <a:off x="5357" y="3236137"/>
          <a:ext cx="2740521" cy="53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marL="0" lvl="0" indent="0" algn="r" defTabSz="1200150">
            <a:lnSpc>
              <a:spcPct val="90000"/>
            </a:lnSpc>
            <a:spcBef>
              <a:spcPct val="0"/>
            </a:spcBef>
            <a:spcAft>
              <a:spcPct val="35000"/>
            </a:spcAft>
            <a:buNone/>
          </a:pPr>
          <a:r>
            <a:rPr lang="en-US" sz="2700" kern="1200" dirty="0"/>
            <a:t>throws</a:t>
          </a:r>
        </a:p>
      </dsp:txBody>
      <dsp:txXfrm>
        <a:off x="5357" y="3236137"/>
        <a:ext cx="2740521" cy="534600"/>
      </dsp:txXfrm>
    </dsp:sp>
    <dsp:sp modelId="{6DF42A73-4A45-484F-BC0C-22B5119BFFAD}">
      <dsp:nvSpPr>
        <dsp:cNvPr id="0" name=""/>
        <dsp:cNvSpPr/>
      </dsp:nvSpPr>
      <dsp:spPr>
        <a:xfrm>
          <a:off x="2745878" y="3018956"/>
          <a:ext cx="548104" cy="96896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AD310-43EF-4876-9C24-0C37F92E2267}">
      <dsp:nvSpPr>
        <dsp:cNvPr id="0" name=""/>
        <dsp:cNvSpPr/>
      </dsp:nvSpPr>
      <dsp:spPr>
        <a:xfrm>
          <a:off x="3513224" y="3018956"/>
          <a:ext cx="7454217" cy="9689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A method can declare what exceptions it throws with the “throws” keyword.</a:t>
          </a:r>
        </a:p>
      </dsp:txBody>
      <dsp:txXfrm>
        <a:off x="3513224" y="3018956"/>
        <a:ext cx="7454217" cy="968962"/>
      </dsp:txXfrm>
    </dsp:sp>
    <dsp:sp modelId="{1FFAE993-FCF1-43F7-A859-BAC1CD528B15}">
      <dsp:nvSpPr>
        <dsp:cNvPr id="0" name=""/>
        <dsp:cNvSpPr/>
      </dsp:nvSpPr>
      <dsp:spPr>
        <a:xfrm>
          <a:off x="5357" y="4302300"/>
          <a:ext cx="2740521" cy="53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marL="0" lvl="0" indent="0" algn="r" defTabSz="1200150">
            <a:lnSpc>
              <a:spcPct val="90000"/>
            </a:lnSpc>
            <a:spcBef>
              <a:spcPct val="0"/>
            </a:spcBef>
            <a:spcAft>
              <a:spcPct val="35000"/>
            </a:spcAft>
            <a:buNone/>
          </a:pPr>
          <a:r>
            <a:rPr lang="en-US" sz="2700" kern="1200" dirty="0"/>
            <a:t>finally</a:t>
          </a:r>
        </a:p>
      </dsp:txBody>
      <dsp:txXfrm>
        <a:off x="5357" y="4302300"/>
        <a:ext cx="2740521" cy="534600"/>
      </dsp:txXfrm>
    </dsp:sp>
    <dsp:sp modelId="{90289F54-E092-41FE-BA43-113ECF371A66}">
      <dsp:nvSpPr>
        <dsp:cNvPr id="0" name=""/>
        <dsp:cNvSpPr/>
      </dsp:nvSpPr>
      <dsp:spPr>
        <a:xfrm>
          <a:off x="2745878" y="4085118"/>
          <a:ext cx="548104" cy="968962"/>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50DED-158E-46FA-B10B-94182EBFECFF}">
      <dsp:nvSpPr>
        <dsp:cNvPr id="0" name=""/>
        <dsp:cNvSpPr/>
      </dsp:nvSpPr>
      <dsp:spPr>
        <a:xfrm>
          <a:off x="3513224" y="4085118"/>
          <a:ext cx="7454217" cy="9689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Code in finally block is always executed whether or not the exception is caught, rethrown, or not.</a:t>
          </a:r>
        </a:p>
      </dsp:txBody>
      <dsp:txXfrm>
        <a:off x="3513224" y="4085118"/>
        <a:ext cx="7454217" cy="9689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F87EC-290D-48E1-9E61-B52DAA397AAA}">
      <dsp:nvSpPr>
        <dsp:cNvPr id="0" name=""/>
        <dsp:cNvSpPr/>
      </dsp:nvSpPr>
      <dsp:spPr>
        <a:xfrm>
          <a:off x="3064" y="1130602"/>
          <a:ext cx="5349595" cy="62936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666913-E570-43BB-86EF-B5DDE9A63224}">
      <dsp:nvSpPr>
        <dsp:cNvPr id="0" name=""/>
        <dsp:cNvSpPr/>
      </dsp:nvSpPr>
      <dsp:spPr>
        <a:xfrm>
          <a:off x="3064" y="1366966"/>
          <a:ext cx="393000" cy="39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E8FBF1-B6A1-4614-AD92-199E956B97C7}">
      <dsp:nvSpPr>
        <dsp:cNvPr id="0" name=""/>
        <dsp:cNvSpPr/>
      </dsp:nvSpPr>
      <dsp:spPr>
        <a:xfrm>
          <a:off x="3064" y="0"/>
          <a:ext cx="5349595" cy="1130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66040" rIns="99060" bIns="66040" numCol="1" spcCol="1270" anchor="ctr" anchorCtr="0">
          <a:noAutofit/>
        </a:bodyPr>
        <a:lstStyle/>
        <a:p>
          <a:pPr marL="0" lvl="0" indent="0" algn="l" defTabSz="2311400">
            <a:lnSpc>
              <a:spcPct val="90000"/>
            </a:lnSpc>
            <a:spcBef>
              <a:spcPct val="0"/>
            </a:spcBef>
            <a:spcAft>
              <a:spcPct val="35000"/>
            </a:spcAft>
            <a:buNone/>
          </a:pPr>
          <a:r>
            <a:rPr lang="en-US" sz="5200" kern="1200" dirty="0"/>
            <a:t>Runnable Interface</a:t>
          </a:r>
        </a:p>
      </dsp:txBody>
      <dsp:txXfrm>
        <a:off x="3064" y="0"/>
        <a:ext cx="5349595" cy="1130602"/>
      </dsp:txXfrm>
    </dsp:sp>
    <dsp:sp modelId="{76B5DC26-99D9-4C24-8CA5-08721D156F44}">
      <dsp:nvSpPr>
        <dsp:cNvPr id="0" name=""/>
        <dsp:cNvSpPr/>
      </dsp:nvSpPr>
      <dsp:spPr>
        <a:xfrm>
          <a:off x="3064" y="2283038"/>
          <a:ext cx="392990" cy="39299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3EC0C4-75C9-4456-8B2D-D0B4DD1DBBC7}">
      <dsp:nvSpPr>
        <dsp:cNvPr id="0" name=""/>
        <dsp:cNvSpPr/>
      </dsp:nvSpPr>
      <dsp:spPr>
        <a:xfrm>
          <a:off x="377536" y="2021502"/>
          <a:ext cx="4975123" cy="91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l" defTabSz="1377950">
            <a:lnSpc>
              <a:spcPct val="90000"/>
            </a:lnSpc>
            <a:spcBef>
              <a:spcPct val="0"/>
            </a:spcBef>
            <a:spcAft>
              <a:spcPct val="35000"/>
            </a:spcAft>
            <a:buNone/>
          </a:pPr>
          <a:r>
            <a:rPr lang="en-US" sz="3100" kern="1200" dirty="0"/>
            <a:t>Multiple ways to create</a:t>
          </a:r>
        </a:p>
      </dsp:txBody>
      <dsp:txXfrm>
        <a:off x="377536" y="2021502"/>
        <a:ext cx="4975123" cy="916062"/>
      </dsp:txXfrm>
    </dsp:sp>
    <dsp:sp modelId="{F34C8715-15BA-4985-8D58-13F638EC76BE}">
      <dsp:nvSpPr>
        <dsp:cNvPr id="0" name=""/>
        <dsp:cNvSpPr/>
      </dsp:nvSpPr>
      <dsp:spPr>
        <a:xfrm>
          <a:off x="3064" y="3199101"/>
          <a:ext cx="392990" cy="39299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50FA72-40FE-4C50-A5DF-7C3C8644A928}">
      <dsp:nvSpPr>
        <dsp:cNvPr id="0" name=""/>
        <dsp:cNvSpPr/>
      </dsp:nvSpPr>
      <dsp:spPr>
        <a:xfrm>
          <a:off x="377536" y="2937565"/>
          <a:ext cx="4975123" cy="91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l" defTabSz="1377950">
            <a:lnSpc>
              <a:spcPct val="90000"/>
            </a:lnSpc>
            <a:spcBef>
              <a:spcPct val="0"/>
            </a:spcBef>
            <a:spcAft>
              <a:spcPct val="35000"/>
            </a:spcAft>
            <a:buNone/>
          </a:pPr>
          <a:r>
            <a:rPr lang="en-US" sz="3100" kern="1200" dirty="0"/>
            <a:t>Suitable for Long-Running</a:t>
          </a:r>
        </a:p>
      </dsp:txBody>
      <dsp:txXfrm>
        <a:off x="377536" y="2937565"/>
        <a:ext cx="4975123" cy="916062"/>
      </dsp:txXfrm>
    </dsp:sp>
    <dsp:sp modelId="{68A53D15-2583-4A95-8847-12714B604C08}">
      <dsp:nvSpPr>
        <dsp:cNvPr id="0" name=""/>
        <dsp:cNvSpPr/>
      </dsp:nvSpPr>
      <dsp:spPr>
        <a:xfrm>
          <a:off x="5620139" y="1130602"/>
          <a:ext cx="5349595" cy="62936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94E28F-A611-4E44-8044-83E693E7E696}">
      <dsp:nvSpPr>
        <dsp:cNvPr id="0" name=""/>
        <dsp:cNvSpPr/>
      </dsp:nvSpPr>
      <dsp:spPr>
        <a:xfrm>
          <a:off x="5620139" y="1366966"/>
          <a:ext cx="393000" cy="39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FBAF53-691D-4BF1-AA2F-F6B651715BB2}">
      <dsp:nvSpPr>
        <dsp:cNvPr id="0" name=""/>
        <dsp:cNvSpPr/>
      </dsp:nvSpPr>
      <dsp:spPr>
        <a:xfrm>
          <a:off x="5620139" y="0"/>
          <a:ext cx="5349595" cy="1130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66040" rIns="99060" bIns="66040" numCol="1" spcCol="1270" anchor="ctr" anchorCtr="0">
          <a:noAutofit/>
        </a:bodyPr>
        <a:lstStyle/>
        <a:p>
          <a:pPr marL="0" lvl="0" indent="0" algn="l" defTabSz="2311400">
            <a:lnSpc>
              <a:spcPct val="90000"/>
            </a:lnSpc>
            <a:spcBef>
              <a:spcPct val="0"/>
            </a:spcBef>
            <a:spcAft>
              <a:spcPct val="35000"/>
            </a:spcAft>
            <a:buNone/>
          </a:pPr>
          <a:r>
            <a:rPr lang="en-US" sz="5200" kern="1200" dirty="0"/>
            <a:t>Callable Interface</a:t>
          </a:r>
        </a:p>
      </dsp:txBody>
      <dsp:txXfrm>
        <a:off x="5620139" y="0"/>
        <a:ext cx="5349595" cy="1130602"/>
      </dsp:txXfrm>
    </dsp:sp>
    <dsp:sp modelId="{39AFCE57-8AEE-4219-8D48-7A6C0D6BDA49}">
      <dsp:nvSpPr>
        <dsp:cNvPr id="0" name=""/>
        <dsp:cNvSpPr/>
      </dsp:nvSpPr>
      <dsp:spPr>
        <a:xfrm>
          <a:off x="5620139" y="2283038"/>
          <a:ext cx="392990" cy="39299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079DD9-BF97-45D1-A494-27E876C0CECE}">
      <dsp:nvSpPr>
        <dsp:cNvPr id="0" name=""/>
        <dsp:cNvSpPr/>
      </dsp:nvSpPr>
      <dsp:spPr>
        <a:xfrm>
          <a:off x="5994611" y="2021502"/>
          <a:ext cx="4975123" cy="91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l" defTabSz="1377950">
            <a:lnSpc>
              <a:spcPct val="90000"/>
            </a:lnSpc>
            <a:spcBef>
              <a:spcPct val="0"/>
            </a:spcBef>
            <a:spcAft>
              <a:spcPct val="35000"/>
            </a:spcAft>
            <a:buNone/>
          </a:pPr>
          <a:r>
            <a:rPr lang="en-US" sz="3100" kern="1200" dirty="0"/>
            <a:t>Can return value when done</a:t>
          </a:r>
        </a:p>
      </dsp:txBody>
      <dsp:txXfrm>
        <a:off x="5994611" y="2021502"/>
        <a:ext cx="4975123" cy="916062"/>
      </dsp:txXfrm>
    </dsp:sp>
    <dsp:sp modelId="{9B75212F-63CA-4EC6-A32A-C40C8982F589}">
      <dsp:nvSpPr>
        <dsp:cNvPr id="0" name=""/>
        <dsp:cNvSpPr/>
      </dsp:nvSpPr>
      <dsp:spPr>
        <a:xfrm>
          <a:off x="5620139" y="3199101"/>
          <a:ext cx="392990" cy="39299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21A2E4-8FAD-4007-B4E9-77D6F0642C40}">
      <dsp:nvSpPr>
        <dsp:cNvPr id="0" name=""/>
        <dsp:cNvSpPr/>
      </dsp:nvSpPr>
      <dsp:spPr>
        <a:xfrm>
          <a:off x="5994611" y="2937565"/>
          <a:ext cx="4975123" cy="91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marL="0" lvl="0" indent="0" algn="l" defTabSz="1377950">
            <a:lnSpc>
              <a:spcPct val="90000"/>
            </a:lnSpc>
            <a:spcBef>
              <a:spcPct val="0"/>
            </a:spcBef>
            <a:spcAft>
              <a:spcPct val="35000"/>
            </a:spcAft>
            <a:buNone/>
          </a:pPr>
          <a:r>
            <a:rPr lang="en-US" sz="3100" kern="1200" dirty="0"/>
            <a:t>Suitable for Shorter Tasks</a:t>
          </a:r>
        </a:p>
      </dsp:txBody>
      <dsp:txXfrm>
        <a:off x="5994611" y="2937565"/>
        <a:ext cx="4975123" cy="9160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05227-C113-4FB2-8AC4-99301BB000C3}">
      <dsp:nvSpPr>
        <dsp:cNvPr id="0" name=""/>
        <dsp:cNvSpPr/>
      </dsp:nvSpPr>
      <dsp:spPr>
        <a:xfrm>
          <a:off x="5357" y="290263"/>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Immutable Resource</a:t>
          </a:r>
        </a:p>
      </dsp:txBody>
      <dsp:txXfrm>
        <a:off x="5357" y="290263"/>
        <a:ext cx="2740521" cy="835312"/>
      </dsp:txXfrm>
    </dsp:sp>
    <dsp:sp modelId="{C3E1436C-59AC-4402-838A-906C135164D0}">
      <dsp:nvSpPr>
        <dsp:cNvPr id="0" name=""/>
        <dsp:cNvSpPr/>
      </dsp:nvSpPr>
      <dsp:spPr>
        <a:xfrm>
          <a:off x="2745878" y="81435"/>
          <a:ext cx="548104" cy="125296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6ECE02-025A-4F4A-BAA7-1D7664894B7C}">
      <dsp:nvSpPr>
        <dsp:cNvPr id="0" name=""/>
        <dsp:cNvSpPr/>
      </dsp:nvSpPr>
      <dsp:spPr>
        <a:xfrm>
          <a:off x="3513224" y="81435"/>
          <a:ext cx="7454217" cy="12529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If the resource or variable is immutable, then multiple threads can read it without the need to coordinate access.</a:t>
          </a:r>
        </a:p>
      </dsp:txBody>
      <dsp:txXfrm>
        <a:off x="3513224" y="81435"/>
        <a:ext cx="7454217" cy="1252968"/>
      </dsp:txXfrm>
    </dsp:sp>
    <dsp:sp modelId="{D0030846-A653-4321-B5CA-9FD481D9EB7E}">
      <dsp:nvSpPr>
        <dsp:cNvPr id="0" name=""/>
        <dsp:cNvSpPr/>
      </dsp:nvSpPr>
      <dsp:spPr>
        <a:xfrm>
          <a:off x="5357" y="1633232"/>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Thread Private Resource</a:t>
          </a:r>
        </a:p>
      </dsp:txBody>
      <dsp:txXfrm>
        <a:off x="5357" y="1633232"/>
        <a:ext cx="2740521" cy="835312"/>
      </dsp:txXfrm>
    </dsp:sp>
    <dsp:sp modelId="{F7310AA2-25A5-4D34-8B1B-13D3A7EE469D}">
      <dsp:nvSpPr>
        <dsp:cNvPr id="0" name=""/>
        <dsp:cNvSpPr/>
      </dsp:nvSpPr>
      <dsp:spPr>
        <a:xfrm>
          <a:off x="2745878" y="1424404"/>
          <a:ext cx="548104" cy="125296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79EDD-EBDE-413F-B860-8978C80FE008}">
      <dsp:nvSpPr>
        <dsp:cNvPr id="0" name=""/>
        <dsp:cNvSpPr/>
      </dsp:nvSpPr>
      <dsp:spPr>
        <a:xfrm>
          <a:off x="3513224" y="1424404"/>
          <a:ext cx="7454217" cy="12529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If the resource or variable is kept private to each thread (each thread has its own copy), then the need to coordinate access is eliminated.</a:t>
          </a:r>
        </a:p>
      </dsp:txBody>
      <dsp:txXfrm>
        <a:off x="3513224" y="1424404"/>
        <a:ext cx="7454217" cy="1252968"/>
      </dsp:txXfrm>
    </dsp:sp>
    <dsp:sp modelId="{C292F136-A061-46D4-BDA7-F4D0C74C27FE}">
      <dsp:nvSpPr>
        <dsp:cNvPr id="0" name=""/>
        <dsp:cNvSpPr/>
      </dsp:nvSpPr>
      <dsp:spPr>
        <a:xfrm>
          <a:off x="5357" y="2806528"/>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err="1"/>
            <a:t>Threadsafe</a:t>
          </a:r>
          <a:r>
            <a:rPr lang="en-US" sz="2500" kern="1200" dirty="0"/>
            <a:t> Datatype</a:t>
          </a:r>
        </a:p>
      </dsp:txBody>
      <dsp:txXfrm>
        <a:off x="5357" y="2806528"/>
        <a:ext cx="2740521" cy="835312"/>
      </dsp:txXfrm>
    </dsp:sp>
    <dsp:sp modelId="{CA47E9FF-9D61-47A1-8FEB-1CD2B24B34DD}">
      <dsp:nvSpPr>
        <dsp:cNvPr id="0" name=""/>
        <dsp:cNvSpPr/>
      </dsp:nvSpPr>
      <dsp:spPr>
        <a:xfrm>
          <a:off x="2745878" y="2767372"/>
          <a:ext cx="548104" cy="91362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B966A-5D6C-4067-AA2F-58E8F6D5324F}">
      <dsp:nvSpPr>
        <dsp:cNvPr id="0" name=""/>
        <dsp:cNvSpPr/>
      </dsp:nvSpPr>
      <dsp:spPr>
        <a:xfrm>
          <a:off x="3513224" y="2767372"/>
          <a:ext cx="7454217" cy="9136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If the datatype itself ensures synchronization, the threads do not need to coordinate access.</a:t>
          </a:r>
        </a:p>
      </dsp:txBody>
      <dsp:txXfrm>
        <a:off x="3513224" y="2767372"/>
        <a:ext cx="7454217" cy="913623"/>
      </dsp:txXfrm>
    </dsp:sp>
    <dsp:sp modelId="{D5A23E45-AC99-4993-A973-950A3CEAF309}">
      <dsp:nvSpPr>
        <dsp:cNvPr id="0" name=""/>
        <dsp:cNvSpPr/>
      </dsp:nvSpPr>
      <dsp:spPr>
        <a:xfrm>
          <a:off x="5357" y="3979824"/>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Thread Synchronization</a:t>
          </a:r>
        </a:p>
      </dsp:txBody>
      <dsp:txXfrm>
        <a:off x="5357" y="3979824"/>
        <a:ext cx="2740521" cy="835312"/>
      </dsp:txXfrm>
    </dsp:sp>
    <dsp:sp modelId="{8058BF8A-D02A-4CB3-93E5-DB4EE2466D7B}">
      <dsp:nvSpPr>
        <dsp:cNvPr id="0" name=""/>
        <dsp:cNvSpPr/>
      </dsp:nvSpPr>
      <dsp:spPr>
        <a:xfrm>
          <a:off x="2745878" y="3770995"/>
          <a:ext cx="548104" cy="125296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D0A575-B844-467D-8ECD-2DFDD57F529C}">
      <dsp:nvSpPr>
        <dsp:cNvPr id="0" name=""/>
        <dsp:cNvSpPr/>
      </dsp:nvSpPr>
      <dsp:spPr>
        <a:xfrm>
          <a:off x="3513224" y="3770995"/>
          <a:ext cx="7454217" cy="12529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When resources or variables must be shared between threads, thread synchronization ensures that only one thread accesses it at a time.</a:t>
          </a:r>
        </a:p>
      </dsp:txBody>
      <dsp:txXfrm>
        <a:off x="3513224" y="3770995"/>
        <a:ext cx="7454217" cy="12529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05227-C113-4FB2-8AC4-99301BB000C3}">
      <dsp:nvSpPr>
        <dsp:cNvPr id="0" name=""/>
        <dsp:cNvSpPr/>
      </dsp:nvSpPr>
      <dsp:spPr>
        <a:xfrm>
          <a:off x="5357" y="621918"/>
          <a:ext cx="2740521" cy="117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Change Coordination Strategy</a:t>
          </a:r>
        </a:p>
      </dsp:txBody>
      <dsp:txXfrm>
        <a:off x="5357" y="621918"/>
        <a:ext cx="2740521" cy="1175625"/>
      </dsp:txXfrm>
    </dsp:sp>
    <dsp:sp modelId="{C3E1436C-59AC-4402-838A-906C135164D0}">
      <dsp:nvSpPr>
        <dsp:cNvPr id="0" name=""/>
        <dsp:cNvSpPr/>
      </dsp:nvSpPr>
      <dsp:spPr>
        <a:xfrm>
          <a:off x="2745878" y="236166"/>
          <a:ext cx="548104" cy="194712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6ECE02-025A-4F4A-BAA7-1D7664894B7C}">
      <dsp:nvSpPr>
        <dsp:cNvPr id="0" name=""/>
        <dsp:cNvSpPr/>
      </dsp:nvSpPr>
      <dsp:spPr>
        <a:xfrm>
          <a:off x="3513224" y="236166"/>
          <a:ext cx="7454217" cy="194712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Deadlock can only occur if threads are synchronized with locks (monitors or Java locks). Change to immutable resources, thread private resources, or </a:t>
          </a:r>
          <a:r>
            <a:rPr lang="en-US" sz="2500" kern="1200" dirty="0" err="1"/>
            <a:t>threadsafe</a:t>
          </a:r>
          <a:r>
            <a:rPr lang="en-US" sz="2500" kern="1200" dirty="0"/>
            <a:t> datatypes coordination strategy (reference “Thread Coordination Strategies” slide).</a:t>
          </a:r>
        </a:p>
      </dsp:txBody>
      <dsp:txXfrm>
        <a:off x="3513224" y="236166"/>
        <a:ext cx="7454217" cy="1947128"/>
      </dsp:txXfrm>
    </dsp:sp>
    <dsp:sp modelId="{D0030846-A653-4321-B5CA-9FD481D9EB7E}">
      <dsp:nvSpPr>
        <dsp:cNvPr id="0" name=""/>
        <dsp:cNvSpPr/>
      </dsp:nvSpPr>
      <dsp:spPr>
        <a:xfrm>
          <a:off x="5357" y="2312450"/>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Acquire Locks in Same Order</a:t>
          </a:r>
        </a:p>
      </dsp:txBody>
      <dsp:txXfrm>
        <a:off x="5357" y="2312450"/>
        <a:ext cx="2740521" cy="835312"/>
      </dsp:txXfrm>
    </dsp:sp>
    <dsp:sp modelId="{F7310AA2-25A5-4D34-8B1B-13D3A7EE469D}">
      <dsp:nvSpPr>
        <dsp:cNvPr id="0" name=""/>
        <dsp:cNvSpPr/>
      </dsp:nvSpPr>
      <dsp:spPr>
        <a:xfrm>
          <a:off x="2745878" y="2273295"/>
          <a:ext cx="548104" cy="91362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79EDD-EBDE-413F-B860-8978C80FE008}">
      <dsp:nvSpPr>
        <dsp:cNvPr id="0" name=""/>
        <dsp:cNvSpPr/>
      </dsp:nvSpPr>
      <dsp:spPr>
        <a:xfrm>
          <a:off x="3513224" y="2273295"/>
          <a:ext cx="7454217" cy="9136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If the resource locks are always acquired in the same order across all threads, deadlock cannot occur.</a:t>
          </a:r>
        </a:p>
      </dsp:txBody>
      <dsp:txXfrm>
        <a:off x="3513224" y="2273295"/>
        <a:ext cx="7454217" cy="913623"/>
      </dsp:txXfrm>
    </dsp:sp>
    <dsp:sp modelId="{C292F136-A061-46D4-BDA7-F4D0C74C27FE}">
      <dsp:nvSpPr>
        <dsp:cNvPr id="0" name=""/>
        <dsp:cNvSpPr/>
      </dsp:nvSpPr>
      <dsp:spPr>
        <a:xfrm>
          <a:off x="5357" y="3655419"/>
          <a:ext cx="2740521"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Consign Locking to Single Thread</a:t>
          </a:r>
        </a:p>
      </dsp:txBody>
      <dsp:txXfrm>
        <a:off x="5357" y="3655419"/>
        <a:ext cx="2740521" cy="835312"/>
      </dsp:txXfrm>
    </dsp:sp>
    <dsp:sp modelId="{CA47E9FF-9D61-47A1-8FEB-1CD2B24B34DD}">
      <dsp:nvSpPr>
        <dsp:cNvPr id="0" name=""/>
        <dsp:cNvSpPr/>
      </dsp:nvSpPr>
      <dsp:spPr>
        <a:xfrm>
          <a:off x="2745878" y="3276918"/>
          <a:ext cx="548104" cy="1592314"/>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B966A-5D6C-4067-AA2F-58E8F6D5324F}">
      <dsp:nvSpPr>
        <dsp:cNvPr id="0" name=""/>
        <dsp:cNvSpPr/>
      </dsp:nvSpPr>
      <dsp:spPr>
        <a:xfrm>
          <a:off x="3513224" y="3276918"/>
          <a:ext cx="7454217" cy="15923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One design pattern has a single thread performing the tasks where locking would be required. The other threads submit requests to the locking thread for it to perform the work.</a:t>
          </a:r>
        </a:p>
      </dsp:txBody>
      <dsp:txXfrm>
        <a:off x="3513224" y="3276918"/>
        <a:ext cx="7454217" cy="1592314"/>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cs.sjsu.edu/faculty/pearce/modules/lectures/oop/streams/streams.htm"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cs.sjsu.edu/faculty/pearce/modules/lectures/oop/streams/streams.htm"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9C17543-A926-442A-A31C-8410020391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28545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34</a:t>
            </a:fld>
            <a:endParaRPr lang="en-US" altLang="en-US"/>
          </a:p>
        </p:txBody>
      </p:sp>
    </p:spTree>
    <p:extLst>
      <p:ext uri="{BB962C8B-B14F-4D97-AF65-F5344CB8AC3E}">
        <p14:creationId xmlns:p14="http://schemas.microsoft.com/office/powerpoint/2010/main" val="2344060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a:t>
            </a:r>
            <a:r>
              <a:rPr lang="en-US" sz="1200" u="sng" kern="1200" dirty="0">
                <a:solidFill>
                  <a:schemeClr val="tx1"/>
                </a:solidFill>
                <a:effectLst/>
                <a:latin typeface="Arial" charset="0"/>
                <a:ea typeface="+mn-ea"/>
                <a:cs typeface="Arial" charset="0"/>
                <a:hlinkClick r:id="rId3"/>
              </a:rPr>
              <a:t>http://www.cs.sjsu.edu/faculty/pearce/modules/lectures/oop/streams/streams.htm</a:t>
            </a:r>
            <a:endParaRPr lang="en-US" sz="1200" u="sng" kern="1200" dirty="0">
              <a:solidFill>
                <a:schemeClr val="tx1"/>
              </a:solidFill>
              <a:effectLst/>
              <a:latin typeface="Arial" charset="0"/>
              <a:ea typeface="+mn-ea"/>
              <a:cs typeface="Arial" charset="0"/>
            </a:endParaRPr>
          </a:p>
          <a:p>
            <a:endParaRPr lang="en-US" sz="1200" u="sng" kern="1200" dirty="0">
              <a:solidFill>
                <a:schemeClr val="tx1"/>
              </a:solidFill>
              <a:effectLst/>
              <a:latin typeface="Arial" charset="0"/>
              <a:ea typeface="+mn-ea"/>
              <a:cs typeface="Arial" charset="0"/>
            </a:endParaRPr>
          </a:p>
          <a:p>
            <a:r>
              <a:rPr lang="en-US" dirty="0" err="1"/>
              <a:t>DataInputStream</a:t>
            </a:r>
            <a:r>
              <a:rPr lang="en-US" dirty="0"/>
              <a:t> reads bytes from the stream and delivers them as corresponding primitive types or Strings. </a:t>
            </a:r>
          </a:p>
          <a:p>
            <a:r>
              <a:rPr lang="en-US" dirty="0" err="1"/>
              <a:t>DataOutputStream</a:t>
            </a:r>
            <a:r>
              <a:rPr lang="en-US" dirty="0"/>
              <a:t> converts primitive-type values or Strings into bytes and writes the bytes to the stream.</a:t>
            </a:r>
          </a:p>
          <a:p>
            <a:r>
              <a:rPr lang="en-US" dirty="0"/>
              <a:t>Good for working with specific datatypes instead of reading everything in a bytes and doing manual conversions.</a:t>
            </a:r>
          </a:p>
          <a:p>
            <a:endParaRPr lang="en-US" dirty="0"/>
          </a:p>
          <a:p>
            <a:r>
              <a:rPr lang="en-US" dirty="0" err="1"/>
              <a:t>FileInputStream</a:t>
            </a:r>
            <a:r>
              <a:rPr lang="en-US" dirty="0"/>
              <a:t> and </a:t>
            </a:r>
            <a:r>
              <a:rPr lang="en-US" dirty="0" err="1"/>
              <a:t>FileOutputStream</a:t>
            </a:r>
            <a:r>
              <a:rPr lang="en-US" dirty="0"/>
              <a:t> work with raw bytes and is more flexible.</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41</a:t>
            </a:fld>
            <a:endParaRPr lang="en-US" altLang="en-US"/>
          </a:p>
        </p:txBody>
      </p:sp>
    </p:spTree>
    <p:extLst>
      <p:ext uri="{BB962C8B-B14F-4D97-AF65-F5344CB8AC3E}">
        <p14:creationId xmlns:p14="http://schemas.microsoft.com/office/powerpoint/2010/main" val="2729223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Taken from </a:t>
            </a:r>
            <a:r>
              <a:rPr lang="en-US" sz="1200" u="sng" kern="1200" dirty="0">
                <a:solidFill>
                  <a:schemeClr val="tx1"/>
                </a:solidFill>
                <a:effectLst/>
                <a:latin typeface="Arial" charset="0"/>
                <a:ea typeface="+mn-ea"/>
                <a:cs typeface="Arial" charset="0"/>
                <a:hlinkClick r:id="rId3"/>
              </a:rPr>
              <a:t>http://www.cs.sjsu.edu/faculty/pearce/modules/lectures/oop/streams/streams.htm</a:t>
            </a:r>
            <a:endParaRPr lang="en-US" dirty="0"/>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42</a:t>
            </a:fld>
            <a:endParaRPr lang="en-US" altLang="en-US"/>
          </a:p>
        </p:txBody>
      </p:sp>
    </p:spTree>
    <p:extLst>
      <p:ext uri="{BB962C8B-B14F-4D97-AF65-F5344CB8AC3E}">
        <p14:creationId xmlns:p14="http://schemas.microsoft.com/office/powerpoint/2010/main" val="3331976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 thread is a lightweight execution stream within process.</a:t>
            </a:r>
          </a:p>
          <a:p>
            <a:pPr lvl="0"/>
            <a:r>
              <a:rPr lang="en-US" dirty="0"/>
              <a:t>Each thread shares memory, data, and code within a process, but has its own execution stream (PC counter, registers, and stack).</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49</a:t>
            </a:fld>
            <a:endParaRPr lang="en-US" altLang="en-US"/>
          </a:p>
        </p:txBody>
      </p:sp>
    </p:spTree>
    <p:extLst>
      <p:ext uri="{BB962C8B-B14F-4D97-AF65-F5344CB8AC3E}">
        <p14:creationId xmlns:p14="http://schemas.microsoft.com/office/powerpoint/2010/main" val="651389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scheduler keeps certain requirements to help ensure all threads execute in an orderly fashion.</a:t>
            </a:r>
          </a:p>
          <a:p>
            <a:r>
              <a:rPr lang="en-US" dirty="0"/>
              <a:t>However, the ordering of any particular set of threads is not guaranteed and can vary from execution to execution, device to device.</a:t>
            </a:r>
          </a:p>
          <a:p>
            <a:r>
              <a:rPr lang="en-US" dirty="0"/>
              <a:t>There are ways to prioritize threads and control some aspects of their execution.</a:t>
            </a:r>
          </a:p>
          <a:p>
            <a:r>
              <a:rPr lang="en-US" dirty="0"/>
              <a:t>It’s very important to verify thread interoperability at a conceptual level because you cannot rely on tests alone.</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50</a:t>
            </a:fld>
            <a:endParaRPr lang="en-US" altLang="en-US"/>
          </a:p>
        </p:txBody>
      </p:sp>
    </p:spTree>
    <p:extLst>
      <p:ext uri="{BB962C8B-B14F-4D97-AF65-F5344CB8AC3E}">
        <p14:creationId xmlns:p14="http://schemas.microsoft.com/office/powerpoint/2010/main" val="2235198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51</a:t>
            </a:fld>
            <a:endParaRPr lang="en-US" altLang="en-US"/>
          </a:p>
        </p:txBody>
      </p:sp>
    </p:spTree>
    <p:extLst>
      <p:ext uri="{BB962C8B-B14F-4D97-AF65-F5344CB8AC3E}">
        <p14:creationId xmlns:p14="http://schemas.microsoft.com/office/powerpoint/2010/main" val="73522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major concerns with all multi-threaded applications is protecting the integrity of shared memory and resources, and ensuring correct results despite the concurrency (serializability).</a:t>
            </a:r>
          </a:p>
          <a:p>
            <a:r>
              <a:rPr lang="en-US" dirty="0"/>
              <a:t>Because threads run within a single process, they share memory and other resources such as files.</a:t>
            </a:r>
          </a:p>
          <a:p>
            <a:r>
              <a:rPr lang="en-US" dirty="0"/>
              <a:t>Accessing such resources with no coordination between the threads can result in unpredictable results and can ruin the integrity of the resources. </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54</a:t>
            </a:fld>
            <a:endParaRPr lang="en-US" altLang="en-US"/>
          </a:p>
        </p:txBody>
      </p:sp>
    </p:spTree>
    <p:extLst>
      <p:ext uri="{BB962C8B-B14F-4D97-AF65-F5344CB8AC3E}">
        <p14:creationId xmlns:p14="http://schemas.microsoft.com/office/powerpoint/2010/main" val="1765526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Deadlock occurs when two or more threads are waiting on each other. Each has a resource the other wants.</a:t>
            </a:r>
          </a:p>
          <a:p>
            <a:r>
              <a:rPr lang="en-US" dirty="0"/>
              <a:t>This can result in application “hangs”.</a:t>
            </a:r>
          </a:p>
          <a:p>
            <a:r>
              <a:rPr lang="en-US" dirty="0"/>
              <a:t>This can only happen when the same monitors are locked across threads, but in different orders.</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56</a:t>
            </a:fld>
            <a:endParaRPr lang="en-US" altLang="en-US"/>
          </a:p>
        </p:txBody>
      </p:sp>
    </p:spTree>
    <p:extLst>
      <p:ext uri="{BB962C8B-B14F-4D97-AF65-F5344CB8AC3E}">
        <p14:creationId xmlns:p14="http://schemas.microsoft.com/office/powerpoint/2010/main" val="2132934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applications need to have large amounts tasks running in parallel, such as application servers, middleware servers, aggressive clients, and the like, on the order of thousands of threads if not more.</a:t>
            </a:r>
          </a:p>
          <a:p>
            <a:r>
              <a:rPr lang="en-US" dirty="0"/>
              <a:t>It is not efficient to continually </a:t>
            </a:r>
            <a:r>
              <a:rPr lang="en-US" dirty="0" err="1"/>
              <a:t>decomission</a:t>
            </a:r>
            <a:r>
              <a:rPr lang="en-US" dirty="0"/>
              <a:t> old threads and create new threads every time a new task is needed.</a:t>
            </a:r>
          </a:p>
          <a:p>
            <a:r>
              <a:rPr lang="en-US" dirty="0"/>
              <a:t>A </a:t>
            </a:r>
            <a:r>
              <a:rPr lang="en-US" dirty="0" err="1"/>
              <a:t>threadpool</a:t>
            </a:r>
            <a:r>
              <a:rPr lang="en-US" dirty="0"/>
              <a:t> re-uses threads (streams of execution, not to be confused with the Java Thread class) to avoid this inefficiency.</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57</a:t>
            </a:fld>
            <a:endParaRPr lang="en-US" altLang="en-US"/>
          </a:p>
        </p:txBody>
      </p:sp>
    </p:spTree>
    <p:extLst>
      <p:ext uri="{BB962C8B-B14F-4D97-AF65-F5344CB8AC3E}">
        <p14:creationId xmlns:p14="http://schemas.microsoft.com/office/powerpoint/2010/main" val="607623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7</a:t>
            </a:fld>
            <a:endParaRPr lang="en-US" altLang="en-US"/>
          </a:p>
        </p:txBody>
      </p:sp>
    </p:spTree>
    <p:extLst>
      <p:ext uri="{BB962C8B-B14F-4D97-AF65-F5344CB8AC3E}">
        <p14:creationId xmlns:p14="http://schemas.microsoft.com/office/powerpoint/2010/main" val="787474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err="1"/>
              <a:t>downcasting</a:t>
            </a:r>
            <a:r>
              <a:rPr lang="en-US" dirty="0"/>
              <a:t>, the type is declared as the parent type, and then to access child methods the object can be cast down to one of the child classes.</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16</a:t>
            </a:fld>
            <a:endParaRPr lang="en-US" altLang="en-US"/>
          </a:p>
        </p:txBody>
      </p:sp>
    </p:spTree>
    <p:extLst>
      <p:ext uri="{BB962C8B-B14F-4D97-AF65-F5344CB8AC3E}">
        <p14:creationId xmlns:p14="http://schemas.microsoft.com/office/powerpoint/2010/main" val="5629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comparable interface returns a negative number, 0, or a positive number depending upon how it compares.</a:t>
            </a:r>
          </a:p>
          <a:p>
            <a:r>
              <a:rPr lang="en-US" dirty="0"/>
              <a:t>The Collections framework in Java relies on this interface for several operations.</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19</a:t>
            </a:fld>
            <a:endParaRPr lang="en-US" altLang="en-US"/>
          </a:p>
        </p:txBody>
      </p:sp>
    </p:spTree>
    <p:extLst>
      <p:ext uri="{BB962C8B-B14F-4D97-AF65-F5344CB8AC3E}">
        <p14:creationId xmlns:p14="http://schemas.microsoft.com/office/powerpoint/2010/main" val="534744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24</a:t>
            </a:fld>
            <a:endParaRPr lang="en-US" altLang="en-US"/>
          </a:p>
        </p:txBody>
      </p:sp>
    </p:spTree>
    <p:extLst>
      <p:ext uri="{BB962C8B-B14F-4D97-AF65-F5344CB8AC3E}">
        <p14:creationId xmlns:p14="http://schemas.microsoft.com/office/powerpoint/2010/main" val="1580841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25</a:t>
            </a:fld>
            <a:endParaRPr lang="en-US" altLang="en-US"/>
          </a:p>
        </p:txBody>
      </p:sp>
    </p:spTree>
    <p:extLst>
      <p:ext uri="{BB962C8B-B14F-4D97-AF65-F5344CB8AC3E}">
        <p14:creationId xmlns:p14="http://schemas.microsoft.com/office/powerpoint/2010/main" val="2964769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Divide by zero</a:t>
            </a:r>
          </a:p>
          <a:p>
            <a:r>
              <a:rPr lang="en-US" dirty="0"/>
              <a:t>File not found</a:t>
            </a:r>
          </a:p>
          <a:p>
            <a:r>
              <a:rPr lang="en-US" dirty="0"/>
              <a:t>Invalid input</a:t>
            </a:r>
          </a:p>
          <a:p>
            <a:r>
              <a:rPr lang="en-US" dirty="0" err="1"/>
              <a:t>Etc</a:t>
            </a:r>
            <a:r>
              <a:rPr lang="en-US" dirty="0"/>
              <a:t> …</a:t>
            </a:r>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28</a:t>
            </a:fld>
            <a:endParaRPr lang="en-US" altLang="en-US"/>
          </a:p>
        </p:txBody>
      </p:sp>
    </p:spTree>
    <p:extLst>
      <p:ext uri="{BB962C8B-B14F-4D97-AF65-F5344CB8AC3E}">
        <p14:creationId xmlns:p14="http://schemas.microsoft.com/office/powerpoint/2010/main" val="27007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30</a:t>
            </a:fld>
            <a:endParaRPr lang="en-US" altLang="en-US"/>
          </a:p>
        </p:txBody>
      </p:sp>
    </p:spTree>
    <p:extLst>
      <p:ext uri="{BB962C8B-B14F-4D97-AF65-F5344CB8AC3E}">
        <p14:creationId xmlns:p14="http://schemas.microsoft.com/office/powerpoint/2010/main" val="3962470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i="1" dirty="0"/>
              <a:t>Checked </a:t>
            </a:r>
            <a:r>
              <a:rPr lang="en-US" dirty="0"/>
              <a:t>exceptions force the caller to either handle the exception or to propagate the exception to the next caller (</a:t>
            </a:r>
            <a:r>
              <a:rPr lang="en-US" i="1" dirty="0"/>
              <a:t>unchecked </a:t>
            </a:r>
            <a:r>
              <a:rPr lang="en-US" dirty="0"/>
              <a:t>exceptions do not).</a:t>
            </a:r>
          </a:p>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31</a:t>
            </a:fld>
            <a:endParaRPr lang="en-US" altLang="en-US"/>
          </a:p>
        </p:txBody>
      </p:sp>
    </p:spTree>
    <p:extLst>
      <p:ext uri="{BB962C8B-B14F-4D97-AF65-F5344CB8AC3E}">
        <p14:creationId xmlns:p14="http://schemas.microsoft.com/office/powerpoint/2010/main" val="87686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1795973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132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2/17/2022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162156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2/17/2022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959061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2/17/2022</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3493367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2/17/2022</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1833434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2/17/2022</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3774770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2/17/2022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253484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2/17/2022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16190262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2/17/2022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3903144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2/17/2022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368645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2/17/2022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49038886"/>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93_46F3A365.xml"/><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microsoft.com/office/2018/10/relationships/comments" Target="../comments/modernComment_23A_EF58A70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microsoft.com/office/2018/10/relationships/comments" Target="../comments/modernComment_1E1_2E4CE8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microsoft.com/office/2018/10/relationships/comments" Target="../comments/modernComment_1ED_2C8AEBEC.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microsoft.com/office/2018/10/relationships/comments" Target="../comments/modernComment_207_FDEBEC51.xm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microsoft.com/office/2018/10/relationships/comments" Target="../comments/modernComment_23F_D716C49C.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microsoft.com/office/2018/10/relationships/comments" Target="../comments/modernComment_208_2B8B7AD1.xm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8" Type="http://schemas.microsoft.com/office/2007/relationships/diagramDrawing" Target="../diagrams/drawing5.xml"/><Relationship Id="rId3" Type="http://schemas.microsoft.com/office/2018/10/relationships/comments" Target="../comments/modernComment_21A_4D459882.xml"/><Relationship Id="rId7" Type="http://schemas.openxmlformats.org/officeDocument/2006/relationships/diagramColors" Target="../diagrams/colors5.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CS622 Final Exam Review</a:t>
            </a: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prstClr val="white">
                    <a:lumMod val="50000"/>
                  </a:prstClr>
                </a:solidFill>
                <a:effectLst/>
                <a:uLnTx/>
                <a:uFillTx/>
                <a:latin typeface="Tahoma" panose="020B0604030504040204" pitchFamily="34" charset="0"/>
                <a:ea typeface="+mn-ea"/>
                <a:cs typeface="Arial" panose="020B0604020202020204" pitchFamily="34" charset="0"/>
              </a:rPr>
              <a:t>Copyright 2022 Warren Mansur. Permission granted for any use of Boston University.</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900" b="1" i="0" u="none" strike="noStrike" kern="1200" cap="none" spc="0" normalizeH="0" baseline="0" noProof="0" dirty="0">
              <a:ln>
                <a:noFill/>
              </a:ln>
              <a:solidFill>
                <a:prstClr val="white">
                  <a:lumMod val="50000"/>
                </a:prstClr>
              </a:solidFill>
              <a:effectLst/>
              <a:uLnTx/>
              <a:uFillTx/>
              <a:latin typeface="Tahoma" panose="020B060403050404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9868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E5C0-A162-4F29-ABFB-6D5F719D5954}"/>
              </a:ext>
            </a:extLst>
          </p:cNvPr>
          <p:cNvSpPr>
            <a:spLocks noGrp="1"/>
          </p:cNvSpPr>
          <p:nvPr>
            <p:ph type="title"/>
          </p:nvPr>
        </p:nvSpPr>
        <p:spPr/>
        <p:txBody>
          <a:bodyPr/>
          <a:lstStyle/>
          <a:p>
            <a:r>
              <a:rPr lang="en-US" dirty="0"/>
              <a:t>The Need for Applications</a:t>
            </a:r>
          </a:p>
        </p:txBody>
      </p:sp>
      <p:sp>
        <p:nvSpPr>
          <p:cNvPr id="3" name="Content Placeholder 2">
            <a:extLst>
              <a:ext uri="{FF2B5EF4-FFF2-40B4-BE49-F238E27FC236}">
                <a16:creationId xmlns:a16="http://schemas.microsoft.com/office/drawing/2014/main" id="{1FF5CC3B-B3EB-4B0C-A884-FB3DDB304B7E}"/>
              </a:ext>
            </a:extLst>
          </p:cNvPr>
          <p:cNvSpPr>
            <a:spLocks noGrp="1"/>
          </p:cNvSpPr>
          <p:nvPr>
            <p:ph idx="1"/>
          </p:nvPr>
        </p:nvSpPr>
        <p:spPr/>
        <p:txBody>
          <a:bodyPr/>
          <a:lstStyle/>
          <a:p>
            <a:r>
              <a:rPr lang="en-US" dirty="0"/>
              <a:t>An application is a piece of software on a computer or device that allows you to perform a specific set of tasks.</a:t>
            </a:r>
          </a:p>
          <a:p>
            <a:r>
              <a:rPr lang="en-US" dirty="0"/>
              <a:t>Applications have an </a:t>
            </a:r>
            <a:r>
              <a:rPr lang="en-US" i="1" dirty="0"/>
              <a:t>interface </a:t>
            </a:r>
            <a:r>
              <a:rPr lang="en-US" dirty="0"/>
              <a:t>which supports your interaction, </a:t>
            </a:r>
            <a:r>
              <a:rPr lang="en-US" i="1" dirty="0"/>
              <a:t>logic </a:t>
            </a:r>
            <a:r>
              <a:rPr lang="en-US" dirty="0"/>
              <a:t>which makes the tasks work, and </a:t>
            </a:r>
            <a:r>
              <a:rPr lang="en-US" i="1" dirty="0"/>
              <a:t>storage </a:t>
            </a:r>
            <a:r>
              <a:rPr lang="en-US" dirty="0"/>
              <a:t>which stores important durable information for the long-term.</a:t>
            </a:r>
          </a:p>
          <a:p>
            <a:r>
              <a:rPr lang="en-US" dirty="0"/>
              <a:t>As a programmer, you are typically coding an application.</a:t>
            </a:r>
          </a:p>
        </p:txBody>
      </p:sp>
    </p:spTree>
    <p:extLst>
      <p:ext uri="{BB962C8B-B14F-4D97-AF65-F5344CB8AC3E}">
        <p14:creationId xmlns:p14="http://schemas.microsoft.com/office/powerpoint/2010/main" val="428366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Systems</a:t>
            </a:r>
          </a:p>
        </p:txBody>
      </p:sp>
      <p:sp>
        <p:nvSpPr>
          <p:cNvPr id="3" name="Content Placeholder 2"/>
          <p:cNvSpPr>
            <a:spLocks noGrp="1"/>
          </p:cNvSpPr>
          <p:nvPr>
            <p:ph idx="1"/>
          </p:nvPr>
        </p:nvSpPr>
        <p:spPr/>
        <p:txBody>
          <a:bodyPr/>
          <a:lstStyle/>
          <a:p>
            <a:r>
              <a:rPr lang="en-US" sz="2800" dirty="0"/>
              <a:t>Today, many applications are one component in larger information systems.</a:t>
            </a:r>
          </a:p>
          <a:p>
            <a:r>
              <a:rPr lang="en-US" sz="2800" dirty="0"/>
              <a:t>With an information system, people, data, processes, and information technology interact to collect, process, and store the information needed to support an organization. (Whitten, 2007)</a:t>
            </a:r>
          </a:p>
          <a:p>
            <a:endParaRPr lang="en-US" sz="2800" dirty="0"/>
          </a:p>
        </p:txBody>
      </p:sp>
    </p:spTree>
    <p:extLst>
      <p:ext uri="{BB962C8B-B14F-4D97-AF65-F5344CB8AC3E}">
        <p14:creationId xmlns:p14="http://schemas.microsoft.com/office/powerpoint/2010/main" val="150501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5F6E-3C9D-4A60-BF75-2A1C2A89B955}"/>
              </a:ext>
            </a:extLst>
          </p:cNvPr>
          <p:cNvSpPr>
            <a:spLocks noGrp="1"/>
          </p:cNvSpPr>
          <p:nvPr>
            <p:ph type="title"/>
          </p:nvPr>
        </p:nvSpPr>
        <p:spPr/>
        <p:txBody>
          <a:bodyPr/>
          <a:lstStyle/>
          <a:p>
            <a:r>
              <a:rPr lang="en-US" dirty="0"/>
              <a:t>What is a Class?</a:t>
            </a:r>
          </a:p>
        </p:txBody>
      </p:sp>
      <p:sp>
        <p:nvSpPr>
          <p:cNvPr id="3" name="Content Placeholder 2">
            <a:extLst>
              <a:ext uri="{FF2B5EF4-FFF2-40B4-BE49-F238E27FC236}">
                <a16:creationId xmlns:a16="http://schemas.microsoft.com/office/drawing/2014/main" id="{FD94794F-4845-4CBB-9FD6-33EBCC1A071F}"/>
              </a:ext>
            </a:extLst>
          </p:cNvPr>
          <p:cNvSpPr>
            <a:spLocks noGrp="1"/>
          </p:cNvSpPr>
          <p:nvPr>
            <p:ph idx="1"/>
          </p:nvPr>
        </p:nvSpPr>
        <p:spPr/>
        <p:txBody>
          <a:bodyPr/>
          <a:lstStyle/>
          <a:p>
            <a:r>
              <a:rPr lang="en-US" dirty="0"/>
              <a:t>A class is the blueprint from which individual objects are created.</a:t>
            </a:r>
          </a:p>
          <a:p>
            <a:r>
              <a:rPr lang="en-US" dirty="0"/>
              <a:t>A class defines the names, datatypes, visibility, and other properties of all attributes and methods.</a:t>
            </a:r>
          </a:p>
          <a:p>
            <a:r>
              <a:rPr lang="en-US" dirty="0"/>
              <a:t>Attributes represent and object’s data, and methods represent an object’s behavior.</a:t>
            </a:r>
          </a:p>
          <a:p>
            <a:endParaRPr lang="en-US" dirty="0"/>
          </a:p>
          <a:p>
            <a:endParaRPr lang="en-US" dirty="0"/>
          </a:p>
          <a:p>
            <a:pPr lvl="1"/>
            <a:endParaRPr lang="en-US" dirty="0"/>
          </a:p>
        </p:txBody>
      </p:sp>
    </p:spTree>
    <p:extLst>
      <p:ext uri="{BB962C8B-B14F-4D97-AF65-F5344CB8AC3E}">
        <p14:creationId xmlns:p14="http://schemas.microsoft.com/office/powerpoint/2010/main" val="279011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6448-CD06-4D0C-90FE-CBA30497B2A4}"/>
              </a:ext>
            </a:extLst>
          </p:cNvPr>
          <p:cNvSpPr>
            <a:spLocks noGrp="1"/>
          </p:cNvSpPr>
          <p:nvPr>
            <p:ph type="title"/>
          </p:nvPr>
        </p:nvSpPr>
        <p:spPr/>
        <p:txBody>
          <a:bodyPr/>
          <a:lstStyle/>
          <a:p>
            <a:r>
              <a:rPr lang="en-US" dirty="0"/>
              <a:t>What is an Object?</a:t>
            </a:r>
          </a:p>
        </p:txBody>
      </p:sp>
      <p:sp>
        <p:nvSpPr>
          <p:cNvPr id="3" name="Content Placeholder 2">
            <a:extLst>
              <a:ext uri="{FF2B5EF4-FFF2-40B4-BE49-F238E27FC236}">
                <a16:creationId xmlns:a16="http://schemas.microsoft.com/office/drawing/2014/main" id="{0654EBC7-5A51-475C-90C6-6A2392D0F68E}"/>
              </a:ext>
            </a:extLst>
          </p:cNvPr>
          <p:cNvSpPr>
            <a:spLocks noGrp="1"/>
          </p:cNvSpPr>
          <p:nvPr>
            <p:ph idx="1"/>
          </p:nvPr>
        </p:nvSpPr>
        <p:spPr/>
        <p:txBody>
          <a:bodyPr/>
          <a:lstStyle/>
          <a:p>
            <a:r>
              <a:rPr lang="en-US" dirty="0"/>
              <a:t>An object is an </a:t>
            </a:r>
            <a:r>
              <a:rPr lang="en-US" i="1" dirty="0"/>
              <a:t>instance </a:t>
            </a:r>
            <a:r>
              <a:rPr lang="en-US" dirty="0"/>
              <a:t>or </a:t>
            </a:r>
            <a:r>
              <a:rPr lang="en-US" i="1" dirty="0"/>
              <a:t>occurrence </a:t>
            </a:r>
            <a:r>
              <a:rPr lang="en-US" dirty="0"/>
              <a:t>of a class.</a:t>
            </a:r>
          </a:p>
          <a:p>
            <a:r>
              <a:rPr lang="en-US" dirty="0"/>
              <a:t>An object has its own values for the attributes.</a:t>
            </a:r>
          </a:p>
          <a:p>
            <a:r>
              <a:rPr lang="en-US" dirty="0"/>
              <a:t>Typically an object’s behavior is the same as all other objects’ for the same class.</a:t>
            </a:r>
          </a:p>
          <a:p>
            <a:endParaRPr lang="en-US" dirty="0"/>
          </a:p>
        </p:txBody>
      </p:sp>
    </p:spTree>
    <p:extLst>
      <p:ext uri="{BB962C8B-B14F-4D97-AF65-F5344CB8AC3E}">
        <p14:creationId xmlns:p14="http://schemas.microsoft.com/office/powerpoint/2010/main" val="205399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Polymorphism</a:t>
            </a:r>
          </a:p>
        </p:txBody>
      </p:sp>
      <p:sp>
        <p:nvSpPr>
          <p:cNvPr id="4" name="TextBox 3">
            <a:extLst>
              <a:ext uri="{FF2B5EF4-FFF2-40B4-BE49-F238E27FC236}">
                <a16:creationId xmlns:a16="http://schemas.microsoft.com/office/drawing/2014/main" id="{3ADFDA14-7C82-4D53-901E-62E7B1561EAC}"/>
              </a:ext>
            </a:extLst>
          </p:cNvPr>
          <p:cNvSpPr txBox="1"/>
          <p:nvPr/>
        </p:nvSpPr>
        <p:spPr>
          <a:xfrm>
            <a:off x="656167" y="1460310"/>
            <a:ext cx="5105400" cy="1938992"/>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marL="16510" lvl="0">
              <a:spcBef>
                <a:spcPts val="0"/>
              </a:spcBef>
              <a:spcAft>
                <a:spcPts val="0"/>
              </a:spcAft>
            </a:pP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class </a:t>
            </a:r>
            <a:r>
              <a:rPr lang="en-US" sz="1200" u="sng"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Car </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0"/>
              </a:spcAft>
            </a:pP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   private int</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milesDriven</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0"/>
              </a:spcAft>
            </a:pP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   public</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Car(</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int </a:t>
            </a:r>
            <a:r>
              <a:rPr lang="en-US" sz="12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miles</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0"/>
              </a:spcAft>
            </a:pP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this</a:t>
            </a:r>
            <a:r>
              <a:rPr lang="en-US" sz="12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200"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milesDriven</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12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miles</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0"/>
              </a:spcAft>
            </a:pP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   public int</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findPrice</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if</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milesDriven</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&lt; 50000)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20000;</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else</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10000;</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80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2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5" name="TextBox 4">
            <a:extLst>
              <a:ext uri="{FF2B5EF4-FFF2-40B4-BE49-F238E27FC236}">
                <a16:creationId xmlns:a16="http://schemas.microsoft.com/office/drawing/2014/main" id="{32DA7CC5-0F18-4D2E-A2EE-EE178028E6BF}"/>
              </a:ext>
            </a:extLst>
          </p:cNvPr>
          <p:cNvSpPr txBox="1"/>
          <p:nvPr/>
        </p:nvSpPr>
        <p:spPr>
          <a:xfrm>
            <a:off x="575733" y="5638800"/>
            <a:ext cx="10972800" cy="1077218"/>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endPar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endParaRP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20000</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45000</a:t>
            </a:r>
            <a:r>
              <a:rPr lang="en-US" sz="1600" dirty="0">
                <a:latin typeface="Courier New" panose="02070309020205020404" pitchFamily="49" charset="0"/>
                <a:ea typeface="Times New Roman" panose="02020603050405020304" pitchFamily="18" charset="0"/>
                <a:cs typeface="Courier New" panose="02070309020205020404" pitchFamily="49" charset="0"/>
              </a:rPr>
              <a:t>111.</a:t>
            </a:r>
          </a:p>
        </p:txBody>
      </p:sp>
      <p:sp>
        <p:nvSpPr>
          <p:cNvPr id="6" name="TextBox 5">
            <a:extLst>
              <a:ext uri="{FF2B5EF4-FFF2-40B4-BE49-F238E27FC236}">
                <a16:creationId xmlns:a16="http://schemas.microsoft.com/office/drawing/2014/main" id="{6347F148-F5CD-42FB-8824-3A5D19ACAD1D}"/>
              </a:ext>
            </a:extLst>
          </p:cNvPr>
          <p:cNvSpPr txBox="1"/>
          <p:nvPr/>
        </p:nvSpPr>
        <p:spPr>
          <a:xfrm>
            <a:off x="6443133" y="1460311"/>
            <a:ext cx="5105400" cy="2308324"/>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marL="16510" lvl="0">
              <a:spcBef>
                <a:spcPts val="0"/>
              </a:spcBef>
              <a:spcAft>
                <a:spcPts val="0"/>
              </a:spcAft>
            </a:pP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class </a:t>
            </a:r>
            <a:r>
              <a:rPr lang="en-US" sz="1200" u="sng"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ElectricCar</a:t>
            </a:r>
            <a:r>
              <a:rPr lang="en-US" sz="1200" u="sng"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extends </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Car {</a:t>
            </a:r>
            <a:endParaRPr lang="en-US" sz="12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private int</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energyEfficiency</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2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ElectricCar</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int </a:t>
            </a:r>
            <a:r>
              <a:rPr lang="en-US" sz="12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miles</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int </a:t>
            </a:r>
            <a:r>
              <a:rPr lang="en-US" sz="12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eff</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2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super</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2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miles</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2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energyEfficiency</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12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eff</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2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2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int</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findPrice</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2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int </a:t>
            </a:r>
            <a:r>
              <a:rPr lang="en-US" sz="12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temp</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1200" b="1"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super</a:t>
            </a:r>
            <a:r>
              <a:rPr lang="en-US" sz="12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.findPrice</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2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if</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energyEfficiency</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&lt; 3)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 </a:t>
            </a:r>
            <a:r>
              <a:rPr lang="en-US" sz="12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temp</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+ 20000;</a:t>
            </a:r>
            <a:endParaRPr lang="en-US" sz="12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else</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return </a:t>
            </a:r>
            <a:r>
              <a:rPr lang="en-US" sz="12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temp</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+ 25000;</a:t>
            </a:r>
            <a:endParaRPr lang="en-US" sz="12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endParaRPr lang="en-US" sz="1200" dirty="0">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2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TextBox 6">
            <a:extLst>
              <a:ext uri="{FF2B5EF4-FFF2-40B4-BE49-F238E27FC236}">
                <a16:creationId xmlns:a16="http://schemas.microsoft.com/office/drawing/2014/main" id="{F3E5A6F3-B597-4F15-9D44-F5454893A7E6}"/>
              </a:ext>
            </a:extLst>
          </p:cNvPr>
          <p:cNvSpPr txBox="1"/>
          <p:nvPr/>
        </p:nvSpPr>
        <p:spPr>
          <a:xfrm>
            <a:off x="609600" y="3918656"/>
            <a:ext cx="5105400" cy="1569660"/>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marL="16510" lvl="0">
              <a:spcBef>
                <a:spcPts val="0"/>
              </a:spcBef>
              <a:spcAft>
                <a:spcPts val="0"/>
              </a:spcAft>
            </a:pP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class</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Main {</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public static void</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main(String[] </a:t>
            </a:r>
            <a:r>
              <a:rPr lang="en-US" sz="12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args</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Car </a:t>
            </a:r>
            <a:r>
              <a:rPr lang="en-US" sz="1200" dirty="0">
                <a:solidFill>
                  <a:srgbClr val="6A3E3E"/>
                </a:solidFill>
                <a:latin typeface="Courier New" panose="02070309020205020404" pitchFamily="49" charset="0"/>
                <a:ea typeface="Times New Roman" panose="02020603050405020304" pitchFamily="18" charset="0"/>
                <a:cs typeface="Courier New" panose="02070309020205020404" pitchFamily="49" charset="0"/>
              </a:rPr>
              <a:t>c</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new</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Car(48000);</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a:t>
            </a:r>
            <a:r>
              <a:rPr lang="en-US" sz="1200" b="1" i="1"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out</a:t>
            </a:r>
            <a:r>
              <a:rPr lang="en-US" sz="12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.println</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2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c</a:t>
            </a:r>
            <a:r>
              <a:rPr lang="en-US" sz="12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.findPrice</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ElectricCar</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ec</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12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new</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ElectricCar</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(4000, 5);</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2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a:t>
            </a:r>
            <a:r>
              <a:rPr lang="en-US" sz="1200" b="1" i="1" dirty="0" err="1">
                <a:solidFill>
                  <a:srgbClr val="0000C0"/>
                </a:solidFill>
                <a:latin typeface="Courier New" panose="02070309020205020404" pitchFamily="49" charset="0"/>
                <a:ea typeface="Times New Roman" panose="02020603050405020304" pitchFamily="18" charset="0"/>
                <a:cs typeface="Courier New" panose="02070309020205020404" pitchFamily="49" charset="0"/>
              </a:rPr>
              <a:t>out</a:t>
            </a:r>
            <a:r>
              <a:rPr lang="en-US" sz="12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.println</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200" dirty="0" err="1">
                <a:solidFill>
                  <a:srgbClr val="6A3E3E"/>
                </a:solidFill>
                <a:latin typeface="Courier New" panose="02070309020205020404" pitchFamily="49" charset="0"/>
                <a:ea typeface="Times New Roman" panose="02020603050405020304" pitchFamily="18" charset="0"/>
                <a:cs typeface="Courier New" panose="02070309020205020404" pitchFamily="49" charset="0"/>
              </a:rPr>
              <a:t>ec</a:t>
            </a:r>
            <a:r>
              <a:rPr lang="en-US" sz="12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.findPrice</a:t>
            </a: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a:p>
            <a:pPr marL="16510" lvl="0">
              <a:spcBef>
                <a:spcPts val="0"/>
              </a:spcBef>
              <a:spcAft>
                <a:spcPts val="800"/>
              </a:spcAft>
            </a:pPr>
            <a:r>
              <a:rPr lang="en-US" sz="12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200" dirty="0">
              <a:solidFill>
                <a:prstClr val="black"/>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107502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11DAD-FB89-4C6C-8EB4-5307CB947581}"/>
              </a:ext>
            </a:extLst>
          </p:cNvPr>
          <p:cNvSpPr>
            <a:spLocks noGrp="1"/>
          </p:cNvSpPr>
          <p:nvPr>
            <p:ph type="title"/>
          </p:nvPr>
        </p:nvSpPr>
        <p:spPr/>
        <p:txBody>
          <a:bodyPr/>
          <a:lstStyle/>
          <a:p>
            <a:r>
              <a:rPr lang="en-US" dirty="0"/>
              <a:t>Constructors and Inheritance</a:t>
            </a:r>
          </a:p>
        </p:txBody>
      </p:sp>
      <p:sp>
        <p:nvSpPr>
          <p:cNvPr id="3" name="Content Placeholder 2">
            <a:extLst>
              <a:ext uri="{FF2B5EF4-FFF2-40B4-BE49-F238E27FC236}">
                <a16:creationId xmlns:a16="http://schemas.microsoft.com/office/drawing/2014/main" id="{E6DC214B-B176-4054-8678-5310B71CE14D}"/>
              </a:ext>
            </a:extLst>
          </p:cNvPr>
          <p:cNvSpPr>
            <a:spLocks noGrp="1"/>
          </p:cNvSpPr>
          <p:nvPr>
            <p:ph idx="1"/>
          </p:nvPr>
        </p:nvSpPr>
        <p:spPr/>
        <p:txBody>
          <a:bodyPr/>
          <a:lstStyle/>
          <a:p>
            <a:r>
              <a:rPr lang="en-US" dirty="0"/>
              <a:t>Classes with no constructor automatically have an implied constructor that calls super() and does nothing else.</a:t>
            </a:r>
          </a:p>
          <a:p>
            <a:r>
              <a:rPr lang="en-US" dirty="0"/>
              <a:t>If the parent class does not have a no-argument constructor, child classes cannot rely on this default constructor.</a:t>
            </a:r>
          </a:p>
          <a:p>
            <a:r>
              <a:rPr lang="en-US" dirty="0"/>
              <a:t>If a class defines any constructor, the default constructor is not applied to the class.</a:t>
            </a:r>
          </a:p>
        </p:txBody>
      </p:sp>
    </p:spTree>
    <p:extLst>
      <p:ext uri="{BB962C8B-B14F-4D97-AF65-F5344CB8AC3E}">
        <p14:creationId xmlns:p14="http://schemas.microsoft.com/office/powerpoint/2010/main" val="2711657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1A8E-D709-451C-9FB2-3A784EEF0EF1}"/>
              </a:ext>
            </a:extLst>
          </p:cNvPr>
          <p:cNvSpPr>
            <a:spLocks noGrp="1"/>
          </p:cNvSpPr>
          <p:nvPr>
            <p:ph type="title"/>
          </p:nvPr>
        </p:nvSpPr>
        <p:spPr/>
        <p:txBody>
          <a:bodyPr/>
          <a:lstStyle/>
          <a:p>
            <a:r>
              <a:rPr lang="en-US" dirty="0" err="1"/>
              <a:t>Downcasting</a:t>
            </a:r>
            <a:endParaRPr lang="en-US" dirty="0"/>
          </a:p>
        </p:txBody>
      </p:sp>
      <p:sp>
        <p:nvSpPr>
          <p:cNvPr id="4" name="TextBox 3">
            <a:extLst>
              <a:ext uri="{FF2B5EF4-FFF2-40B4-BE49-F238E27FC236}">
                <a16:creationId xmlns:a16="http://schemas.microsoft.com/office/drawing/2014/main" id="{8E4BE281-8DE8-44C6-B620-4E62BA396D6C}"/>
              </a:ext>
            </a:extLst>
          </p:cNvPr>
          <p:cNvSpPr txBox="1"/>
          <p:nvPr/>
        </p:nvSpPr>
        <p:spPr>
          <a:xfrm>
            <a:off x="609600" y="1676400"/>
            <a:ext cx="10972800" cy="2975173"/>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pPr marL="16510" marR="0">
              <a:spcBef>
                <a:spcPts val="0"/>
              </a:spcBef>
              <a:spcAft>
                <a:spcPts val="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Student g = </a:t>
            </a: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new</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GradStudent</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g.setTitle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4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"My Thesis"</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doesn't compile</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800"/>
              </a:spcAft>
            </a:pPr>
            <a:r>
              <a:rPr lang="en-US" sz="1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System.out.println</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4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"Thesis title = "</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 </a:t>
            </a:r>
            <a:r>
              <a:rPr lang="en-US" sz="1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g.getTitle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doesn’t compile</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800"/>
              </a:spcAft>
            </a:pPr>
            <a:r>
              <a:rPr lang="en-US" sz="1400"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800"/>
              </a:spcAft>
            </a:pPr>
            <a:r>
              <a:rPr lang="en-US" sz="1400"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Explicit downcast (if you are in a code block where it’s already determined it’s a grad student)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80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GradStudent</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a:t>
            </a:r>
            <a:r>
              <a:rPr lang="en-US" sz="1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setTitle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4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"My Thesis"</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80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400"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Explicit downcast combined with an </a:t>
            </a:r>
            <a:r>
              <a:rPr lang="en-US" sz="1400" dirty="0" err="1">
                <a:solidFill>
                  <a:srgbClr val="3F7F5F"/>
                </a:solidFill>
                <a:latin typeface="Courier New" panose="02070309020205020404" pitchFamily="49" charset="0"/>
                <a:ea typeface="Times New Roman" panose="02020603050405020304" pitchFamily="18" charset="0"/>
                <a:cs typeface="Courier New" panose="02070309020205020404" pitchFamily="49" charset="0"/>
              </a:rPr>
              <a:t>instanceof</a:t>
            </a:r>
            <a:r>
              <a:rPr lang="en-US" sz="1400"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check (where it may not be a grad student instance)</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400" dirty="0">
                <a:solidFill>
                  <a:srgbClr val="3F7F5F"/>
                </a:solidFill>
                <a:latin typeface="Courier New" panose="02070309020205020404" pitchFamily="49" charset="0"/>
                <a:ea typeface="Times New Roman" panose="02020603050405020304" pitchFamily="18" charset="0"/>
                <a:cs typeface="Courier New" panose="02070309020205020404" pitchFamily="49" charset="0"/>
              </a:rPr>
              <a:t>  </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16510" marR="0">
              <a:spcBef>
                <a:spcPts val="0"/>
              </a:spcBef>
              <a:spcAft>
                <a:spcPts val="0"/>
              </a:spcAft>
            </a:pPr>
            <a:r>
              <a:rPr lang="en-US" sz="1400" b="1" dirty="0">
                <a:solidFill>
                  <a:srgbClr val="7F0055"/>
                </a:solidFill>
                <a:latin typeface="Courier New" panose="02070309020205020404" pitchFamily="49" charset="0"/>
                <a:ea typeface="Times New Roman" panose="02020603050405020304" pitchFamily="18" charset="0"/>
                <a:cs typeface="Courier New" panose="02070309020205020404" pitchFamily="49" charset="0"/>
              </a:rPr>
              <a:t>if</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(g </a:t>
            </a:r>
            <a:r>
              <a:rPr lang="en-US" sz="1400" b="1" dirty="0" err="1">
                <a:solidFill>
                  <a:srgbClr val="7F0055"/>
                </a:solidFill>
                <a:latin typeface="Courier New" panose="02070309020205020404" pitchFamily="49" charset="0"/>
                <a:ea typeface="Times New Roman" panose="02020603050405020304" pitchFamily="18" charset="0"/>
                <a:cs typeface="Courier New" panose="02070309020205020404" pitchFamily="49" charset="0"/>
              </a:rPr>
              <a:t>instanceof</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GradStudent</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359410" marR="0">
              <a:spcBef>
                <a:spcPts val="0"/>
              </a:spcBef>
              <a:spcAft>
                <a:spcPts val="800"/>
              </a:spcAft>
            </a:pP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GradStudent</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)g).</a:t>
            </a:r>
            <a:r>
              <a:rPr lang="en-US" sz="14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setTitle</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400" dirty="0">
                <a:solidFill>
                  <a:srgbClr val="2A00FF"/>
                </a:solidFill>
                <a:latin typeface="Courier New" panose="02070309020205020404" pitchFamily="49" charset="0"/>
                <a:ea typeface="Times New Roman" panose="02020603050405020304" pitchFamily="18" charset="0"/>
                <a:cs typeface="Courier New" panose="02070309020205020404" pitchFamily="49" charset="0"/>
              </a:rPr>
              <a:t>"My Thesis"</a:t>
            </a:r>
            <a:r>
              <a:rPr lang="en-US" sz="14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030811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FBAF-7184-490F-9D20-78B4F09A8677}"/>
              </a:ext>
            </a:extLst>
          </p:cNvPr>
          <p:cNvSpPr>
            <a:spLocks noGrp="1"/>
          </p:cNvSpPr>
          <p:nvPr>
            <p:ph type="title"/>
          </p:nvPr>
        </p:nvSpPr>
        <p:spPr/>
        <p:txBody>
          <a:bodyPr/>
          <a:lstStyle/>
          <a:p>
            <a:r>
              <a:rPr lang="en-US" dirty="0"/>
              <a:t>Abstract Classes</a:t>
            </a:r>
          </a:p>
        </p:txBody>
      </p:sp>
      <p:sp>
        <p:nvSpPr>
          <p:cNvPr id="3" name="Content Placeholder 2">
            <a:extLst>
              <a:ext uri="{FF2B5EF4-FFF2-40B4-BE49-F238E27FC236}">
                <a16:creationId xmlns:a16="http://schemas.microsoft.com/office/drawing/2014/main" id="{322FD5D3-97E7-4CA5-B597-CB5EE9B549A7}"/>
              </a:ext>
            </a:extLst>
          </p:cNvPr>
          <p:cNvSpPr>
            <a:spLocks noGrp="1"/>
          </p:cNvSpPr>
          <p:nvPr>
            <p:ph idx="1"/>
          </p:nvPr>
        </p:nvSpPr>
        <p:spPr/>
        <p:txBody>
          <a:bodyPr/>
          <a:lstStyle/>
          <a:p>
            <a:r>
              <a:rPr lang="en-US" dirty="0"/>
              <a:t>An abstract class cannot be instantiated, but its non-abstract child classes can.</a:t>
            </a:r>
          </a:p>
          <a:p>
            <a:r>
              <a:rPr lang="en-US" dirty="0"/>
              <a:t>Abstract classes can contain defined methods, or can contain abstract methods which must be implemented by any non-abstract child classes.</a:t>
            </a:r>
          </a:p>
          <a:p>
            <a:r>
              <a:rPr lang="en-US" dirty="0"/>
              <a:t>Abstract classes are useful when you want to leave some behavior undefined and require that child classes define it.</a:t>
            </a:r>
          </a:p>
        </p:txBody>
      </p:sp>
    </p:spTree>
    <p:extLst>
      <p:ext uri="{BB962C8B-B14F-4D97-AF65-F5344CB8AC3E}">
        <p14:creationId xmlns:p14="http://schemas.microsoft.com/office/powerpoint/2010/main" val="1529895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3A6A-9D81-4BAA-AA7F-C5583ED91C86}"/>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F7496BBB-5EDE-4414-8E88-D62599178776}"/>
              </a:ext>
            </a:extLst>
          </p:cNvPr>
          <p:cNvSpPr>
            <a:spLocks noGrp="1"/>
          </p:cNvSpPr>
          <p:nvPr>
            <p:ph idx="1"/>
          </p:nvPr>
        </p:nvSpPr>
        <p:spPr/>
        <p:txBody>
          <a:bodyPr/>
          <a:lstStyle/>
          <a:p>
            <a:r>
              <a:rPr lang="en-US" dirty="0"/>
              <a:t>An interface can contain constants, method declarations, and optionally default method implementations.</a:t>
            </a:r>
          </a:p>
          <a:p>
            <a:r>
              <a:rPr lang="en-US" dirty="0"/>
              <a:t>Any class that implements the interface must define all methods that do not have a default defined.</a:t>
            </a:r>
          </a:p>
          <a:p>
            <a:r>
              <a:rPr lang="en-US" dirty="0"/>
              <a:t>A class can implement multiple interfaces, thereby simulating multiple inheritance.</a:t>
            </a:r>
          </a:p>
          <a:p>
            <a:r>
              <a:rPr lang="en-US" dirty="0"/>
              <a:t>Abstract classes are more structured and can have state; interfaces can contain methods but no state. </a:t>
            </a:r>
          </a:p>
        </p:txBody>
      </p:sp>
    </p:spTree>
    <p:extLst>
      <p:ext uri="{BB962C8B-B14F-4D97-AF65-F5344CB8AC3E}">
        <p14:creationId xmlns:p14="http://schemas.microsoft.com/office/powerpoint/2010/main" val="4015377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Comparable Interface</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447800"/>
            <a:ext cx="10972800" cy="4493538"/>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100" b="1" dirty="0">
                <a:solidFill>
                  <a:srgbClr val="7F0055"/>
                </a:solidFill>
                <a:latin typeface="Courier New" panose="02070309020205020404" pitchFamily="49" charset="0"/>
                <a:cs typeface="Courier New" panose="02070309020205020404" pitchFamily="49" charset="0"/>
              </a:rPr>
              <a:t>public</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class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0000"/>
                </a:solidFill>
                <a:latin typeface="Courier New" panose="02070309020205020404" pitchFamily="49" charset="0"/>
                <a:cs typeface="Courier New" panose="02070309020205020404" pitchFamily="49" charset="0"/>
              </a:rPr>
              <a:t>DriversLicense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implements</a:t>
            </a:r>
            <a:r>
              <a:rPr lang="en-US" sz="1100" b="1" dirty="0">
                <a:solidFill>
                  <a:srgbClr val="000000"/>
                </a:solidFill>
                <a:latin typeface="Courier New" panose="02070309020205020404" pitchFamily="49" charset="0"/>
                <a:cs typeface="Courier New" panose="02070309020205020404" pitchFamily="49" charset="0"/>
              </a:rPr>
              <a:t> Comparable&lt;</a:t>
            </a:r>
            <a:r>
              <a:rPr lang="en-US" sz="1100" b="1" dirty="0" err="1">
                <a:solidFill>
                  <a:srgbClr val="000000"/>
                </a:solidFill>
                <a:latin typeface="Courier New" panose="02070309020205020404" pitchFamily="49" charset="0"/>
                <a:cs typeface="Courier New" panose="02070309020205020404" pitchFamily="49" charset="0"/>
              </a:rPr>
              <a:t>DriversLicense</a:t>
            </a:r>
            <a:r>
              <a:rPr lang="en-US" sz="1100" b="1" dirty="0">
                <a:solidFill>
                  <a:srgbClr val="000000"/>
                </a:solidFill>
                <a:latin typeface="Courier New" panose="02070309020205020404" pitchFamily="49" charset="0"/>
                <a:cs typeface="Courier New" panose="02070309020205020404" pitchFamily="49" charset="0"/>
              </a:rPr>
              <a:t>&gt; {</a:t>
            </a:r>
          </a:p>
          <a:p>
            <a:r>
              <a:rPr lang="en-US" sz="1100" dirty="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private</a:t>
            </a:r>
            <a:r>
              <a:rPr lang="en-US" sz="1100" b="1" dirty="0">
                <a:solidFill>
                  <a:srgbClr val="000000"/>
                </a:solidFill>
                <a:latin typeface="Courier New" panose="02070309020205020404" pitchFamily="49" charset="0"/>
                <a:cs typeface="Courier New" panose="02070309020205020404" pitchFamily="49" charset="0"/>
              </a:rPr>
              <a:t> String </a:t>
            </a:r>
            <a:r>
              <a:rPr lang="en-US" sz="1100" b="1" u="sng" dirty="0" err="1">
                <a:solidFill>
                  <a:srgbClr val="0000C0"/>
                </a:solidFill>
                <a:latin typeface="Courier New" panose="02070309020205020404" pitchFamily="49" charset="0"/>
                <a:cs typeface="Courier New" panose="02070309020205020404" pitchFamily="49" charset="0"/>
              </a:rPr>
              <a:t>firstName</a:t>
            </a:r>
            <a:r>
              <a:rPr lang="en-US" sz="1100" b="1" u="sng" dirty="0">
                <a:solidFill>
                  <a:srgbClr val="000000"/>
                </a:solidFill>
                <a:latin typeface="Courier New" panose="02070309020205020404" pitchFamily="49" charset="0"/>
                <a:cs typeface="Courier New" panose="02070309020205020404" pitchFamily="49" charset="0"/>
              </a:rPr>
              <a:t>;</a:t>
            </a:r>
          </a:p>
          <a:p>
            <a:r>
              <a:rPr lang="en-US" sz="1100" dirty="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private</a:t>
            </a:r>
            <a:r>
              <a:rPr lang="en-US" sz="1100" b="1" dirty="0">
                <a:solidFill>
                  <a:srgbClr val="000000"/>
                </a:solidFill>
                <a:latin typeface="Courier New" panose="02070309020205020404" pitchFamily="49" charset="0"/>
                <a:cs typeface="Courier New" panose="02070309020205020404" pitchFamily="49" charset="0"/>
              </a:rPr>
              <a:t> String </a:t>
            </a:r>
            <a:r>
              <a:rPr lang="en-US" sz="1100" b="1" u="sng" dirty="0" err="1">
                <a:solidFill>
                  <a:srgbClr val="0000C0"/>
                </a:solidFill>
                <a:latin typeface="Courier New" panose="02070309020205020404" pitchFamily="49" charset="0"/>
                <a:cs typeface="Courier New" panose="02070309020205020404" pitchFamily="49" charset="0"/>
              </a:rPr>
              <a:t>lastName</a:t>
            </a:r>
            <a:r>
              <a:rPr lang="en-US" sz="1100" b="1" u="sng" dirty="0">
                <a:solidFill>
                  <a:srgbClr val="000000"/>
                </a:solidFill>
                <a:latin typeface="Courier New" panose="02070309020205020404" pitchFamily="49" charset="0"/>
                <a:cs typeface="Courier New" panose="02070309020205020404" pitchFamily="49" charset="0"/>
              </a:rPr>
              <a:t>;</a:t>
            </a:r>
          </a:p>
          <a:p>
            <a:r>
              <a:rPr lang="en-US" sz="1100" dirty="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private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int</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00C0"/>
                </a:solidFill>
                <a:latin typeface="Courier New" panose="02070309020205020404" pitchFamily="49" charset="0"/>
                <a:cs typeface="Courier New" panose="02070309020205020404" pitchFamily="49" charset="0"/>
              </a:rPr>
              <a:t>licenseID</a:t>
            </a:r>
            <a:r>
              <a:rPr lang="en-US" sz="1100" b="1" dirty="0">
                <a:solidFill>
                  <a:srgbClr val="000000"/>
                </a:solidFill>
                <a:latin typeface="Courier New" panose="02070309020205020404" pitchFamily="49" charset="0"/>
                <a:cs typeface="Courier New" panose="02070309020205020404" pitchFamily="49" charset="0"/>
              </a:rPr>
              <a:t>;</a:t>
            </a:r>
          </a:p>
          <a:p>
            <a:r>
              <a:rPr lang="en-US" sz="1100" b="1" dirty="0">
                <a:solidFill>
                  <a:srgbClr val="7F0055"/>
                </a:solidFill>
                <a:latin typeface="Courier New" panose="02070309020205020404" pitchFamily="49" charset="0"/>
                <a:cs typeface="Courier New" panose="02070309020205020404" pitchFamily="49" charset="0"/>
              </a:rPr>
              <a:t>  public</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0000"/>
                </a:solidFill>
                <a:latin typeface="Courier New" panose="02070309020205020404" pitchFamily="49" charset="0"/>
                <a:cs typeface="Courier New" panose="02070309020205020404" pitchFamily="49" charset="0"/>
              </a:rPr>
              <a:t>DriversLicense</a:t>
            </a:r>
            <a:r>
              <a:rPr lang="en-US" sz="1100" b="1" dirty="0">
                <a:solidFill>
                  <a:srgbClr val="000000"/>
                </a:solidFill>
                <a:latin typeface="Courier New" panose="02070309020205020404" pitchFamily="49" charset="0"/>
                <a:cs typeface="Courier New" panose="02070309020205020404" pitchFamily="49" charset="0"/>
              </a:rPr>
              <a:t>(String </a:t>
            </a:r>
            <a:r>
              <a:rPr lang="en-US" sz="1100" b="1" dirty="0">
                <a:solidFill>
                  <a:srgbClr val="6A3E3E"/>
                </a:solidFill>
                <a:latin typeface="Courier New" panose="02070309020205020404" pitchFamily="49" charset="0"/>
                <a:cs typeface="Courier New" panose="02070309020205020404" pitchFamily="49" charset="0"/>
              </a:rPr>
              <a:t>first</a:t>
            </a:r>
            <a:r>
              <a:rPr lang="en-US" sz="1100" b="1" dirty="0">
                <a:solidFill>
                  <a:srgbClr val="000000"/>
                </a:solidFill>
                <a:latin typeface="Courier New" panose="02070309020205020404" pitchFamily="49" charset="0"/>
                <a:cs typeface="Courier New" panose="02070309020205020404" pitchFamily="49" charset="0"/>
              </a:rPr>
              <a:t>, String </a:t>
            </a:r>
            <a:r>
              <a:rPr lang="en-US" sz="1100" b="1" dirty="0">
                <a:solidFill>
                  <a:srgbClr val="6A3E3E"/>
                </a:solidFill>
                <a:latin typeface="Courier New" panose="02070309020205020404" pitchFamily="49" charset="0"/>
                <a:cs typeface="Courier New" panose="02070309020205020404" pitchFamily="49" charset="0"/>
              </a:rPr>
              <a:t>last</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int</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6A3E3E"/>
                </a:solidFill>
                <a:latin typeface="Courier New" panose="02070309020205020404" pitchFamily="49" charset="0"/>
                <a:cs typeface="Courier New" panose="02070309020205020404" pitchFamily="49" charset="0"/>
              </a:rPr>
              <a:t>licenseID</a:t>
            </a:r>
            <a:r>
              <a:rPr lang="en-US" sz="1100" b="1" dirty="0">
                <a:solidFill>
                  <a:srgbClr val="000000"/>
                </a:solidFill>
                <a:latin typeface="Courier New" panose="02070309020205020404" pitchFamily="49" charset="0"/>
                <a:cs typeface="Courier New" panose="02070309020205020404" pitchFamily="49" charset="0"/>
              </a:rPr>
              <a:t>) {</a:t>
            </a:r>
          </a:p>
          <a:p>
            <a:r>
              <a:rPr lang="en-US" sz="1100" b="1" dirty="0">
                <a:solidFill>
                  <a:srgbClr val="7F0055"/>
                </a:solidFill>
                <a:latin typeface="Courier New" panose="02070309020205020404" pitchFamily="49" charset="0"/>
                <a:cs typeface="Courier New" panose="02070309020205020404" pitchFamily="49" charset="0"/>
              </a:rPr>
              <a:t>    </a:t>
            </a:r>
            <a:r>
              <a:rPr lang="en-US" sz="1100" b="1" dirty="0" err="1">
                <a:solidFill>
                  <a:srgbClr val="7F0055"/>
                </a:solidFill>
                <a:latin typeface="Courier New" panose="02070309020205020404" pitchFamily="49" charset="0"/>
                <a:cs typeface="Courier New" panose="02070309020205020404" pitchFamily="49" charset="0"/>
              </a:rPr>
              <a:t>this</a:t>
            </a:r>
            <a:r>
              <a:rPr lang="en-US" sz="1100" b="1" dirty="0" err="1">
                <a:solidFill>
                  <a:srgbClr val="000000"/>
                </a:solidFill>
                <a:latin typeface="Courier New" panose="02070309020205020404" pitchFamily="49" charset="0"/>
                <a:cs typeface="Courier New" panose="02070309020205020404" pitchFamily="49" charset="0"/>
              </a:rPr>
              <a:t>.</a:t>
            </a:r>
            <a:r>
              <a:rPr lang="en-US" sz="1100" b="1" dirty="0" err="1">
                <a:solidFill>
                  <a:srgbClr val="0000C0"/>
                </a:solidFill>
                <a:latin typeface="Courier New" panose="02070309020205020404" pitchFamily="49" charset="0"/>
                <a:cs typeface="Courier New" panose="02070309020205020404" pitchFamily="49" charset="0"/>
              </a:rPr>
              <a:t>firstName</a:t>
            </a:r>
            <a:r>
              <a:rPr lang="en-US" sz="1100" b="1" dirty="0">
                <a:solidFill>
                  <a:srgbClr val="000000"/>
                </a:solidFill>
                <a:latin typeface="Courier New" panose="02070309020205020404" pitchFamily="49" charset="0"/>
                <a:cs typeface="Courier New" panose="02070309020205020404" pitchFamily="49" charset="0"/>
              </a:rPr>
              <a:t> = </a:t>
            </a:r>
            <a:r>
              <a:rPr lang="en-US" sz="1100" b="1" dirty="0">
                <a:solidFill>
                  <a:srgbClr val="6A3E3E"/>
                </a:solidFill>
                <a:latin typeface="Courier New" panose="02070309020205020404" pitchFamily="49" charset="0"/>
                <a:cs typeface="Courier New" panose="02070309020205020404" pitchFamily="49" charset="0"/>
              </a:rPr>
              <a:t>first</a:t>
            </a:r>
            <a:r>
              <a:rPr lang="en-US" sz="1100" b="1" dirty="0">
                <a:solidFill>
                  <a:srgbClr val="000000"/>
                </a:solidFill>
                <a:latin typeface="Courier New" panose="02070309020205020404" pitchFamily="49" charset="0"/>
                <a:cs typeface="Courier New" panose="02070309020205020404" pitchFamily="49" charset="0"/>
              </a:rPr>
              <a:t>;</a:t>
            </a:r>
            <a:r>
              <a:rPr lang="en-US" sz="1100" b="1" dirty="0">
                <a:solidFill>
                  <a:srgbClr val="7F0055"/>
                </a:solidFill>
                <a:latin typeface="Courier New" panose="02070309020205020404" pitchFamily="49" charset="0"/>
                <a:cs typeface="Courier New" panose="02070309020205020404" pitchFamily="49" charset="0"/>
              </a:rPr>
              <a:t> </a:t>
            </a:r>
            <a:r>
              <a:rPr lang="en-US" sz="1100" b="1" dirty="0" err="1">
                <a:solidFill>
                  <a:srgbClr val="7F0055"/>
                </a:solidFill>
                <a:latin typeface="Courier New" panose="02070309020205020404" pitchFamily="49" charset="0"/>
                <a:cs typeface="Courier New" panose="02070309020205020404" pitchFamily="49" charset="0"/>
              </a:rPr>
              <a:t>this</a:t>
            </a:r>
            <a:r>
              <a:rPr lang="en-US" sz="1100" b="1" dirty="0" err="1">
                <a:solidFill>
                  <a:srgbClr val="000000"/>
                </a:solidFill>
                <a:latin typeface="Courier New" panose="02070309020205020404" pitchFamily="49" charset="0"/>
                <a:cs typeface="Courier New" panose="02070309020205020404" pitchFamily="49" charset="0"/>
              </a:rPr>
              <a:t>.</a:t>
            </a:r>
            <a:r>
              <a:rPr lang="en-US" sz="1100" b="1" dirty="0" err="1">
                <a:solidFill>
                  <a:srgbClr val="0000C0"/>
                </a:solidFill>
                <a:latin typeface="Courier New" panose="02070309020205020404" pitchFamily="49" charset="0"/>
                <a:cs typeface="Courier New" panose="02070309020205020404" pitchFamily="49" charset="0"/>
              </a:rPr>
              <a:t>lastName</a:t>
            </a:r>
            <a:r>
              <a:rPr lang="en-US" sz="1100" b="1" dirty="0">
                <a:solidFill>
                  <a:srgbClr val="000000"/>
                </a:solidFill>
                <a:latin typeface="Courier New" panose="02070309020205020404" pitchFamily="49" charset="0"/>
                <a:cs typeface="Courier New" panose="02070309020205020404" pitchFamily="49" charset="0"/>
              </a:rPr>
              <a:t> = </a:t>
            </a:r>
            <a:r>
              <a:rPr lang="en-US" sz="1100" b="1" dirty="0">
                <a:solidFill>
                  <a:srgbClr val="6A3E3E"/>
                </a:solidFill>
                <a:latin typeface="Courier New" panose="02070309020205020404" pitchFamily="49" charset="0"/>
                <a:cs typeface="Courier New" panose="02070309020205020404" pitchFamily="49" charset="0"/>
              </a:rPr>
              <a:t>last</a:t>
            </a:r>
            <a:r>
              <a:rPr lang="en-US" sz="1100" b="1" dirty="0">
                <a:solidFill>
                  <a:srgbClr val="000000"/>
                </a:solidFill>
                <a:latin typeface="Courier New" panose="02070309020205020404" pitchFamily="49" charset="0"/>
                <a:cs typeface="Courier New" panose="02070309020205020404" pitchFamily="49" charset="0"/>
              </a:rPr>
              <a:t>;</a:t>
            </a:r>
            <a:r>
              <a:rPr lang="en-US" sz="1100" b="1" dirty="0">
                <a:solidFill>
                  <a:srgbClr val="7F0055"/>
                </a:solidFill>
                <a:latin typeface="Courier New" panose="02070309020205020404" pitchFamily="49" charset="0"/>
                <a:cs typeface="Courier New" panose="02070309020205020404" pitchFamily="49" charset="0"/>
              </a:rPr>
              <a:t> </a:t>
            </a:r>
            <a:r>
              <a:rPr lang="en-US" sz="1100" b="1" dirty="0" err="1">
                <a:solidFill>
                  <a:srgbClr val="7F0055"/>
                </a:solidFill>
                <a:latin typeface="Courier New" panose="02070309020205020404" pitchFamily="49" charset="0"/>
                <a:cs typeface="Courier New" panose="02070309020205020404" pitchFamily="49" charset="0"/>
              </a:rPr>
              <a:t>this</a:t>
            </a:r>
            <a:r>
              <a:rPr lang="en-US" sz="1100" b="1" dirty="0" err="1">
                <a:solidFill>
                  <a:srgbClr val="000000"/>
                </a:solidFill>
                <a:latin typeface="Courier New" panose="02070309020205020404" pitchFamily="49" charset="0"/>
                <a:cs typeface="Courier New" panose="02070309020205020404" pitchFamily="49" charset="0"/>
              </a:rPr>
              <a:t>.</a:t>
            </a:r>
            <a:r>
              <a:rPr lang="en-US" sz="1100" b="1" dirty="0" err="1">
                <a:solidFill>
                  <a:srgbClr val="0000C0"/>
                </a:solidFill>
                <a:latin typeface="Courier New" panose="02070309020205020404" pitchFamily="49" charset="0"/>
                <a:cs typeface="Courier New" panose="02070309020205020404" pitchFamily="49" charset="0"/>
              </a:rPr>
              <a:t>licenseID</a:t>
            </a:r>
            <a:r>
              <a:rPr lang="en-US" sz="1100" b="1" dirty="0">
                <a:solidFill>
                  <a:srgbClr val="000000"/>
                </a:solidFill>
                <a:latin typeface="Courier New" panose="02070309020205020404" pitchFamily="49" charset="0"/>
                <a:cs typeface="Courier New" panose="02070309020205020404" pitchFamily="49" charset="0"/>
              </a:rPr>
              <a:t> = </a:t>
            </a:r>
            <a:r>
              <a:rPr lang="en-US" sz="1100" b="1" dirty="0" err="1">
                <a:solidFill>
                  <a:srgbClr val="6A3E3E"/>
                </a:solidFill>
                <a:latin typeface="Courier New" panose="02070309020205020404" pitchFamily="49" charset="0"/>
                <a:cs typeface="Courier New" panose="02070309020205020404" pitchFamily="49" charset="0"/>
              </a:rPr>
              <a:t>licenseID</a:t>
            </a:r>
            <a:r>
              <a:rPr lang="en-US" sz="1100" b="1" dirty="0">
                <a:solidFill>
                  <a:srgbClr val="000000"/>
                </a:solidFill>
                <a:latin typeface="Courier New" panose="02070309020205020404" pitchFamily="49" charset="0"/>
                <a:cs typeface="Courier New" panose="02070309020205020404" pitchFamily="49" charset="0"/>
              </a:rPr>
              <a:t>;</a:t>
            </a:r>
          </a:p>
          <a:p>
            <a:r>
              <a:rPr lang="en-US" sz="1100" dirty="0">
                <a:solidFill>
                  <a:srgbClr val="000000"/>
                </a:solidFill>
                <a:latin typeface="Courier New" panose="02070309020205020404" pitchFamily="49" charset="0"/>
                <a:cs typeface="Courier New" panose="02070309020205020404" pitchFamily="49" charset="0"/>
              </a:rPr>
              <a:t>  }</a:t>
            </a:r>
          </a:p>
          <a:p>
            <a:r>
              <a:rPr lang="en-US" sz="1100" b="1" dirty="0">
                <a:solidFill>
                  <a:srgbClr val="7F0055"/>
                </a:solidFill>
                <a:latin typeface="Courier New" panose="02070309020205020404" pitchFamily="49" charset="0"/>
                <a:cs typeface="Courier New" panose="02070309020205020404" pitchFamily="49" charset="0"/>
              </a:rPr>
              <a:t>public</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int</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0000"/>
                </a:solidFill>
                <a:latin typeface="Courier New" panose="02070309020205020404" pitchFamily="49" charset="0"/>
                <a:cs typeface="Courier New" panose="02070309020205020404" pitchFamily="49" charset="0"/>
              </a:rPr>
              <a:t>compareTo</a:t>
            </a:r>
            <a:r>
              <a:rPr lang="en-US" sz="1100" b="1" dirty="0">
                <a:solidFill>
                  <a:srgbClr val="000000"/>
                </a:solidFill>
                <a:latin typeface="Courier New" panose="02070309020205020404" pitchFamily="49" charset="0"/>
                <a:cs typeface="Courier New" panose="02070309020205020404" pitchFamily="49" charset="0"/>
              </a:rPr>
              <a:t>(</a:t>
            </a:r>
            <a:r>
              <a:rPr lang="en-US" sz="1100" b="1" dirty="0" err="1">
                <a:solidFill>
                  <a:srgbClr val="000000"/>
                </a:solidFill>
                <a:latin typeface="Courier New" panose="02070309020205020404" pitchFamily="49" charset="0"/>
                <a:cs typeface="Courier New" panose="02070309020205020404" pitchFamily="49" charset="0"/>
              </a:rPr>
              <a:t>DriversLicense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6A3E3E"/>
                </a:solidFill>
                <a:latin typeface="Courier New" panose="02070309020205020404" pitchFamily="49" charset="0"/>
                <a:cs typeface="Courier New" panose="02070309020205020404" pitchFamily="49" charset="0"/>
              </a:rPr>
              <a:t>otherLicense</a:t>
            </a:r>
            <a:r>
              <a:rPr lang="en-US" sz="1100" b="1" dirty="0">
                <a:solidFill>
                  <a:srgbClr val="000000"/>
                </a:solidFill>
                <a:latin typeface="Courier New" panose="02070309020205020404" pitchFamily="49" charset="0"/>
                <a:cs typeface="Courier New" panose="02070309020205020404" pitchFamily="49" charset="0"/>
              </a:rPr>
              <a:t>) {</a:t>
            </a:r>
          </a:p>
          <a:p>
            <a:r>
              <a:rPr lang="en-US" sz="1100" dirty="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int</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6A3E3E"/>
                </a:solidFill>
                <a:latin typeface="Courier New" panose="02070309020205020404" pitchFamily="49" charset="0"/>
                <a:cs typeface="Courier New" panose="02070309020205020404" pitchFamily="49" charset="0"/>
              </a:rPr>
              <a:t>retVal</a:t>
            </a:r>
            <a:r>
              <a:rPr lang="en-US" sz="1100" b="1" dirty="0">
                <a:solidFill>
                  <a:srgbClr val="000000"/>
                </a:solidFill>
                <a:latin typeface="Courier New" panose="02070309020205020404" pitchFamily="49" charset="0"/>
                <a:cs typeface="Courier New" panose="02070309020205020404" pitchFamily="49" charset="0"/>
              </a:rPr>
              <a:t>;</a:t>
            </a:r>
          </a:p>
          <a:p>
            <a:r>
              <a:rPr lang="en-US" sz="1100" b="1" dirty="0">
                <a:solidFill>
                  <a:srgbClr val="7F0055"/>
                </a:solidFill>
                <a:latin typeface="Courier New" panose="02070309020205020404" pitchFamily="49" charset="0"/>
                <a:cs typeface="Courier New" panose="02070309020205020404" pitchFamily="49" charset="0"/>
              </a:rPr>
              <a:t>    if</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00C0"/>
                </a:solidFill>
                <a:latin typeface="Courier New" panose="02070309020205020404" pitchFamily="49" charset="0"/>
                <a:cs typeface="Courier New" panose="02070309020205020404" pitchFamily="49" charset="0"/>
              </a:rPr>
              <a:t>licenseID</a:t>
            </a:r>
            <a:r>
              <a:rPr lang="en-US" sz="1100" b="1" dirty="0">
                <a:solidFill>
                  <a:srgbClr val="000000"/>
                </a:solidFill>
                <a:latin typeface="Courier New" panose="02070309020205020404" pitchFamily="49" charset="0"/>
                <a:cs typeface="Courier New" panose="02070309020205020404" pitchFamily="49" charset="0"/>
              </a:rPr>
              <a:t> == </a:t>
            </a:r>
            <a:r>
              <a:rPr lang="en-US" sz="1100" b="1" dirty="0" err="1">
                <a:solidFill>
                  <a:srgbClr val="6A3E3E"/>
                </a:solidFill>
                <a:latin typeface="Courier New" panose="02070309020205020404" pitchFamily="49" charset="0"/>
                <a:cs typeface="Courier New" panose="02070309020205020404" pitchFamily="49" charset="0"/>
              </a:rPr>
              <a:t>otherLicense</a:t>
            </a:r>
            <a:r>
              <a:rPr lang="en-US" sz="1100" b="1" dirty="0" err="1">
                <a:solidFill>
                  <a:srgbClr val="000000"/>
                </a:solidFill>
                <a:latin typeface="Courier New" panose="02070309020205020404" pitchFamily="49" charset="0"/>
                <a:cs typeface="Courier New" panose="02070309020205020404" pitchFamily="49" charset="0"/>
              </a:rPr>
              <a:t>.</a:t>
            </a:r>
            <a:r>
              <a:rPr lang="en-US" sz="1100" b="1" dirty="0" err="1">
                <a:solidFill>
                  <a:srgbClr val="0000C0"/>
                </a:solidFill>
                <a:latin typeface="Courier New" panose="02070309020205020404" pitchFamily="49" charset="0"/>
                <a:cs typeface="Courier New" panose="02070309020205020404" pitchFamily="49" charset="0"/>
              </a:rPr>
              <a:t>licenseID</a:t>
            </a:r>
            <a:r>
              <a:rPr lang="en-US" sz="1100" b="1" dirty="0">
                <a:solidFill>
                  <a:srgbClr val="000000"/>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6A3E3E"/>
                </a:solidFill>
                <a:latin typeface="Courier New" panose="02070309020205020404" pitchFamily="49" charset="0"/>
                <a:cs typeface="Courier New" panose="02070309020205020404" pitchFamily="49" charset="0"/>
              </a:rPr>
              <a:t>retVal</a:t>
            </a:r>
            <a:r>
              <a:rPr lang="en-US" sz="1100" dirty="0">
                <a:solidFill>
                  <a:srgbClr val="000000"/>
                </a:solidFill>
                <a:latin typeface="Courier New" panose="02070309020205020404" pitchFamily="49" charset="0"/>
                <a:cs typeface="Courier New" panose="02070309020205020404" pitchFamily="49" charset="0"/>
              </a:rPr>
              <a:t> = 0;</a:t>
            </a:r>
          </a:p>
          <a:p>
            <a:r>
              <a:rPr lang="en-US" sz="1100" dirty="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else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if</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00C0"/>
                </a:solidFill>
                <a:latin typeface="Courier New" panose="02070309020205020404" pitchFamily="49" charset="0"/>
                <a:cs typeface="Courier New" panose="02070309020205020404" pitchFamily="49" charset="0"/>
              </a:rPr>
              <a:t>licenseID</a:t>
            </a:r>
            <a:r>
              <a:rPr lang="en-US" sz="1100" b="1" dirty="0">
                <a:solidFill>
                  <a:srgbClr val="000000"/>
                </a:solidFill>
                <a:latin typeface="Courier New" panose="02070309020205020404" pitchFamily="49" charset="0"/>
                <a:cs typeface="Courier New" panose="02070309020205020404" pitchFamily="49" charset="0"/>
              </a:rPr>
              <a:t> &lt; </a:t>
            </a:r>
            <a:r>
              <a:rPr lang="en-US" sz="1100" b="1" dirty="0" err="1">
                <a:solidFill>
                  <a:srgbClr val="6A3E3E"/>
                </a:solidFill>
                <a:latin typeface="Courier New" panose="02070309020205020404" pitchFamily="49" charset="0"/>
                <a:cs typeface="Courier New" panose="02070309020205020404" pitchFamily="49" charset="0"/>
              </a:rPr>
              <a:t>otherLicense</a:t>
            </a:r>
            <a:r>
              <a:rPr lang="en-US" sz="1100" b="1" dirty="0" err="1">
                <a:solidFill>
                  <a:srgbClr val="000000"/>
                </a:solidFill>
                <a:latin typeface="Courier New" panose="02070309020205020404" pitchFamily="49" charset="0"/>
                <a:cs typeface="Courier New" panose="02070309020205020404" pitchFamily="49" charset="0"/>
              </a:rPr>
              <a:t>.</a:t>
            </a:r>
            <a:r>
              <a:rPr lang="en-US" sz="1100" b="1" dirty="0" err="1">
                <a:solidFill>
                  <a:srgbClr val="0000C0"/>
                </a:solidFill>
                <a:latin typeface="Courier New" panose="02070309020205020404" pitchFamily="49" charset="0"/>
                <a:cs typeface="Courier New" panose="02070309020205020404" pitchFamily="49" charset="0"/>
              </a:rPr>
              <a:t>licenseID</a:t>
            </a:r>
            <a:r>
              <a:rPr lang="en-US" sz="1100" b="1" dirty="0">
                <a:solidFill>
                  <a:srgbClr val="000000"/>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6A3E3E"/>
                </a:solidFill>
                <a:latin typeface="Courier New" panose="02070309020205020404" pitchFamily="49" charset="0"/>
                <a:cs typeface="Courier New" panose="02070309020205020404" pitchFamily="49" charset="0"/>
              </a:rPr>
              <a:t>retVal</a:t>
            </a:r>
            <a:r>
              <a:rPr lang="en-US" sz="1100" dirty="0">
                <a:solidFill>
                  <a:srgbClr val="000000"/>
                </a:solidFill>
                <a:latin typeface="Courier New" panose="02070309020205020404" pitchFamily="49" charset="0"/>
                <a:cs typeface="Courier New" panose="02070309020205020404" pitchFamily="49" charset="0"/>
              </a:rPr>
              <a:t> = -1;</a:t>
            </a:r>
          </a:p>
          <a:p>
            <a:r>
              <a:rPr lang="en-US" sz="1100" dirty="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else</a:t>
            </a:r>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6A3E3E"/>
                </a:solidFill>
                <a:latin typeface="Courier New" panose="02070309020205020404" pitchFamily="49" charset="0"/>
                <a:cs typeface="Courier New" panose="02070309020205020404" pitchFamily="49" charset="0"/>
              </a:rPr>
              <a:t>retVal</a:t>
            </a:r>
            <a:r>
              <a:rPr lang="en-US" sz="1100" dirty="0">
                <a:solidFill>
                  <a:srgbClr val="000000"/>
                </a:solidFill>
                <a:latin typeface="Courier New" panose="02070309020205020404" pitchFamily="49" charset="0"/>
                <a:cs typeface="Courier New" panose="02070309020205020404" pitchFamily="49" charset="0"/>
              </a:rPr>
              <a:t> = 1;</a:t>
            </a:r>
          </a:p>
          <a:p>
            <a:r>
              <a:rPr lang="en-US" sz="1100" b="1" dirty="0">
                <a:solidFill>
                  <a:srgbClr val="7F0055"/>
                </a:solidFill>
                <a:latin typeface="Courier New" panose="02070309020205020404" pitchFamily="49" charset="0"/>
                <a:cs typeface="Courier New" panose="02070309020205020404" pitchFamily="49" charset="0"/>
              </a:rPr>
              <a:t>    return</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6A3E3E"/>
                </a:solidFill>
                <a:latin typeface="Courier New" panose="02070309020205020404" pitchFamily="49" charset="0"/>
                <a:cs typeface="Courier New" panose="02070309020205020404" pitchFamily="49" charset="0"/>
              </a:rPr>
              <a:t>retVal</a:t>
            </a:r>
            <a:r>
              <a:rPr lang="en-US" sz="1100" b="1" dirty="0">
                <a:solidFill>
                  <a:srgbClr val="000000"/>
                </a:solidFill>
                <a:latin typeface="Courier New" panose="02070309020205020404" pitchFamily="49" charset="0"/>
                <a:cs typeface="Courier New" panose="02070309020205020404" pitchFamily="49" charset="0"/>
              </a:rPr>
              <a:t>;</a:t>
            </a:r>
          </a:p>
          <a:p>
            <a:r>
              <a:rPr lang="en-US" sz="1100" dirty="0">
                <a:solidFill>
                  <a:srgbClr val="000000"/>
                </a:solidFill>
                <a:latin typeface="Courier New" panose="02070309020205020404" pitchFamily="49" charset="0"/>
                <a:cs typeface="Courier New" panose="02070309020205020404" pitchFamily="49" charset="0"/>
              </a:rPr>
              <a:t>  }</a:t>
            </a:r>
          </a:p>
          <a:p>
            <a:r>
              <a:rPr lang="en-US" sz="1100" dirty="0">
                <a:solidFill>
                  <a:srgbClr val="000000"/>
                </a:solidFill>
                <a:latin typeface="Courier New" panose="02070309020205020404" pitchFamily="49" charset="0"/>
                <a:cs typeface="Courier New" panose="02070309020205020404" pitchFamily="49" charset="0"/>
              </a:rPr>
              <a:t>}</a:t>
            </a:r>
            <a:endParaRPr lang="en-US" sz="1100" b="1" dirty="0">
              <a:solidFill>
                <a:srgbClr val="7F0055"/>
              </a:solidFill>
              <a:latin typeface="Courier New" panose="02070309020205020404" pitchFamily="49" charset="0"/>
              <a:cs typeface="Courier New" panose="02070309020205020404" pitchFamily="49" charset="0"/>
            </a:endParaRPr>
          </a:p>
          <a:p>
            <a:r>
              <a:rPr lang="en-US" sz="1100" b="1" dirty="0">
                <a:solidFill>
                  <a:srgbClr val="7F0055"/>
                </a:solidFill>
                <a:latin typeface="Courier New" panose="02070309020205020404" pitchFamily="49" charset="0"/>
                <a:cs typeface="Courier New" panose="02070309020205020404" pitchFamily="49" charset="0"/>
              </a:rPr>
              <a:t>public</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class</a:t>
            </a:r>
            <a:r>
              <a:rPr lang="en-US" sz="1100" b="1" dirty="0">
                <a:solidFill>
                  <a:srgbClr val="000000"/>
                </a:solidFill>
                <a:latin typeface="Courier New" panose="02070309020205020404" pitchFamily="49" charset="0"/>
                <a:cs typeface="Courier New" panose="02070309020205020404" pitchFamily="49" charset="0"/>
              </a:rPr>
              <a:t> Main {</a:t>
            </a:r>
          </a:p>
          <a:p>
            <a:r>
              <a:rPr lang="en-US" sz="1100" b="1" dirty="0">
                <a:solidFill>
                  <a:srgbClr val="7F0055"/>
                </a:solidFill>
                <a:latin typeface="Courier New" panose="02070309020205020404" pitchFamily="49" charset="0"/>
                <a:cs typeface="Courier New" panose="02070309020205020404" pitchFamily="49" charset="0"/>
              </a:rPr>
              <a:t>  public</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static</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7F0055"/>
                </a:solidFill>
                <a:latin typeface="Courier New" panose="02070309020205020404" pitchFamily="49" charset="0"/>
                <a:cs typeface="Courier New" panose="02070309020205020404" pitchFamily="49" charset="0"/>
              </a:rPr>
              <a:t>void</a:t>
            </a:r>
            <a:r>
              <a:rPr lang="en-US" sz="1100" b="1" dirty="0">
                <a:solidFill>
                  <a:srgbClr val="000000"/>
                </a:solidFill>
                <a:latin typeface="Courier New" panose="02070309020205020404" pitchFamily="49" charset="0"/>
                <a:cs typeface="Courier New" panose="02070309020205020404" pitchFamily="49" charset="0"/>
              </a:rPr>
              <a:t> main(String[] </a:t>
            </a:r>
            <a:r>
              <a:rPr lang="en-US" sz="1100" b="1" dirty="0" err="1">
                <a:solidFill>
                  <a:srgbClr val="6A3E3E"/>
                </a:solidFill>
                <a:latin typeface="Courier New" panose="02070309020205020404" pitchFamily="49" charset="0"/>
                <a:cs typeface="Courier New" panose="02070309020205020404" pitchFamily="49" charset="0"/>
              </a:rPr>
              <a:t>args</a:t>
            </a:r>
            <a:r>
              <a:rPr lang="en-US" sz="1100" b="1" dirty="0">
                <a:solidFill>
                  <a:srgbClr val="000000"/>
                </a:solidFill>
                <a:latin typeface="Courier New" panose="02070309020205020404" pitchFamily="49" charset="0"/>
                <a:cs typeface="Courier New" panose="02070309020205020404" pitchFamily="49" charset="0"/>
              </a:rPr>
              <a:t>) {</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000000"/>
                </a:solidFill>
                <a:latin typeface="Courier New" panose="02070309020205020404" pitchFamily="49" charset="0"/>
                <a:cs typeface="Courier New" panose="02070309020205020404" pitchFamily="49" charset="0"/>
              </a:rPr>
              <a:t>DriversLicense</a:t>
            </a:r>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6A3E3E"/>
                </a:solidFill>
                <a:latin typeface="Courier New" panose="02070309020205020404" pitchFamily="49" charset="0"/>
                <a:cs typeface="Courier New" panose="02070309020205020404" pitchFamily="49" charset="0"/>
              </a:rPr>
              <a:t>SallysLicense</a:t>
            </a:r>
            <a:r>
              <a:rPr lang="en-US" sz="1100" dirty="0">
                <a:solidFill>
                  <a:srgbClr val="000000"/>
                </a:solidFill>
                <a:latin typeface="Courier New" panose="02070309020205020404" pitchFamily="49" charset="0"/>
                <a:cs typeface="Courier New" panose="02070309020205020404" pitchFamily="49" charset="0"/>
              </a:rPr>
              <a:t> = </a:t>
            </a:r>
            <a:r>
              <a:rPr lang="en-US" sz="1100" b="1" dirty="0">
                <a:solidFill>
                  <a:srgbClr val="7F0055"/>
                </a:solidFill>
                <a:latin typeface="Courier New" panose="02070309020205020404" pitchFamily="49" charset="0"/>
                <a:cs typeface="Courier New" panose="02070309020205020404" pitchFamily="49" charset="0"/>
              </a:rPr>
              <a:t>new</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0000"/>
                </a:solidFill>
                <a:latin typeface="Courier New" panose="02070309020205020404" pitchFamily="49" charset="0"/>
                <a:cs typeface="Courier New" panose="02070309020205020404" pitchFamily="49" charset="0"/>
              </a:rPr>
              <a:t>DriversLicense</a:t>
            </a:r>
            <a:r>
              <a:rPr lang="en-US" sz="1100" b="1" dirty="0">
                <a:solidFill>
                  <a:srgbClr val="000000"/>
                </a:solidFill>
                <a:latin typeface="Courier New" panose="02070309020205020404" pitchFamily="49" charset="0"/>
                <a:cs typeface="Courier New" panose="02070309020205020404" pitchFamily="49" charset="0"/>
              </a:rPr>
              <a:t>(</a:t>
            </a:r>
            <a:r>
              <a:rPr lang="en-US" sz="1100" b="1" dirty="0">
                <a:solidFill>
                  <a:srgbClr val="2A00FF"/>
                </a:solidFill>
                <a:latin typeface="Courier New" panose="02070309020205020404" pitchFamily="49" charset="0"/>
                <a:cs typeface="Courier New" panose="02070309020205020404" pitchFamily="49" charset="0"/>
              </a:rPr>
              <a:t>"Sally"</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2A00FF"/>
                </a:solidFill>
                <a:latin typeface="Courier New" panose="02070309020205020404" pitchFamily="49" charset="0"/>
                <a:cs typeface="Courier New" panose="02070309020205020404" pitchFamily="49" charset="0"/>
              </a:rPr>
              <a:t>"Small"</a:t>
            </a:r>
            <a:r>
              <a:rPr lang="en-US" sz="1100" b="1" dirty="0">
                <a:solidFill>
                  <a:srgbClr val="000000"/>
                </a:solidFill>
                <a:latin typeface="Courier New" panose="02070309020205020404" pitchFamily="49" charset="0"/>
                <a:cs typeface="Courier New" panose="02070309020205020404" pitchFamily="49" charset="0"/>
              </a:rPr>
              <a:t>, 5);</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000000"/>
                </a:solidFill>
                <a:latin typeface="Courier New" panose="02070309020205020404" pitchFamily="49" charset="0"/>
                <a:cs typeface="Courier New" panose="02070309020205020404" pitchFamily="49" charset="0"/>
              </a:rPr>
              <a:t>DriversLicense</a:t>
            </a:r>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6A3E3E"/>
                </a:solidFill>
                <a:latin typeface="Courier New" panose="02070309020205020404" pitchFamily="49" charset="0"/>
                <a:cs typeface="Courier New" panose="02070309020205020404" pitchFamily="49" charset="0"/>
              </a:rPr>
              <a:t>BobsLicense</a:t>
            </a:r>
            <a:r>
              <a:rPr lang="en-US" sz="1100" dirty="0">
                <a:solidFill>
                  <a:srgbClr val="000000"/>
                </a:solidFill>
                <a:latin typeface="Courier New" panose="02070309020205020404" pitchFamily="49" charset="0"/>
                <a:cs typeface="Courier New" panose="02070309020205020404" pitchFamily="49" charset="0"/>
              </a:rPr>
              <a:t> = </a:t>
            </a:r>
            <a:r>
              <a:rPr lang="en-US" sz="1100" b="1" dirty="0">
                <a:solidFill>
                  <a:srgbClr val="7F0055"/>
                </a:solidFill>
                <a:latin typeface="Courier New" panose="02070309020205020404" pitchFamily="49" charset="0"/>
                <a:cs typeface="Courier New" panose="02070309020205020404" pitchFamily="49" charset="0"/>
              </a:rPr>
              <a:t>new</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0000"/>
                </a:solidFill>
                <a:latin typeface="Courier New" panose="02070309020205020404" pitchFamily="49" charset="0"/>
                <a:cs typeface="Courier New" panose="02070309020205020404" pitchFamily="49" charset="0"/>
              </a:rPr>
              <a:t>DriversLicense</a:t>
            </a:r>
            <a:r>
              <a:rPr lang="en-US" sz="1100" b="1" dirty="0">
                <a:solidFill>
                  <a:srgbClr val="000000"/>
                </a:solidFill>
                <a:latin typeface="Courier New" panose="02070309020205020404" pitchFamily="49" charset="0"/>
                <a:cs typeface="Courier New" panose="02070309020205020404" pitchFamily="49" charset="0"/>
              </a:rPr>
              <a:t>(</a:t>
            </a:r>
            <a:r>
              <a:rPr lang="en-US" sz="1100" b="1" dirty="0">
                <a:solidFill>
                  <a:srgbClr val="2A00FF"/>
                </a:solidFill>
                <a:latin typeface="Courier New" panose="02070309020205020404" pitchFamily="49" charset="0"/>
                <a:cs typeface="Courier New" panose="02070309020205020404" pitchFamily="49" charset="0"/>
              </a:rPr>
              <a:t>"Bob"</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2A00FF"/>
                </a:solidFill>
                <a:latin typeface="Courier New" panose="02070309020205020404" pitchFamily="49" charset="0"/>
                <a:cs typeface="Courier New" panose="02070309020205020404" pitchFamily="49" charset="0"/>
              </a:rPr>
              <a:t>"Glass"</a:t>
            </a:r>
            <a:r>
              <a:rPr lang="en-US" sz="1100" b="1" dirty="0">
                <a:solidFill>
                  <a:srgbClr val="000000"/>
                </a:solidFill>
                <a:latin typeface="Courier New" panose="02070309020205020404" pitchFamily="49" charset="0"/>
                <a:cs typeface="Courier New" panose="02070309020205020404" pitchFamily="49" charset="0"/>
              </a:rPr>
              <a:t>, 2);</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000000"/>
                </a:solidFill>
                <a:latin typeface="Courier New" panose="02070309020205020404" pitchFamily="49" charset="0"/>
                <a:cs typeface="Courier New" panose="02070309020205020404" pitchFamily="49" charset="0"/>
              </a:rPr>
              <a:t>DriversLicense</a:t>
            </a:r>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6A3E3E"/>
                </a:solidFill>
                <a:latin typeface="Courier New" panose="02070309020205020404" pitchFamily="49" charset="0"/>
                <a:cs typeface="Courier New" panose="02070309020205020404" pitchFamily="49" charset="0"/>
              </a:rPr>
              <a:t>ElainasLicense</a:t>
            </a:r>
            <a:r>
              <a:rPr lang="en-US" sz="1100" dirty="0">
                <a:solidFill>
                  <a:srgbClr val="000000"/>
                </a:solidFill>
                <a:latin typeface="Courier New" panose="02070309020205020404" pitchFamily="49" charset="0"/>
                <a:cs typeface="Courier New" panose="02070309020205020404" pitchFamily="49" charset="0"/>
              </a:rPr>
              <a:t> = </a:t>
            </a:r>
            <a:r>
              <a:rPr lang="en-US" sz="1100" b="1" dirty="0">
                <a:solidFill>
                  <a:srgbClr val="7F0055"/>
                </a:solidFill>
                <a:latin typeface="Courier New" panose="02070309020205020404" pitchFamily="49" charset="0"/>
                <a:cs typeface="Courier New" panose="02070309020205020404" pitchFamily="49" charset="0"/>
              </a:rPr>
              <a:t>new</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0000"/>
                </a:solidFill>
                <a:latin typeface="Courier New" panose="02070309020205020404" pitchFamily="49" charset="0"/>
                <a:cs typeface="Courier New" panose="02070309020205020404" pitchFamily="49" charset="0"/>
              </a:rPr>
              <a:t>DriversLicense</a:t>
            </a:r>
            <a:r>
              <a:rPr lang="en-US" sz="1100" b="1" dirty="0">
                <a:solidFill>
                  <a:srgbClr val="000000"/>
                </a:solidFill>
                <a:latin typeface="Courier New" panose="02070309020205020404" pitchFamily="49" charset="0"/>
                <a:cs typeface="Courier New" panose="02070309020205020404" pitchFamily="49" charset="0"/>
              </a:rPr>
              <a:t>(</a:t>
            </a:r>
            <a:r>
              <a:rPr lang="en-US" sz="1100" b="1" dirty="0">
                <a:solidFill>
                  <a:srgbClr val="2A00FF"/>
                </a:solidFill>
                <a:latin typeface="Courier New" panose="02070309020205020404" pitchFamily="49" charset="0"/>
                <a:cs typeface="Courier New" panose="02070309020205020404" pitchFamily="49" charset="0"/>
              </a:rPr>
              <a:t>"Elaina"</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2A00FF"/>
                </a:solidFill>
                <a:latin typeface="Courier New" panose="02070309020205020404" pitchFamily="49" charset="0"/>
                <a:cs typeface="Courier New" panose="02070309020205020404" pitchFamily="49" charset="0"/>
              </a:rPr>
              <a:t>"</a:t>
            </a:r>
            <a:r>
              <a:rPr lang="en-US" sz="1100" b="1" dirty="0" err="1">
                <a:solidFill>
                  <a:srgbClr val="2A00FF"/>
                </a:solidFill>
                <a:latin typeface="Courier New" panose="02070309020205020404" pitchFamily="49" charset="0"/>
                <a:cs typeface="Courier New" panose="02070309020205020404" pitchFamily="49" charset="0"/>
              </a:rPr>
              <a:t>Afilia</a:t>
            </a:r>
            <a:r>
              <a:rPr lang="en-US" sz="1100" b="1" dirty="0">
                <a:solidFill>
                  <a:srgbClr val="2A00FF"/>
                </a:solidFill>
                <a:latin typeface="Courier New" panose="02070309020205020404" pitchFamily="49" charset="0"/>
                <a:cs typeface="Courier New" panose="02070309020205020404" pitchFamily="49" charset="0"/>
              </a:rPr>
              <a:t>"</a:t>
            </a:r>
            <a:r>
              <a:rPr lang="en-US" sz="1100" b="1" dirty="0">
                <a:solidFill>
                  <a:srgbClr val="000000"/>
                </a:solidFill>
                <a:latin typeface="Courier New" panose="02070309020205020404" pitchFamily="49" charset="0"/>
                <a:cs typeface="Courier New" panose="02070309020205020404" pitchFamily="49" charset="0"/>
              </a:rPr>
              <a:t>, 5);</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000000"/>
                </a:solidFill>
                <a:latin typeface="Courier New" panose="02070309020205020404" pitchFamily="49" charset="0"/>
                <a:cs typeface="Courier New" panose="02070309020205020404" pitchFamily="49" charset="0"/>
              </a:rPr>
              <a:t>DriversLicense</a:t>
            </a:r>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6A3E3E"/>
                </a:solidFill>
                <a:latin typeface="Courier New" panose="02070309020205020404" pitchFamily="49" charset="0"/>
                <a:cs typeface="Courier New" panose="02070309020205020404" pitchFamily="49" charset="0"/>
              </a:rPr>
              <a:t>VishnusLicense</a:t>
            </a:r>
            <a:r>
              <a:rPr lang="en-US" sz="1100" dirty="0">
                <a:solidFill>
                  <a:srgbClr val="000000"/>
                </a:solidFill>
                <a:latin typeface="Courier New" panose="02070309020205020404" pitchFamily="49" charset="0"/>
                <a:cs typeface="Courier New" panose="02070309020205020404" pitchFamily="49" charset="0"/>
              </a:rPr>
              <a:t> = </a:t>
            </a:r>
            <a:r>
              <a:rPr lang="en-US" sz="1100" b="1" dirty="0">
                <a:solidFill>
                  <a:srgbClr val="7F0055"/>
                </a:solidFill>
                <a:latin typeface="Courier New" panose="02070309020205020404" pitchFamily="49" charset="0"/>
                <a:cs typeface="Courier New" panose="02070309020205020404" pitchFamily="49" charset="0"/>
              </a:rPr>
              <a:t>new</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0000"/>
                </a:solidFill>
                <a:latin typeface="Courier New" panose="02070309020205020404" pitchFamily="49" charset="0"/>
                <a:cs typeface="Courier New" panose="02070309020205020404" pitchFamily="49" charset="0"/>
              </a:rPr>
              <a:t>DriversLicense</a:t>
            </a:r>
            <a:r>
              <a:rPr lang="en-US" sz="1100" b="1" dirty="0">
                <a:solidFill>
                  <a:srgbClr val="000000"/>
                </a:solidFill>
                <a:latin typeface="Courier New" panose="02070309020205020404" pitchFamily="49" charset="0"/>
                <a:cs typeface="Courier New" panose="02070309020205020404" pitchFamily="49" charset="0"/>
              </a:rPr>
              <a:t>(</a:t>
            </a:r>
            <a:r>
              <a:rPr lang="en-US" sz="1100" b="1" dirty="0">
                <a:solidFill>
                  <a:srgbClr val="2A00FF"/>
                </a:solidFill>
                <a:latin typeface="Courier New" panose="02070309020205020404" pitchFamily="49" charset="0"/>
                <a:cs typeface="Courier New" panose="02070309020205020404" pitchFamily="49" charset="0"/>
              </a:rPr>
              <a:t>"Vishnu"</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2A00FF"/>
                </a:solidFill>
                <a:latin typeface="Courier New" panose="02070309020205020404" pitchFamily="49" charset="0"/>
                <a:cs typeface="Courier New" panose="02070309020205020404" pitchFamily="49" charset="0"/>
              </a:rPr>
              <a:t>"</a:t>
            </a:r>
            <a:r>
              <a:rPr lang="en-US" sz="1100" b="1" dirty="0" err="1">
                <a:solidFill>
                  <a:srgbClr val="2A00FF"/>
                </a:solidFill>
                <a:latin typeface="Courier New" panose="02070309020205020404" pitchFamily="49" charset="0"/>
                <a:cs typeface="Courier New" panose="02070309020205020404" pitchFamily="49" charset="0"/>
              </a:rPr>
              <a:t>Santhana</a:t>
            </a:r>
            <a:r>
              <a:rPr lang="en-US" sz="1100" b="1" dirty="0">
                <a:solidFill>
                  <a:srgbClr val="2A00FF"/>
                </a:solidFill>
                <a:latin typeface="Courier New" panose="02070309020205020404" pitchFamily="49" charset="0"/>
                <a:cs typeface="Courier New" panose="02070309020205020404" pitchFamily="49" charset="0"/>
              </a:rPr>
              <a:t>"</a:t>
            </a:r>
            <a:r>
              <a:rPr lang="en-US" sz="1100" b="1" dirty="0">
                <a:solidFill>
                  <a:srgbClr val="000000"/>
                </a:solidFill>
                <a:latin typeface="Courier New" panose="02070309020205020404" pitchFamily="49" charset="0"/>
                <a:cs typeface="Courier New" panose="02070309020205020404" pitchFamily="49" charset="0"/>
              </a:rPr>
              <a:t>, 10);</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000000"/>
                </a:solidFill>
                <a:latin typeface="Courier New" panose="02070309020205020404" pitchFamily="49" charset="0"/>
                <a:cs typeface="Courier New" panose="02070309020205020404" pitchFamily="49" charset="0"/>
              </a:rPr>
              <a:t>System.</a:t>
            </a:r>
            <a:r>
              <a:rPr lang="en-US" sz="1100" b="1" i="1" dirty="0" err="1">
                <a:solidFill>
                  <a:srgbClr val="0000C0"/>
                </a:solidFill>
                <a:latin typeface="Courier New" panose="02070309020205020404" pitchFamily="49" charset="0"/>
                <a:cs typeface="Courier New" panose="02070309020205020404" pitchFamily="49" charset="0"/>
              </a:rPr>
              <a:t>out</a:t>
            </a:r>
            <a:r>
              <a:rPr lang="en-US" sz="1100" b="1" i="1" dirty="0" err="1">
                <a:solidFill>
                  <a:srgbClr val="000000"/>
                </a:solidFill>
                <a:latin typeface="Courier New" panose="02070309020205020404" pitchFamily="49" charset="0"/>
                <a:cs typeface="Courier New" panose="02070309020205020404" pitchFamily="49" charset="0"/>
              </a:rPr>
              <a:t>.println</a:t>
            </a:r>
            <a:r>
              <a:rPr lang="en-US" sz="1100" b="1" i="1" dirty="0">
                <a:solidFill>
                  <a:srgbClr val="000000"/>
                </a:solidFill>
                <a:latin typeface="Courier New" panose="02070309020205020404" pitchFamily="49" charset="0"/>
                <a:cs typeface="Courier New" panose="02070309020205020404" pitchFamily="49" charset="0"/>
              </a:rPr>
              <a:t>(</a:t>
            </a:r>
            <a:r>
              <a:rPr lang="en-US" sz="1100" b="1" i="1" dirty="0">
                <a:solidFill>
                  <a:srgbClr val="2A00FF"/>
                </a:solidFill>
                <a:latin typeface="Courier New" panose="02070309020205020404" pitchFamily="49" charset="0"/>
                <a:cs typeface="Courier New" panose="02070309020205020404" pitchFamily="49" charset="0"/>
              </a:rPr>
              <a:t>"Sally's license compared to Bob's license: "</a:t>
            </a:r>
            <a:r>
              <a:rPr lang="en-US" sz="1100" b="1" i="1" dirty="0">
                <a:solidFill>
                  <a:srgbClr val="000000"/>
                </a:solidFill>
                <a:latin typeface="Courier New" panose="02070309020205020404" pitchFamily="49" charset="0"/>
                <a:cs typeface="Courier New" panose="02070309020205020404" pitchFamily="49" charset="0"/>
              </a:rPr>
              <a:t> </a:t>
            </a:r>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6A3E3E"/>
                </a:solidFill>
                <a:latin typeface="Courier New" panose="02070309020205020404" pitchFamily="49" charset="0"/>
                <a:cs typeface="Courier New" panose="02070309020205020404" pitchFamily="49" charset="0"/>
              </a:rPr>
              <a:t>SallysLicense</a:t>
            </a:r>
            <a:r>
              <a:rPr lang="en-US" sz="1100" dirty="0" err="1">
                <a:solidFill>
                  <a:srgbClr val="000000"/>
                </a:solidFill>
                <a:latin typeface="Courier New" panose="02070309020205020404" pitchFamily="49" charset="0"/>
                <a:cs typeface="Courier New" panose="02070309020205020404" pitchFamily="49" charset="0"/>
              </a:rPr>
              <a:t>.compareTo</a:t>
            </a:r>
            <a:r>
              <a:rPr lang="en-US" sz="1100" dirty="0">
                <a:solidFill>
                  <a:srgbClr val="000000"/>
                </a:solidFill>
                <a:latin typeface="Courier New" panose="02070309020205020404" pitchFamily="49" charset="0"/>
                <a:cs typeface="Courier New" panose="02070309020205020404" pitchFamily="49" charset="0"/>
              </a:rPr>
              <a:t>(</a:t>
            </a:r>
            <a:r>
              <a:rPr lang="en-US" sz="1100" dirty="0" err="1">
                <a:solidFill>
                  <a:srgbClr val="6A3E3E"/>
                </a:solidFill>
                <a:latin typeface="Courier New" panose="02070309020205020404" pitchFamily="49" charset="0"/>
                <a:cs typeface="Courier New" panose="02070309020205020404" pitchFamily="49" charset="0"/>
              </a:rPr>
              <a:t>BobsLicense</a:t>
            </a:r>
            <a:r>
              <a:rPr lang="en-US" sz="1100" dirty="0">
                <a:solidFill>
                  <a:srgbClr val="000000"/>
                </a:solidFill>
                <a:latin typeface="Courier New" panose="02070309020205020404" pitchFamily="49" charset="0"/>
                <a:cs typeface="Courier New" panose="02070309020205020404" pitchFamily="49" charset="0"/>
              </a:rPr>
              <a:t>));</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000000"/>
                </a:solidFill>
                <a:latin typeface="Courier New" panose="02070309020205020404" pitchFamily="49" charset="0"/>
                <a:cs typeface="Courier New" panose="02070309020205020404" pitchFamily="49" charset="0"/>
              </a:rPr>
              <a:t>System.</a:t>
            </a:r>
            <a:r>
              <a:rPr lang="en-US" sz="1100" b="1" i="1" dirty="0" err="1">
                <a:solidFill>
                  <a:srgbClr val="0000C0"/>
                </a:solidFill>
                <a:latin typeface="Courier New" panose="02070309020205020404" pitchFamily="49" charset="0"/>
                <a:cs typeface="Courier New" panose="02070309020205020404" pitchFamily="49" charset="0"/>
              </a:rPr>
              <a:t>out</a:t>
            </a:r>
            <a:r>
              <a:rPr lang="en-US" sz="1100" b="1" i="1" dirty="0" err="1">
                <a:solidFill>
                  <a:srgbClr val="000000"/>
                </a:solidFill>
                <a:latin typeface="Courier New" panose="02070309020205020404" pitchFamily="49" charset="0"/>
                <a:cs typeface="Courier New" panose="02070309020205020404" pitchFamily="49" charset="0"/>
              </a:rPr>
              <a:t>.println</a:t>
            </a:r>
            <a:r>
              <a:rPr lang="en-US" sz="1100" b="1" i="1" dirty="0">
                <a:solidFill>
                  <a:srgbClr val="000000"/>
                </a:solidFill>
                <a:latin typeface="Courier New" panose="02070309020205020404" pitchFamily="49" charset="0"/>
                <a:cs typeface="Courier New" panose="02070309020205020404" pitchFamily="49" charset="0"/>
              </a:rPr>
              <a:t>(</a:t>
            </a:r>
            <a:r>
              <a:rPr lang="en-US" sz="1100" b="1" i="1" dirty="0">
                <a:solidFill>
                  <a:srgbClr val="2A00FF"/>
                </a:solidFill>
                <a:latin typeface="Courier New" panose="02070309020205020404" pitchFamily="49" charset="0"/>
                <a:cs typeface="Courier New" panose="02070309020205020404" pitchFamily="49" charset="0"/>
              </a:rPr>
              <a:t>"Sally's license compared to Elaina's license: "</a:t>
            </a:r>
            <a:r>
              <a:rPr lang="en-US" sz="1100" b="1" i="1" dirty="0">
                <a:solidFill>
                  <a:srgbClr val="000000"/>
                </a:solidFill>
                <a:latin typeface="Courier New" panose="02070309020205020404" pitchFamily="49" charset="0"/>
                <a:cs typeface="Courier New" panose="02070309020205020404" pitchFamily="49" charset="0"/>
              </a:rPr>
              <a:t> </a:t>
            </a:r>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6A3E3E"/>
                </a:solidFill>
                <a:latin typeface="Courier New" panose="02070309020205020404" pitchFamily="49" charset="0"/>
                <a:cs typeface="Courier New" panose="02070309020205020404" pitchFamily="49" charset="0"/>
              </a:rPr>
              <a:t>SallysLicense</a:t>
            </a:r>
            <a:r>
              <a:rPr lang="en-US" sz="1100" dirty="0" err="1">
                <a:solidFill>
                  <a:srgbClr val="000000"/>
                </a:solidFill>
                <a:latin typeface="Courier New" panose="02070309020205020404" pitchFamily="49" charset="0"/>
                <a:cs typeface="Courier New" panose="02070309020205020404" pitchFamily="49" charset="0"/>
              </a:rPr>
              <a:t>.compareTo</a:t>
            </a:r>
            <a:r>
              <a:rPr lang="en-US" sz="1100" dirty="0">
                <a:solidFill>
                  <a:srgbClr val="000000"/>
                </a:solidFill>
                <a:latin typeface="Courier New" panose="02070309020205020404" pitchFamily="49" charset="0"/>
                <a:cs typeface="Courier New" panose="02070309020205020404" pitchFamily="49" charset="0"/>
              </a:rPr>
              <a:t>(</a:t>
            </a:r>
            <a:r>
              <a:rPr lang="en-US" sz="1100" dirty="0" err="1">
                <a:solidFill>
                  <a:srgbClr val="6A3E3E"/>
                </a:solidFill>
                <a:latin typeface="Courier New" panose="02070309020205020404" pitchFamily="49" charset="0"/>
                <a:cs typeface="Courier New" panose="02070309020205020404" pitchFamily="49" charset="0"/>
              </a:rPr>
              <a:t>ElainasLicense</a:t>
            </a:r>
            <a:r>
              <a:rPr lang="en-US" sz="1100" dirty="0">
                <a:solidFill>
                  <a:srgbClr val="000000"/>
                </a:solidFill>
                <a:latin typeface="Courier New" panose="02070309020205020404" pitchFamily="49" charset="0"/>
                <a:cs typeface="Courier New" panose="02070309020205020404" pitchFamily="49" charset="0"/>
              </a:rPr>
              <a:t>));</a:t>
            </a:r>
          </a:p>
          <a:p>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000000"/>
                </a:solidFill>
                <a:latin typeface="Courier New" panose="02070309020205020404" pitchFamily="49" charset="0"/>
                <a:cs typeface="Courier New" panose="02070309020205020404" pitchFamily="49" charset="0"/>
              </a:rPr>
              <a:t>System.</a:t>
            </a:r>
            <a:r>
              <a:rPr lang="en-US" sz="1100" b="1" i="1" dirty="0" err="1">
                <a:solidFill>
                  <a:srgbClr val="0000C0"/>
                </a:solidFill>
                <a:latin typeface="Courier New" panose="02070309020205020404" pitchFamily="49" charset="0"/>
                <a:cs typeface="Courier New" panose="02070309020205020404" pitchFamily="49" charset="0"/>
              </a:rPr>
              <a:t>out</a:t>
            </a:r>
            <a:r>
              <a:rPr lang="en-US" sz="1100" b="1" i="1" dirty="0" err="1">
                <a:solidFill>
                  <a:srgbClr val="000000"/>
                </a:solidFill>
                <a:latin typeface="Courier New" panose="02070309020205020404" pitchFamily="49" charset="0"/>
                <a:cs typeface="Courier New" panose="02070309020205020404" pitchFamily="49" charset="0"/>
              </a:rPr>
              <a:t>.println</a:t>
            </a:r>
            <a:r>
              <a:rPr lang="en-US" sz="1100" b="1" i="1" dirty="0">
                <a:solidFill>
                  <a:srgbClr val="000000"/>
                </a:solidFill>
                <a:latin typeface="Courier New" panose="02070309020205020404" pitchFamily="49" charset="0"/>
                <a:cs typeface="Courier New" panose="02070309020205020404" pitchFamily="49" charset="0"/>
              </a:rPr>
              <a:t>(</a:t>
            </a:r>
            <a:r>
              <a:rPr lang="en-US" sz="1100" b="1" i="1" dirty="0">
                <a:solidFill>
                  <a:srgbClr val="2A00FF"/>
                </a:solidFill>
                <a:latin typeface="Courier New" panose="02070309020205020404" pitchFamily="49" charset="0"/>
                <a:cs typeface="Courier New" panose="02070309020205020404" pitchFamily="49" charset="0"/>
              </a:rPr>
              <a:t>"Sally's license compared to Vishnu's license: "</a:t>
            </a:r>
            <a:r>
              <a:rPr lang="en-US" sz="1100" b="1" i="1" dirty="0">
                <a:solidFill>
                  <a:srgbClr val="000000"/>
                </a:solidFill>
                <a:latin typeface="Courier New" panose="02070309020205020404" pitchFamily="49" charset="0"/>
                <a:cs typeface="Courier New" panose="02070309020205020404" pitchFamily="49" charset="0"/>
              </a:rPr>
              <a:t> </a:t>
            </a:r>
            <a:r>
              <a:rPr lang="en-US" sz="1100" dirty="0">
                <a:solidFill>
                  <a:srgbClr val="000000"/>
                </a:solidFill>
                <a:latin typeface="Courier New" panose="02070309020205020404" pitchFamily="49" charset="0"/>
                <a:cs typeface="Courier New" panose="02070309020205020404" pitchFamily="49" charset="0"/>
              </a:rPr>
              <a:t>+  </a:t>
            </a:r>
            <a:r>
              <a:rPr lang="en-US" sz="1100" dirty="0" err="1">
                <a:solidFill>
                  <a:srgbClr val="6A3E3E"/>
                </a:solidFill>
                <a:latin typeface="Courier New" panose="02070309020205020404" pitchFamily="49" charset="0"/>
                <a:cs typeface="Courier New" panose="02070309020205020404" pitchFamily="49" charset="0"/>
              </a:rPr>
              <a:t>SallysLicense</a:t>
            </a:r>
            <a:r>
              <a:rPr lang="en-US" sz="1100" dirty="0" err="1">
                <a:solidFill>
                  <a:srgbClr val="000000"/>
                </a:solidFill>
                <a:latin typeface="Courier New" panose="02070309020205020404" pitchFamily="49" charset="0"/>
                <a:cs typeface="Courier New" panose="02070309020205020404" pitchFamily="49" charset="0"/>
              </a:rPr>
              <a:t>.compareTo</a:t>
            </a:r>
            <a:r>
              <a:rPr lang="en-US" sz="1100" dirty="0">
                <a:solidFill>
                  <a:srgbClr val="000000"/>
                </a:solidFill>
                <a:latin typeface="Courier New" panose="02070309020205020404" pitchFamily="49" charset="0"/>
                <a:cs typeface="Courier New" panose="02070309020205020404" pitchFamily="49" charset="0"/>
              </a:rPr>
              <a:t>(</a:t>
            </a:r>
            <a:r>
              <a:rPr lang="en-US" sz="1100" dirty="0" err="1">
                <a:solidFill>
                  <a:srgbClr val="6A3E3E"/>
                </a:solidFill>
                <a:latin typeface="Courier New" panose="02070309020205020404" pitchFamily="49" charset="0"/>
                <a:cs typeface="Courier New" panose="02070309020205020404" pitchFamily="49" charset="0"/>
              </a:rPr>
              <a:t>VishnusLicense</a:t>
            </a:r>
            <a:r>
              <a:rPr lang="en-US" sz="1100" dirty="0">
                <a:solidFill>
                  <a:srgbClr val="000000"/>
                </a:solidFill>
                <a:latin typeface="Courier New" panose="02070309020205020404" pitchFamily="49" charset="0"/>
                <a:cs typeface="Courier New" panose="02070309020205020404" pitchFamily="49" charset="0"/>
              </a:rPr>
              <a:t>));</a:t>
            </a:r>
          </a:p>
          <a:p>
            <a:r>
              <a:rPr lang="en-US" sz="1100" dirty="0">
                <a:solidFill>
                  <a:srgbClr val="000000"/>
                </a:solidFill>
                <a:latin typeface="Courier New" panose="02070309020205020404" pitchFamily="49" charset="0"/>
                <a:cs typeface="Courier New" panose="02070309020205020404" pitchFamily="49" charset="0"/>
              </a:rPr>
              <a:t>  }</a:t>
            </a:r>
          </a:p>
          <a:p>
            <a:r>
              <a:rPr lang="en-US" sz="1100" dirty="0">
                <a:solidFill>
                  <a:srgbClr val="000000"/>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FCA8C4F5-BD12-4C31-B552-54358DA7C165}"/>
              </a:ext>
            </a:extLst>
          </p:cNvPr>
          <p:cNvSpPr txBox="1"/>
          <p:nvPr/>
        </p:nvSpPr>
        <p:spPr>
          <a:xfrm>
            <a:off x="609600" y="5872253"/>
            <a:ext cx="10972800" cy="954107"/>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4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 </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Sally's license compared to Bob's license: 1</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Sally's license compared to Elaina's license: 0</a:t>
            </a:r>
          </a:p>
          <a:p>
            <a:pPr>
              <a:spcBef>
                <a:spcPts val="0"/>
              </a:spcBef>
              <a:spcAft>
                <a:spcPts val="0"/>
              </a:spcAft>
            </a:pPr>
            <a:r>
              <a:rPr lang="en-US" sz="14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Sally's license compared to Vishnu's license: -1</a:t>
            </a:r>
          </a:p>
        </p:txBody>
      </p:sp>
    </p:spTree>
    <p:extLst>
      <p:ext uri="{BB962C8B-B14F-4D97-AF65-F5344CB8AC3E}">
        <p14:creationId xmlns:p14="http://schemas.microsoft.com/office/powerpoint/2010/main" val="243816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35F8-213E-41F5-B09D-5F2DDC2E7F44}"/>
              </a:ext>
            </a:extLst>
          </p:cNvPr>
          <p:cNvSpPr>
            <a:spLocks noGrp="1"/>
          </p:cNvSpPr>
          <p:nvPr>
            <p:ph type="title"/>
          </p:nvPr>
        </p:nvSpPr>
        <p:spPr/>
        <p:txBody>
          <a:bodyPr/>
          <a:lstStyle/>
          <a:p>
            <a:r>
              <a:rPr lang="en-US" dirty="0"/>
              <a:t>Final Exam Parameters</a:t>
            </a:r>
          </a:p>
        </p:txBody>
      </p:sp>
      <p:sp>
        <p:nvSpPr>
          <p:cNvPr id="3" name="Content Placeholder 2">
            <a:extLst>
              <a:ext uri="{FF2B5EF4-FFF2-40B4-BE49-F238E27FC236}">
                <a16:creationId xmlns:a16="http://schemas.microsoft.com/office/drawing/2014/main" id="{96E05717-7C1C-4E6B-A5D2-49BB9BCD97A0}"/>
              </a:ext>
            </a:extLst>
          </p:cNvPr>
          <p:cNvSpPr>
            <a:spLocks noGrp="1"/>
          </p:cNvSpPr>
          <p:nvPr>
            <p:ph idx="1"/>
          </p:nvPr>
        </p:nvSpPr>
        <p:spPr/>
        <p:txBody>
          <a:bodyPr/>
          <a:lstStyle/>
          <a:p>
            <a:r>
              <a:rPr lang="en-US" sz="2400" dirty="0"/>
              <a:t>You have 3 hours to complete the exam, which is proctored online with </a:t>
            </a:r>
            <a:r>
              <a:rPr lang="en-US" sz="2400" dirty="0" err="1"/>
              <a:t>Examity</a:t>
            </a:r>
            <a:r>
              <a:rPr lang="en-US" sz="2400" dirty="0"/>
              <a:t>.</a:t>
            </a:r>
          </a:p>
          <a:p>
            <a:r>
              <a:rPr lang="en-US" sz="2400" dirty="0"/>
              <a:t>Notes: Notes are allowed for the exam, whether they be on physical paper or digital notes.</a:t>
            </a:r>
          </a:p>
          <a:p>
            <a:r>
              <a:rPr lang="en-US" sz="2400" dirty="0"/>
              <a:t>No Textbook or Internet Resources allowed.</a:t>
            </a:r>
          </a:p>
          <a:p>
            <a:r>
              <a:rPr lang="en-US" sz="2400" dirty="0"/>
              <a:t>Software: Word processing software (such as Word, WordPerfect, and the like) and integrated development environment (IDE) software (such as Eclipse, IntelliJ, and the like) are permitted.</a:t>
            </a:r>
          </a:p>
          <a:p>
            <a:r>
              <a:rPr lang="en-US" sz="2400" dirty="0"/>
              <a:t>Scratch Paper: Use of 5 pieces of blank scratch paper is allowed.</a:t>
            </a:r>
          </a:p>
          <a:p>
            <a:r>
              <a:rPr lang="en-US" sz="2400" dirty="0"/>
              <a:t>Special Instruction: Students working from a laptop computer are allowed to use an external monitor to replace the use of the laptop screen. If the student chooses to use an external monitor, the laptop screen must not be visible to them during the exam.</a:t>
            </a:r>
            <a:endParaRPr lang="en-US" sz="2000" dirty="0"/>
          </a:p>
        </p:txBody>
      </p:sp>
    </p:spTree>
    <p:extLst>
      <p:ext uri="{BB962C8B-B14F-4D97-AF65-F5344CB8AC3E}">
        <p14:creationId xmlns:p14="http://schemas.microsoft.com/office/powerpoint/2010/main" val="454309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764C61-487D-4666-9843-DCEC6E70C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441" y="0"/>
            <a:ext cx="7101119" cy="6858000"/>
          </a:xfrm>
          <a:prstGeom prst="rect">
            <a:avLst/>
          </a:prstGeom>
        </p:spPr>
      </p:pic>
      <p:sp>
        <p:nvSpPr>
          <p:cNvPr id="4" name="Title 3"/>
          <p:cNvSpPr>
            <a:spLocks noGrp="1"/>
          </p:cNvSpPr>
          <p:nvPr>
            <p:ph type="ctrTitle"/>
          </p:nvPr>
        </p:nvSpPr>
        <p:spPr>
          <a:xfrm>
            <a:off x="2209800" y="2416176"/>
            <a:ext cx="7772400" cy="1470025"/>
          </a:xfrm>
        </p:spPr>
        <p:txBody>
          <a:bodyPr/>
          <a:lstStyle/>
          <a:p>
            <a:r>
              <a:rPr lang="en-US" sz="4000" dirty="0"/>
              <a:t>Week 2 Highlights</a:t>
            </a:r>
          </a:p>
        </p:txBody>
      </p:sp>
    </p:spTree>
    <p:extLst>
      <p:ext uri="{BB962C8B-B14F-4D97-AF65-F5344CB8AC3E}">
        <p14:creationId xmlns:p14="http://schemas.microsoft.com/office/powerpoint/2010/main" val="3433424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81AF-E544-4363-B912-1138D58F1210}"/>
              </a:ext>
            </a:extLst>
          </p:cNvPr>
          <p:cNvSpPr>
            <a:spLocks noGrp="1"/>
          </p:cNvSpPr>
          <p:nvPr>
            <p:ph type="title"/>
          </p:nvPr>
        </p:nvSpPr>
        <p:spPr/>
        <p:txBody>
          <a:bodyPr/>
          <a:lstStyle/>
          <a:p>
            <a:r>
              <a:rPr lang="en-US" dirty="0"/>
              <a:t>Durable Storage</a:t>
            </a:r>
          </a:p>
        </p:txBody>
      </p:sp>
      <p:sp>
        <p:nvSpPr>
          <p:cNvPr id="3" name="Content Placeholder 2">
            <a:extLst>
              <a:ext uri="{FF2B5EF4-FFF2-40B4-BE49-F238E27FC236}">
                <a16:creationId xmlns:a16="http://schemas.microsoft.com/office/drawing/2014/main" id="{8633DD32-A508-4828-9330-242968CCDCF3}"/>
              </a:ext>
            </a:extLst>
          </p:cNvPr>
          <p:cNvSpPr>
            <a:spLocks noGrp="1"/>
          </p:cNvSpPr>
          <p:nvPr>
            <p:ph idx="1"/>
          </p:nvPr>
        </p:nvSpPr>
        <p:spPr/>
        <p:txBody>
          <a:bodyPr/>
          <a:lstStyle/>
          <a:p>
            <a:r>
              <a:rPr lang="en-US" dirty="0"/>
              <a:t>Many applications have the need to store some data indefinitely.</a:t>
            </a:r>
          </a:p>
          <a:p>
            <a:r>
              <a:rPr lang="en-US" dirty="0"/>
              <a:t>There are two common approaches – databases and files.</a:t>
            </a:r>
          </a:p>
          <a:p>
            <a:r>
              <a:rPr lang="en-US" dirty="0"/>
              <a:t>If an application uses a database, it will have a portion of its code devoted to persistence – translating to and from the database model.</a:t>
            </a:r>
          </a:p>
          <a:p>
            <a:r>
              <a:rPr lang="en-US" dirty="0"/>
              <a:t>Likewise, if an application uses a file, it will have a portion of its code devoted to translating to and from the file contents.</a:t>
            </a:r>
          </a:p>
        </p:txBody>
      </p:sp>
    </p:spTree>
    <p:extLst>
      <p:ext uri="{BB962C8B-B14F-4D97-AF65-F5344CB8AC3E}">
        <p14:creationId xmlns:p14="http://schemas.microsoft.com/office/powerpoint/2010/main" val="3044103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CB82-C693-45EB-9102-BAB8EE074480}"/>
              </a:ext>
            </a:extLst>
          </p:cNvPr>
          <p:cNvSpPr>
            <a:spLocks noGrp="1"/>
          </p:cNvSpPr>
          <p:nvPr>
            <p:ph type="title"/>
          </p:nvPr>
        </p:nvSpPr>
        <p:spPr/>
        <p:txBody>
          <a:bodyPr/>
          <a:lstStyle/>
          <a:p>
            <a:r>
              <a:rPr lang="en-US" dirty="0"/>
              <a:t>Text File</a:t>
            </a:r>
          </a:p>
        </p:txBody>
      </p:sp>
      <p:sp>
        <p:nvSpPr>
          <p:cNvPr id="3" name="Content Placeholder 2">
            <a:extLst>
              <a:ext uri="{FF2B5EF4-FFF2-40B4-BE49-F238E27FC236}">
                <a16:creationId xmlns:a16="http://schemas.microsoft.com/office/drawing/2014/main" id="{874D9B8C-EBBC-4FC7-99CE-9EB28A2E27C8}"/>
              </a:ext>
            </a:extLst>
          </p:cNvPr>
          <p:cNvSpPr>
            <a:spLocks noGrp="1"/>
          </p:cNvSpPr>
          <p:nvPr>
            <p:ph idx="1"/>
          </p:nvPr>
        </p:nvSpPr>
        <p:spPr/>
        <p:txBody>
          <a:bodyPr/>
          <a:lstStyle/>
          <a:p>
            <a:r>
              <a:rPr lang="en-US" dirty="0"/>
              <a:t>At a high level, a file is either categorized as a text file or a binary file.</a:t>
            </a:r>
          </a:p>
          <a:p>
            <a:r>
              <a:rPr lang="en-US" dirty="0"/>
              <a:t>A text file stores a series of text characters using a character encoding, such as ASCII, UTF-8, or UTF-16 (the default in Java is UTF-8).</a:t>
            </a:r>
          </a:p>
          <a:p>
            <a:r>
              <a:rPr lang="en-US" dirty="0"/>
              <a:t> Text files are generally simpler than binary files, are universally readable, and error-tolerant.</a:t>
            </a:r>
          </a:p>
          <a:p>
            <a:r>
              <a:rPr lang="en-US" dirty="0"/>
              <a:t>On the other hand, text files are generally only useful for character data, and not other kinds of data. </a:t>
            </a:r>
          </a:p>
        </p:txBody>
      </p:sp>
    </p:spTree>
    <p:extLst>
      <p:ext uri="{BB962C8B-B14F-4D97-AF65-F5344CB8AC3E}">
        <p14:creationId xmlns:p14="http://schemas.microsoft.com/office/powerpoint/2010/main" val="2011133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BB7E-A12F-4889-96F6-46912BA276C9}"/>
              </a:ext>
            </a:extLst>
          </p:cNvPr>
          <p:cNvSpPr>
            <a:spLocks noGrp="1"/>
          </p:cNvSpPr>
          <p:nvPr>
            <p:ph type="title"/>
          </p:nvPr>
        </p:nvSpPr>
        <p:spPr/>
        <p:txBody>
          <a:bodyPr/>
          <a:lstStyle/>
          <a:p>
            <a:r>
              <a:rPr lang="en-US" dirty="0"/>
              <a:t>Text Formats</a:t>
            </a:r>
          </a:p>
        </p:txBody>
      </p:sp>
      <p:sp>
        <p:nvSpPr>
          <p:cNvPr id="3" name="Content Placeholder 2">
            <a:extLst>
              <a:ext uri="{FF2B5EF4-FFF2-40B4-BE49-F238E27FC236}">
                <a16:creationId xmlns:a16="http://schemas.microsoft.com/office/drawing/2014/main" id="{F58AC3CE-6782-41C0-85CD-4180C2440592}"/>
              </a:ext>
            </a:extLst>
          </p:cNvPr>
          <p:cNvSpPr>
            <a:spLocks noGrp="1"/>
          </p:cNvSpPr>
          <p:nvPr>
            <p:ph idx="1"/>
          </p:nvPr>
        </p:nvSpPr>
        <p:spPr/>
        <p:txBody>
          <a:bodyPr/>
          <a:lstStyle/>
          <a:p>
            <a:r>
              <a:rPr lang="en-US" dirty="0"/>
              <a:t>Note that “text file” is a very broad term encompassing any file consisting solely of characters.</a:t>
            </a:r>
          </a:p>
          <a:p>
            <a:r>
              <a:rPr lang="en-US" dirty="0"/>
              <a:t>There are many more specific types within the category.</a:t>
            </a:r>
          </a:p>
          <a:p>
            <a:pPr lvl="1"/>
            <a:r>
              <a:rPr lang="en-US" dirty="0"/>
              <a:t>XML</a:t>
            </a:r>
          </a:p>
          <a:p>
            <a:pPr lvl="1"/>
            <a:r>
              <a:rPr lang="en-US" dirty="0"/>
              <a:t>HTML</a:t>
            </a:r>
          </a:p>
          <a:p>
            <a:pPr lvl="1"/>
            <a:r>
              <a:rPr lang="en-US" dirty="0"/>
              <a:t>SQL</a:t>
            </a:r>
          </a:p>
          <a:p>
            <a:pPr lvl="1"/>
            <a:r>
              <a:rPr lang="en-US" dirty="0"/>
              <a:t>Python</a:t>
            </a:r>
          </a:p>
          <a:p>
            <a:pPr lvl="1"/>
            <a:r>
              <a:rPr lang="en-US" dirty="0"/>
              <a:t>Java</a:t>
            </a:r>
          </a:p>
          <a:p>
            <a:pPr lvl="1"/>
            <a:r>
              <a:rPr lang="en-US" dirty="0" err="1"/>
              <a:t>Etc</a:t>
            </a:r>
            <a:r>
              <a:rPr lang="en-US" dirty="0"/>
              <a:t> …</a:t>
            </a:r>
          </a:p>
        </p:txBody>
      </p:sp>
    </p:spTree>
    <p:extLst>
      <p:ext uri="{BB962C8B-B14F-4D97-AF65-F5344CB8AC3E}">
        <p14:creationId xmlns:p14="http://schemas.microsoft.com/office/powerpoint/2010/main" val="3113888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3080-17F9-4266-A3B3-6F356145EEB4}"/>
              </a:ext>
            </a:extLst>
          </p:cNvPr>
          <p:cNvSpPr>
            <a:spLocks noGrp="1"/>
          </p:cNvSpPr>
          <p:nvPr>
            <p:ph type="title"/>
          </p:nvPr>
        </p:nvSpPr>
        <p:spPr/>
        <p:txBody>
          <a:bodyPr/>
          <a:lstStyle/>
          <a:p>
            <a:r>
              <a:rPr lang="en-US" dirty="0"/>
              <a:t>Writing to Text Files</a:t>
            </a:r>
          </a:p>
        </p:txBody>
      </p:sp>
      <p:graphicFrame>
        <p:nvGraphicFramePr>
          <p:cNvPr id="4" name="Content Placeholder 3">
            <a:extLst>
              <a:ext uri="{FF2B5EF4-FFF2-40B4-BE49-F238E27FC236}">
                <a16:creationId xmlns:a16="http://schemas.microsoft.com/office/drawing/2014/main" id="{FB5E62D8-3218-4ED3-A755-B9136177E23A}"/>
              </a:ext>
            </a:extLst>
          </p:cNvPr>
          <p:cNvGraphicFramePr>
            <a:graphicFrameLocks noGrp="1"/>
          </p:cNvGraphicFramePr>
          <p:nvPr>
            <p:ph idx="1"/>
            <p:extLst>
              <p:ext uri="{D42A27DB-BD31-4B8C-83A1-F6EECF244321}">
                <p14:modId xmlns:p14="http://schemas.microsoft.com/office/powerpoint/2010/main" val="1744354922"/>
              </p:ext>
            </p:extLst>
          </p:nvPr>
        </p:nvGraphicFramePr>
        <p:xfrm>
          <a:off x="609600" y="1600200"/>
          <a:ext cx="10972800"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0372197"/>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3080-17F9-4266-A3B3-6F356145EEB4}"/>
              </a:ext>
            </a:extLst>
          </p:cNvPr>
          <p:cNvSpPr>
            <a:spLocks noGrp="1"/>
          </p:cNvSpPr>
          <p:nvPr>
            <p:ph type="title"/>
          </p:nvPr>
        </p:nvSpPr>
        <p:spPr/>
        <p:txBody>
          <a:bodyPr/>
          <a:lstStyle/>
          <a:p>
            <a:r>
              <a:rPr lang="en-US" dirty="0"/>
              <a:t>Reading From Text Files</a:t>
            </a:r>
          </a:p>
        </p:txBody>
      </p:sp>
      <p:graphicFrame>
        <p:nvGraphicFramePr>
          <p:cNvPr id="4" name="Content Placeholder 3">
            <a:extLst>
              <a:ext uri="{FF2B5EF4-FFF2-40B4-BE49-F238E27FC236}">
                <a16:creationId xmlns:a16="http://schemas.microsoft.com/office/drawing/2014/main" id="{FB5E62D8-3218-4ED3-A755-B9136177E23A}"/>
              </a:ext>
            </a:extLst>
          </p:cNvPr>
          <p:cNvGraphicFramePr>
            <a:graphicFrameLocks noGrp="1"/>
          </p:cNvGraphicFramePr>
          <p:nvPr>
            <p:ph idx="1"/>
            <p:extLst>
              <p:ext uri="{D42A27DB-BD31-4B8C-83A1-F6EECF244321}">
                <p14:modId xmlns:p14="http://schemas.microsoft.com/office/powerpoint/2010/main" val="4062633897"/>
              </p:ext>
            </p:extLst>
          </p:nvPr>
        </p:nvGraphicFramePr>
        <p:xfrm>
          <a:off x="609600" y="1600200"/>
          <a:ext cx="10972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6504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758C-CF65-40A4-930B-6BEE80FEDE16}"/>
              </a:ext>
            </a:extLst>
          </p:cNvPr>
          <p:cNvSpPr>
            <a:spLocks noGrp="1"/>
          </p:cNvSpPr>
          <p:nvPr>
            <p:ph type="title"/>
          </p:nvPr>
        </p:nvSpPr>
        <p:spPr/>
        <p:txBody>
          <a:bodyPr/>
          <a:lstStyle/>
          <a:p>
            <a:r>
              <a:rPr lang="en-US" dirty="0"/>
              <a:t>Regular Expressions</a:t>
            </a:r>
          </a:p>
        </p:txBody>
      </p:sp>
      <p:sp>
        <p:nvSpPr>
          <p:cNvPr id="3" name="Content Placeholder 2">
            <a:extLst>
              <a:ext uri="{FF2B5EF4-FFF2-40B4-BE49-F238E27FC236}">
                <a16:creationId xmlns:a16="http://schemas.microsoft.com/office/drawing/2014/main" id="{FBC05C37-E976-495D-9DBB-E4172D9141C9}"/>
              </a:ext>
            </a:extLst>
          </p:cNvPr>
          <p:cNvSpPr>
            <a:spLocks noGrp="1"/>
          </p:cNvSpPr>
          <p:nvPr>
            <p:ph idx="1"/>
          </p:nvPr>
        </p:nvSpPr>
        <p:spPr/>
        <p:txBody>
          <a:bodyPr/>
          <a:lstStyle/>
          <a:p>
            <a:r>
              <a:rPr lang="en-US" dirty="0"/>
              <a:t>A regular expression is a text string that supports special characters and syntax that describes a search pattern.</a:t>
            </a:r>
          </a:p>
          <a:p>
            <a:r>
              <a:rPr lang="en-US" dirty="0"/>
              <a:t>A “*” character for example means “match anything”.</a:t>
            </a:r>
          </a:p>
          <a:p>
            <a:r>
              <a:rPr lang="en-US" dirty="0"/>
              <a:t>Regular expressions are useful for string searching and manipulation, as well as file searching and manipulation.</a:t>
            </a:r>
          </a:p>
        </p:txBody>
      </p:sp>
    </p:spTree>
    <p:extLst>
      <p:ext uri="{BB962C8B-B14F-4D97-AF65-F5344CB8AC3E}">
        <p14:creationId xmlns:p14="http://schemas.microsoft.com/office/powerpoint/2010/main" val="738923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47CA-62A7-4AD7-8161-7E7D6E6DA165}"/>
              </a:ext>
            </a:extLst>
          </p:cNvPr>
          <p:cNvSpPr>
            <a:spLocks noGrp="1"/>
          </p:cNvSpPr>
          <p:nvPr>
            <p:ph type="title"/>
          </p:nvPr>
        </p:nvSpPr>
        <p:spPr/>
        <p:txBody>
          <a:bodyPr/>
          <a:lstStyle/>
          <a:p>
            <a:r>
              <a:rPr lang="en-US" dirty="0"/>
              <a:t>Some Regular Expression Methods</a:t>
            </a:r>
          </a:p>
        </p:txBody>
      </p:sp>
      <p:sp>
        <p:nvSpPr>
          <p:cNvPr id="3" name="Content Placeholder 2">
            <a:extLst>
              <a:ext uri="{FF2B5EF4-FFF2-40B4-BE49-F238E27FC236}">
                <a16:creationId xmlns:a16="http://schemas.microsoft.com/office/drawing/2014/main" id="{6569F667-D094-445D-9434-CDC7989263C7}"/>
              </a:ext>
            </a:extLst>
          </p:cNvPr>
          <p:cNvSpPr>
            <a:spLocks noGrp="1"/>
          </p:cNvSpPr>
          <p:nvPr>
            <p:ph idx="1"/>
          </p:nvPr>
        </p:nvSpPr>
        <p:spPr/>
        <p:txBody>
          <a:bodyPr/>
          <a:lstStyle/>
          <a:p>
            <a:r>
              <a:rPr lang="en-US" dirty="0"/>
              <a:t>The </a:t>
            </a:r>
            <a:r>
              <a:rPr lang="en-US" i="1" dirty="0" err="1"/>
              <a:t>String.matches</a:t>
            </a:r>
            <a:r>
              <a:rPr lang="en-US" i="1" dirty="0"/>
              <a:t>() </a:t>
            </a:r>
            <a:r>
              <a:rPr lang="en-US" dirty="0"/>
              <a:t>method allows you to search the string for the specified pattern.</a:t>
            </a:r>
          </a:p>
          <a:p>
            <a:r>
              <a:rPr lang="en-US" dirty="0"/>
              <a:t>The </a:t>
            </a:r>
            <a:r>
              <a:rPr lang="en-US" i="1" dirty="0" err="1"/>
              <a:t>String.replaceAll</a:t>
            </a:r>
            <a:r>
              <a:rPr lang="en-US" i="1" dirty="0"/>
              <a:t>() </a:t>
            </a:r>
            <a:r>
              <a:rPr lang="en-US" dirty="0"/>
              <a:t>method creates a new string with all matches to regular expression replaced with the specified string.</a:t>
            </a:r>
          </a:p>
          <a:p>
            <a:r>
              <a:rPr lang="en-US" dirty="0"/>
              <a:t>The </a:t>
            </a:r>
            <a:r>
              <a:rPr lang="en-US" i="1" dirty="0" err="1"/>
              <a:t>String.split</a:t>
            </a:r>
            <a:r>
              <a:rPr lang="en-US" i="1" dirty="0"/>
              <a:t>() </a:t>
            </a:r>
            <a:r>
              <a:rPr lang="en-US" dirty="0"/>
              <a:t>method allows you split a string into an array based upon the regular expression search string.</a:t>
            </a:r>
          </a:p>
          <a:p>
            <a:endParaRPr lang="en-US" dirty="0"/>
          </a:p>
          <a:p>
            <a:endParaRPr lang="en-US" dirty="0"/>
          </a:p>
          <a:p>
            <a:endParaRPr lang="en-US" dirty="0"/>
          </a:p>
        </p:txBody>
      </p:sp>
    </p:spTree>
    <p:extLst>
      <p:ext uri="{BB962C8B-B14F-4D97-AF65-F5344CB8AC3E}">
        <p14:creationId xmlns:p14="http://schemas.microsoft.com/office/powerpoint/2010/main" val="1830888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D462-52DA-4A10-8896-8F042C70CBD9}"/>
              </a:ext>
            </a:extLst>
          </p:cNvPr>
          <p:cNvSpPr>
            <a:spLocks noGrp="1"/>
          </p:cNvSpPr>
          <p:nvPr>
            <p:ph type="title"/>
          </p:nvPr>
        </p:nvSpPr>
        <p:spPr/>
        <p:txBody>
          <a:bodyPr/>
          <a:lstStyle/>
          <a:p>
            <a:r>
              <a:rPr lang="en-US" dirty="0"/>
              <a:t>Exception Terminology</a:t>
            </a:r>
          </a:p>
        </p:txBody>
      </p:sp>
      <p:sp>
        <p:nvSpPr>
          <p:cNvPr id="3" name="Content Placeholder 2">
            <a:extLst>
              <a:ext uri="{FF2B5EF4-FFF2-40B4-BE49-F238E27FC236}">
                <a16:creationId xmlns:a16="http://schemas.microsoft.com/office/drawing/2014/main" id="{F2B63434-9AF1-4AC5-B980-ACDAE54D2EBB}"/>
              </a:ext>
            </a:extLst>
          </p:cNvPr>
          <p:cNvSpPr>
            <a:spLocks noGrp="1"/>
          </p:cNvSpPr>
          <p:nvPr>
            <p:ph idx="1"/>
          </p:nvPr>
        </p:nvSpPr>
        <p:spPr/>
        <p:txBody>
          <a:bodyPr/>
          <a:lstStyle/>
          <a:p>
            <a:r>
              <a:rPr lang="en-US" dirty="0"/>
              <a:t>The terms </a:t>
            </a:r>
            <a:r>
              <a:rPr lang="en-US" i="1" dirty="0"/>
              <a:t>Exception </a:t>
            </a:r>
            <a:r>
              <a:rPr lang="en-US" dirty="0"/>
              <a:t>and </a:t>
            </a:r>
            <a:r>
              <a:rPr lang="en-US" i="1" dirty="0"/>
              <a:t>Error </a:t>
            </a:r>
            <a:r>
              <a:rPr lang="en-US" dirty="0"/>
              <a:t>are closely related in programming, but carry different implications.</a:t>
            </a:r>
          </a:p>
          <a:p>
            <a:r>
              <a:rPr lang="en-US" i="1" dirty="0"/>
              <a:t>Both terms </a:t>
            </a:r>
            <a:r>
              <a:rPr lang="en-US" dirty="0"/>
              <a:t>are used to describe an event that disrupts the normal flow of instruction in an application.</a:t>
            </a:r>
          </a:p>
          <a:p>
            <a:r>
              <a:rPr lang="en-US" i="1" dirty="0"/>
              <a:t>Exception </a:t>
            </a:r>
            <a:r>
              <a:rPr lang="en-US" dirty="0"/>
              <a:t>implies that the language has built-in syntax for wrapping errors and separate code paths for handling them.</a:t>
            </a:r>
          </a:p>
          <a:p>
            <a:r>
              <a:rPr lang="en-US" i="1" dirty="0"/>
              <a:t>Error </a:t>
            </a:r>
            <a:r>
              <a:rPr lang="en-US" dirty="0"/>
              <a:t>does not carry such an implication, and only suggests that a problem has occurred in the application.</a:t>
            </a:r>
            <a:endParaRPr lang="en-US" i="1" dirty="0"/>
          </a:p>
        </p:txBody>
      </p:sp>
    </p:spTree>
    <p:extLst>
      <p:ext uri="{BB962C8B-B14F-4D97-AF65-F5344CB8AC3E}">
        <p14:creationId xmlns:p14="http://schemas.microsoft.com/office/powerpoint/2010/main" val="1668495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167C-23C5-4881-AF5C-4877919745D5}"/>
              </a:ext>
            </a:extLst>
          </p:cNvPr>
          <p:cNvSpPr>
            <a:spLocks noGrp="1"/>
          </p:cNvSpPr>
          <p:nvPr>
            <p:ph type="title"/>
          </p:nvPr>
        </p:nvSpPr>
        <p:spPr/>
        <p:txBody>
          <a:bodyPr/>
          <a:lstStyle/>
          <a:p>
            <a:r>
              <a:rPr lang="en-US" dirty="0"/>
              <a:t>Exception Advantages</a:t>
            </a:r>
          </a:p>
        </p:txBody>
      </p:sp>
      <p:sp>
        <p:nvSpPr>
          <p:cNvPr id="3" name="Content Placeholder 2">
            <a:extLst>
              <a:ext uri="{FF2B5EF4-FFF2-40B4-BE49-F238E27FC236}">
                <a16:creationId xmlns:a16="http://schemas.microsoft.com/office/drawing/2014/main" id="{26726A58-815A-4BDE-905C-B5C964686657}"/>
              </a:ext>
            </a:extLst>
          </p:cNvPr>
          <p:cNvSpPr>
            <a:spLocks noGrp="1"/>
          </p:cNvSpPr>
          <p:nvPr>
            <p:ph idx="1"/>
          </p:nvPr>
        </p:nvSpPr>
        <p:spPr/>
        <p:txBody>
          <a:bodyPr/>
          <a:lstStyle/>
          <a:p>
            <a:r>
              <a:rPr lang="en-US" dirty="0"/>
              <a:t>The detection of the error is separated by syntax from the handling of the error.</a:t>
            </a:r>
          </a:p>
          <a:p>
            <a:pPr lvl="1"/>
            <a:r>
              <a:rPr lang="en-US" dirty="0"/>
              <a:t>Detection of the error usually happens in a called method (same as it would with traditional error checking).</a:t>
            </a:r>
          </a:p>
          <a:p>
            <a:pPr lvl="1"/>
            <a:r>
              <a:rPr lang="en-US" dirty="0"/>
              <a:t>Handling of the error happens in a special block just for exceptions (not available with traditional error checking).</a:t>
            </a:r>
          </a:p>
          <a:p>
            <a:r>
              <a:rPr lang="en-US" dirty="0"/>
              <a:t>Methods can be labeled with the exceptions they throw.</a:t>
            </a:r>
          </a:p>
          <a:p>
            <a:r>
              <a:rPr lang="en-US" dirty="0"/>
              <a:t>If a language supports it, callers of methods that throw exceptions can be forced to handle the exception.</a:t>
            </a:r>
          </a:p>
        </p:txBody>
      </p:sp>
    </p:spTree>
    <p:extLst>
      <p:ext uri="{BB962C8B-B14F-4D97-AF65-F5344CB8AC3E}">
        <p14:creationId xmlns:p14="http://schemas.microsoft.com/office/powerpoint/2010/main" val="9803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DF43-7734-4E40-BEA2-66AE385019DC}"/>
              </a:ext>
            </a:extLst>
          </p:cNvPr>
          <p:cNvSpPr>
            <a:spLocks noGrp="1"/>
          </p:cNvSpPr>
          <p:nvPr>
            <p:ph type="title"/>
          </p:nvPr>
        </p:nvSpPr>
        <p:spPr/>
        <p:txBody>
          <a:bodyPr/>
          <a:lstStyle/>
          <a:p>
            <a:r>
              <a:rPr lang="en-US" dirty="0"/>
              <a:t>General Proctoring Requirements</a:t>
            </a:r>
          </a:p>
        </p:txBody>
      </p:sp>
      <p:sp>
        <p:nvSpPr>
          <p:cNvPr id="3" name="Content Placeholder 2">
            <a:extLst>
              <a:ext uri="{FF2B5EF4-FFF2-40B4-BE49-F238E27FC236}">
                <a16:creationId xmlns:a16="http://schemas.microsoft.com/office/drawing/2014/main" id="{572E054C-A52B-497C-BE30-07587E08E709}"/>
              </a:ext>
            </a:extLst>
          </p:cNvPr>
          <p:cNvSpPr>
            <a:spLocks noGrp="1"/>
          </p:cNvSpPr>
          <p:nvPr>
            <p:ph idx="1"/>
          </p:nvPr>
        </p:nvSpPr>
        <p:spPr/>
        <p:txBody>
          <a:bodyPr/>
          <a:lstStyle/>
          <a:p>
            <a:pPr marL="457200" algn="l"/>
            <a:r>
              <a:rPr lang="en-US" sz="1200" b="0" i="0" dirty="0">
                <a:solidFill>
                  <a:srgbClr val="222222"/>
                </a:solidFill>
                <a:effectLst/>
                <a:latin typeface="Wingdings" panose="05000000000000000000" pitchFamily="2" charset="2"/>
              </a:rPr>
              <a:t>ü</a:t>
            </a:r>
            <a:r>
              <a:rPr lang="en-US" sz="2400" b="0" i="0" dirty="0">
                <a:solidFill>
                  <a:srgbClr val="222222"/>
                </a:solidFill>
                <a:effectLst/>
                <a:latin typeface="Times New Roman" panose="02020603050405020304" pitchFamily="18" charset="0"/>
              </a:rPr>
              <a:t>  </a:t>
            </a:r>
            <a:r>
              <a:rPr lang="en-US" sz="1200" b="0" i="1" dirty="0">
                <a:solidFill>
                  <a:srgbClr val="222222"/>
                </a:solidFill>
                <a:effectLst/>
                <a:latin typeface="Arial" panose="020B0604020202020204" pitchFamily="34" charset="0"/>
              </a:rPr>
              <a:t>Alone in room</a:t>
            </a:r>
            <a:r>
              <a:rPr lang="en-US" sz="1200" b="0" i="0" dirty="0">
                <a:solidFill>
                  <a:srgbClr val="222222"/>
                </a:solidFill>
                <a:effectLst/>
                <a:latin typeface="Arial" panose="020B0604020202020204" pitchFamily="34" charset="0"/>
              </a:rPr>
              <a:t> – if someone might enter the room like a child or roommate please let your proctor know this beforehand. They will most likely ask you to pan the room to make sure the person is no longer in the room.</a:t>
            </a:r>
          </a:p>
          <a:p>
            <a:pPr marL="457200" algn="l"/>
            <a:r>
              <a:rPr lang="en-US" sz="1200" b="0" i="0" dirty="0">
                <a:solidFill>
                  <a:srgbClr val="222222"/>
                </a:solidFill>
                <a:effectLst/>
                <a:latin typeface="Wingdings" panose="05000000000000000000" pitchFamily="2" charset="2"/>
              </a:rPr>
              <a:t>ü</a:t>
            </a:r>
            <a:r>
              <a:rPr lang="en-US" sz="2400" b="0" i="0" dirty="0">
                <a:solidFill>
                  <a:srgbClr val="222222"/>
                </a:solidFill>
                <a:effectLst/>
                <a:latin typeface="Times New Roman" panose="02020603050405020304" pitchFamily="18" charset="0"/>
              </a:rPr>
              <a:t>  </a:t>
            </a:r>
            <a:r>
              <a:rPr lang="en-US" sz="1200" b="0" i="1" dirty="0">
                <a:solidFill>
                  <a:srgbClr val="222222"/>
                </a:solidFill>
                <a:effectLst/>
                <a:latin typeface="Arial" panose="020B0604020202020204" pitchFamily="34" charset="0"/>
              </a:rPr>
              <a:t>Clear Desk and work area</a:t>
            </a:r>
            <a:r>
              <a:rPr lang="en-US" sz="1200" b="0" i="0" dirty="0">
                <a:solidFill>
                  <a:srgbClr val="222222"/>
                </a:solidFill>
                <a:effectLst/>
                <a:latin typeface="Arial" panose="020B0604020202020204" pitchFamily="34" charset="0"/>
              </a:rPr>
              <a:t> – this includes any written material regardless if it’s for class or not. If the exam allows printed materials student will show those to the proctor and will be allowed to keep them on their desk.</a:t>
            </a:r>
          </a:p>
          <a:p>
            <a:pPr marL="457200" algn="l"/>
            <a:r>
              <a:rPr lang="en-US" sz="1200" b="0" i="0" dirty="0">
                <a:solidFill>
                  <a:srgbClr val="222222"/>
                </a:solidFill>
                <a:effectLst/>
                <a:latin typeface="Wingdings" panose="05000000000000000000" pitchFamily="2" charset="2"/>
              </a:rPr>
              <a:t>ü</a:t>
            </a:r>
            <a:r>
              <a:rPr lang="en-US" sz="2400" b="0" i="0" dirty="0">
                <a:solidFill>
                  <a:srgbClr val="222222"/>
                </a:solidFill>
                <a:effectLst/>
                <a:latin typeface="Times New Roman" panose="02020603050405020304" pitchFamily="18" charset="0"/>
              </a:rPr>
              <a:t>  </a:t>
            </a:r>
            <a:r>
              <a:rPr lang="en-US" sz="1200" b="0" i="1" dirty="0">
                <a:solidFill>
                  <a:srgbClr val="222222"/>
                </a:solidFill>
                <a:effectLst/>
                <a:latin typeface="Arial" panose="020B0604020202020204" pitchFamily="34" charset="0"/>
              </a:rPr>
              <a:t>Computer connected to a power source</a:t>
            </a:r>
            <a:endParaRPr lang="en-US" sz="1200" b="0" i="0" dirty="0">
              <a:solidFill>
                <a:srgbClr val="222222"/>
              </a:solidFill>
              <a:effectLst/>
              <a:latin typeface="Arial" panose="020B0604020202020204" pitchFamily="34" charset="0"/>
            </a:endParaRPr>
          </a:p>
          <a:p>
            <a:pPr marL="457200" algn="l"/>
            <a:r>
              <a:rPr lang="en-US" sz="1200" b="0" i="0" dirty="0">
                <a:solidFill>
                  <a:srgbClr val="222222"/>
                </a:solidFill>
                <a:effectLst/>
                <a:latin typeface="Wingdings" panose="05000000000000000000" pitchFamily="2" charset="2"/>
              </a:rPr>
              <a:t>ü</a:t>
            </a:r>
            <a:r>
              <a:rPr lang="en-US" sz="2400" b="0" i="0" dirty="0">
                <a:solidFill>
                  <a:srgbClr val="222222"/>
                </a:solidFill>
                <a:effectLst/>
                <a:latin typeface="Times New Roman" panose="02020603050405020304" pitchFamily="18" charset="0"/>
              </a:rPr>
              <a:t>  </a:t>
            </a:r>
            <a:r>
              <a:rPr lang="en-US" sz="1200" b="0" i="1" dirty="0">
                <a:solidFill>
                  <a:srgbClr val="222222"/>
                </a:solidFill>
                <a:effectLst/>
                <a:latin typeface="Arial" panose="020B0604020202020204" pitchFamily="34" charset="0"/>
              </a:rPr>
              <a:t>No phones or headphones</a:t>
            </a:r>
            <a:r>
              <a:rPr lang="en-US" sz="1200" b="0" i="0" dirty="0">
                <a:solidFill>
                  <a:srgbClr val="222222"/>
                </a:solidFill>
                <a:effectLst/>
                <a:latin typeface="Arial" panose="020B0604020202020204" pitchFamily="34" charset="0"/>
              </a:rPr>
              <a:t> – please keep your cell phone or home phone in the same room. If the proctor is not able to reach you they will call your phone.</a:t>
            </a:r>
          </a:p>
          <a:p>
            <a:pPr marL="457200" algn="l"/>
            <a:r>
              <a:rPr lang="en-US" sz="1200" b="0" i="0" dirty="0">
                <a:solidFill>
                  <a:srgbClr val="222222"/>
                </a:solidFill>
                <a:effectLst/>
                <a:latin typeface="Wingdings" panose="05000000000000000000" pitchFamily="2" charset="2"/>
              </a:rPr>
              <a:t>ü</a:t>
            </a:r>
            <a:r>
              <a:rPr lang="en-US" sz="2400" b="0" i="0" dirty="0">
                <a:solidFill>
                  <a:srgbClr val="222222"/>
                </a:solidFill>
                <a:effectLst/>
                <a:latin typeface="Times New Roman" panose="02020603050405020304" pitchFamily="18" charset="0"/>
              </a:rPr>
              <a:t>  </a:t>
            </a:r>
            <a:r>
              <a:rPr lang="en-US" sz="1200" b="0" i="1" dirty="0">
                <a:solidFill>
                  <a:srgbClr val="222222"/>
                </a:solidFill>
                <a:effectLst/>
                <a:latin typeface="Arial" panose="020B0604020202020204" pitchFamily="34" charset="0"/>
              </a:rPr>
              <a:t>No dual monitors</a:t>
            </a:r>
            <a:r>
              <a:rPr lang="en-US" sz="1200" b="0" i="0" dirty="0">
                <a:solidFill>
                  <a:srgbClr val="222222"/>
                </a:solidFill>
                <a:effectLst/>
                <a:latin typeface="Arial" panose="020B0604020202020204" pitchFamily="34" charset="0"/>
              </a:rPr>
              <a:t> – if you have dual monitors you will need to unplug one of them and move it away from your workspace.</a:t>
            </a:r>
          </a:p>
          <a:p>
            <a:pPr marL="457200" algn="l"/>
            <a:r>
              <a:rPr lang="en-US" sz="1200" b="0" i="0" dirty="0">
                <a:solidFill>
                  <a:srgbClr val="222222"/>
                </a:solidFill>
                <a:effectLst/>
                <a:latin typeface="Wingdings" panose="05000000000000000000" pitchFamily="2" charset="2"/>
              </a:rPr>
              <a:t>ü</a:t>
            </a:r>
            <a:r>
              <a:rPr lang="en-US" sz="2400" b="0" i="0" dirty="0">
                <a:solidFill>
                  <a:srgbClr val="222222"/>
                </a:solidFill>
                <a:effectLst/>
                <a:latin typeface="Times New Roman" panose="02020603050405020304" pitchFamily="18" charset="0"/>
              </a:rPr>
              <a:t>  </a:t>
            </a:r>
            <a:r>
              <a:rPr lang="en-US" sz="1200" b="0" i="1" dirty="0">
                <a:solidFill>
                  <a:srgbClr val="222222"/>
                </a:solidFill>
                <a:effectLst/>
                <a:latin typeface="Arial" panose="020B0604020202020204" pitchFamily="34" charset="0"/>
              </a:rPr>
              <a:t>No leaving your seat</a:t>
            </a:r>
            <a:r>
              <a:rPr lang="en-US" sz="1200" b="0" i="0" dirty="0">
                <a:solidFill>
                  <a:srgbClr val="222222"/>
                </a:solidFill>
                <a:effectLst/>
                <a:latin typeface="Arial" panose="020B0604020202020204" pitchFamily="34" charset="0"/>
              </a:rPr>
              <a:t> – if you have to use the restroom or adjust anything in the room please let your proctor know. The proctor will make a note of it and may ask you to pan the room with your webcam.</a:t>
            </a:r>
          </a:p>
          <a:p>
            <a:pPr marL="457200" algn="l"/>
            <a:r>
              <a:rPr lang="en-US" sz="1200" b="0" i="0" dirty="0">
                <a:solidFill>
                  <a:srgbClr val="222222"/>
                </a:solidFill>
                <a:effectLst/>
                <a:latin typeface="Wingdings" panose="05000000000000000000" pitchFamily="2" charset="2"/>
              </a:rPr>
              <a:t>ü</a:t>
            </a:r>
            <a:r>
              <a:rPr lang="en-US" sz="2400" b="0" i="0" dirty="0">
                <a:solidFill>
                  <a:srgbClr val="222222"/>
                </a:solidFill>
                <a:effectLst/>
                <a:latin typeface="Times New Roman" panose="02020603050405020304" pitchFamily="18" charset="0"/>
              </a:rPr>
              <a:t>  </a:t>
            </a:r>
            <a:r>
              <a:rPr lang="en-US" sz="1200" b="0" i="1" dirty="0">
                <a:solidFill>
                  <a:srgbClr val="222222"/>
                </a:solidFill>
                <a:effectLst/>
                <a:latin typeface="Arial" panose="020B0604020202020204" pitchFamily="34" charset="0"/>
              </a:rPr>
              <a:t>No talking</a:t>
            </a:r>
            <a:endParaRPr lang="en-US" sz="1200" b="0" i="0" dirty="0">
              <a:solidFill>
                <a:srgbClr val="222222"/>
              </a:solidFill>
              <a:effectLst/>
              <a:latin typeface="Arial" panose="020B0604020202020204" pitchFamily="34" charset="0"/>
            </a:endParaRPr>
          </a:p>
          <a:p>
            <a:pPr marL="457200" algn="l"/>
            <a:r>
              <a:rPr lang="en-US" sz="1200" b="0" i="0" dirty="0">
                <a:solidFill>
                  <a:srgbClr val="222222"/>
                </a:solidFill>
                <a:effectLst/>
                <a:latin typeface="Wingdings" panose="05000000000000000000" pitchFamily="2" charset="2"/>
              </a:rPr>
              <a:t>ü</a:t>
            </a:r>
            <a:r>
              <a:rPr lang="en-US" sz="2400" b="0" i="0" dirty="0">
                <a:solidFill>
                  <a:srgbClr val="222222"/>
                </a:solidFill>
                <a:effectLst/>
                <a:latin typeface="Times New Roman" panose="02020603050405020304" pitchFamily="18" charset="0"/>
              </a:rPr>
              <a:t>  </a:t>
            </a:r>
            <a:r>
              <a:rPr lang="en-US" sz="1200" b="0" i="1" dirty="0">
                <a:solidFill>
                  <a:srgbClr val="222222"/>
                </a:solidFill>
                <a:effectLst/>
                <a:latin typeface="Arial" panose="020B0604020202020204" pitchFamily="34" charset="0"/>
              </a:rPr>
              <a:t>Webcam, speakers, and microphone must remain on throughout the test</a:t>
            </a:r>
            <a:r>
              <a:rPr lang="en-US" sz="1200" b="0" i="0" dirty="0">
                <a:solidFill>
                  <a:srgbClr val="222222"/>
                </a:solidFill>
                <a:effectLst/>
                <a:latin typeface="Arial" panose="020B0604020202020204" pitchFamily="34" charset="0"/>
              </a:rPr>
              <a:t> – this is so the proctor can see you and also contact you if need be.</a:t>
            </a:r>
          </a:p>
          <a:p>
            <a:pPr marL="457200" algn="l"/>
            <a:r>
              <a:rPr lang="en-US" sz="1200" b="0" i="0" dirty="0">
                <a:solidFill>
                  <a:srgbClr val="222222"/>
                </a:solidFill>
                <a:effectLst/>
                <a:latin typeface="Wingdings" panose="05000000000000000000" pitchFamily="2" charset="2"/>
              </a:rPr>
              <a:t>ü</a:t>
            </a:r>
            <a:r>
              <a:rPr lang="en-US" sz="2400" b="0" i="0" dirty="0">
                <a:solidFill>
                  <a:srgbClr val="222222"/>
                </a:solidFill>
                <a:effectLst/>
                <a:latin typeface="Times New Roman" panose="02020603050405020304" pitchFamily="18" charset="0"/>
              </a:rPr>
              <a:t>  </a:t>
            </a:r>
            <a:r>
              <a:rPr lang="en-US" sz="1200" b="0" i="1" dirty="0">
                <a:solidFill>
                  <a:srgbClr val="222222"/>
                </a:solidFill>
                <a:effectLst/>
                <a:latin typeface="Arial" panose="020B0604020202020204" pitchFamily="34" charset="0"/>
              </a:rPr>
              <a:t>The proctor must be able to see you for the duration of the test</a:t>
            </a:r>
            <a:r>
              <a:rPr lang="en-US" sz="1200" b="0" i="0" dirty="0">
                <a:solidFill>
                  <a:srgbClr val="222222"/>
                </a:solidFill>
                <a:effectLst/>
                <a:latin typeface="Arial" panose="020B0604020202020204" pitchFamily="34" charset="0"/>
              </a:rPr>
              <a:t> – If a proctor asks you to adjust your webcam please know they are trying to make sure the exam is appropriately monitored so they may periodically remind you to adjust your webcam.</a:t>
            </a:r>
          </a:p>
        </p:txBody>
      </p:sp>
    </p:spTree>
    <p:extLst>
      <p:ext uri="{BB962C8B-B14F-4D97-AF65-F5344CB8AC3E}">
        <p14:creationId xmlns:p14="http://schemas.microsoft.com/office/powerpoint/2010/main" val="3833953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3080-17F9-4266-A3B3-6F356145EEB4}"/>
              </a:ext>
            </a:extLst>
          </p:cNvPr>
          <p:cNvSpPr>
            <a:spLocks noGrp="1"/>
          </p:cNvSpPr>
          <p:nvPr>
            <p:ph type="title"/>
          </p:nvPr>
        </p:nvSpPr>
        <p:spPr/>
        <p:txBody>
          <a:bodyPr/>
          <a:lstStyle/>
          <a:p>
            <a:r>
              <a:rPr lang="en-US" dirty="0"/>
              <a:t>Exception Components</a:t>
            </a:r>
          </a:p>
        </p:txBody>
      </p:sp>
      <p:graphicFrame>
        <p:nvGraphicFramePr>
          <p:cNvPr id="4" name="Content Placeholder 3">
            <a:extLst>
              <a:ext uri="{FF2B5EF4-FFF2-40B4-BE49-F238E27FC236}">
                <a16:creationId xmlns:a16="http://schemas.microsoft.com/office/drawing/2014/main" id="{FB5E62D8-3218-4ED3-A755-B9136177E23A}"/>
              </a:ext>
            </a:extLst>
          </p:cNvPr>
          <p:cNvGraphicFramePr>
            <a:graphicFrameLocks noGrp="1"/>
          </p:cNvGraphicFramePr>
          <p:nvPr>
            <p:ph idx="1"/>
            <p:extLst>
              <p:ext uri="{D42A27DB-BD31-4B8C-83A1-F6EECF244321}">
                <p14:modId xmlns:p14="http://schemas.microsoft.com/office/powerpoint/2010/main" val="1783165668"/>
              </p:ext>
            </p:extLst>
          </p:nvPr>
        </p:nvGraphicFramePr>
        <p:xfrm>
          <a:off x="609600" y="1600200"/>
          <a:ext cx="10972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5544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4CD4-D555-4231-A291-8E282225BA40}"/>
              </a:ext>
            </a:extLst>
          </p:cNvPr>
          <p:cNvSpPr>
            <a:spLocks noGrp="1"/>
          </p:cNvSpPr>
          <p:nvPr>
            <p:ph type="title"/>
          </p:nvPr>
        </p:nvSpPr>
        <p:spPr/>
        <p:txBody>
          <a:bodyPr/>
          <a:lstStyle/>
          <a:p>
            <a:r>
              <a:rPr lang="en-US" dirty="0"/>
              <a:t>Checked/Unchecked Hierarchy</a:t>
            </a:r>
          </a:p>
        </p:txBody>
      </p:sp>
      <p:pic>
        <p:nvPicPr>
          <p:cNvPr id="9" name="Content Placeholder 8">
            <a:extLst>
              <a:ext uri="{FF2B5EF4-FFF2-40B4-BE49-F238E27FC236}">
                <a16:creationId xmlns:a16="http://schemas.microsoft.com/office/drawing/2014/main" id="{8BF383DA-A172-49D1-A19A-1453F67518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5016" y="1600200"/>
            <a:ext cx="10301967" cy="5105400"/>
          </a:xfrm>
        </p:spPr>
      </p:pic>
    </p:spTree>
    <p:extLst>
      <p:ext uri="{BB962C8B-B14F-4D97-AF65-F5344CB8AC3E}">
        <p14:creationId xmlns:p14="http://schemas.microsoft.com/office/powerpoint/2010/main" val="304986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764C61-487D-4666-9843-DCEC6E70C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441" y="0"/>
            <a:ext cx="7101119" cy="6858000"/>
          </a:xfrm>
          <a:prstGeom prst="rect">
            <a:avLst/>
          </a:prstGeom>
        </p:spPr>
      </p:pic>
      <p:sp>
        <p:nvSpPr>
          <p:cNvPr id="4" name="Title 3"/>
          <p:cNvSpPr>
            <a:spLocks noGrp="1"/>
          </p:cNvSpPr>
          <p:nvPr>
            <p:ph type="ctrTitle"/>
          </p:nvPr>
        </p:nvSpPr>
        <p:spPr>
          <a:xfrm>
            <a:off x="2209800" y="2416176"/>
            <a:ext cx="7772400" cy="1470025"/>
          </a:xfrm>
        </p:spPr>
        <p:txBody>
          <a:bodyPr/>
          <a:lstStyle/>
          <a:p>
            <a:r>
              <a:rPr lang="en-US" sz="4000" dirty="0"/>
              <a:t>Week 3 Highlights</a:t>
            </a:r>
          </a:p>
        </p:txBody>
      </p:sp>
    </p:spTree>
    <p:extLst>
      <p:ext uri="{BB962C8B-B14F-4D97-AF65-F5344CB8AC3E}">
        <p14:creationId xmlns:p14="http://schemas.microsoft.com/office/powerpoint/2010/main" val="1188273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6F1F-9970-451E-A8A0-3C91233D7615}"/>
              </a:ext>
            </a:extLst>
          </p:cNvPr>
          <p:cNvSpPr>
            <a:spLocks noGrp="1"/>
          </p:cNvSpPr>
          <p:nvPr>
            <p:ph type="title"/>
          </p:nvPr>
        </p:nvSpPr>
        <p:spPr/>
        <p:txBody>
          <a:bodyPr/>
          <a:lstStyle/>
          <a:p>
            <a:r>
              <a:rPr lang="en-US" dirty="0"/>
              <a:t>Generics Overview</a:t>
            </a:r>
          </a:p>
        </p:txBody>
      </p:sp>
      <p:sp>
        <p:nvSpPr>
          <p:cNvPr id="3" name="Content Placeholder 2">
            <a:extLst>
              <a:ext uri="{FF2B5EF4-FFF2-40B4-BE49-F238E27FC236}">
                <a16:creationId xmlns:a16="http://schemas.microsoft.com/office/drawing/2014/main" id="{F5E35917-F457-424E-BB94-D55DC829D09B}"/>
              </a:ext>
            </a:extLst>
          </p:cNvPr>
          <p:cNvSpPr>
            <a:spLocks noGrp="1"/>
          </p:cNvSpPr>
          <p:nvPr>
            <p:ph idx="1"/>
          </p:nvPr>
        </p:nvSpPr>
        <p:spPr/>
        <p:txBody>
          <a:bodyPr/>
          <a:lstStyle/>
          <a:p>
            <a:r>
              <a:rPr lang="en-US" dirty="0"/>
              <a:t>Without generics, multiple methods and classes would be created to do the same thing, just with different datatypes. </a:t>
            </a:r>
          </a:p>
          <a:p>
            <a:r>
              <a:rPr lang="en-US" dirty="0"/>
              <a:t>This is terrible. If the logic changed in one, it would need to change in all. Also, it’s confusing to the programmer to call many different methods to do the same thing.</a:t>
            </a:r>
          </a:p>
          <a:p>
            <a:r>
              <a:rPr lang="en-US" dirty="0"/>
              <a:t>A generic is placeholder for any object type.</a:t>
            </a:r>
          </a:p>
          <a:p>
            <a:r>
              <a:rPr lang="en-US" dirty="0"/>
              <a:t>One generic method or class can be written, and callers decide which datatypes they use the class or method with.</a:t>
            </a:r>
          </a:p>
          <a:p>
            <a:endParaRPr lang="en-US" dirty="0"/>
          </a:p>
          <a:p>
            <a:endParaRPr lang="en-US" dirty="0"/>
          </a:p>
        </p:txBody>
      </p:sp>
    </p:spTree>
    <p:extLst>
      <p:ext uri="{BB962C8B-B14F-4D97-AF65-F5344CB8AC3E}">
        <p14:creationId xmlns:p14="http://schemas.microsoft.com/office/powerpoint/2010/main" val="4015564551"/>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AFA-16E3-4041-BF46-EEC37A93BDD7}"/>
              </a:ext>
            </a:extLst>
          </p:cNvPr>
          <p:cNvSpPr>
            <a:spLocks noGrp="1"/>
          </p:cNvSpPr>
          <p:nvPr>
            <p:ph type="title"/>
          </p:nvPr>
        </p:nvSpPr>
        <p:spPr/>
        <p:txBody>
          <a:bodyPr/>
          <a:lstStyle/>
          <a:p>
            <a:r>
              <a:rPr lang="en-US" dirty="0"/>
              <a:t>Example Generic Declaration and Usage</a:t>
            </a:r>
          </a:p>
        </p:txBody>
      </p:sp>
      <p:sp>
        <p:nvSpPr>
          <p:cNvPr id="4" name="TextBox 3">
            <a:extLst>
              <a:ext uri="{FF2B5EF4-FFF2-40B4-BE49-F238E27FC236}">
                <a16:creationId xmlns:a16="http://schemas.microsoft.com/office/drawing/2014/main" id="{3ADFDA14-7C82-4D53-901E-62E7B1561EAC}"/>
              </a:ext>
            </a:extLst>
          </p:cNvPr>
          <p:cNvSpPr txBox="1"/>
          <p:nvPr/>
        </p:nvSpPr>
        <p:spPr>
          <a:xfrm>
            <a:off x="609600" y="1447800"/>
            <a:ext cx="10972800" cy="3231654"/>
          </a:xfrm>
          <a:prstGeom prst="rect">
            <a:avLst/>
          </a:prstGeom>
          <a:solidFill>
            <a:schemeClr val="bg1">
              <a:lumMod val="85000"/>
            </a:schemeClr>
          </a:solidFill>
          <a:ln w="38100">
            <a:solidFill>
              <a:schemeClr val="tx1">
                <a:lumMod val="50000"/>
                <a:lumOff val="50000"/>
              </a:schemeClr>
            </a:solidFill>
          </a:ln>
        </p:spPr>
        <p:txBody>
          <a:bodyPr wrap="square" rtlCol="0">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GenericMethods</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Integer[] </a:t>
            </a:r>
            <a:r>
              <a:rPr lang="en-US" sz="1200" b="1" i="1" dirty="0" err="1">
                <a:solidFill>
                  <a:srgbClr val="0000C0"/>
                </a:solidFill>
                <a:latin typeface="Consolas" panose="020B0609020204030204" pitchFamily="49" charset="0"/>
              </a:rPr>
              <a:t>iarr</a:t>
            </a:r>
            <a:r>
              <a:rPr lang="en-US" sz="1200" b="1" i="1" dirty="0">
                <a:solidFill>
                  <a:srgbClr val="000000"/>
                </a:solidFill>
                <a:latin typeface="Consolas" panose="020B0609020204030204" pitchFamily="49" charset="0"/>
              </a:rPr>
              <a:t> = {2, 5, 8};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Double[] </a:t>
            </a:r>
            <a:r>
              <a:rPr lang="en-US" sz="1200" b="1" i="1" dirty="0" err="1">
                <a:solidFill>
                  <a:srgbClr val="0000C0"/>
                </a:solidFill>
                <a:latin typeface="Consolas" panose="020B0609020204030204" pitchFamily="49" charset="0"/>
              </a:rPr>
              <a:t>darr</a:t>
            </a:r>
            <a:r>
              <a:rPr lang="en-US" sz="1200" b="1" i="1" dirty="0">
                <a:solidFill>
                  <a:srgbClr val="000000"/>
                </a:solidFill>
                <a:latin typeface="Consolas" panose="020B0609020204030204" pitchFamily="49" charset="0"/>
              </a:rPr>
              <a:t> = {28.67, 5.05, 8.3};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String[] </a:t>
            </a:r>
            <a:r>
              <a:rPr lang="en-US" sz="1200" b="1" i="1" dirty="0" err="1">
                <a:solidFill>
                  <a:srgbClr val="0000C0"/>
                </a:solidFill>
                <a:latin typeface="Consolas" panose="020B0609020204030204" pitchFamily="49" charset="0"/>
              </a:rPr>
              <a:t>sarr</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"Twelve"</a:t>
            </a:r>
            <a:r>
              <a:rPr lang="en-US" sz="1200" b="1" i="1" dirty="0">
                <a:solidFill>
                  <a:srgbClr val="000000"/>
                </a:solidFill>
                <a:latin typeface="Consolas" panose="020B0609020204030204" pitchFamily="49" charset="0"/>
              </a:rPr>
              <a:t>, </a:t>
            </a:r>
            <a:r>
              <a:rPr lang="en-US" sz="1200" b="1" i="1" dirty="0">
                <a:solidFill>
                  <a:srgbClr val="2A00FF"/>
                </a:solidFill>
                <a:latin typeface="Consolas" panose="020B0609020204030204" pitchFamily="49" charset="0"/>
              </a:rPr>
              <a:t>"Angry"</a:t>
            </a:r>
            <a:r>
              <a:rPr lang="en-US" sz="1200" b="1" i="1" dirty="0">
                <a:solidFill>
                  <a:srgbClr val="000000"/>
                </a:solidFill>
                <a:latin typeface="Consolas" panose="020B0609020204030204" pitchFamily="49" charset="0"/>
              </a:rPr>
              <a:t>, </a:t>
            </a:r>
            <a:r>
              <a:rPr lang="en-US" sz="1200" b="1" i="1" dirty="0">
                <a:solidFill>
                  <a:srgbClr val="2A00FF"/>
                </a:solidFill>
                <a:latin typeface="Consolas" panose="020B0609020204030204" pitchFamily="49" charset="0"/>
              </a:rPr>
              <a:t>"Men"</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showArray</a:t>
            </a:r>
            <a:r>
              <a:rPr lang="en-US" sz="1200" i="1" dirty="0">
                <a:solidFill>
                  <a:srgbClr val="000000"/>
                </a:solidFill>
                <a:latin typeface="Consolas" panose="020B0609020204030204" pitchFamily="49" charset="0"/>
              </a:rPr>
              <a:t>(</a:t>
            </a:r>
            <a:r>
              <a:rPr lang="en-US" sz="1200" i="1" dirty="0" err="1">
                <a:solidFill>
                  <a:srgbClr val="0000C0"/>
                </a:solidFill>
                <a:latin typeface="Consolas" panose="020B0609020204030204" pitchFamily="49" charset="0"/>
              </a:rPr>
              <a:t>iarr</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showArray</a:t>
            </a:r>
            <a:r>
              <a:rPr lang="en-US" sz="1200" i="1" dirty="0">
                <a:solidFill>
                  <a:srgbClr val="000000"/>
                </a:solidFill>
                <a:latin typeface="Consolas" panose="020B0609020204030204" pitchFamily="49" charset="0"/>
              </a:rPr>
              <a:t>(</a:t>
            </a:r>
            <a:r>
              <a:rPr lang="en-US" sz="1200" i="1" dirty="0" err="1">
                <a:solidFill>
                  <a:srgbClr val="0000C0"/>
                </a:solidFill>
                <a:latin typeface="Consolas" panose="020B0609020204030204" pitchFamily="49" charset="0"/>
              </a:rPr>
              <a:t>darr</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i="1" dirty="0" err="1">
                <a:solidFill>
                  <a:srgbClr val="000000"/>
                </a:solidFill>
                <a:latin typeface="Consolas" panose="020B0609020204030204" pitchFamily="49" charset="0"/>
              </a:rPr>
              <a:t>showArray</a:t>
            </a:r>
            <a:r>
              <a:rPr lang="en-US" sz="1200" i="1" dirty="0">
                <a:solidFill>
                  <a:srgbClr val="000000"/>
                </a:solidFill>
                <a:latin typeface="Consolas" panose="020B0609020204030204" pitchFamily="49" charset="0"/>
              </a:rPr>
              <a:t>(</a:t>
            </a:r>
            <a:r>
              <a:rPr lang="en-US" sz="1200" i="1" dirty="0" err="1">
                <a:solidFill>
                  <a:srgbClr val="0000C0"/>
                </a:solidFill>
                <a:latin typeface="Consolas" panose="020B0609020204030204" pitchFamily="49" charset="0"/>
              </a:rPr>
              <a:t>sarr</a:t>
            </a:r>
            <a:r>
              <a:rPr lang="en-US" sz="1200"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&lt;T&gt;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showArray</a:t>
            </a:r>
            <a:r>
              <a:rPr lang="en-US" sz="1200" b="1" dirty="0">
                <a:solidFill>
                  <a:srgbClr val="000000"/>
                </a:solidFill>
                <a:latin typeface="Consolas" panose="020B0609020204030204" pitchFamily="49" charset="0"/>
              </a:rPr>
              <a:t>(T[] </a:t>
            </a:r>
            <a:r>
              <a:rPr lang="en-US" sz="1200" b="1" dirty="0">
                <a:solidFill>
                  <a:srgbClr val="6A3E3E"/>
                </a:solidFill>
                <a:latin typeface="Consolas" panose="020B0609020204030204" pitchFamily="49" charset="0"/>
              </a:rPr>
              <a:t>a</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for</a:t>
            </a:r>
            <a:r>
              <a:rPr lang="en-US" sz="1200" b="1" dirty="0">
                <a:solidFill>
                  <a:srgbClr val="000000"/>
                </a:solidFill>
                <a:latin typeface="Consolas" panose="020B0609020204030204" pitchFamily="49" charset="0"/>
              </a:rPr>
              <a:t> (T </a:t>
            </a:r>
            <a:r>
              <a:rPr lang="en-US" sz="1200" b="1" dirty="0" err="1">
                <a:solidFill>
                  <a:srgbClr val="6A3E3E"/>
                </a:solidFill>
                <a:latin typeface="Consolas" panose="020B0609020204030204" pitchFamily="49" charset="0"/>
              </a:rPr>
              <a:t>elem</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a</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a:t>
            </a:r>
            <a:r>
              <a:rPr lang="en-US" sz="1200" b="1" i="1" dirty="0">
                <a:solidFill>
                  <a:srgbClr val="000000"/>
                </a:solidFill>
                <a:latin typeface="Consolas" panose="020B0609020204030204" pitchFamily="49" charset="0"/>
              </a:rPr>
              <a:t>(</a:t>
            </a:r>
            <a:r>
              <a:rPr lang="en-US" sz="1200" b="1" i="1" dirty="0" err="1">
                <a:solidFill>
                  <a:srgbClr val="6A3E3E"/>
                </a:solidFill>
                <a:latin typeface="Consolas" panose="020B0609020204030204" pitchFamily="49" charset="0"/>
              </a:rPr>
              <a:t>elem</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D73C67D9-EEAB-414B-9524-821D49E76839}"/>
              </a:ext>
            </a:extLst>
          </p:cNvPr>
          <p:cNvSpPr txBox="1"/>
          <p:nvPr/>
        </p:nvSpPr>
        <p:spPr>
          <a:xfrm>
            <a:off x="609600" y="5506144"/>
            <a:ext cx="10972800" cy="1077218"/>
          </a:xfrm>
          <a:prstGeom prst="rect">
            <a:avLst/>
          </a:prstGeom>
          <a:solidFill>
            <a:schemeClr val="tx1"/>
          </a:solidFill>
          <a:ln w="38100">
            <a:solidFill>
              <a:schemeClr val="tx1">
                <a:lumMod val="50000"/>
                <a:lumOff val="50000"/>
              </a:schemeClr>
            </a:solidFill>
          </a:ln>
        </p:spPr>
        <p:txBody>
          <a:bodyPr wrap="square" rtlCol="0">
            <a:spAutoFit/>
          </a:bodyPr>
          <a:lstStyle/>
          <a:p>
            <a:pPr algn="ctr">
              <a:spcBef>
                <a:spcPts val="0"/>
              </a:spcBef>
              <a:spcAft>
                <a:spcPts val="0"/>
              </a:spcAft>
            </a:pPr>
            <a:r>
              <a:rPr lang="en-US" sz="1600" b="1"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Output</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2 5 8 </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28.67 5.05 8.3 </a:t>
            </a:r>
          </a:p>
          <a:p>
            <a:pPr>
              <a:spcBef>
                <a:spcPts val="0"/>
              </a:spcBef>
              <a:spcAft>
                <a:spcPts val="0"/>
              </a:spcAft>
            </a:pPr>
            <a:r>
              <a:rPr lang="en-US" sz="1600" dirty="0">
                <a:solidFill>
                  <a:schemeClr val="bg1"/>
                </a:solidFill>
                <a:latin typeface="Courier New" panose="02070309020205020404" pitchFamily="49" charset="0"/>
                <a:ea typeface="Times New Roman" panose="02020603050405020304" pitchFamily="18" charset="0"/>
                <a:cs typeface="Courier New" panose="02070309020205020404" pitchFamily="49" charset="0"/>
              </a:rPr>
              <a:t>Twelve Angry Men </a:t>
            </a:r>
          </a:p>
        </p:txBody>
      </p:sp>
    </p:spTree>
    <p:extLst>
      <p:ext uri="{BB962C8B-B14F-4D97-AF65-F5344CB8AC3E}">
        <p14:creationId xmlns:p14="http://schemas.microsoft.com/office/powerpoint/2010/main" val="1855419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7C54-CE38-406E-82BA-F318B9D30F27}"/>
              </a:ext>
            </a:extLst>
          </p:cNvPr>
          <p:cNvSpPr>
            <a:spLocks noGrp="1"/>
          </p:cNvSpPr>
          <p:nvPr>
            <p:ph type="title"/>
          </p:nvPr>
        </p:nvSpPr>
        <p:spPr/>
        <p:txBody>
          <a:bodyPr/>
          <a:lstStyle/>
          <a:p>
            <a:r>
              <a:rPr lang="en-US" dirty="0"/>
              <a:t>Generic Bounded Type: Inheritance</a:t>
            </a:r>
          </a:p>
        </p:txBody>
      </p:sp>
      <p:sp>
        <p:nvSpPr>
          <p:cNvPr id="3" name="Content Placeholder 2">
            <a:extLst>
              <a:ext uri="{FF2B5EF4-FFF2-40B4-BE49-F238E27FC236}">
                <a16:creationId xmlns:a16="http://schemas.microsoft.com/office/drawing/2014/main" id="{986EDCA5-237B-4767-BD69-93763EC731E7}"/>
              </a:ext>
            </a:extLst>
          </p:cNvPr>
          <p:cNvSpPr>
            <a:spLocks noGrp="1"/>
          </p:cNvSpPr>
          <p:nvPr>
            <p:ph idx="1"/>
          </p:nvPr>
        </p:nvSpPr>
        <p:spPr/>
        <p:txBody>
          <a:bodyPr/>
          <a:lstStyle/>
          <a:p>
            <a:r>
              <a:rPr lang="en-US" dirty="0"/>
              <a:t>By default, a generic represents any object type.</a:t>
            </a:r>
          </a:p>
          <a:p>
            <a:r>
              <a:rPr lang="en-US" dirty="0"/>
              <a:t>This can be constrained to a class and its subclasses by bounding the generic, for example:</a:t>
            </a:r>
            <a:br>
              <a:rPr lang="en-US" dirty="0"/>
            </a:br>
            <a:r>
              <a:rPr lang="en-US" dirty="0"/>
              <a:t>  </a:t>
            </a:r>
            <a:r>
              <a:rPr lang="en-US" dirty="0">
                <a:latin typeface="Courier New" panose="02070309020205020404" pitchFamily="49" charset="0"/>
                <a:cs typeface="Courier New" panose="02070309020205020404" pitchFamily="49" charset="0"/>
              </a:rPr>
              <a:t>&lt;T extends </a:t>
            </a:r>
            <a:r>
              <a:rPr lang="en-US" dirty="0" err="1">
                <a:latin typeface="Courier New" panose="02070309020205020404" pitchFamily="49" charset="0"/>
                <a:cs typeface="Courier New" panose="02070309020205020404" pitchFamily="49" charset="0"/>
              </a:rPr>
              <a:t>SomeClass</a:t>
            </a:r>
            <a:r>
              <a:rPr lang="en-US" dirty="0">
                <a:latin typeface="Courier New" panose="02070309020205020404" pitchFamily="49" charset="0"/>
                <a:cs typeface="Courier New" panose="02070309020205020404" pitchFamily="49" charset="0"/>
              </a:rPr>
              <a:t>&gt;</a:t>
            </a:r>
            <a:endParaRPr lang="en-US" dirty="0"/>
          </a:p>
        </p:txBody>
      </p:sp>
    </p:spTree>
    <p:extLst>
      <p:ext uri="{BB962C8B-B14F-4D97-AF65-F5344CB8AC3E}">
        <p14:creationId xmlns:p14="http://schemas.microsoft.com/office/powerpoint/2010/main" val="624241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28E3-2CDE-476E-8637-F0399880BCAE}"/>
              </a:ext>
            </a:extLst>
          </p:cNvPr>
          <p:cNvSpPr>
            <a:spLocks noGrp="1"/>
          </p:cNvSpPr>
          <p:nvPr>
            <p:ph type="title"/>
          </p:nvPr>
        </p:nvSpPr>
        <p:spPr/>
        <p:txBody>
          <a:bodyPr/>
          <a:lstStyle/>
          <a:p>
            <a:r>
              <a:rPr lang="en-US" dirty="0"/>
              <a:t>Generic Wildcards</a:t>
            </a:r>
          </a:p>
        </p:txBody>
      </p:sp>
      <p:sp>
        <p:nvSpPr>
          <p:cNvPr id="3" name="Content Placeholder 2">
            <a:extLst>
              <a:ext uri="{FF2B5EF4-FFF2-40B4-BE49-F238E27FC236}">
                <a16:creationId xmlns:a16="http://schemas.microsoft.com/office/drawing/2014/main" id="{13187A39-44D6-493F-9F3A-F826E860BB42}"/>
              </a:ext>
            </a:extLst>
          </p:cNvPr>
          <p:cNvSpPr>
            <a:spLocks noGrp="1"/>
          </p:cNvSpPr>
          <p:nvPr>
            <p:ph idx="1"/>
          </p:nvPr>
        </p:nvSpPr>
        <p:spPr/>
        <p:txBody>
          <a:bodyPr/>
          <a:lstStyle/>
          <a:p>
            <a:r>
              <a:rPr lang="en-US" dirty="0"/>
              <a:t>Generic wildcards let you use a generic class when you don’t know or care exactly which type it’s working with.</a:t>
            </a:r>
          </a:p>
          <a:p>
            <a:r>
              <a:rPr lang="en-US" dirty="0"/>
              <a:t>For example, a method could use </a:t>
            </a:r>
            <a:r>
              <a:rPr lang="en-US" dirty="0">
                <a:latin typeface="Courier New" panose="02070309020205020404" pitchFamily="49" charset="0"/>
                <a:cs typeface="Courier New" panose="02070309020205020404" pitchFamily="49" charset="0"/>
              </a:rPr>
              <a:t>List&lt;?&gt;</a:t>
            </a:r>
            <a:r>
              <a:rPr lang="en-US" dirty="0"/>
              <a:t> as the datatype to represent it takes a list as a parameter, but it the generic in the list can be anything.</a:t>
            </a:r>
          </a:p>
          <a:p>
            <a:r>
              <a:rPr lang="en-US" dirty="0"/>
              <a:t>Wildcards can be bounded. For example, </a:t>
            </a:r>
            <a:r>
              <a:rPr lang="en-US" dirty="0">
                <a:latin typeface="Courier New" panose="02070309020205020404" pitchFamily="49" charset="0"/>
                <a:cs typeface="Courier New" panose="02070309020205020404" pitchFamily="49" charset="0"/>
              </a:rPr>
              <a:t>List&lt;? extends </a:t>
            </a:r>
            <a:r>
              <a:rPr lang="en-US" dirty="0" err="1">
                <a:latin typeface="Courier New" panose="02070309020205020404" pitchFamily="49" charset="0"/>
                <a:cs typeface="Courier New" panose="02070309020205020404" pitchFamily="49" charset="0"/>
              </a:rPr>
              <a:t>SomeClass</a:t>
            </a:r>
            <a:r>
              <a:rPr lang="en-US" dirty="0">
                <a:latin typeface="Courier New" panose="02070309020205020404" pitchFamily="49" charset="0"/>
                <a:cs typeface="Courier New" panose="02070309020205020404" pitchFamily="49" charset="0"/>
              </a:rPr>
              <a:t>&gt; </a:t>
            </a:r>
            <a:r>
              <a:rPr lang="en-US" dirty="0"/>
              <a:t>means that the list can only use </a:t>
            </a:r>
            <a:r>
              <a:rPr lang="en-US" dirty="0" err="1"/>
              <a:t>SomeClass</a:t>
            </a:r>
            <a:r>
              <a:rPr lang="en-US" dirty="0"/>
              <a:t> or one of its subclasses in the generic.</a:t>
            </a:r>
          </a:p>
        </p:txBody>
      </p:sp>
    </p:spTree>
    <p:extLst>
      <p:ext uri="{BB962C8B-B14F-4D97-AF65-F5344CB8AC3E}">
        <p14:creationId xmlns:p14="http://schemas.microsoft.com/office/powerpoint/2010/main" val="1807674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F79D-E3AD-48BF-99F9-B3C21F74F17C}"/>
              </a:ext>
            </a:extLst>
          </p:cNvPr>
          <p:cNvSpPr>
            <a:spLocks noGrp="1"/>
          </p:cNvSpPr>
          <p:nvPr>
            <p:ph type="title"/>
          </p:nvPr>
        </p:nvSpPr>
        <p:spPr/>
        <p:txBody>
          <a:bodyPr/>
          <a:lstStyle/>
          <a:p>
            <a:r>
              <a:rPr lang="en-US" dirty="0"/>
              <a:t>Backward Compatibility</a:t>
            </a:r>
          </a:p>
        </p:txBody>
      </p:sp>
      <p:sp>
        <p:nvSpPr>
          <p:cNvPr id="3" name="Content Placeholder 2">
            <a:extLst>
              <a:ext uri="{FF2B5EF4-FFF2-40B4-BE49-F238E27FC236}">
                <a16:creationId xmlns:a16="http://schemas.microsoft.com/office/drawing/2014/main" id="{9295A346-0E00-44AB-9FFE-1C4A8F96F5DD}"/>
              </a:ext>
            </a:extLst>
          </p:cNvPr>
          <p:cNvSpPr>
            <a:spLocks noGrp="1"/>
          </p:cNvSpPr>
          <p:nvPr>
            <p:ph idx="1"/>
          </p:nvPr>
        </p:nvSpPr>
        <p:spPr/>
        <p:txBody>
          <a:bodyPr/>
          <a:lstStyle/>
          <a:p>
            <a:r>
              <a:rPr lang="en-US" dirty="0"/>
              <a:t>The Java compiler checks the correctness of code that uses generics at </a:t>
            </a:r>
            <a:r>
              <a:rPr lang="en-US" dirty="0" err="1"/>
              <a:t>compiletime</a:t>
            </a:r>
            <a:r>
              <a:rPr lang="en-US" dirty="0"/>
              <a:t>, then erases their use when generating the bytecode, to ensure backward compatibility.</a:t>
            </a:r>
          </a:p>
          <a:p>
            <a:r>
              <a:rPr lang="en-US" dirty="0"/>
              <a:t>A generic class is does not exist at runtime; only the base class exists. All instances of a generic class are instances of the same base class.</a:t>
            </a:r>
          </a:p>
          <a:p>
            <a:r>
              <a:rPr lang="en-US" dirty="0"/>
              <a:t>A generic class is does not exist at runtime, so it’s not possible to create a new instance of it.</a:t>
            </a:r>
          </a:p>
          <a:p>
            <a:endParaRPr lang="en-US" dirty="0"/>
          </a:p>
          <a:p>
            <a:endParaRPr lang="en-US" dirty="0"/>
          </a:p>
          <a:p>
            <a:endParaRPr lang="en-US" dirty="0"/>
          </a:p>
        </p:txBody>
      </p:sp>
    </p:spTree>
    <p:extLst>
      <p:ext uri="{BB962C8B-B14F-4D97-AF65-F5344CB8AC3E}">
        <p14:creationId xmlns:p14="http://schemas.microsoft.com/office/powerpoint/2010/main" val="2820238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0C06-6979-4A35-B635-584E539FF6D0}"/>
              </a:ext>
            </a:extLst>
          </p:cNvPr>
          <p:cNvSpPr>
            <a:spLocks noGrp="1"/>
          </p:cNvSpPr>
          <p:nvPr>
            <p:ph type="title"/>
          </p:nvPr>
        </p:nvSpPr>
        <p:spPr/>
        <p:txBody>
          <a:bodyPr/>
          <a:lstStyle/>
          <a:p>
            <a:r>
              <a:rPr lang="en-US" dirty="0"/>
              <a:t>When to Use Generic Summary</a:t>
            </a:r>
          </a:p>
        </p:txBody>
      </p:sp>
      <p:sp>
        <p:nvSpPr>
          <p:cNvPr id="3" name="Content Placeholder 2">
            <a:extLst>
              <a:ext uri="{FF2B5EF4-FFF2-40B4-BE49-F238E27FC236}">
                <a16:creationId xmlns:a16="http://schemas.microsoft.com/office/drawing/2014/main" id="{758665FC-6FA0-46C4-9CD8-DF47BF104961}"/>
              </a:ext>
            </a:extLst>
          </p:cNvPr>
          <p:cNvSpPr>
            <a:spLocks noGrp="1"/>
          </p:cNvSpPr>
          <p:nvPr>
            <p:ph idx="1"/>
          </p:nvPr>
        </p:nvSpPr>
        <p:spPr/>
        <p:txBody>
          <a:bodyPr/>
          <a:lstStyle/>
          <a:p>
            <a:r>
              <a:rPr lang="en-US" sz="2800" dirty="0"/>
              <a:t>Use a generic when the class </a:t>
            </a:r>
            <a:r>
              <a:rPr lang="en-US" sz="2800" i="1" dirty="0"/>
              <a:t>using</a:t>
            </a:r>
            <a:r>
              <a:rPr lang="en-US" sz="2800" dirty="0"/>
              <a:t> the generic class or method must work with an exact datatype, yet the class or method </a:t>
            </a:r>
            <a:r>
              <a:rPr lang="en-US" sz="2800" i="1" dirty="0"/>
              <a:t>defining </a:t>
            </a:r>
            <a:r>
              <a:rPr lang="en-US" sz="2800" dirty="0"/>
              <a:t>the generic does not need to work with an exact datatype.</a:t>
            </a:r>
          </a:p>
          <a:p>
            <a:r>
              <a:rPr lang="en-US" sz="2800" dirty="0"/>
              <a:t>Use a generic when logically you are creating a class template or method template that works across many types (to avoid redefining it over and over again for each type).</a:t>
            </a:r>
          </a:p>
        </p:txBody>
      </p:sp>
    </p:spTree>
    <p:extLst>
      <p:ext uri="{BB962C8B-B14F-4D97-AF65-F5344CB8AC3E}">
        <p14:creationId xmlns:p14="http://schemas.microsoft.com/office/powerpoint/2010/main" val="1708271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764C61-487D-4666-9843-DCEC6E70C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441" y="0"/>
            <a:ext cx="7101119" cy="6858000"/>
          </a:xfrm>
          <a:prstGeom prst="rect">
            <a:avLst/>
          </a:prstGeom>
        </p:spPr>
      </p:pic>
      <p:sp>
        <p:nvSpPr>
          <p:cNvPr id="4" name="Title 3"/>
          <p:cNvSpPr>
            <a:spLocks noGrp="1"/>
          </p:cNvSpPr>
          <p:nvPr>
            <p:ph type="ctrTitle"/>
          </p:nvPr>
        </p:nvSpPr>
        <p:spPr>
          <a:xfrm>
            <a:off x="2209800" y="2416176"/>
            <a:ext cx="7772400" cy="1470025"/>
          </a:xfrm>
        </p:spPr>
        <p:txBody>
          <a:bodyPr/>
          <a:lstStyle/>
          <a:p>
            <a:r>
              <a:rPr lang="en-US" sz="4000" dirty="0"/>
              <a:t>Week 4 Highlights</a:t>
            </a:r>
          </a:p>
        </p:txBody>
      </p:sp>
    </p:spTree>
    <p:extLst>
      <p:ext uri="{BB962C8B-B14F-4D97-AF65-F5344CB8AC3E}">
        <p14:creationId xmlns:p14="http://schemas.microsoft.com/office/powerpoint/2010/main" val="372558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2D45-8E1F-4E95-9937-C707572ED292}"/>
              </a:ext>
            </a:extLst>
          </p:cNvPr>
          <p:cNvSpPr>
            <a:spLocks noGrp="1"/>
          </p:cNvSpPr>
          <p:nvPr>
            <p:ph type="title"/>
          </p:nvPr>
        </p:nvSpPr>
        <p:spPr/>
        <p:txBody>
          <a:bodyPr/>
          <a:lstStyle/>
          <a:p>
            <a:r>
              <a:rPr lang="en-US" dirty="0"/>
              <a:t>Final Exam Structure</a:t>
            </a:r>
          </a:p>
        </p:txBody>
      </p:sp>
      <p:sp>
        <p:nvSpPr>
          <p:cNvPr id="3" name="Content Placeholder 2">
            <a:extLst>
              <a:ext uri="{FF2B5EF4-FFF2-40B4-BE49-F238E27FC236}">
                <a16:creationId xmlns:a16="http://schemas.microsoft.com/office/drawing/2014/main" id="{452F4B45-41E7-4B47-9CF1-41B5C4B68594}"/>
              </a:ext>
            </a:extLst>
          </p:cNvPr>
          <p:cNvSpPr>
            <a:spLocks noGrp="1"/>
          </p:cNvSpPr>
          <p:nvPr>
            <p:ph idx="1"/>
          </p:nvPr>
        </p:nvSpPr>
        <p:spPr/>
        <p:txBody>
          <a:bodyPr/>
          <a:lstStyle/>
          <a:p>
            <a:r>
              <a:rPr lang="en-US" sz="2800" dirty="0"/>
              <a:t>The final exam consists of 5 essay questions each worth 20 points.</a:t>
            </a:r>
          </a:p>
          <a:p>
            <a:r>
              <a:rPr lang="en-US" sz="2800" dirty="0"/>
              <a:t>Each question is focused around a significant topic found in weeks 1 through 5.</a:t>
            </a:r>
          </a:p>
          <a:p>
            <a:r>
              <a:rPr lang="en-US" sz="2800" dirty="0"/>
              <a:t>You can move forward or backward between questions, and revisit questions.</a:t>
            </a:r>
          </a:p>
          <a:p>
            <a:r>
              <a:rPr lang="en-US" sz="2800" dirty="0"/>
              <a:t>You will expand your term project to support new requirements in each question.</a:t>
            </a:r>
          </a:p>
          <a:p>
            <a:r>
              <a:rPr lang="en-US" sz="2800" dirty="0"/>
              <a:t>It’s a good idea to have a full class diagram of your project, as well as the code of your project accessible.</a:t>
            </a:r>
          </a:p>
        </p:txBody>
      </p:sp>
    </p:spTree>
    <p:extLst>
      <p:ext uri="{BB962C8B-B14F-4D97-AF65-F5344CB8AC3E}">
        <p14:creationId xmlns:p14="http://schemas.microsoft.com/office/powerpoint/2010/main" val="3839111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96AC-D879-49E6-95F8-008B19FFEB06}"/>
              </a:ext>
            </a:extLst>
          </p:cNvPr>
          <p:cNvSpPr>
            <a:spLocks noGrp="1"/>
          </p:cNvSpPr>
          <p:nvPr>
            <p:ph type="title"/>
          </p:nvPr>
        </p:nvSpPr>
        <p:spPr/>
        <p:txBody>
          <a:bodyPr/>
          <a:lstStyle/>
          <a:p>
            <a:r>
              <a:rPr lang="en-US" dirty="0"/>
              <a:t>Binary File Review</a:t>
            </a:r>
          </a:p>
        </p:txBody>
      </p:sp>
      <p:sp>
        <p:nvSpPr>
          <p:cNvPr id="3" name="Content Placeholder 2">
            <a:extLst>
              <a:ext uri="{FF2B5EF4-FFF2-40B4-BE49-F238E27FC236}">
                <a16:creationId xmlns:a16="http://schemas.microsoft.com/office/drawing/2014/main" id="{6F89A6BF-1FA6-4A4A-BD74-A8FA15B90ED4}"/>
              </a:ext>
            </a:extLst>
          </p:cNvPr>
          <p:cNvSpPr>
            <a:spLocks noGrp="1"/>
          </p:cNvSpPr>
          <p:nvPr>
            <p:ph idx="1"/>
          </p:nvPr>
        </p:nvSpPr>
        <p:spPr/>
        <p:txBody>
          <a:bodyPr/>
          <a:lstStyle/>
          <a:p>
            <a:r>
              <a:rPr lang="en-US" dirty="0"/>
              <a:t>Any file that is not a text file is a binary file.</a:t>
            </a:r>
          </a:p>
          <a:p>
            <a:r>
              <a:rPr lang="en-US" dirty="0"/>
              <a:t>The contents and layout of a binary file depend upon its format and the application that supports it.</a:t>
            </a:r>
          </a:p>
          <a:p>
            <a:r>
              <a:rPr lang="en-US" dirty="0"/>
              <a:t>For all but the application that can decode it, a binary file is generally considered a series of unreadable bytes.</a:t>
            </a:r>
          </a:p>
          <a:p>
            <a:r>
              <a:rPr lang="en-US" dirty="0"/>
              <a:t>By convention only, an extension (period followed by an acronym) is put in the filename so we know what it is.</a:t>
            </a:r>
          </a:p>
          <a:p>
            <a:r>
              <a:rPr lang="en-US" dirty="0"/>
              <a:t>Binary files may contain some text, and often consists of specific data structures laid out on disk.</a:t>
            </a:r>
          </a:p>
          <a:p>
            <a:endParaRPr lang="en-US" dirty="0"/>
          </a:p>
        </p:txBody>
      </p:sp>
    </p:spTree>
    <p:extLst>
      <p:ext uri="{BB962C8B-B14F-4D97-AF65-F5344CB8AC3E}">
        <p14:creationId xmlns:p14="http://schemas.microsoft.com/office/powerpoint/2010/main" val="786831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D91C-D197-433B-8EBC-2683B883F273}"/>
              </a:ext>
            </a:extLst>
          </p:cNvPr>
          <p:cNvSpPr>
            <a:spLocks noGrp="1"/>
          </p:cNvSpPr>
          <p:nvPr>
            <p:ph type="title"/>
          </p:nvPr>
        </p:nvSpPr>
        <p:spPr/>
        <p:txBody>
          <a:bodyPr/>
          <a:lstStyle/>
          <a:p>
            <a:r>
              <a:rPr lang="en-US" dirty="0" err="1"/>
              <a:t>InputStream</a:t>
            </a:r>
            <a:r>
              <a:rPr lang="en-US" dirty="0"/>
              <a:t> and </a:t>
            </a:r>
            <a:r>
              <a:rPr lang="en-US" dirty="0" err="1"/>
              <a:t>OutputStream</a:t>
            </a:r>
            <a:endParaRPr lang="en-US" dirty="0"/>
          </a:p>
        </p:txBody>
      </p:sp>
      <p:pic>
        <p:nvPicPr>
          <p:cNvPr id="4" name="Content Placeholder 3" descr="Classes for performing Binary I/O inherit from either InputStream or &#10;OutputStream abstract classes &#10;F ilelnputStream &#10;ObjectlnputStream &#10;FileOutputStream &#10;FilterInputStream &#10;ObiectOutputStream &#10;F ilterOutputStream &#10;DatalnputStream &#10;BufferedlnputStream &#10;DataOutputStream &#10;BufferedOutputStream ">
            <a:extLst>
              <a:ext uri="{FF2B5EF4-FFF2-40B4-BE49-F238E27FC236}">
                <a16:creationId xmlns:a16="http://schemas.microsoft.com/office/drawing/2014/main" id="{1773851A-52EE-4A19-A487-78F88F20D551}"/>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28800" y="1447800"/>
            <a:ext cx="8534399" cy="5257800"/>
          </a:xfrm>
          <a:prstGeom prst="rect">
            <a:avLst/>
          </a:prstGeom>
          <a:noFill/>
          <a:ln>
            <a:noFill/>
          </a:ln>
        </p:spPr>
      </p:pic>
    </p:spTree>
    <p:extLst>
      <p:ext uri="{BB962C8B-B14F-4D97-AF65-F5344CB8AC3E}">
        <p14:creationId xmlns:p14="http://schemas.microsoft.com/office/powerpoint/2010/main" val="2460062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529B-358C-4317-BC7C-A0EB4315FA1E}"/>
              </a:ext>
            </a:extLst>
          </p:cNvPr>
          <p:cNvSpPr>
            <a:spLocks noGrp="1"/>
          </p:cNvSpPr>
          <p:nvPr>
            <p:ph type="title"/>
          </p:nvPr>
        </p:nvSpPr>
        <p:spPr/>
        <p:txBody>
          <a:bodyPr/>
          <a:lstStyle/>
          <a:p>
            <a:r>
              <a:rPr lang="en-US" dirty="0" err="1"/>
              <a:t>InputStream</a:t>
            </a:r>
            <a:r>
              <a:rPr lang="en-US" dirty="0"/>
              <a:t> Details</a:t>
            </a:r>
          </a:p>
        </p:txBody>
      </p:sp>
      <p:pic>
        <p:nvPicPr>
          <p:cNvPr id="4" name="Content Placeholder 3" descr="Image result for java stream hierarchy">
            <a:extLst>
              <a:ext uri="{FF2B5EF4-FFF2-40B4-BE49-F238E27FC236}">
                <a16:creationId xmlns:a16="http://schemas.microsoft.com/office/drawing/2014/main" id="{05846316-850E-4563-A327-5FB88BFB04B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0700" y="1524000"/>
            <a:ext cx="8610600" cy="5059362"/>
          </a:xfrm>
          <a:prstGeom prst="rect">
            <a:avLst/>
          </a:prstGeom>
          <a:noFill/>
          <a:ln>
            <a:noFill/>
          </a:ln>
        </p:spPr>
      </p:pic>
    </p:spTree>
    <p:extLst>
      <p:ext uri="{BB962C8B-B14F-4D97-AF65-F5344CB8AC3E}">
        <p14:creationId xmlns:p14="http://schemas.microsoft.com/office/powerpoint/2010/main" val="3492111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2648-B94D-4F44-A8D0-A7E6B75A5D13}"/>
              </a:ext>
            </a:extLst>
          </p:cNvPr>
          <p:cNvSpPr>
            <a:spLocks noGrp="1"/>
          </p:cNvSpPr>
          <p:nvPr>
            <p:ph type="title"/>
          </p:nvPr>
        </p:nvSpPr>
        <p:spPr/>
        <p:txBody>
          <a:bodyPr/>
          <a:lstStyle/>
          <a:p>
            <a:r>
              <a:rPr lang="en-US" dirty="0"/>
              <a:t>Java Serialization</a:t>
            </a:r>
          </a:p>
        </p:txBody>
      </p:sp>
      <p:sp>
        <p:nvSpPr>
          <p:cNvPr id="3" name="Content Placeholder 2">
            <a:extLst>
              <a:ext uri="{FF2B5EF4-FFF2-40B4-BE49-F238E27FC236}">
                <a16:creationId xmlns:a16="http://schemas.microsoft.com/office/drawing/2014/main" id="{6C592AD5-9BA7-45FD-9623-B0A61BBB29DC}"/>
              </a:ext>
            </a:extLst>
          </p:cNvPr>
          <p:cNvSpPr>
            <a:spLocks noGrp="1"/>
          </p:cNvSpPr>
          <p:nvPr>
            <p:ph idx="1"/>
          </p:nvPr>
        </p:nvSpPr>
        <p:spPr/>
        <p:txBody>
          <a:bodyPr/>
          <a:lstStyle/>
          <a:p>
            <a:r>
              <a:rPr lang="en-US" sz="2000" dirty="0"/>
              <a:t>Object serialization </a:t>
            </a:r>
            <a:r>
              <a:rPr lang="en-US" sz="2000"/>
              <a:t>encodes an Object </a:t>
            </a:r>
            <a:r>
              <a:rPr lang="en-US" sz="2000" dirty="0"/>
              <a:t>into a sequence of bytes.</a:t>
            </a:r>
          </a:p>
          <a:p>
            <a:r>
              <a:rPr lang="en-US" sz="2000" dirty="0"/>
              <a:t>Serialization includes the object's data, information about the object's type, and information about the types of data stored in the object.</a:t>
            </a:r>
          </a:p>
          <a:p>
            <a:r>
              <a:rPr lang="en-US" sz="2000" dirty="0"/>
              <a:t>Object deserialization decodes the sequence of bytes back into a Java object.</a:t>
            </a:r>
          </a:p>
          <a:p>
            <a:r>
              <a:rPr lang="en-US" sz="2000" dirty="0"/>
              <a:t>The process is platform independent; objects serialized on one platform can be deserialized on another platform.</a:t>
            </a:r>
          </a:p>
          <a:p>
            <a:r>
              <a:rPr lang="en-US" sz="2000" dirty="0"/>
              <a:t>The process is version dependent; an encoding from one Java version may or may not be compatible with another version.</a:t>
            </a:r>
          </a:p>
          <a:p>
            <a:pPr lvl="0"/>
            <a:r>
              <a:rPr lang="en-US" sz="2000" dirty="0">
                <a:solidFill>
                  <a:prstClr val="black"/>
                </a:solidFill>
              </a:rPr>
              <a:t>For its objects to be serialized, a class must meet two requirements: </a:t>
            </a:r>
          </a:p>
          <a:p>
            <a:pPr lvl="1"/>
            <a:r>
              <a:rPr lang="en-US" sz="1800" dirty="0">
                <a:solidFill>
                  <a:prstClr val="black"/>
                </a:solidFill>
              </a:rPr>
              <a:t>it implements the Serializable interface.</a:t>
            </a:r>
          </a:p>
          <a:p>
            <a:pPr lvl="1"/>
            <a:r>
              <a:rPr lang="en-US" sz="1800" dirty="0">
                <a:solidFill>
                  <a:prstClr val="black"/>
                </a:solidFill>
              </a:rPr>
              <a:t>all of its members are serializable (are either primitive types or implement the Serializable interface), or are marked transient.</a:t>
            </a:r>
          </a:p>
          <a:p>
            <a:r>
              <a:rPr lang="en-US" sz="2000" dirty="0"/>
              <a:t>Classes </a:t>
            </a:r>
            <a:r>
              <a:rPr lang="en-US" sz="2000" dirty="0" err="1"/>
              <a:t>ObjectInputStream</a:t>
            </a:r>
            <a:r>
              <a:rPr lang="en-US" sz="2000" dirty="0"/>
              <a:t> and </a:t>
            </a:r>
            <a:r>
              <a:rPr lang="en-US" sz="2000" dirty="0" err="1"/>
              <a:t>ObjectOutputStream</a:t>
            </a:r>
            <a:r>
              <a:rPr lang="en-US" sz="2000" dirty="0"/>
              <a:t> are high-level streams that contain the methods for serializing and deserializing an object.</a:t>
            </a:r>
          </a:p>
          <a:p>
            <a:pPr lvl="1"/>
            <a:endParaRPr lang="en-US" sz="1800" dirty="0">
              <a:solidFill>
                <a:prstClr val="black"/>
              </a:solidFill>
            </a:endParaRPr>
          </a:p>
          <a:p>
            <a:endParaRPr lang="en-US" sz="2000" dirty="0"/>
          </a:p>
        </p:txBody>
      </p:sp>
    </p:spTree>
    <p:extLst>
      <p:ext uri="{BB962C8B-B14F-4D97-AF65-F5344CB8AC3E}">
        <p14:creationId xmlns:p14="http://schemas.microsoft.com/office/powerpoint/2010/main" val="776792129"/>
      </p:ext>
    </p:extLst>
  </p:cSld>
  <p:clrMapOvr>
    <a:masterClrMapping/>
  </p:clrMapOvr>
  <p:extLst>
    <p:ext uri="{6950BFC3-D8DA-4A85-94F7-54DA5524770B}">
      <p188:commentRel xmlns:p188="http://schemas.microsoft.com/office/powerpoint/2018/8/main" r:id="rId2"/>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747A-51A4-4570-96D0-914F05F9EAAD}"/>
              </a:ext>
            </a:extLst>
          </p:cNvPr>
          <p:cNvSpPr>
            <a:spLocks noGrp="1"/>
          </p:cNvSpPr>
          <p:nvPr>
            <p:ph type="title"/>
          </p:nvPr>
        </p:nvSpPr>
        <p:spPr/>
        <p:txBody>
          <a:bodyPr/>
          <a:lstStyle/>
          <a:p>
            <a:r>
              <a:rPr lang="en-US" dirty="0"/>
              <a:t>Inner Classes</a:t>
            </a:r>
          </a:p>
        </p:txBody>
      </p:sp>
      <p:sp>
        <p:nvSpPr>
          <p:cNvPr id="3" name="Content Placeholder 2">
            <a:extLst>
              <a:ext uri="{FF2B5EF4-FFF2-40B4-BE49-F238E27FC236}">
                <a16:creationId xmlns:a16="http://schemas.microsoft.com/office/drawing/2014/main" id="{B6B8A569-927B-4FBD-986D-1291D4A66A6A}"/>
              </a:ext>
            </a:extLst>
          </p:cNvPr>
          <p:cNvSpPr>
            <a:spLocks noGrp="1"/>
          </p:cNvSpPr>
          <p:nvPr>
            <p:ph idx="1"/>
          </p:nvPr>
        </p:nvSpPr>
        <p:spPr/>
        <p:txBody>
          <a:bodyPr/>
          <a:lstStyle/>
          <a:p>
            <a:r>
              <a:rPr lang="en-US" sz="2800" dirty="0"/>
              <a:t>With inner classes, one class is nested within another class or method.</a:t>
            </a:r>
          </a:p>
          <a:p>
            <a:r>
              <a:rPr lang="en-US" sz="2800" dirty="0"/>
              <a:t>Nested inner classes are tied to the instance of the object. The outer class must be instantiated, and then the inner class exists within the context of that object.</a:t>
            </a:r>
          </a:p>
          <a:p>
            <a:r>
              <a:rPr lang="en-US" sz="2800" dirty="0"/>
              <a:t>Method local inner classes can only be seen and used from within that method.</a:t>
            </a:r>
          </a:p>
          <a:p>
            <a:r>
              <a:rPr lang="en-US" sz="2800" dirty="0"/>
              <a:t>Static inner classes are not tied to an object. They can be instantiated independently of other objects.</a:t>
            </a:r>
          </a:p>
          <a:p>
            <a:r>
              <a:rPr lang="en-US" sz="2800" dirty="0"/>
              <a:t>Anonymous inner classes are declared and instantiated in the same statement.</a:t>
            </a:r>
          </a:p>
          <a:p>
            <a:pPr marL="0" indent="0">
              <a:buNone/>
            </a:pPr>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3645793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5DC7-7E8B-4193-8759-E5C7E56498F1}"/>
              </a:ext>
            </a:extLst>
          </p:cNvPr>
          <p:cNvSpPr>
            <a:spLocks noGrp="1"/>
          </p:cNvSpPr>
          <p:nvPr>
            <p:ph type="title"/>
          </p:nvPr>
        </p:nvSpPr>
        <p:spPr/>
        <p:txBody>
          <a:bodyPr/>
          <a:lstStyle/>
          <a:p>
            <a:r>
              <a:rPr lang="en-US" dirty="0"/>
              <a:t>Lambdas</a:t>
            </a:r>
          </a:p>
        </p:txBody>
      </p:sp>
      <p:sp>
        <p:nvSpPr>
          <p:cNvPr id="3" name="Content Placeholder 2">
            <a:extLst>
              <a:ext uri="{FF2B5EF4-FFF2-40B4-BE49-F238E27FC236}">
                <a16:creationId xmlns:a16="http://schemas.microsoft.com/office/drawing/2014/main" id="{B8F57CBB-8966-4BF1-9F12-9EB36CB066E3}"/>
              </a:ext>
            </a:extLst>
          </p:cNvPr>
          <p:cNvSpPr>
            <a:spLocks noGrp="1"/>
          </p:cNvSpPr>
          <p:nvPr>
            <p:ph idx="1"/>
          </p:nvPr>
        </p:nvSpPr>
        <p:spPr/>
        <p:txBody>
          <a:bodyPr/>
          <a:lstStyle/>
          <a:p>
            <a:r>
              <a:rPr lang="en-US" sz="2800" dirty="0"/>
              <a:t>Lambda calculus, researched throughout the 1900s, is well-known in computer science.</a:t>
            </a:r>
          </a:p>
          <a:p>
            <a:r>
              <a:rPr lang="en-US" sz="2800" dirty="0"/>
              <a:t>In lambda calculus, functions such as add(x, y) = x + y are represented anonymous as (</a:t>
            </a:r>
            <a:r>
              <a:rPr lang="en-US" sz="2800" dirty="0" err="1"/>
              <a:t>x,y</a:t>
            </a:r>
            <a:r>
              <a:rPr lang="en-US" sz="2800" dirty="0"/>
              <a:t>) -&gt; </a:t>
            </a:r>
            <a:r>
              <a:rPr lang="en-US" sz="2800" dirty="0" err="1"/>
              <a:t>x+y</a:t>
            </a:r>
            <a:r>
              <a:rPr lang="en-US" sz="2800" dirty="0"/>
              <a:t>.</a:t>
            </a:r>
          </a:p>
          <a:p>
            <a:r>
              <a:rPr lang="en-US" sz="2800" dirty="0"/>
              <a:t>In Java, it uses the same syntax to represent simple functions defined on the fly.</a:t>
            </a:r>
          </a:p>
          <a:p>
            <a:r>
              <a:rPr lang="en-US" sz="2800" dirty="0"/>
              <a:t>In Java, a lambda is tied to a functional interface – an interface consisting of a single abstract method.</a:t>
            </a:r>
          </a:p>
          <a:p>
            <a:r>
              <a:rPr lang="en-US" sz="2800" dirty="0"/>
              <a:t>Thus, lambdas can be passed around as arguments just like any other object.</a:t>
            </a:r>
          </a:p>
        </p:txBody>
      </p:sp>
    </p:spTree>
    <p:extLst>
      <p:ext uri="{BB962C8B-B14F-4D97-AF65-F5344CB8AC3E}">
        <p14:creationId xmlns:p14="http://schemas.microsoft.com/office/powerpoint/2010/main" val="3815169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4229-1DA3-4004-8403-2D532397D603}"/>
              </a:ext>
            </a:extLst>
          </p:cNvPr>
          <p:cNvSpPr>
            <a:spLocks noGrp="1"/>
          </p:cNvSpPr>
          <p:nvPr>
            <p:ph type="title"/>
          </p:nvPr>
        </p:nvSpPr>
        <p:spPr/>
        <p:txBody>
          <a:bodyPr/>
          <a:lstStyle/>
          <a:p>
            <a:r>
              <a:rPr lang="en-US" dirty="0"/>
              <a:t>Streams</a:t>
            </a:r>
          </a:p>
        </p:txBody>
      </p:sp>
      <p:sp>
        <p:nvSpPr>
          <p:cNvPr id="3" name="Content Placeholder 2">
            <a:extLst>
              <a:ext uri="{FF2B5EF4-FFF2-40B4-BE49-F238E27FC236}">
                <a16:creationId xmlns:a16="http://schemas.microsoft.com/office/drawing/2014/main" id="{22C48B8E-B814-411D-B73C-214A3104A597}"/>
              </a:ext>
            </a:extLst>
          </p:cNvPr>
          <p:cNvSpPr>
            <a:spLocks noGrp="1"/>
          </p:cNvSpPr>
          <p:nvPr>
            <p:ph idx="1"/>
          </p:nvPr>
        </p:nvSpPr>
        <p:spPr/>
        <p:txBody>
          <a:bodyPr/>
          <a:lstStyle/>
          <a:p>
            <a:r>
              <a:rPr lang="en-US" dirty="0"/>
              <a:t>Streams provide a way to more efficiently and concisely process collections of objects.</a:t>
            </a:r>
          </a:p>
          <a:p>
            <a:r>
              <a:rPr lang="en-US" dirty="0"/>
              <a:t>A stream is not just another data structure; rather, it transforms Collections, Arrays or I/O channels</a:t>
            </a:r>
          </a:p>
          <a:p>
            <a:r>
              <a:rPr lang="en-US" dirty="0"/>
              <a:t>A stream does not modify the underlying data; rather, it provides the transformations as new results.</a:t>
            </a:r>
          </a:p>
          <a:p>
            <a:r>
              <a:rPr lang="en-US" dirty="0"/>
              <a:t>There are three broad types of operations – stream creation, intermediate operations, and terminal operations.</a:t>
            </a:r>
          </a:p>
        </p:txBody>
      </p:sp>
    </p:spTree>
    <p:extLst>
      <p:ext uri="{BB962C8B-B14F-4D97-AF65-F5344CB8AC3E}">
        <p14:creationId xmlns:p14="http://schemas.microsoft.com/office/powerpoint/2010/main" val="747301868"/>
      </p:ext>
    </p:extLst>
  </p:cSld>
  <p:clrMapOvr>
    <a:masterClrMapping/>
  </p:clrMapOvr>
  <p:extLst>
    <p:ext uri="{6950BFC3-D8DA-4A85-94F7-54DA5524770B}">
      <p188:commentRel xmlns:p188="http://schemas.microsoft.com/office/powerpoint/2018/8/main" r:id="rId2"/>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C5D4-971C-4124-A812-04E5982BD9F5}"/>
              </a:ext>
            </a:extLst>
          </p:cNvPr>
          <p:cNvSpPr>
            <a:spLocks noGrp="1"/>
          </p:cNvSpPr>
          <p:nvPr>
            <p:ph type="title"/>
          </p:nvPr>
        </p:nvSpPr>
        <p:spPr/>
        <p:txBody>
          <a:bodyPr/>
          <a:lstStyle/>
          <a:p>
            <a:r>
              <a:rPr lang="en-US" dirty="0"/>
              <a:t>Streams</a:t>
            </a:r>
          </a:p>
        </p:txBody>
      </p:sp>
      <p:sp>
        <p:nvSpPr>
          <p:cNvPr id="3" name="Content Placeholder 2">
            <a:extLst>
              <a:ext uri="{FF2B5EF4-FFF2-40B4-BE49-F238E27FC236}">
                <a16:creationId xmlns:a16="http://schemas.microsoft.com/office/drawing/2014/main" id="{30031BAE-D078-4F31-A73F-85DCA66C9AF9}"/>
              </a:ext>
            </a:extLst>
          </p:cNvPr>
          <p:cNvSpPr>
            <a:spLocks noGrp="1"/>
          </p:cNvSpPr>
          <p:nvPr>
            <p:ph idx="1"/>
          </p:nvPr>
        </p:nvSpPr>
        <p:spPr/>
        <p:txBody>
          <a:bodyPr/>
          <a:lstStyle/>
          <a:p>
            <a:r>
              <a:rPr lang="en-US" sz="2800" dirty="0"/>
              <a:t>A stream operates lazily in that it only evaluates the entire stream when the terminal operation occurs.</a:t>
            </a:r>
          </a:p>
          <a:p>
            <a:r>
              <a:rPr lang="en-US" sz="2800" dirty="0"/>
              <a:t>Streams can be evaluated in parallel rather than one-by-one, depending upon the underlying architecture, for increased efficiency.</a:t>
            </a:r>
          </a:p>
          <a:p>
            <a:r>
              <a:rPr lang="en-US" sz="2800" dirty="0"/>
              <a:t>In addition to parallelism, streams are pipelined which means that when one operation has finished working on one part of a collection, the next operation can start working on it without waiting for the entire collection to be processed.</a:t>
            </a:r>
          </a:p>
          <a:p>
            <a:r>
              <a:rPr lang="en-US" sz="2800" dirty="0"/>
              <a:t>Streams consist of creation operations, intermediate operations, and terminal operations.</a:t>
            </a:r>
          </a:p>
          <a:p>
            <a:pPr marL="0" indent="0">
              <a:buNone/>
            </a:pPr>
            <a:endParaRPr lang="en-US" sz="2800" dirty="0"/>
          </a:p>
        </p:txBody>
      </p:sp>
    </p:spTree>
    <p:extLst>
      <p:ext uri="{BB962C8B-B14F-4D97-AF65-F5344CB8AC3E}">
        <p14:creationId xmlns:p14="http://schemas.microsoft.com/office/powerpoint/2010/main" val="1758798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764C61-487D-4666-9843-DCEC6E70C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441" y="0"/>
            <a:ext cx="7101119" cy="6858000"/>
          </a:xfrm>
          <a:prstGeom prst="rect">
            <a:avLst/>
          </a:prstGeom>
        </p:spPr>
      </p:pic>
      <p:sp>
        <p:nvSpPr>
          <p:cNvPr id="4" name="Title 3"/>
          <p:cNvSpPr>
            <a:spLocks noGrp="1"/>
          </p:cNvSpPr>
          <p:nvPr>
            <p:ph type="ctrTitle"/>
          </p:nvPr>
        </p:nvSpPr>
        <p:spPr>
          <a:xfrm>
            <a:off x="2209800" y="2416176"/>
            <a:ext cx="7772400" cy="1470025"/>
          </a:xfrm>
        </p:spPr>
        <p:txBody>
          <a:bodyPr/>
          <a:lstStyle/>
          <a:p>
            <a:r>
              <a:rPr lang="en-US" sz="4000" dirty="0"/>
              <a:t>Week 5 Highlights</a:t>
            </a:r>
          </a:p>
        </p:txBody>
      </p:sp>
    </p:spTree>
    <p:extLst>
      <p:ext uri="{BB962C8B-B14F-4D97-AF65-F5344CB8AC3E}">
        <p14:creationId xmlns:p14="http://schemas.microsoft.com/office/powerpoint/2010/main" val="2817206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5B85-C8A4-426F-8CBC-A8FB0B5D5497}"/>
              </a:ext>
            </a:extLst>
          </p:cNvPr>
          <p:cNvSpPr>
            <a:spLocks noGrp="1"/>
          </p:cNvSpPr>
          <p:nvPr>
            <p:ph type="title"/>
          </p:nvPr>
        </p:nvSpPr>
        <p:spPr/>
        <p:txBody>
          <a:bodyPr/>
          <a:lstStyle/>
          <a:p>
            <a:r>
              <a:rPr lang="en-US" dirty="0"/>
              <a:t>Multithreading Visual</a:t>
            </a:r>
          </a:p>
        </p:txBody>
      </p:sp>
      <p:pic>
        <p:nvPicPr>
          <p:cNvPr id="17" name="Content Placeholder 16">
            <a:extLst>
              <a:ext uri="{FF2B5EF4-FFF2-40B4-BE49-F238E27FC236}">
                <a16:creationId xmlns:a16="http://schemas.microsoft.com/office/drawing/2014/main" id="{AE623029-86FF-440C-8298-824BDC1EFE1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31790" y="1447800"/>
            <a:ext cx="6538888" cy="5257800"/>
          </a:xfrm>
        </p:spPr>
      </p:pic>
    </p:spTree>
    <p:extLst>
      <p:ext uri="{BB962C8B-B14F-4D97-AF65-F5344CB8AC3E}">
        <p14:creationId xmlns:p14="http://schemas.microsoft.com/office/powerpoint/2010/main" val="4260097105"/>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29F9-0272-4EF5-B4FA-A68C82B589AB}"/>
              </a:ext>
            </a:extLst>
          </p:cNvPr>
          <p:cNvSpPr>
            <a:spLocks noGrp="1"/>
          </p:cNvSpPr>
          <p:nvPr>
            <p:ph type="title"/>
          </p:nvPr>
        </p:nvSpPr>
        <p:spPr/>
        <p:txBody>
          <a:bodyPr/>
          <a:lstStyle/>
          <a:p>
            <a:r>
              <a:rPr lang="en-US" dirty="0"/>
              <a:t>Final Exam Scenario</a:t>
            </a:r>
          </a:p>
        </p:txBody>
      </p:sp>
      <p:sp>
        <p:nvSpPr>
          <p:cNvPr id="4" name="TextBox 3">
            <a:extLst>
              <a:ext uri="{FF2B5EF4-FFF2-40B4-BE49-F238E27FC236}">
                <a16:creationId xmlns:a16="http://schemas.microsoft.com/office/drawing/2014/main" id="{C70B929F-0C17-4D84-B032-C3FB1D91AB73}"/>
              </a:ext>
            </a:extLst>
          </p:cNvPr>
          <p:cNvSpPr txBox="1"/>
          <p:nvPr/>
        </p:nvSpPr>
        <p:spPr>
          <a:xfrm>
            <a:off x="762000" y="1981200"/>
            <a:ext cx="10820400" cy="3970318"/>
          </a:xfrm>
          <a:prstGeom prst="rect">
            <a:avLst/>
          </a:prstGeom>
          <a:noFill/>
        </p:spPr>
        <p:txBody>
          <a:bodyPr wrap="square" rtlCol="0">
            <a:spAutoFit/>
          </a:bodyPr>
          <a:lstStyle/>
          <a:p>
            <a:r>
              <a:rPr lang="en-US" dirty="0"/>
              <a:t>You explore different aspects of this scenario for every question:</a:t>
            </a:r>
            <a:br>
              <a:rPr lang="en-US" dirty="0"/>
            </a:br>
            <a:endParaRPr lang="en-US" dirty="0"/>
          </a:p>
          <a:p>
            <a:pPr marL="182880"/>
            <a:r>
              <a:rPr lang="en-US" dirty="0"/>
              <a:t>Imagine that the application you developed for your term project in the weekly assignments is in-use in the real world. Further imagine that thousands of users are using your application. As a result, two requirements become clear.</a:t>
            </a:r>
          </a:p>
          <a:p>
            <a:pPr marL="182880"/>
            <a:endParaRPr lang="en-US" dirty="0"/>
          </a:p>
          <a:p>
            <a:pPr marL="182880"/>
            <a:r>
              <a:rPr lang="en-US" dirty="0"/>
              <a:t>Requirement 1: Users must have some way to configure different options supported by the application.</a:t>
            </a:r>
          </a:p>
          <a:p>
            <a:pPr marL="182880"/>
            <a:r>
              <a:rPr lang="en-US" dirty="0"/>
              <a:t>Requirement 2: Users must be able to save a particular configuration long-term and reload it again many days later; they may save many different configurations.</a:t>
            </a:r>
          </a:p>
          <a:p>
            <a:endParaRPr lang="en-US" dirty="0"/>
          </a:p>
          <a:p>
            <a:r>
              <a:rPr lang="en-US" dirty="0"/>
              <a:t>You need to think about how you would expand your project to support these requirements. For each of the problems, you will provide key code samples and explanations for the following facets of the implementation -- abstract classes and interfaces, exception handling, generics, object reading and writing, and concurrency.</a:t>
            </a:r>
          </a:p>
        </p:txBody>
      </p:sp>
    </p:spTree>
    <p:extLst>
      <p:ext uri="{BB962C8B-B14F-4D97-AF65-F5344CB8AC3E}">
        <p14:creationId xmlns:p14="http://schemas.microsoft.com/office/powerpoint/2010/main" val="3608593564"/>
      </p:ext>
    </p:extLst>
  </p:cSld>
  <p:clrMapOvr>
    <a:masterClrMapping/>
  </p:clrMapOvr>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F5BB-0061-4F55-89D5-EDE3EDB944D9}"/>
              </a:ext>
            </a:extLst>
          </p:cNvPr>
          <p:cNvSpPr>
            <a:spLocks noGrp="1"/>
          </p:cNvSpPr>
          <p:nvPr>
            <p:ph type="title"/>
          </p:nvPr>
        </p:nvSpPr>
        <p:spPr/>
        <p:txBody>
          <a:bodyPr/>
          <a:lstStyle/>
          <a:p>
            <a:r>
              <a:rPr lang="en-US" dirty="0"/>
              <a:t>Scheduling Visual</a:t>
            </a:r>
          </a:p>
        </p:txBody>
      </p:sp>
      <p:pic>
        <p:nvPicPr>
          <p:cNvPr id="9" name="Content Placeholder 8">
            <a:extLst>
              <a:ext uri="{FF2B5EF4-FFF2-40B4-BE49-F238E27FC236}">
                <a16:creationId xmlns:a16="http://schemas.microsoft.com/office/drawing/2014/main" id="{B5382D18-11E7-41E3-9058-C4BAAE35B19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53182" y="1676400"/>
            <a:ext cx="9285636" cy="4567237"/>
          </a:xfrm>
        </p:spPr>
      </p:pic>
    </p:spTree>
    <p:extLst>
      <p:ext uri="{BB962C8B-B14F-4D97-AF65-F5344CB8AC3E}">
        <p14:creationId xmlns:p14="http://schemas.microsoft.com/office/powerpoint/2010/main" val="730561233"/>
      </p:ext>
    </p:extLst>
  </p:cSld>
  <p:clrMapOvr>
    <a:masterClrMapping/>
  </p:clrMapOvr>
  <p:extLst>
    <p:ext uri="{6950BFC3-D8DA-4A85-94F7-54DA5524770B}">
      <p188:commentRel xmlns:p188="http://schemas.microsoft.com/office/powerpoint/2018/8/main" r:id="rId3"/>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1A3A-82A2-4575-8B91-87A6391C6F83}"/>
              </a:ext>
            </a:extLst>
          </p:cNvPr>
          <p:cNvSpPr>
            <a:spLocks noGrp="1"/>
          </p:cNvSpPr>
          <p:nvPr>
            <p:ph type="title"/>
          </p:nvPr>
        </p:nvSpPr>
        <p:spPr/>
        <p:txBody>
          <a:bodyPr/>
          <a:lstStyle/>
          <a:p>
            <a:r>
              <a:rPr lang="en-US" dirty="0"/>
              <a:t>Thread Implementation in Java</a:t>
            </a:r>
          </a:p>
        </p:txBody>
      </p:sp>
      <p:graphicFrame>
        <p:nvGraphicFramePr>
          <p:cNvPr id="4" name="Content Placeholder 3">
            <a:extLst>
              <a:ext uri="{FF2B5EF4-FFF2-40B4-BE49-F238E27FC236}">
                <a16:creationId xmlns:a16="http://schemas.microsoft.com/office/drawing/2014/main" id="{EC9341F6-D996-43D0-988F-27687CBE3A72}"/>
              </a:ext>
            </a:extLst>
          </p:cNvPr>
          <p:cNvGraphicFramePr>
            <a:graphicFrameLocks noGrp="1"/>
          </p:cNvGraphicFramePr>
          <p:nvPr>
            <p:ph idx="1"/>
          </p:nvPr>
        </p:nvGraphicFramePr>
        <p:xfrm>
          <a:off x="609600" y="1600200"/>
          <a:ext cx="10972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9874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2EEA-A6A2-4F97-9722-4A4E26FB09EE}"/>
              </a:ext>
            </a:extLst>
          </p:cNvPr>
          <p:cNvSpPr>
            <a:spLocks noGrp="1"/>
          </p:cNvSpPr>
          <p:nvPr>
            <p:ph type="title"/>
          </p:nvPr>
        </p:nvSpPr>
        <p:spPr/>
        <p:txBody>
          <a:bodyPr/>
          <a:lstStyle/>
          <a:p>
            <a:r>
              <a:rPr lang="en-US" dirty="0"/>
              <a:t>Thread States in Java</a:t>
            </a:r>
          </a:p>
        </p:txBody>
      </p:sp>
      <p:graphicFrame>
        <p:nvGraphicFramePr>
          <p:cNvPr id="4" name="Table 4">
            <a:extLst>
              <a:ext uri="{FF2B5EF4-FFF2-40B4-BE49-F238E27FC236}">
                <a16:creationId xmlns:a16="http://schemas.microsoft.com/office/drawing/2014/main" id="{6ACE47CA-4A54-45E5-8A07-2F6424B93E82}"/>
              </a:ext>
            </a:extLst>
          </p:cNvPr>
          <p:cNvGraphicFramePr>
            <a:graphicFrameLocks noGrp="1"/>
          </p:cNvGraphicFramePr>
          <p:nvPr>
            <p:ph idx="1"/>
          </p:nvPr>
        </p:nvGraphicFramePr>
        <p:xfrm>
          <a:off x="609600" y="1600200"/>
          <a:ext cx="10972800" cy="35966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398045018"/>
                    </a:ext>
                  </a:extLst>
                </a:gridCol>
                <a:gridCol w="8839200">
                  <a:extLst>
                    <a:ext uri="{9D8B030D-6E8A-4147-A177-3AD203B41FA5}">
                      <a16:colId xmlns:a16="http://schemas.microsoft.com/office/drawing/2014/main" val="3652737076"/>
                    </a:ext>
                  </a:extLst>
                </a:gridCol>
              </a:tblGrid>
              <a:tr h="370840">
                <a:tc>
                  <a:txBody>
                    <a:bodyPr/>
                    <a:lstStyle/>
                    <a:p>
                      <a:r>
                        <a:rPr lang="en-US" sz="2000" dirty="0"/>
                        <a:t>State</a:t>
                      </a:r>
                    </a:p>
                  </a:txBody>
                  <a:tcPr/>
                </a:tc>
                <a:tc>
                  <a:txBody>
                    <a:bodyPr/>
                    <a:lstStyle/>
                    <a:p>
                      <a:r>
                        <a:rPr lang="en-US" sz="2000" dirty="0"/>
                        <a:t>Explanation</a:t>
                      </a:r>
                    </a:p>
                  </a:txBody>
                  <a:tcPr/>
                </a:tc>
                <a:extLst>
                  <a:ext uri="{0D108BD9-81ED-4DB2-BD59-A6C34878D82A}">
                    <a16:rowId xmlns:a16="http://schemas.microsoft.com/office/drawing/2014/main" val="1503121409"/>
                  </a:ext>
                </a:extLst>
              </a:tr>
              <a:tr h="370840">
                <a:tc>
                  <a:txBody>
                    <a:bodyPr/>
                    <a:lstStyle/>
                    <a:p>
                      <a:r>
                        <a:rPr lang="en-US" sz="2000" dirty="0"/>
                        <a:t>New</a:t>
                      </a:r>
                    </a:p>
                  </a:txBody>
                  <a:tcPr/>
                </a:tc>
                <a:tc>
                  <a:txBody>
                    <a:bodyPr/>
                    <a:lstStyle/>
                    <a:p>
                      <a:r>
                        <a:rPr lang="en-US" sz="2000" dirty="0"/>
                        <a:t>The thread was just created but not yet runnable.</a:t>
                      </a:r>
                    </a:p>
                  </a:txBody>
                  <a:tcPr/>
                </a:tc>
                <a:extLst>
                  <a:ext uri="{0D108BD9-81ED-4DB2-BD59-A6C34878D82A}">
                    <a16:rowId xmlns:a16="http://schemas.microsoft.com/office/drawing/2014/main" val="2292482882"/>
                  </a:ext>
                </a:extLst>
              </a:tr>
              <a:tr h="370840">
                <a:tc>
                  <a:txBody>
                    <a:bodyPr/>
                    <a:lstStyle/>
                    <a:p>
                      <a:r>
                        <a:rPr lang="en-US" sz="2000" dirty="0"/>
                        <a:t>Runnable</a:t>
                      </a:r>
                    </a:p>
                  </a:txBody>
                  <a:tcPr/>
                </a:tc>
                <a:tc>
                  <a:txBody>
                    <a:bodyPr/>
                    <a:lstStyle/>
                    <a:p>
                      <a:r>
                        <a:rPr lang="en-US" sz="2000" dirty="0"/>
                        <a:t>The thread is ready to be executed. It may or may not be currently running depending upon scheduler.</a:t>
                      </a:r>
                    </a:p>
                  </a:txBody>
                  <a:tcPr/>
                </a:tc>
                <a:extLst>
                  <a:ext uri="{0D108BD9-81ED-4DB2-BD59-A6C34878D82A}">
                    <a16:rowId xmlns:a16="http://schemas.microsoft.com/office/drawing/2014/main" val="849934319"/>
                  </a:ext>
                </a:extLst>
              </a:tr>
              <a:tr h="370840">
                <a:tc>
                  <a:txBody>
                    <a:bodyPr/>
                    <a:lstStyle/>
                    <a:p>
                      <a:r>
                        <a:rPr lang="en-US" sz="2000" dirty="0"/>
                        <a:t>Blocked/Waiting</a:t>
                      </a:r>
                    </a:p>
                  </a:txBody>
                  <a:tcPr/>
                </a:tc>
                <a:tc>
                  <a:txBody>
                    <a:bodyPr/>
                    <a:lstStyle/>
                    <a:p>
                      <a:r>
                        <a:rPr lang="en-US" sz="2000" dirty="0"/>
                        <a:t>The thread is temporarily inactive because it’s waiting on a lock, resource, or a notification.</a:t>
                      </a:r>
                    </a:p>
                  </a:txBody>
                  <a:tcPr/>
                </a:tc>
                <a:extLst>
                  <a:ext uri="{0D108BD9-81ED-4DB2-BD59-A6C34878D82A}">
                    <a16:rowId xmlns:a16="http://schemas.microsoft.com/office/drawing/2014/main" val="657306498"/>
                  </a:ext>
                </a:extLst>
              </a:tr>
              <a:tr h="370840">
                <a:tc>
                  <a:txBody>
                    <a:bodyPr/>
                    <a:lstStyle/>
                    <a:p>
                      <a:r>
                        <a:rPr lang="en-US" sz="2000" dirty="0"/>
                        <a:t>Timed Wait</a:t>
                      </a:r>
                    </a:p>
                  </a:txBody>
                  <a:tcPr/>
                </a:tc>
                <a:tc>
                  <a:txBody>
                    <a:bodyPr/>
                    <a:lstStyle/>
                    <a:p>
                      <a:r>
                        <a:rPr lang="en-US" sz="2000" dirty="0"/>
                        <a:t>The thread is temporarily inactive for a specific amount of time (which can be preempted).</a:t>
                      </a:r>
                    </a:p>
                  </a:txBody>
                  <a:tcPr/>
                </a:tc>
                <a:extLst>
                  <a:ext uri="{0D108BD9-81ED-4DB2-BD59-A6C34878D82A}">
                    <a16:rowId xmlns:a16="http://schemas.microsoft.com/office/drawing/2014/main" val="887783213"/>
                  </a:ext>
                </a:extLst>
              </a:tr>
              <a:tr h="370840">
                <a:tc>
                  <a:txBody>
                    <a:bodyPr/>
                    <a:lstStyle/>
                    <a:p>
                      <a:r>
                        <a:rPr lang="en-US" sz="2000" dirty="0"/>
                        <a:t>Terminated</a:t>
                      </a:r>
                    </a:p>
                  </a:txBody>
                  <a:tcPr/>
                </a:tc>
                <a:tc>
                  <a:txBody>
                    <a:bodyPr/>
                    <a:lstStyle/>
                    <a:p>
                      <a:r>
                        <a:rPr lang="en-US" sz="2000" dirty="0"/>
                        <a:t>The thread has finished executing (successfully or unsuccessfully) and is no longer scheduled to run.</a:t>
                      </a:r>
                    </a:p>
                  </a:txBody>
                  <a:tcPr/>
                </a:tc>
                <a:extLst>
                  <a:ext uri="{0D108BD9-81ED-4DB2-BD59-A6C34878D82A}">
                    <a16:rowId xmlns:a16="http://schemas.microsoft.com/office/drawing/2014/main" val="2017039256"/>
                  </a:ext>
                </a:extLst>
              </a:tr>
            </a:tbl>
          </a:graphicData>
        </a:graphic>
      </p:graphicFrame>
    </p:spTree>
    <p:extLst>
      <p:ext uri="{BB962C8B-B14F-4D97-AF65-F5344CB8AC3E}">
        <p14:creationId xmlns:p14="http://schemas.microsoft.com/office/powerpoint/2010/main" val="2951598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2EEA-A6A2-4F97-9722-4A4E26FB09EE}"/>
              </a:ext>
            </a:extLst>
          </p:cNvPr>
          <p:cNvSpPr>
            <a:spLocks noGrp="1"/>
          </p:cNvSpPr>
          <p:nvPr>
            <p:ph type="title"/>
          </p:nvPr>
        </p:nvSpPr>
        <p:spPr/>
        <p:txBody>
          <a:bodyPr/>
          <a:lstStyle/>
          <a:p>
            <a:r>
              <a:rPr lang="en-US" dirty="0"/>
              <a:t>Basic Thread Control in Java</a:t>
            </a:r>
          </a:p>
        </p:txBody>
      </p:sp>
      <p:graphicFrame>
        <p:nvGraphicFramePr>
          <p:cNvPr id="4" name="Table 4">
            <a:extLst>
              <a:ext uri="{FF2B5EF4-FFF2-40B4-BE49-F238E27FC236}">
                <a16:creationId xmlns:a16="http://schemas.microsoft.com/office/drawing/2014/main" id="{6ACE47CA-4A54-45E5-8A07-2F6424B93E82}"/>
              </a:ext>
            </a:extLst>
          </p:cNvPr>
          <p:cNvGraphicFramePr>
            <a:graphicFrameLocks noGrp="1"/>
          </p:cNvGraphicFramePr>
          <p:nvPr>
            <p:ph idx="1"/>
          </p:nvPr>
        </p:nvGraphicFramePr>
        <p:xfrm>
          <a:off x="609600" y="1600200"/>
          <a:ext cx="10972800" cy="25908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398045018"/>
                    </a:ext>
                  </a:extLst>
                </a:gridCol>
                <a:gridCol w="8839200">
                  <a:extLst>
                    <a:ext uri="{9D8B030D-6E8A-4147-A177-3AD203B41FA5}">
                      <a16:colId xmlns:a16="http://schemas.microsoft.com/office/drawing/2014/main" val="3652737076"/>
                    </a:ext>
                  </a:extLst>
                </a:gridCol>
              </a:tblGrid>
              <a:tr h="370840">
                <a:tc>
                  <a:txBody>
                    <a:bodyPr/>
                    <a:lstStyle/>
                    <a:p>
                      <a:r>
                        <a:rPr lang="en-US" sz="2000" dirty="0"/>
                        <a:t>Operation</a:t>
                      </a:r>
                    </a:p>
                  </a:txBody>
                  <a:tcPr/>
                </a:tc>
                <a:tc>
                  <a:txBody>
                    <a:bodyPr/>
                    <a:lstStyle/>
                    <a:p>
                      <a:r>
                        <a:rPr lang="en-US" sz="2000" dirty="0"/>
                        <a:t>Explanation</a:t>
                      </a:r>
                    </a:p>
                  </a:txBody>
                  <a:tcPr/>
                </a:tc>
                <a:extLst>
                  <a:ext uri="{0D108BD9-81ED-4DB2-BD59-A6C34878D82A}">
                    <a16:rowId xmlns:a16="http://schemas.microsoft.com/office/drawing/2014/main" val="1503121409"/>
                  </a:ext>
                </a:extLst>
              </a:tr>
              <a:tr h="370840">
                <a:tc>
                  <a:txBody>
                    <a:bodyPr/>
                    <a:lstStyle/>
                    <a:p>
                      <a:r>
                        <a:rPr lang="en-US" sz="2000" dirty="0" err="1"/>
                        <a:t>Thread.start</a:t>
                      </a:r>
                      <a:r>
                        <a:rPr lang="en-US" sz="2000" dirty="0"/>
                        <a:t>()</a:t>
                      </a:r>
                    </a:p>
                  </a:txBody>
                  <a:tcPr/>
                </a:tc>
                <a:tc>
                  <a:txBody>
                    <a:bodyPr/>
                    <a:lstStyle/>
                    <a:p>
                      <a:r>
                        <a:rPr lang="en-US" sz="2000" dirty="0"/>
                        <a:t>Creates a new thread for a new stream of execution.</a:t>
                      </a:r>
                    </a:p>
                  </a:txBody>
                  <a:tcPr/>
                </a:tc>
                <a:extLst>
                  <a:ext uri="{0D108BD9-81ED-4DB2-BD59-A6C34878D82A}">
                    <a16:rowId xmlns:a16="http://schemas.microsoft.com/office/drawing/2014/main" val="544826068"/>
                  </a:ext>
                </a:extLst>
              </a:tr>
              <a:tr h="370840">
                <a:tc>
                  <a:txBody>
                    <a:bodyPr/>
                    <a:lstStyle/>
                    <a:p>
                      <a:r>
                        <a:rPr lang="en-US" sz="2000" dirty="0" err="1"/>
                        <a:t>Thread.join</a:t>
                      </a:r>
                      <a:r>
                        <a:rPr lang="en-US" sz="2000" dirty="0"/>
                        <a:t>()</a:t>
                      </a:r>
                    </a:p>
                  </a:txBody>
                  <a:tcPr/>
                </a:tc>
                <a:tc>
                  <a:txBody>
                    <a:bodyPr/>
                    <a:lstStyle/>
                    <a:p>
                      <a:r>
                        <a:rPr lang="en-US" sz="2000" dirty="0"/>
                        <a:t>The current thread waits for another thread to complete (optionally within a maximum wait time).</a:t>
                      </a:r>
                    </a:p>
                  </a:txBody>
                  <a:tcPr/>
                </a:tc>
                <a:extLst>
                  <a:ext uri="{0D108BD9-81ED-4DB2-BD59-A6C34878D82A}">
                    <a16:rowId xmlns:a16="http://schemas.microsoft.com/office/drawing/2014/main" val="2292482882"/>
                  </a:ext>
                </a:extLst>
              </a:tr>
              <a:tr h="370840">
                <a:tc>
                  <a:txBody>
                    <a:bodyPr/>
                    <a:lstStyle/>
                    <a:p>
                      <a:r>
                        <a:rPr lang="en-US" sz="2000" dirty="0" err="1"/>
                        <a:t>Thread.sleep</a:t>
                      </a:r>
                      <a:r>
                        <a:rPr lang="en-US" sz="2000" dirty="0"/>
                        <a:t>()</a:t>
                      </a:r>
                    </a:p>
                  </a:txBody>
                  <a:tcPr/>
                </a:tc>
                <a:tc>
                  <a:txBody>
                    <a:bodyPr/>
                    <a:lstStyle/>
                    <a:p>
                      <a:r>
                        <a:rPr lang="en-US" sz="2000" dirty="0"/>
                        <a:t>The current thread becomes temporarily inactive for a specified period of time.</a:t>
                      </a:r>
                    </a:p>
                  </a:txBody>
                  <a:tcPr/>
                </a:tc>
                <a:extLst>
                  <a:ext uri="{0D108BD9-81ED-4DB2-BD59-A6C34878D82A}">
                    <a16:rowId xmlns:a16="http://schemas.microsoft.com/office/drawing/2014/main" val="849934319"/>
                  </a:ext>
                </a:extLst>
              </a:tr>
              <a:tr h="370840">
                <a:tc>
                  <a:txBody>
                    <a:bodyPr/>
                    <a:lstStyle/>
                    <a:p>
                      <a:r>
                        <a:rPr lang="en-US" sz="2000" dirty="0" err="1"/>
                        <a:t>Thread.yield</a:t>
                      </a:r>
                      <a:r>
                        <a:rPr lang="en-US" sz="2000" dirty="0"/>
                        <a:t>()</a:t>
                      </a:r>
                    </a:p>
                  </a:txBody>
                  <a:tcPr/>
                </a:tc>
                <a:tc>
                  <a:txBody>
                    <a:bodyPr/>
                    <a:lstStyle/>
                    <a:p>
                      <a:r>
                        <a:rPr lang="en-US" sz="2000" dirty="0"/>
                        <a:t>Gives a hint to the scheduler that another thread can be executed instead of the current thread.</a:t>
                      </a:r>
                    </a:p>
                  </a:txBody>
                  <a:tcPr/>
                </a:tc>
                <a:extLst>
                  <a:ext uri="{0D108BD9-81ED-4DB2-BD59-A6C34878D82A}">
                    <a16:rowId xmlns:a16="http://schemas.microsoft.com/office/drawing/2014/main" val="1298506278"/>
                  </a:ext>
                </a:extLst>
              </a:tr>
            </a:tbl>
          </a:graphicData>
        </a:graphic>
      </p:graphicFrame>
    </p:spTree>
    <p:extLst>
      <p:ext uri="{BB962C8B-B14F-4D97-AF65-F5344CB8AC3E}">
        <p14:creationId xmlns:p14="http://schemas.microsoft.com/office/powerpoint/2010/main" val="1056391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35E3-4CA6-4F77-B82E-06B21C6E6DAD}"/>
              </a:ext>
            </a:extLst>
          </p:cNvPr>
          <p:cNvSpPr>
            <a:spLocks noGrp="1"/>
          </p:cNvSpPr>
          <p:nvPr>
            <p:ph type="title"/>
          </p:nvPr>
        </p:nvSpPr>
        <p:spPr>
          <a:xfrm>
            <a:off x="152400" y="304800"/>
            <a:ext cx="10972800" cy="1020762"/>
          </a:xfrm>
        </p:spPr>
        <p:txBody>
          <a:bodyPr/>
          <a:lstStyle/>
          <a:p>
            <a:r>
              <a:rPr lang="en-US" dirty="0"/>
              <a:t>Thread Coordination Strategies</a:t>
            </a:r>
          </a:p>
        </p:txBody>
      </p:sp>
      <p:graphicFrame>
        <p:nvGraphicFramePr>
          <p:cNvPr id="4" name="Content Placeholder 3">
            <a:extLst>
              <a:ext uri="{FF2B5EF4-FFF2-40B4-BE49-F238E27FC236}">
                <a16:creationId xmlns:a16="http://schemas.microsoft.com/office/drawing/2014/main" id="{41C65870-854F-4C17-A527-7030CB7C2449}"/>
              </a:ext>
            </a:extLst>
          </p:cNvPr>
          <p:cNvGraphicFramePr>
            <a:graphicFrameLocks noGrp="1"/>
          </p:cNvGraphicFramePr>
          <p:nvPr>
            <p:ph idx="1"/>
          </p:nvPr>
        </p:nvGraphicFramePr>
        <p:xfrm>
          <a:off x="609600" y="1600200"/>
          <a:ext cx="10972800"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640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C3E1436C-59AC-4402-838A-906C135164D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50905227-C113-4FB2-8AC4-99301BB000C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6F6ECE02-025A-4F4A-BAA7-1D7664894B7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F7310AA2-25A5-4D34-8B1B-13D3A7EE469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D0030846-A653-4321-B5CA-9FD481D9EB7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36E79EDD-EBDE-413F-B860-8978C80FE008}"/>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CA47E9FF-9D61-47A1-8FEB-1CD2B24B34DD}"/>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C292F136-A061-46D4-BDA7-F4D0C74C27FE}"/>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457B966A-5D6C-4067-AA2F-58E8F6D5324F}"/>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graphicEl>
                                              <a:dgm id="{8058BF8A-D02A-4CB3-93E5-DB4EE2466D7B}"/>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graphicEl>
                                              <a:dgm id="{D5A23E45-AC99-4993-A973-950A3CEAF309}"/>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59D0A575-B844-467D-8ECD-2DFDD57F529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extLst>
    <p:ext uri="{6950BFC3-D8DA-4A85-94F7-54DA5524770B}">
      <p188:commentRel xmlns:p188="http://schemas.microsoft.com/office/powerpoint/2018/8/main" r:id="rId3"/>
    </p:ext>
  </p:extLs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2EEA-A6A2-4F97-9722-4A4E26FB09EE}"/>
              </a:ext>
            </a:extLst>
          </p:cNvPr>
          <p:cNvSpPr>
            <a:spLocks noGrp="1"/>
          </p:cNvSpPr>
          <p:nvPr>
            <p:ph type="title"/>
          </p:nvPr>
        </p:nvSpPr>
        <p:spPr/>
        <p:txBody>
          <a:bodyPr/>
          <a:lstStyle/>
          <a:p>
            <a:r>
              <a:rPr lang="en-US" dirty="0"/>
              <a:t>Thread Synchronization in Java</a:t>
            </a:r>
          </a:p>
        </p:txBody>
      </p:sp>
      <p:graphicFrame>
        <p:nvGraphicFramePr>
          <p:cNvPr id="4" name="Table 4">
            <a:extLst>
              <a:ext uri="{FF2B5EF4-FFF2-40B4-BE49-F238E27FC236}">
                <a16:creationId xmlns:a16="http://schemas.microsoft.com/office/drawing/2014/main" id="{6ACE47CA-4A54-45E5-8A07-2F6424B93E82}"/>
              </a:ext>
            </a:extLst>
          </p:cNvPr>
          <p:cNvGraphicFramePr>
            <a:graphicFrameLocks noGrp="1"/>
          </p:cNvGraphicFramePr>
          <p:nvPr>
            <p:ph idx="1"/>
          </p:nvPr>
        </p:nvGraphicFramePr>
        <p:xfrm>
          <a:off x="609600" y="1600200"/>
          <a:ext cx="10972800" cy="42062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398045018"/>
                    </a:ext>
                  </a:extLst>
                </a:gridCol>
                <a:gridCol w="8839200">
                  <a:extLst>
                    <a:ext uri="{9D8B030D-6E8A-4147-A177-3AD203B41FA5}">
                      <a16:colId xmlns:a16="http://schemas.microsoft.com/office/drawing/2014/main" val="3652737076"/>
                    </a:ext>
                  </a:extLst>
                </a:gridCol>
              </a:tblGrid>
              <a:tr h="370840">
                <a:tc>
                  <a:txBody>
                    <a:bodyPr/>
                    <a:lstStyle/>
                    <a:p>
                      <a:r>
                        <a:rPr lang="en-US" sz="2000" dirty="0"/>
                        <a:t>Operation</a:t>
                      </a:r>
                    </a:p>
                  </a:txBody>
                  <a:tcPr/>
                </a:tc>
                <a:tc>
                  <a:txBody>
                    <a:bodyPr/>
                    <a:lstStyle/>
                    <a:p>
                      <a:r>
                        <a:rPr lang="en-US" sz="2000" dirty="0"/>
                        <a:t>Explanation</a:t>
                      </a:r>
                    </a:p>
                  </a:txBody>
                  <a:tcPr/>
                </a:tc>
                <a:extLst>
                  <a:ext uri="{0D108BD9-81ED-4DB2-BD59-A6C34878D82A}">
                    <a16:rowId xmlns:a16="http://schemas.microsoft.com/office/drawing/2014/main" val="1503121409"/>
                  </a:ext>
                </a:extLst>
              </a:tr>
              <a:tr h="370840">
                <a:tc>
                  <a:txBody>
                    <a:bodyPr/>
                    <a:lstStyle/>
                    <a:p>
                      <a:r>
                        <a:rPr lang="en-US" sz="2000" dirty="0"/>
                        <a:t>Synchronized keyword</a:t>
                      </a:r>
                    </a:p>
                  </a:txBody>
                  <a:tcPr/>
                </a:tc>
                <a:tc>
                  <a:txBody>
                    <a:bodyPr/>
                    <a:lstStyle/>
                    <a:p>
                      <a:r>
                        <a:rPr lang="en-US" sz="2000" dirty="0"/>
                        <a:t>The current thread obtains a lock on the specified monitor object (defaulting to the “this” object) for the duration of a code block or method.</a:t>
                      </a:r>
                    </a:p>
                  </a:txBody>
                  <a:tcPr/>
                </a:tc>
                <a:extLst>
                  <a:ext uri="{0D108BD9-81ED-4DB2-BD59-A6C34878D82A}">
                    <a16:rowId xmlns:a16="http://schemas.microsoft.com/office/drawing/2014/main" val="544826068"/>
                  </a:ext>
                </a:extLst>
              </a:tr>
              <a:tr h="370840">
                <a:tc>
                  <a:txBody>
                    <a:bodyPr/>
                    <a:lstStyle/>
                    <a:p>
                      <a:r>
                        <a:rPr lang="en-US" sz="2000" dirty="0" err="1"/>
                        <a:t>Object.wait</a:t>
                      </a:r>
                      <a:r>
                        <a:rPr lang="en-US" sz="2000" dirty="0"/>
                        <a:t>()</a:t>
                      </a:r>
                    </a:p>
                  </a:txBody>
                  <a:tcPr/>
                </a:tc>
                <a:tc>
                  <a:txBody>
                    <a:bodyPr/>
                    <a:lstStyle/>
                    <a:p>
                      <a:r>
                        <a:rPr lang="en-US" sz="2000" dirty="0"/>
                        <a:t>The current thread releases its lock on a monitor and becomes temporarily inactive until it is notified (via the notify() or </a:t>
                      </a:r>
                      <a:r>
                        <a:rPr lang="en-US" sz="2000" dirty="0" err="1"/>
                        <a:t>notifyAll</a:t>
                      </a:r>
                      <a:r>
                        <a:rPr lang="en-US" sz="2000" dirty="0"/>
                        <a:t>() methods).</a:t>
                      </a:r>
                    </a:p>
                  </a:txBody>
                  <a:tcPr/>
                </a:tc>
                <a:extLst>
                  <a:ext uri="{0D108BD9-81ED-4DB2-BD59-A6C34878D82A}">
                    <a16:rowId xmlns:a16="http://schemas.microsoft.com/office/drawing/2014/main" val="657306498"/>
                  </a:ext>
                </a:extLst>
              </a:tr>
              <a:tr h="370840">
                <a:tc>
                  <a:txBody>
                    <a:bodyPr/>
                    <a:lstStyle/>
                    <a:p>
                      <a:r>
                        <a:rPr lang="en-US" sz="2000" dirty="0" err="1"/>
                        <a:t>Object.notify</a:t>
                      </a:r>
                      <a:r>
                        <a:rPr lang="en-US" sz="2000" dirty="0"/>
                        <a:t>()</a:t>
                      </a:r>
                    </a:p>
                  </a:txBody>
                  <a:tcPr/>
                </a:tc>
                <a:tc>
                  <a:txBody>
                    <a:bodyPr/>
                    <a:lstStyle/>
                    <a:p>
                      <a:r>
                        <a:rPr lang="en-US" sz="2000" dirty="0"/>
                        <a:t>Notifies one of the threads waiting on the object, causing the thread to enter the runnable state again (can resume execution when the monitor lock is released).  Which thread is selected is arbitrary and implementation dependent.</a:t>
                      </a:r>
                    </a:p>
                  </a:txBody>
                  <a:tcPr/>
                </a:tc>
                <a:extLst>
                  <a:ext uri="{0D108BD9-81ED-4DB2-BD59-A6C34878D82A}">
                    <a16:rowId xmlns:a16="http://schemas.microsoft.com/office/drawing/2014/main" val="887783213"/>
                  </a:ext>
                </a:extLst>
              </a:tr>
              <a:tr h="370840">
                <a:tc>
                  <a:txBody>
                    <a:bodyPr/>
                    <a:lstStyle/>
                    <a:p>
                      <a:r>
                        <a:rPr lang="en-US" sz="2000" dirty="0" err="1"/>
                        <a:t>Object.notifyAll</a:t>
                      </a:r>
                      <a:r>
                        <a:rPr lang="en-US" sz="2000" dirty="0"/>
                        <a:t>()</a:t>
                      </a:r>
                    </a:p>
                  </a:txBody>
                  <a:tcPr/>
                </a:tc>
                <a:tc>
                  <a:txBody>
                    <a:bodyPr/>
                    <a:lstStyle/>
                    <a:p>
                      <a:r>
                        <a:rPr lang="en-US" sz="2000" dirty="0"/>
                        <a:t>Notifies all of the threads waiting on the object, causing all such threads to enter the runnable state again (can resume execution when the monitor lock is released). </a:t>
                      </a:r>
                    </a:p>
                  </a:txBody>
                  <a:tcPr/>
                </a:tc>
                <a:extLst>
                  <a:ext uri="{0D108BD9-81ED-4DB2-BD59-A6C34878D82A}">
                    <a16:rowId xmlns:a16="http://schemas.microsoft.com/office/drawing/2014/main" val="2017039256"/>
                  </a:ext>
                </a:extLst>
              </a:tr>
              <a:tr h="370840">
                <a:tc>
                  <a:txBody>
                    <a:bodyPr/>
                    <a:lstStyle/>
                    <a:p>
                      <a:r>
                        <a:rPr lang="en-US" sz="2000" dirty="0"/>
                        <a:t>Volatile keyword</a:t>
                      </a:r>
                    </a:p>
                  </a:txBody>
                  <a:tcPr/>
                </a:tc>
                <a:tc>
                  <a:txBody>
                    <a:bodyPr/>
                    <a:lstStyle/>
                    <a:p>
                      <a:r>
                        <a:rPr lang="en-US" sz="2000" dirty="0"/>
                        <a:t>The given variable will not be cached locally by a thread but will always be accessed in main memory. Further, all datatypes will be treated as atomic.</a:t>
                      </a:r>
                    </a:p>
                  </a:txBody>
                  <a:tcPr/>
                </a:tc>
                <a:extLst>
                  <a:ext uri="{0D108BD9-81ED-4DB2-BD59-A6C34878D82A}">
                    <a16:rowId xmlns:a16="http://schemas.microsoft.com/office/drawing/2014/main" val="2223976543"/>
                  </a:ext>
                </a:extLst>
              </a:tr>
            </a:tbl>
          </a:graphicData>
        </a:graphic>
      </p:graphicFrame>
    </p:spTree>
    <p:extLst>
      <p:ext uri="{BB962C8B-B14F-4D97-AF65-F5344CB8AC3E}">
        <p14:creationId xmlns:p14="http://schemas.microsoft.com/office/powerpoint/2010/main" val="1527430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35E3-4CA6-4F77-B82E-06B21C6E6DAD}"/>
              </a:ext>
            </a:extLst>
          </p:cNvPr>
          <p:cNvSpPr>
            <a:spLocks noGrp="1"/>
          </p:cNvSpPr>
          <p:nvPr>
            <p:ph type="title"/>
          </p:nvPr>
        </p:nvSpPr>
        <p:spPr/>
        <p:txBody>
          <a:bodyPr/>
          <a:lstStyle/>
          <a:p>
            <a:r>
              <a:rPr lang="en-US" dirty="0"/>
              <a:t>Deadlock Avoidance Strategies</a:t>
            </a:r>
          </a:p>
        </p:txBody>
      </p:sp>
      <p:graphicFrame>
        <p:nvGraphicFramePr>
          <p:cNvPr id="4" name="Content Placeholder 3">
            <a:extLst>
              <a:ext uri="{FF2B5EF4-FFF2-40B4-BE49-F238E27FC236}">
                <a16:creationId xmlns:a16="http://schemas.microsoft.com/office/drawing/2014/main" id="{41C65870-854F-4C17-A527-7030CB7C2449}"/>
              </a:ext>
            </a:extLst>
          </p:cNvPr>
          <p:cNvGraphicFramePr>
            <a:graphicFrameLocks noGrp="1"/>
          </p:cNvGraphicFramePr>
          <p:nvPr>
            <p:ph idx="1"/>
          </p:nvPr>
        </p:nvGraphicFramePr>
        <p:xfrm>
          <a:off x="609600" y="1600200"/>
          <a:ext cx="10972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96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C3E1436C-59AC-4402-838A-906C135164D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50905227-C113-4FB2-8AC4-99301BB000C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6F6ECE02-025A-4F4A-BAA7-1D7664894B7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F7310AA2-25A5-4D34-8B1B-13D3A7EE469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D0030846-A653-4321-B5CA-9FD481D9EB7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36E79EDD-EBDE-413F-B860-8978C80FE008}"/>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CA47E9FF-9D61-47A1-8FEB-1CD2B24B34DD}"/>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C292F136-A061-46D4-BDA7-F4D0C74C27FE}"/>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457B966A-5D6C-4067-AA2F-58E8F6D5324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AFB3-7418-4BE5-9C6F-FD464B974C9B}"/>
              </a:ext>
            </a:extLst>
          </p:cNvPr>
          <p:cNvSpPr>
            <a:spLocks noGrp="1"/>
          </p:cNvSpPr>
          <p:nvPr>
            <p:ph type="title"/>
          </p:nvPr>
        </p:nvSpPr>
        <p:spPr/>
        <p:txBody>
          <a:bodyPr/>
          <a:lstStyle/>
          <a:p>
            <a:r>
              <a:rPr lang="en-US" dirty="0"/>
              <a:t>Executors and </a:t>
            </a:r>
            <a:r>
              <a:rPr lang="en-US" dirty="0" err="1"/>
              <a:t>ExecutorService</a:t>
            </a:r>
            <a:endParaRPr lang="en-US" dirty="0"/>
          </a:p>
        </p:txBody>
      </p:sp>
      <p:sp>
        <p:nvSpPr>
          <p:cNvPr id="3" name="Content Placeholder 2">
            <a:extLst>
              <a:ext uri="{FF2B5EF4-FFF2-40B4-BE49-F238E27FC236}">
                <a16:creationId xmlns:a16="http://schemas.microsoft.com/office/drawing/2014/main" id="{EA3126F1-9710-401D-A0D3-281CE3A4B70B}"/>
              </a:ext>
            </a:extLst>
          </p:cNvPr>
          <p:cNvSpPr>
            <a:spLocks noGrp="1"/>
          </p:cNvSpPr>
          <p:nvPr>
            <p:ph idx="1"/>
          </p:nvPr>
        </p:nvSpPr>
        <p:spPr/>
        <p:txBody>
          <a:bodyPr/>
          <a:lstStyle/>
          <a:p>
            <a:r>
              <a:rPr lang="en-US" dirty="0"/>
              <a:t>The Executors class creates different types of </a:t>
            </a:r>
            <a:r>
              <a:rPr lang="en-US" dirty="0" err="1"/>
              <a:t>threadpools</a:t>
            </a:r>
            <a:r>
              <a:rPr lang="en-US" dirty="0"/>
              <a:t> for the app’s needs:</a:t>
            </a:r>
          </a:p>
          <a:p>
            <a:pPr lvl="1"/>
            <a:r>
              <a:rPr lang="en-US" dirty="0"/>
              <a:t>Statically sized thread pool for a fixed number of threads.</a:t>
            </a:r>
          </a:p>
          <a:p>
            <a:pPr lvl="1"/>
            <a:r>
              <a:rPr lang="en-US" dirty="0"/>
              <a:t>Dynamically sized thread pool that reuses threads if available, and creates new ones as needed. </a:t>
            </a:r>
          </a:p>
          <a:p>
            <a:pPr lvl="1"/>
            <a:r>
              <a:rPr lang="en-US" dirty="0"/>
              <a:t>Single threaded pool.</a:t>
            </a:r>
          </a:p>
          <a:p>
            <a:r>
              <a:rPr lang="en-US" dirty="0"/>
              <a:t>The </a:t>
            </a:r>
            <a:r>
              <a:rPr lang="en-US" dirty="0" err="1"/>
              <a:t>ExecutorService</a:t>
            </a:r>
            <a:r>
              <a:rPr lang="en-US" dirty="0"/>
              <a:t> subclasses act as both a </a:t>
            </a:r>
            <a:r>
              <a:rPr lang="en-US" dirty="0" err="1"/>
              <a:t>threadpool</a:t>
            </a:r>
            <a:r>
              <a:rPr lang="en-US" dirty="0"/>
              <a:t> and a means of creating and interacting with threads.</a:t>
            </a:r>
          </a:p>
        </p:txBody>
      </p:sp>
    </p:spTree>
    <p:extLst>
      <p:ext uri="{BB962C8B-B14F-4D97-AF65-F5344CB8AC3E}">
        <p14:creationId xmlns:p14="http://schemas.microsoft.com/office/powerpoint/2010/main" val="35588621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altLang="en-US" dirty="0"/>
              <a:t>Please fill out the class survey.</a:t>
            </a:r>
          </a:p>
        </p:txBody>
      </p:sp>
      <p:pic>
        <p:nvPicPr>
          <p:cNvPr id="21507" name="Picture 5"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876301"/>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332" y="876301"/>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0FD8-09C9-49BE-9265-09C8CA819615}"/>
              </a:ext>
            </a:extLst>
          </p:cNvPr>
          <p:cNvSpPr>
            <a:spLocks noGrp="1"/>
          </p:cNvSpPr>
          <p:nvPr>
            <p:ph type="title"/>
          </p:nvPr>
        </p:nvSpPr>
        <p:spPr/>
        <p:txBody>
          <a:bodyPr/>
          <a:lstStyle/>
          <a:p>
            <a:r>
              <a:rPr lang="en-US" dirty="0"/>
              <a:t>Question Evaluation</a:t>
            </a:r>
          </a:p>
        </p:txBody>
      </p:sp>
      <p:sp>
        <p:nvSpPr>
          <p:cNvPr id="3" name="Content Placeholder 2">
            <a:extLst>
              <a:ext uri="{FF2B5EF4-FFF2-40B4-BE49-F238E27FC236}">
                <a16:creationId xmlns:a16="http://schemas.microsoft.com/office/drawing/2014/main" id="{E6EBD117-3AEB-402E-A99F-9AAA80EFF538}"/>
              </a:ext>
            </a:extLst>
          </p:cNvPr>
          <p:cNvSpPr>
            <a:spLocks noGrp="1"/>
          </p:cNvSpPr>
          <p:nvPr>
            <p:ph idx="1"/>
          </p:nvPr>
        </p:nvSpPr>
        <p:spPr/>
        <p:txBody>
          <a:bodyPr/>
          <a:lstStyle/>
          <a:p>
            <a:r>
              <a:rPr lang="en-US" dirty="0"/>
              <a:t>Your facilitator will evaluate each question with a more detailed rubric specific to each question.</a:t>
            </a:r>
          </a:p>
          <a:p>
            <a:r>
              <a:rPr lang="en-US" dirty="0"/>
              <a:t>You will see the rubric in the question instructions.</a:t>
            </a:r>
          </a:p>
          <a:p>
            <a:r>
              <a:rPr lang="en-US" dirty="0"/>
              <a:t>Your facilitator will grade each question with the same rigor as the project, and they will leave you a one or two sentence summary of their review that you will see when the final is released.</a:t>
            </a:r>
          </a:p>
        </p:txBody>
      </p:sp>
    </p:spTree>
    <p:extLst>
      <p:ext uri="{BB962C8B-B14F-4D97-AF65-F5344CB8AC3E}">
        <p14:creationId xmlns:p14="http://schemas.microsoft.com/office/powerpoint/2010/main" val="309733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Strategies</a:t>
            </a:r>
          </a:p>
        </p:txBody>
      </p:sp>
      <p:sp>
        <p:nvSpPr>
          <p:cNvPr id="3" name="Content Placeholder 2"/>
          <p:cNvSpPr>
            <a:spLocks noGrp="1"/>
          </p:cNvSpPr>
          <p:nvPr>
            <p:ph idx="1"/>
          </p:nvPr>
        </p:nvSpPr>
        <p:spPr/>
        <p:txBody>
          <a:bodyPr/>
          <a:lstStyle/>
          <a:p>
            <a:r>
              <a:rPr lang="en-US" sz="2000" dirty="0"/>
              <a:t>Know your project well.</a:t>
            </a:r>
          </a:p>
          <a:p>
            <a:r>
              <a:rPr lang="en-US" sz="2000" dirty="0"/>
              <a:t>Review the main concepts from textbook, online lectures, and projects. The final exam is designed to cover the most significant topics from the first 5 weeks.</a:t>
            </a:r>
          </a:p>
          <a:p>
            <a:r>
              <a:rPr lang="en-US" sz="2000" dirty="0"/>
              <a:t>The questions are designed to assess your comprehension of the material or the ability to apply the material to specific problems. This is in contrast to knowledge recall questions which ask you only to recall a piece of information. </a:t>
            </a:r>
          </a:p>
          <a:p>
            <a:r>
              <a:rPr lang="en-US" sz="2000" dirty="0"/>
              <a:t>The way we as human beings are wired, we learn better incrementally rather than in long blocks. The earlier you can begin studying, the more material you are likely to retain and understand. Also, breaking study periods into 15-20 minutes blocks with breaks in-between can help you retain information better. </a:t>
            </a:r>
          </a:p>
          <a:p>
            <a:endParaRPr lang="en-US" sz="2000" dirty="0"/>
          </a:p>
          <a:p>
            <a:endParaRPr lang="en-US" sz="2000" dirty="0"/>
          </a:p>
        </p:txBody>
      </p:sp>
    </p:spTree>
    <p:extLst>
      <p:ext uri="{BB962C8B-B14F-4D97-AF65-F5344CB8AC3E}">
        <p14:creationId xmlns:p14="http://schemas.microsoft.com/office/powerpoint/2010/main" val="3001744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764C61-487D-4666-9843-DCEC6E70C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441" y="0"/>
            <a:ext cx="7101119" cy="6858000"/>
          </a:xfrm>
          <a:prstGeom prst="rect">
            <a:avLst/>
          </a:prstGeom>
        </p:spPr>
      </p:pic>
      <p:sp>
        <p:nvSpPr>
          <p:cNvPr id="4" name="Title 3"/>
          <p:cNvSpPr>
            <a:spLocks noGrp="1"/>
          </p:cNvSpPr>
          <p:nvPr>
            <p:ph type="ctrTitle"/>
          </p:nvPr>
        </p:nvSpPr>
        <p:spPr>
          <a:xfrm>
            <a:off x="2209800" y="2416176"/>
            <a:ext cx="7772400" cy="1470025"/>
          </a:xfrm>
        </p:spPr>
        <p:txBody>
          <a:bodyPr/>
          <a:lstStyle/>
          <a:p>
            <a:r>
              <a:rPr lang="en-US" sz="4000" dirty="0"/>
              <a:t>Whirlwind Review Starting with Week 1 Highlights</a:t>
            </a:r>
          </a:p>
        </p:txBody>
      </p:sp>
    </p:spTree>
    <p:extLst>
      <p:ext uri="{BB962C8B-B14F-4D97-AF65-F5344CB8AC3E}">
        <p14:creationId xmlns:p14="http://schemas.microsoft.com/office/powerpoint/2010/main" val="122555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079A-B1E0-4102-B8CF-8358A7A4236A}"/>
              </a:ext>
            </a:extLst>
          </p:cNvPr>
          <p:cNvSpPr>
            <a:spLocks noGrp="1"/>
          </p:cNvSpPr>
          <p:nvPr>
            <p:ph type="title"/>
          </p:nvPr>
        </p:nvSpPr>
        <p:spPr/>
        <p:txBody>
          <a:bodyPr/>
          <a:lstStyle/>
          <a:p>
            <a:r>
              <a:rPr lang="en-US" dirty="0"/>
              <a:t>What is Programming?</a:t>
            </a:r>
          </a:p>
        </p:txBody>
      </p:sp>
      <p:sp>
        <p:nvSpPr>
          <p:cNvPr id="3" name="Content Placeholder 2">
            <a:extLst>
              <a:ext uri="{FF2B5EF4-FFF2-40B4-BE49-F238E27FC236}">
                <a16:creationId xmlns:a16="http://schemas.microsoft.com/office/drawing/2014/main" id="{C76F98AA-FC4A-4E11-A22E-86E34413CC99}"/>
              </a:ext>
            </a:extLst>
          </p:cNvPr>
          <p:cNvSpPr>
            <a:spLocks noGrp="1"/>
          </p:cNvSpPr>
          <p:nvPr>
            <p:ph idx="1"/>
          </p:nvPr>
        </p:nvSpPr>
        <p:spPr/>
        <p:txBody>
          <a:bodyPr/>
          <a:lstStyle/>
          <a:p>
            <a:r>
              <a:rPr lang="en-US" dirty="0"/>
              <a:t>Programming is the art and the science of writing instructions for computers and devices to execute.</a:t>
            </a:r>
          </a:p>
          <a:p>
            <a:r>
              <a:rPr lang="en-US" dirty="0"/>
              <a:t>You provide a set of instructions in a strictly defined language; these instructions are translated into machine code that the computer can understand.</a:t>
            </a:r>
          </a:p>
          <a:p>
            <a:r>
              <a:rPr lang="en-US" dirty="0"/>
              <a:t>Learning to program simple tasks is fairly easy; mastering programming requires many skills, a good amount of experience, and a lot of understanding.</a:t>
            </a:r>
          </a:p>
        </p:txBody>
      </p:sp>
    </p:spTree>
    <p:extLst>
      <p:ext uri="{BB962C8B-B14F-4D97-AF65-F5344CB8AC3E}">
        <p14:creationId xmlns:p14="http://schemas.microsoft.com/office/powerpoint/2010/main" val="30251588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33893</TotalTime>
  <Words>4978</Words>
  <Application>Microsoft Office PowerPoint</Application>
  <PresentationFormat>Widescreen</PresentationFormat>
  <Paragraphs>427</Paragraphs>
  <Slides>58</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58</vt:i4>
      </vt:variant>
    </vt:vector>
  </HeadingPairs>
  <TitlesOfParts>
    <vt:vector size="68" baseType="lpstr">
      <vt:lpstr>Arial</vt:lpstr>
      <vt:lpstr>Calibri</vt:lpstr>
      <vt:lpstr>Calibri Light</vt:lpstr>
      <vt:lpstr>Consolas</vt:lpstr>
      <vt:lpstr>Courier New</vt:lpstr>
      <vt:lpstr>Tahoma</vt:lpstr>
      <vt:lpstr>Times New Roman</vt:lpstr>
      <vt:lpstr>Wingdings</vt:lpstr>
      <vt:lpstr>Custom Design</vt:lpstr>
      <vt:lpstr>1_Office Theme</vt:lpstr>
      <vt:lpstr>CS622 Final Exam Review</vt:lpstr>
      <vt:lpstr>Final Exam Parameters</vt:lpstr>
      <vt:lpstr>General Proctoring Requirements</vt:lpstr>
      <vt:lpstr>Final Exam Structure</vt:lpstr>
      <vt:lpstr>Final Exam Scenario</vt:lpstr>
      <vt:lpstr>Question Evaluation</vt:lpstr>
      <vt:lpstr>Study Strategies</vt:lpstr>
      <vt:lpstr>Whirlwind Review Starting with Week 1 Highlights</vt:lpstr>
      <vt:lpstr>What is Programming?</vt:lpstr>
      <vt:lpstr>The Need for Applications</vt:lpstr>
      <vt:lpstr>Information Systems</vt:lpstr>
      <vt:lpstr>What is a Class?</vt:lpstr>
      <vt:lpstr>What is an Object?</vt:lpstr>
      <vt:lpstr>Polymorphism</vt:lpstr>
      <vt:lpstr>Constructors and Inheritance</vt:lpstr>
      <vt:lpstr>Downcasting</vt:lpstr>
      <vt:lpstr>Abstract Classes</vt:lpstr>
      <vt:lpstr>Interfaces</vt:lpstr>
      <vt:lpstr>Comparable Interface</vt:lpstr>
      <vt:lpstr>Week 2 Highlights</vt:lpstr>
      <vt:lpstr>Durable Storage</vt:lpstr>
      <vt:lpstr>Text File</vt:lpstr>
      <vt:lpstr>Text Formats</vt:lpstr>
      <vt:lpstr>Writing to Text Files</vt:lpstr>
      <vt:lpstr>Reading From Text Files</vt:lpstr>
      <vt:lpstr>Regular Expressions</vt:lpstr>
      <vt:lpstr>Some Regular Expression Methods</vt:lpstr>
      <vt:lpstr>Exception Terminology</vt:lpstr>
      <vt:lpstr>Exception Advantages</vt:lpstr>
      <vt:lpstr>Exception Components</vt:lpstr>
      <vt:lpstr>Checked/Unchecked Hierarchy</vt:lpstr>
      <vt:lpstr>Week 3 Highlights</vt:lpstr>
      <vt:lpstr>Generics Overview</vt:lpstr>
      <vt:lpstr>Example Generic Declaration and Usage</vt:lpstr>
      <vt:lpstr>Generic Bounded Type: Inheritance</vt:lpstr>
      <vt:lpstr>Generic Wildcards</vt:lpstr>
      <vt:lpstr>Backward Compatibility</vt:lpstr>
      <vt:lpstr>When to Use Generic Summary</vt:lpstr>
      <vt:lpstr>Week 4 Highlights</vt:lpstr>
      <vt:lpstr>Binary File Review</vt:lpstr>
      <vt:lpstr>InputStream and OutputStream</vt:lpstr>
      <vt:lpstr>InputStream Details</vt:lpstr>
      <vt:lpstr>Java Serialization</vt:lpstr>
      <vt:lpstr>Inner Classes</vt:lpstr>
      <vt:lpstr>Lambdas</vt:lpstr>
      <vt:lpstr>Streams</vt:lpstr>
      <vt:lpstr>Streams</vt:lpstr>
      <vt:lpstr>Week 5 Highlights</vt:lpstr>
      <vt:lpstr>Multithreading Visual</vt:lpstr>
      <vt:lpstr>Scheduling Visual</vt:lpstr>
      <vt:lpstr>Thread Implementation in Java</vt:lpstr>
      <vt:lpstr>Thread States in Java</vt:lpstr>
      <vt:lpstr>Basic Thread Control in Java</vt:lpstr>
      <vt:lpstr>Thread Coordination Strategies</vt:lpstr>
      <vt:lpstr>Thread Synchronization in Java</vt:lpstr>
      <vt:lpstr>Deadlock Avoidance Strategies</vt:lpstr>
      <vt:lpstr>Executors and ExecutorService</vt:lpstr>
      <vt:lpstr>Please fill out the class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Kramer, Michael, Gabriel</cp:lastModifiedBy>
  <cp:revision>1011</cp:revision>
  <dcterms:created xsi:type="dcterms:W3CDTF">2010-09-03T10:48:34Z</dcterms:created>
  <dcterms:modified xsi:type="dcterms:W3CDTF">2022-02-18T03:24:21Z</dcterms:modified>
</cp:coreProperties>
</file>