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218_DC9950D2.xml" ContentType="application/vnd.ms-powerpoint.comments+xml"/>
  <Override PartName="/ppt/notesSlides/notesSlide5.xml" ContentType="application/vnd.openxmlformats-officedocument.presentationml.notesSlide+xml"/>
  <Override PartName="/ppt/comments/modernComment_21A_4D459882.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omments/modernComment_21B_F6216593.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22E_16777945.xml" ContentType="application/vnd.ms-powerpoint.comments+xml"/>
  <Override PartName="/ppt/comments/modernComment_212_5B0ABEFC.xml" ContentType="application/vnd.ms-powerpoint.comments+xml"/>
  <Override PartName="/ppt/notesSlides/notesSlide11.xml" ContentType="application/vnd.openxmlformats-officedocument.presentationml.notesSlide+xml"/>
  <Override PartName="/ppt/comments/modernComment_21F_1C8162B9.xml" ContentType="application/vnd.ms-powerpoint.comments+xml"/>
  <Override PartName="/ppt/notesSlides/notesSlide12.xml" ContentType="application/vnd.openxmlformats-officedocument.presentationml.notesSlide+xml"/>
  <Override PartName="/ppt/comments/modernComment_22F_78FA9BBF.xml" ContentType="application/vnd.ms-powerpoint.comments+xml"/>
  <Override PartName="/ppt/notesSlides/notesSlide13.xml" ContentType="application/vnd.openxmlformats-officedocument.presentationml.notesSlide+xml"/>
  <Override PartName="/ppt/comments/modernComment_220_899768CB.xml" ContentType="application/vnd.ms-powerpoint.comments+xml"/>
  <Override PartName="/ppt/notesSlides/notesSlide14.xml" ContentType="application/vnd.openxmlformats-officedocument.presentationml.notesSlide+xml"/>
  <Override PartName="/ppt/comments/modernComment_221_87E5407.xml" ContentType="application/vnd.ms-powerpoint.comments+xml"/>
  <Override PartName="/ppt/notesSlides/notesSlide15.xml" ContentType="application/vnd.openxmlformats-officedocument.presentationml.notesSlide+xml"/>
  <Override PartName="/ppt/comments/modernComment_222_EC49F8AA.xml" ContentType="application/vnd.ms-powerpoint.comments+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17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 id="2147484356" r:id="rId3"/>
  </p:sldMasterIdLst>
  <p:notesMasterIdLst>
    <p:notesMasterId r:id="rId26"/>
  </p:notesMasterIdLst>
  <p:handoutMasterIdLst>
    <p:handoutMasterId r:id="rId27"/>
  </p:handoutMasterIdLst>
  <p:sldIdLst>
    <p:sldId id="532" r:id="rId4"/>
    <p:sldId id="533" r:id="rId5"/>
    <p:sldId id="534" r:id="rId6"/>
    <p:sldId id="535" r:id="rId7"/>
    <p:sldId id="536" r:id="rId8"/>
    <p:sldId id="538" r:id="rId9"/>
    <p:sldId id="539" r:id="rId10"/>
    <p:sldId id="540" r:id="rId11"/>
    <p:sldId id="555" r:id="rId12"/>
    <p:sldId id="557" r:id="rId13"/>
    <p:sldId id="541" r:id="rId14"/>
    <p:sldId id="556" r:id="rId15"/>
    <p:sldId id="542" r:id="rId16"/>
    <p:sldId id="558" r:id="rId17"/>
    <p:sldId id="530" r:id="rId18"/>
    <p:sldId id="543" r:id="rId19"/>
    <p:sldId id="559" r:id="rId20"/>
    <p:sldId id="544" r:id="rId21"/>
    <p:sldId id="545" r:id="rId22"/>
    <p:sldId id="546" r:id="rId23"/>
    <p:sldId id="547" r:id="rId24"/>
    <p:sldId id="279" r:id="rId25"/>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AC2949-DE10-DF52-009D-098EBEC026D7}" name="Kramer, Michael, Gabriel" initials="KMG" userId="Kramer, Michael, Gabriel"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5800"/>
    <a:srgbClr val="AF8300"/>
    <a:srgbClr val="9A004D"/>
    <a:srgbClr val="AF0058"/>
    <a:srgbClr val="1E9696"/>
    <a:srgbClr val="00AFAF"/>
    <a:srgbClr val="0058AF"/>
    <a:srgbClr val="AF0000"/>
    <a:srgbClr val="9B000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80145" autoAdjust="0"/>
  </p:normalViewPr>
  <p:slideViewPr>
    <p:cSldViewPr>
      <p:cViewPr varScale="1">
        <p:scale>
          <a:sx n="82" d="100"/>
          <a:sy n="82" d="100"/>
        </p:scale>
        <p:origin x="120" y="57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8/10/relationships/authors" Targe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omments/modernComment_117_0.xml><?xml version="1.0" encoding="utf-8"?>
<p188:cmLst xmlns:a="http://schemas.openxmlformats.org/drawingml/2006/main" xmlns:r="http://schemas.openxmlformats.org/officeDocument/2006/relationships" xmlns:p188="http://schemas.microsoft.com/office/powerpoint/2018/8/main">
  <p188:cm id="{637AFD52-2392-41BE-AC3D-3B45E4D4BA9B}" authorId="{54AC2949-DE10-DF52-009D-098EBEC026D7}" created="2022-02-11T02:50:06.433">
    <ac:txMkLst xmlns:ac="http://schemas.microsoft.com/office/drawing/2013/main/command">
      <pc:docMk xmlns:pc="http://schemas.microsoft.com/office/powerpoint/2013/main/command"/>
      <pc:sldMk xmlns:pc="http://schemas.microsoft.com/office/powerpoint/2013/main/command" cId="0" sldId="279"/>
      <ac:spMk id="21506" creationId="{00000000-0000-0000-0000-000000000000}"/>
      <ac:txMk cp="0" len="3">
        <ac:context len="4" hash="2602756"/>
      </ac:txMk>
    </ac:txMkLst>
    <p188:pos x="5982346" y="729980"/>
    <p188:txBody>
      <a:bodyPr/>
      <a:lstStyle/>
      <a:p>
        <a:r>
          <a:rPr lang="en-US"/>
          <a:t>thread are use if you're doing something BEEFY and you want to improve performance
also used when you for CONTINUITY, like video buffering is an example of this, you partially load something then have background tasks </a:t>
        </a:r>
      </a:p>
    </p188:txBody>
  </p188:cm>
</p188:cmLst>
</file>

<file path=ppt/comments/modernComment_212_5B0ABEFC.xml><?xml version="1.0" encoding="utf-8"?>
<p188:cmLst xmlns:a="http://schemas.openxmlformats.org/drawingml/2006/main" xmlns:r="http://schemas.openxmlformats.org/officeDocument/2006/relationships" xmlns:p188="http://schemas.microsoft.com/office/powerpoint/2018/8/main">
  <p188:cm id="{780A0217-7E79-4777-983E-C5146E339896}" authorId="{54AC2949-DE10-DF52-009D-098EBEC026D7}" created="2022-02-11T02:21:16.756">
    <ac:txMkLst xmlns:ac="http://schemas.microsoft.com/office/drawing/2013/main/command">
      <pc:docMk xmlns:pc="http://schemas.microsoft.com/office/powerpoint/2013/main/command"/>
      <pc:sldMk xmlns:pc="http://schemas.microsoft.com/office/powerpoint/2013/main/command" cId="1527430908" sldId="530"/>
      <ac:graphicFrameMk id="4" creationId="{6ACE47CA-4A54-45E5-8A07-2F6424B93E82}"/>
      <ac:tblMk/>
      <ac:tcMk rowId="2223976543" colId="3652737076"/>
      <ac:txMk cp="31" len="15">
        <ac:context len="152" hash="3899748045"/>
      </ac:txMk>
    </ac:txMkLst>
    <p188:pos x="6845085" y="3901698"/>
    <p188:txBody>
      <a:bodyPr/>
      <a:lstStyle/>
      <a:p>
        <a:r>
          <a:rPr lang="en-US"/>
          <a:t>Hey thread, don't store your own copy of this variable</a:t>
        </a:r>
      </a:p>
    </p188:txBody>
  </p188:cm>
</p188:cmLst>
</file>

<file path=ppt/comments/modernComment_218_DC9950D2.xml><?xml version="1.0" encoding="utf-8"?>
<p188:cmLst xmlns:a="http://schemas.openxmlformats.org/drawingml/2006/main" xmlns:r="http://schemas.openxmlformats.org/officeDocument/2006/relationships" xmlns:p188="http://schemas.microsoft.com/office/powerpoint/2018/8/main">
  <p188:cm id="{CA7D35B1-B749-41B1-8283-6B24E0A351A3}" authorId="{54AC2949-DE10-DF52-009D-098EBEC026D7}" created="2022-02-11T02:06:56.626">
    <ac:txMkLst xmlns:ac="http://schemas.microsoft.com/office/drawing/2013/main/command">
      <pc:docMk xmlns:pc="http://schemas.microsoft.com/office/powerpoint/2013/main/command"/>
      <pc:sldMk xmlns:pc="http://schemas.microsoft.com/office/powerpoint/2013/main/command" cId="3701035218" sldId="536"/>
      <ac:spMk id="6" creationId="{07088D6D-0A98-445E-B06B-80F4559410F4}"/>
      <ac:txMk cp="66" len="7">
        <ac:context len="567" hash="812113047"/>
      </ac:txMk>
    </ac:txMkLst>
    <p188:pos x="3870328" y="572792"/>
    <p188:txBody>
      <a:bodyPr/>
      <a:lstStyle/>
      <a:p>
        <a:r>
          <a:rPr lang="en-US"/>
          <a:t>ArrayList class is not Thread safe
This means it's a data structure that assumes it is being used correctly by any given thread </a:t>
        </a:r>
      </a:p>
    </p188:txBody>
  </p188:cm>
</p188:cmLst>
</file>

<file path=ppt/comments/modernComment_21A_4D459882.xml><?xml version="1.0" encoding="utf-8"?>
<p188:cmLst xmlns:a="http://schemas.openxmlformats.org/drawingml/2006/main" xmlns:r="http://schemas.openxmlformats.org/officeDocument/2006/relationships" xmlns:p188="http://schemas.microsoft.com/office/powerpoint/2018/8/main">
  <p188:cm id="{A2797855-6875-4AC8-A78E-63A412BE9E4B}" authorId="{54AC2949-DE10-DF52-009D-098EBEC026D7}" created="2022-02-11T02:07:34.478">
    <ac:txMkLst xmlns:ac="http://schemas.microsoft.com/office/drawing/2013/main/command">
      <pc:docMk xmlns:pc="http://schemas.microsoft.com/office/powerpoint/2013/main/command"/>
      <pc:sldMk xmlns:pc="http://schemas.microsoft.com/office/powerpoint/2013/main/command" cId="1296406658" sldId="538"/>
      <ac:spMk id="2" creationId="{152535E3-4CA6-4F77-B82E-06B21C6E6DAD}"/>
      <ac:txMk cp="20" len="10">
        <ac:context len="31" hash="2068811625"/>
      </ac:txMk>
    </ac:txMkLst>
    <p188:pos x="9696773" y="515776"/>
    <p188:txBody>
      <a:bodyPr/>
      <a:lstStyle/>
      <a:p>
        <a:r>
          <a:rPr lang="en-US"/>
          <a:t>These appear in order of preference</a:t>
        </a:r>
      </a:p>
    </p188:txBody>
  </p188:cm>
  <p188:cm id="{E4CCF06C-4F29-455E-8630-4AEE25F70239}" authorId="{54AC2949-DE10-DF52-009D-098EBEC026D7}" created="2022-02-11T02:08:59.346">
    <ac:txMkLst xmlns:ac="http://schemas.microsoft.com/office/drawing/2013/main/command">
      <pc:docMk xmlns:pc="http://schemas.microsoft.com/office/powerpoint/2013/main/command"/>
      <pc:sldMk xmlns:pc="http://schemas.microsoft.com/office/powerpoint/2013/main/command" cId="1296406658" sldId="538"/>
      <ac:graphicFrameMk id="4" creationId="{41C65870-854F-4C17-A527-7030CB7C2449}"/>
      <dc:dgmMk xmlns:dc="http://schemas.microsoft.com/office/drawing/2013/diagram/command"/>
      <dc:nodeMk xmlns:dc="http://schemas.microsoft.com/office/drawing/2013/diagram/command" id="{D2BA0700-E804-4B62-8C64-1A19F6FACF0C}"/>
      <ac:txMk cp="0" len="22">
        <ac:context len="23" hash="670404183"/>
      </ac:txMk>
    </ac:txMkLst>
    <p188:pos x="2691539" y="4413142"/>
    <p188:txBody>
      <a:bodyPr/>
      <a:lstStyle/>
      <a:p>
        <a:r>
          <a:rPr lang="en-US"/>
          <a:t>Manually done in other words</a:t>
        </a:r>
      </a:p>
    </p188:txBody>
  </p188:cm>
</p188:cmLst>
</file>

<file path=ppt/comments/modernComment_21B_F6216593.xml><?xml version="1.0" encoding="utf-8"?>
<p188:cmLst xmlns:a="http://schemas.openxmlformats.org/drawingml/2006/main" xmlns:r="http://schemas.openxmlformats.org/officeDocument/2006/relationships" xmlns:p188="http://schemas.microsoft.com/office/powerpoint/2018/8/main">
  <p188:cm id="{07BDA14A-C4E0-4531-9317-455AEC797011}" authorId="{54AC2949-DE10-DF52-009D-098EBEC026D7}" created="2022-02-11T02:10:02.253">
    <ac:txMkLst xmlns:ac="http://schemas.microsoft.com/office/drawing/2013/main/command">
      <pc:docMk xmlns:pc="http://schemas.microsoft.com/office/powerpoint/2013/main/command"/>
      <pc:sldMk xmlns:pc="http://schemas.microsoft.com/office/powerpoint/2013/main/command" cId="4129383827" sldId="539"/>
      <ac:spMk id="6" creationId="{07088D6D-0A98-445E-B06B-80F4559410F4}"/>
      <ac:txMk cp="63" len="6">
        <ac:context len="460" hash="3093329478"/>
      </ac:txMk>
    </ac:txMkLst>
    <p188:pos x="2924932" y="584737"/>
    <p188:txBody>
      <a:bodyPr/>
      <a:lstStyle/>
      <a:p>
        <a:r>
          <a:rPr lang="en-US"/>
          <a:t>Because x is a constant it doesn't matter how threads are using it </a:t>
        </a:r>
      </a:p>
    </p188:txBody>
  </p188:cm>
</p188:cmLst>
</file>

<file path=ppt/comments/modernComment_21F_1C8162B9.xml><?xml version="1.0" encoding="utf-8"?>
<p188:cmLst xmlns:a="http://schemas.openxmlformats.org/drawingml/2006/main" xmlns:r="http://schemas.openxmlformats.org/officeDocument/2006/relationships" xmlns:p188="http://schemas.microsoft.com/office/powerpoint/2018/8/main">
  <p188:cm id="{44B2ECC3-6002-4FCB-9C88-34F2BAD8C251}" authorId="{54AC2949-DE10-DF52-009D-098EBEC026D7}" created="2022-02-11T02:22:15.215">
    <ac:txMkLst xmlns:ac="http://schemas.microsoft.com/office/drawing/2013/main/command">
      <pc:docMk xmlns:pc="http://schemas.microsoft.com/office/powerpoint/2013/main/command"/>
      <pc:sldMk xmlns:pc="http://schemas.microsoft.com/office/powerpoint/2013/main/command" cId="478241465" sldId="543"/>
      <ac:spMk id="6" creationId="{07088D6D-0A98-445E-B06B-80F4559410F4}"/>
      <ac:txMk cp="304" len="11">
        <ac:context len="655" hash="718240997"/>
      </ac:txMk>
    </ac:txMkLst>
    <p188:pos x="2661460" y="1688721"/>
    <p188:txBody>
      <a:bodyPr/>
      <a:lstStyle/>
      <a:p>
        <a:r>
          <a:rPr lang="en-US"/>
          <a:t>Doesn't matter which thread gets locked, as long as both threads LOCK THE SAME THREAD</a:t>
        </a:r>
      </a:p>
    </p188:txBody>
  </p188:cm>
</p188:cmLst>
</file>

<file path=ppt/comments/modernComment_220_899768CB.xml><?xml version="1.0" encoding="utf-8"?>
<p188:cmLst xmlns:a="http://schemas.openxmlformats.org/drawingml/2006/main" xmlns:r="http://schemas.openxmlformats.org/officeDocument/2006/relationships" xmlns:p188="http://schemas.microsoft.com/office/powerpoint/2018/8/main">
  <p188:cm id="{729D05E2-47EB-4EFD-BAB8-A5526FB75290}" authorId="{54AC2949-DE10-DF52-009D-098EBEC026D7}" created="2022-02-11T02:33:25.761">
    <ac:txMkLst xmlns:ac="http://schemas.microsoft.com/office/drawing/2013/main/command">
      <pc:docMk xmlns:pc="http://schemas.microsoft.com/office/powerpoint/2013/main/command"/>
      <pc:sldMk xmlns:pc="http://schemas.microsoft.com/office/powerpoint/2013/main/command" cId="2308401355" sldId="544"/>
      <ac:spMk id="6" creationId="{07088D6D-0A98-445E-B06B-80F4559410F4}"/>
      <ac:txMk cp="591" len="12">
        <ac:context len="663" hash="3528730494"/>
      </ac:txMk>
    </ac:txMkLst>
    <p188:pos x="2072525" y="3889480"/>
    <p188:txBody>
      <a:bodyPr/>
      <a:lstStyle/>
      <a:p>
        <a:r>
          <a:rPr lang="en-US"/>
          <a:t>Although this is possible, you want to limit your synchronization to the smallest possible scope -&gt; the longer your thread is synchronized the longer other threads have to wait to access the variables within the synchronized portions of code</a:t>
        </a:r>
      </a:p>
    </p188:txBody>
  </p188:cm>
</p188:cmLst>
</file>

<file path=ppt/comments/modernComment_221_87E5407.xml><?xml version="1.0" encoding="utf-8"?>
<p188:cmLst xmlns:a="http://schemas.openxmlformats.org/drawingml/2006/main" xmlns:r="http://schemas.openxmlformats.org/officeDocument/2006/relationships" xmlns:p188="http://schemas.microsoft.com/office/powerpoint/2018/8/main">
  <p188:cm id="{3A2BAADA-BD33-44CC-8657-9C8277200C1C}" authorId="{54AC2949-DE10-DF52-009D-098EBEC026D7}" created="2022-02-11T02:40:28.580">
    <ac:txMkLst xmlns:ac="http://schemas.microsoft.com/office/drawing/2013/main/command">
      <pc:docMk xmlns:pc="http://schemas.microsoft.com/office/powerpoint/2013/main/command"/>
      <pc:sldMk xmlns:pc="http://schemas.microsoft.com/office/powerpoint/2013/main/command" cId="142496775" sldId="545"/>
      <ac:spMk id="2" creationId="{A9292AFA-16E3-4041-BF46-EEC37A93BDD7}"/>
      <ac:txMk cp="10" len="6">
        <ac:context len="17" hash="2404101646"/>
      </ac:txMk>
    </ac:txMkLst>
    <p188:pos x="7697492" y="515776"/>
    <p188:txBody>
      <a:bodyPr/>
      <a:lstStyle/>
      <a:p>
        <a:r>
          <a:rPr lang="en-US"/>
          <a:t>notify needs to happen after the wait </a:t>
        </a:r>
      </a:p>
    </p188:txBody>
  </p188:cm>
</p188:cmLst>
</file>

<file path=ppt/comments/modernComment_222_EC49F8AA.xml><?xml version="1.0" encoding="utf-8"?>
<p188:cmLst xmlns:a="http://schemas.openxmlformats.org/drawingml/2006/main" xmlns:r="http://schemas.openxmlformats.org/officeDocument/2006/relationships" xmlns:p188="http://schemas.microsoft.com/office/powerpoint/2018/8/main">
  <p188:cm id="{6B27B861-628D-4DF8-A626-A4422AA71431}" authorId="{54AC2949-DE10-DF52-009D-098EBEC026D7}" created="2022-02-11T02:45:35.872">
    <ac:txMkLst xmlns:ac="http://schemas.microsoft.com/office/drawing/2013/main/command">
      <pc:docMk xmlns:pc="http://schemas.microsoft.com/office/powerpoint/2013/main/command"/>
      <pc:sldMk xmlns:pc="http://schemas.microsoft.com/office/powerpoint/2013/main/command" cId="3964270762" sldId="546"/>
      <ac:spMk id="6" creationId="{07088D6D-0A98-445E-B06B-80F4559410F4}"/>
      <ac:txMk cp="195" len="135">
        <ac:context len="1093" hash="3066515999"/>
      </ac:txMk>
    </ac:txMkLst>
    <p188:pos x="5327169" y="1080213"/>
    <p188:txBody>
      <a:bodyPr/>
      <a:lstStyle/>
      <a:p>
        <a:r>
          <a:rPr lang="en-US"/>
          <a:t>The cause of the deadlock is that these are swapped in the constructor. Ensure the same order - the JVM does not avoid deadlocks (databases do though) </a:t>
        </a:r>
      </a:p>
    </p188:txBody>
  </p188:cm>
</p188:cmLst>
</file>

<file path=ppt/comments/modernComment_22E_16777945.xml><?xml version="1.0" encoding="utf-8"?>
<p188:cmLst xmlns:a="http://schemas.openxmlformats.org/drawingml/2006/main" xmlns:r="http://schemas.openxmlformats.org/officeDocument/2006/relationships" xmlns:p188="http://schemas.microsoft.com/office/powerpoint/2018/8/main">
  <p188:cm id="{BA5EF6F9-00DC-41FD-A2D7-CB471905AFD5}" authorId="{54AC2949-DE10-DF52-009D-098EBEC026D7}" created="2022-02-11T02:18:39.387">
    <ac:txMkLst xmlns:ac="http://schemas.microsoft.com/office/drawing/2013/main/command">
      <pc:docMk xmlns:pc="http://schemas.microsoft.com/office/powerpoint/2013/main/command"/>
      <pc:sldMk xmlns:pc="http://schemas.microsoft.com/office/powerpoint/2013/main/command" cId="376928581" sldId="558"/>
      <ac:spMk id="6" creationId="{07088D6D-0A98-445E-B06B-80F4559410F4}"/>
      <ac:txMk cp="552" len="14">
        <ac:context len="884" hash="2173792"/>
      </ac:txMk>
    </ac:txMkLst>
    <p188:pos x="2668292" y="3140287"/>
    <p188:txBody>
      <a:bodyPr/>
      <a:lstStyle/>
      <a:p>
        <a:r>
          <a:rPr lang="en-US"/>
          <a:t>Individual operations for ThreadSafe primitives are safe but more than one is NOT THREAD SAFE</a:t>
        </a:r>
      </a:p>
    </p188:txBody>
  </p188:cm>
</p188:cmLst>
</file>

<file path=ppt/comments/modernComment_22F_78FA9BBF.xml><?xml version="1.0" encoding="utf-8"?>
<p188:cmLst xmlns:a="http://schemas.openxmlformats.org/drawingml/2006/main" xmlns:r="http://schemas.openxmlformats.org/officeDocument/2006/relationships" xmlns:p188="http://schemas.microsoft.com/office/powerpoint/2018/8/main">
  <p188:cm id="{016BD1A8-7AA5-4D79-A3AD-3B3F61B3684F}" authorId="{54AC2949-DE10-DF52-009D-098EBEC026D7}" created="2022-02-11T02:25:39.100">
    <ac:txMkLst xmlns:ac="http://schemas.microsoft.com/office/drawing/2013/main/command">
      <pc:docMk xmlns:pc="http://schemas.microsoft.com/office/powerpoint/2013/main/command"/>
      <pc:sldMk xmlns:pc="http://schemas.microsoft.com/office/powerpoint/2013/main/command" cId="2029689791" sldId="559"/>
      <ac:spMk id="6" creationId="{07088D6D-0A98-445E-B06B-80F4559410F4}"/>
      <ac:txMk cp="534" len="20">
        <ac:context len="970" hash="681473536"/>
      </ac:txMk>
    </ac:txMkLst>
    <p188:pos x="3939153" y="3142223"/>
    <p188:txBody>
      <a:bodyPr/>
      <a:lstStyle/>
      <a:p>
        <a:r>
          <a:rPr lang="en-US"/>
          <a:t>The object in the argument to synchronized doesn't matter, synchronized doesn't look inside, it just locks whatever you pass - just make sure that you pass the same object to child and parent threads</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37C653-2296-4958-9E07-0AE39E593910}"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5824BAB-BADB-4699-A35E-96370E68D37B}">
      <dgm:prSet phldrT="[Text]"/>
      <dgm:spPr/>
      <dgm:t>
        <a:bodyPr/>
        <a:lstStyle/>
        <a:p>
          <a:r>
            <a:rPr lang="en-US" dirty="0"/>
            <a:t>Thread Private Resource</a:t>
          </a:r>
        </a:p>
      </dgm:t>
    </dgm:pt>
    <dgm:pt modelId="{CB9DA663-C916-48A7-8EC9-BB1D3797CF3A}" type="parTrans" cxnId="{787936BB-E400-45A6-9097-B942FB1522E6}">
      <dgm:prSet/>
      <dgm:spPr/>
      <dgm:t>
        <a:bodyPr/>
        <a:lstStyle/>
        <a:p>
          <a:endParaRPr lang="en-US"/>
        </a:p>
      </dgm:t>
    </dgm:pt>
    <dgm:pt modelId="{23A0272E-5D16-4BF8-AB22-07B2EFA8465D}" type="sibTrans" cxnId="{787936BB-E400-45A6-9097-B942FB1522E6}">
      <dgm:prSet/>
      <dgm:spPr/>
      <dgm:t>
        <a:bodyPr/>
        <a:lstStyle/>
        <a:p>
          <a:endParaRPr lang="en-US"/>
        </a:p>
      </dgm:t>
    </dgm:pt>
    <dgm:pt modelId="{12D72A60-2471-409F-8AC7-F34027DD9BD4}">
      <dgm:prSet phldrT="[Text]"/>
      <dgm:spPr/>
      <dgm:t>
        <a:bodyPr/>
        <a:lstStyle/>
        <a:p>
          <a:r>
            <a:rPr lang="en-US" dirty="0"/>
            <a:t>If the resource or variable is kept private to each thread (each thread has its own copy), then the need to coordinate access is eliminated.</a:t>
          </a:r>
        </a:p>
      </dgm:t>
    </dgm:pt>
    <dgm:pt modelId="{D55C6338-4248-49EA-ABA1-68CCF635B879}" type="parTrans" cxnId="{8CB113D4-314E-4635-BEC3-C129D045D5AD}">
      <dgm:prSet/>
      <dgm:spPr/>
      <dgm:t>
        <a:bodyPr/>
        <a:lstStyle/>
        <a:p>
          <a:endParaRPr lang="en-US"/>
        </a:p>
      </dgm:t>
    </dgm:pt>
    <dgm:pt modelId="{CF1258E0-048C-45C3-8310-835238638351}" type="sibTrans" cxnId="{8CB113D4-314E-4635-BEC3-C129D045D5AD}">
      <dgm:prSet/>
      <dgm:spPr/>
      <dgm:t>
        <a:bodyPr/>
        <a:lstStyle/>
        <a:p>
          <a:endParaRPr lang="en-US"/>
        </a:p>
      </dgm:t>
    </dgm:pt>
    <dgm:pt modelId="{FDF0D019-3424-4DF8-BBAE-36D8FFAE83F7}">
      <dgm:prSet phldrT="[Text]"/>
      <dgm:spPr/>
      <dgm:t>
        <a:bodyPr/>
        <a:lstStyle/>
        <a:p>
          <a:r>
            <a:rPr lang="en-US" dirty="0" err="1"/>
            <a:t>Threadsafe</a:t>
          </a:r>
          <a:r>
            <a:rPr lang="en-US" dirty="0"/>
            <a:t> Datatype</a:t>
          </a:r>
        </a:p>
      </dgm:t>
    </dgm:pt>
    <dgm:pt modelId="{535F174D-E795-4688-BE09-F75F93F66BC2}" type="parTrans" cxnId="{6FF8E4DE-1148-45EE-9A56-2BA3B35F8FE4}">
      <dgm:prSet/>
      <dgm:spPr/>
      <dgm:t>
        <a:bodyPr/>
        <a:lstStyle/>
        <a:p>
          <a:endParaRPr lang="en-US"/>
        </a:p>
      </dgm:t>
    </dgm:pt>
    <dgm:pt modelId="{A36DD57D-EB19-4C7E-B95D-43555DDD3D54}" type="sibTrans" cxnId="{6FF8E4DE-1148-45EE-9A56-2BA3B35F8FE4}">
      <dgm:prSet/>
      <dgm:spPr/>
      <dgm:t>
        <a:bodyPr/>
        <a:lstStyle/>
        <a:p>
          <a:endParaRPr lang="en-US"/>
        </a:p>
      </dgm:t>
    </dgm:pt>
    <dgm:pt modelId="{224368FA-29EF-4C5D-96E5-E2FE3C987D64}">
      <dgm:prSet phldrT="[Text]"/>
      <dgm:spPr/>
      <dgm:t>
        <a:bodyPr/>
        <a:lstStyle/>
        <a:p>
          <a:r>
            <a:rPr lang="en-US" dirty="0"/>
            <a:t>If the datatype itself ensures synchronization, the threads do not need to coordinate access.</a:t>
          </a:r>
        </a:p>
      </dgm:t>
    </dgm:pt>
    <dgm:pt modelId="{F1E8D5DC-CC54-41AB-A242-FFC122FCAF2B}" type="parTrans" cxnId="{AA6EB95B-6699-4F9F-B5E1-6C38243EDC48}">
      <dgm:prSet/>
      <dgm:spPr/>
      <dgm:t>
        <a:bodyPr/>
        <a:lstStyle/>
        <a:p>
          <a:endParaRPr lang="en-US"/>
        </a:p>
      </dgm:t>
    </dgm:pt>
    <dgm:pt modelId="{43D23D30-0953-45BE-BF2F-C74A7CF9433F}" type="sibTrans" cxnId="{AA6EB95B-6699-4F9F-B5E1-6C38243EDC48}">
      <dgm:prSet/>
      <dgm:spPr/>
      <dgm:t>
        <a:bodyPr/>
        <a:lstStyle/>
        <a:p>
          <a:endParaRPr lang="en-US"/>
        </a:p>
      </dgm:t>
    </dgm:pt>
    <dgm:pt modelId="{D2BA0700-E804-4B62-8C64-1A19F6FACF0C}">
      <dgm:prSet phldrT="[Text]"/>
      <dgm:spPr/>
      <dgm:t>
        <a:bodyPr/>
        <a:lstStyle/>
        <a:p>
          <a:r>
            <a:rPr lang="en-US" dirty="0"/>
            <a:t>Thread Synchronization</a:t>
          </a:r>
        </a:p>
      </dgm:t>
    </dgm:pt>
    <dgm:pt modelId="{5759B3EA-C1B1-4750-9AC9-CA2F89BFA9A0}" type="parTrans" cxnId="{C7A99B24-3D94-4EDF-9E11-00F30076D7A4}">
      <dgm:prSet/>
      <dgm:spPr/>
      <dgm:t>
        <a:bodyPr/>
        <a:lstStyle/>
        <a:p>
          <a:endParaRPr lang="en-US"/>
        </a:p>
      </dgm:t>
    </dgm:pt>
    <dgm:pt modelId="{148B9493-A7E5-4219-B6EA-45BE60DB8A7A}" type="sibTrans" cxnId="{C7A99B24-3D94-4EDF-9E11-00F30076D7A4}">
      <dgm:prSet/>
      <dgm:spPr/>
      <dgm:t>
        <a:bodyPr/>
        <a:lstStyle/>
        <a:p>
          <a:endParaRPr lang="en-US"/>
        </a:p>
      </dgm:t>
    </dgm:pt>
    <dgm:pt modelId="{F4D46019-BD0D-475E-A706-1F1BD4A6AB59}">
      <dgm:prSet phldrT="[Text]"/>
      <dgm:spPr/>
      <dgm:t>
        <a:bodyPr/>
        <a:lstStyle/>
        <a:p>
          <a:r>
            <a:rPr lang="en-US" dirty="0"/>
            <a:t>When resources or variables must be shared between threads, thread synchronization ensures that only one thread accesses it at a time.</a:t>
          </a:r>
        </a:p>
      </dgm:t>
    </dgm:pt>
    <dgm:pt modelId="{CD729995-A339-4368-A8A5-38D0AEE65378}" type="parTrans" cxnId="{1B172416-EF1B-433F-BEAA-AFFE8ADDF58F}">
      <dgm:prSet/>
      <dgm:spPr/>
      <dgm:t>
        <a:bodyPr/>
        <a:lstStyle/>
        <a:p>
          <a:endParaRPr lang="en-US"/>
        </a:p>
      </dgm:t>
    </dgm:pt>
    <dgm:pt modelId="{9F53C0AC-5534-4385-B821-607D21B2796A}" type="sibTrans" cxnId="{1B172416-EF1B-433F-BEAA-AFFE8ADDF58F}">
      <dgm:prSet/>
      <dgm:spPr/>
      <dgm:t>
        <a:bodyPr/>
        <a:lstStyle/>
        <a:p>
          <a:endParaRPr lang="en-US"/>
        </a:p>
      </dgm:t>
    </dgm:pt>
    <dgm:pt modelId="{07E30C87-7A89-42F6-AFFB-0B37F207C1D4}">
      <dgm:prSet phldrT="[Text]"/>
      <dgm:spPr/>
      <dgm:t>
        <a:bodyPr/>
        <a:lstStyle/>
        <a:p>
          <a:r>
            <a:rPr lang="en-US" dirty="0"/>
            <a:t>Immutable Resource</a:t>
          </a:r>
        </a:p>
      </dgm:t>
    </dgm:pt>
    <dgm:pt modelId="{C29AA152-34F3-44CE-95C8-5E47383E0CA7}" type="parTrans" cxnId="{D0677B8E-A5FA-44AC-B6CA-38CC08F3A1B9}">
      <dgm:prSet/>
      <dgm:spPr/>
    </dgm:pt>
    <dgm:pt modelId="{C50DD2A5-B9A0-45F9-B86B-E787DA121927}" type="sibTrans" cxnId="{D0677B8E-A5FA-44AC-B6CA-38CC08F3A1B9}">
      <dgm:prSet/>
      <dgm:spPr/>
    </dgm:pt>
    <dgm:pt modelId="{B48F4D0E-60A7-47EA-94E1-9354146423C1}">
      <dgm:prSet phldrT="[Text]"/>
      <dgm:spPr/>
      <dgm:t>
        <a:bodyPr/>
        <a:lstStyle/>
        <a:p>
          <a:r>
            <a:rPr lang="en-US" dirty="0"/>
            <a:t>If the resource or variable is immutable, then multiple threads can read it without the need to coordinate access.</a:t>
          </a:r>
        </a:p>
      </dgm:t>
    </dgm:pt>
    <dgm:pt modelId="{922E7BBE-CADA-4EAB-85D1-7170E8EF5B16}" type="parTrans" cxnId="{45D74F4A-301E-4507-9949-6DA91573A6A0}">
      <dgm:prSet/>
      <dgm:spPr/>
    </dgm:pt>
    <dgm:pt modelId="{B6BC4635-1635-430F-B599-265273615051}" type="sibTrans" cxnId="{45D74F4A-301E-4507-9949-6DA91573A6A0}">
      <dgm:prSet/>
      <dgm:spPr/>
    </dgm:pt>
    <dgm:pt modelId="{7EF480E4-0F18-411E-B1EC-F77B2F82386E}" type="pres">
      <dgm:prSet presAssocID="{B337C653-2296-4958-9E07-0AE39E593910}" presName="Name0" presStyleCnt="0">
        <dgm:presLayoutVars>
          <dgm:dir/>
          <dgm:animLvl val="lvl"/>
          <dgm:resizeHandles val="exact"/>
        </dgm:presLayoutVars>
      </dgm:prSet>
      <dgm:spPr/>
    </dgm:pt>
    <dgm:pt modelId="{6730E732-E837-4345-B0AA-FB2A750E88F9}" type="pres">
      <dgm:prSet presAssocID="{07E30C87-7A89-42F6-AFFB-0B37F207C1D4}" presName="linNode" presStyleCnt="0"/>
      <dgm:spPr/>
    </dgm:pt>
    <dgm:pt modelId="{50905227-C113-4FB2-8AC4-99301BB000C3}" type="pres">
      <dgm:prSet presAssocID="{07E30C87-7A89-42F6-AFFB-0B37F207C1D4}" presName="parTx" presStyleLbl="revTx" presStyleIdx="0" presStyleCnt="4">
        <dgm:presLayoutVars>
          <dgm:chMax val="1"/>
          <dgm:bulletEnabled val="1"/>
        </dgm:presLayoutVars>
      </dgm:prSet>
      <dgm:spPr/>
    </dgm:pt>
    <dgm:pt modelId="{C3E1436C-59AC-4402-838A-906C135164D0}" type="pres">
      <dgm:prSet presAssocID="{07E30C87-7A89-42F6-AFFB-0B37F207C1D4}" presName="bracket" presStyleLbl="parChTrans1D1" presStyleIdx="0" presStyleCnt="4"/>
      <dgm:spPr/>
    </dgm:pt>
    <dgm:pt modelId="{75621E90-33DB-4539-898E-E4BE460993EF}" type="pres">
      <dgm:prSet presAssocID="{07E30C87-7A89-42F6-AFFB-0B37F207C1D4}" presName="spH" presStyleCnt="0"/>
      <dgm:spPr/>
    </dgm:pt>
    <dgm:pt modelId="{6F6ECE02-025A-4F4A-BAA7-1D7664894B7C}" type="pres">
      <dgm:prSet presAssocID="{07E30C87-7A89-42F6-AFFB-0B37F207C1D4}" presName="desTx" presStyleLbl="node1" presStyleIdx="0" presStyleCnt="4">
        <dgm:presLayoutVars>
          <dgm:bulletEnabled val="1"/>
        </dgm:presLayoutVars>
      </dgm:prSet>
      <dgm:spPr/>
    </dgm:pt>
    <dgm:pt modelId="{9C72C788-4C48-42EC-83A6-C0301E8129CE}" type="pres">
      <dgm:prSet presAssocID="{C50DD2A5-B9A0-45F9-B86B-E787DA121927}" presName="spV" presStyleCnt="0"/>
      <dgm:spPr/>
    </dgm:pt>
    <dgm:pt modelId="{2BB98F41-0302-4788-9249-37622D711DD5}" type="pres">
      <dgm:prSet presAssocID="{45824BAB-BADB-4699-A35E-96370E68D37B}" presName="linNode" presStyleCnt="0"/>
      <dgm:spPr/>
    </dgm:pt>
    <dgm:pt modelId="{D0030846-A653-4321-B5CA-9FD481D9EB7E}" type="pres">
      <dgm:prSet presAssocID="{45824BAB-BADB-4699-A35E-96370E68D37B}" presName="parTx" presStyleLbl="revTx" presStyleIdx="1" presStyleCnt="4">
        <dgm:presLayoutVars>
          <dgm:chMax val="1"/>
          <dgm:bulletEnabled val="1"/>
        </dgm:presLayoutVars>
      </dgm:prSet>
      <dgm:spPr/>
    </dgm:pt>
    <dgm:pt modelId="{F7310AA2-25A5-4D34-8B1B-13D3A7EE469D}" type="pres">
      <dgm:prSet presAssocID="{45824BAB-BADB-4699-A35E-96370E68D37B}" presName="bracket" presStyleLbl="parChTrans1D1" presStyleIdx="1" presStyleCnt="4"/>
      <dgm:spPr/>
    </dgm:pt>
    <dgm:pt modelId="{7EB2C3BD-8891-4673-A3CA-5A9AE90DDFCD}" type="pres">
      <dgm:prSet presAssocID="{45824BAB-BADB-4699-A35E-96370E68D37B}" presName="spH" presStyleCnt="0"/>
      <dgm:spPr/>
    </dgm:pt>
    <dgm:pt modelId="{36E79EDD-EBDE-413F-B860-8978C80FE008}" type="pres">
      <dgm:prSet presAssocID="{45824BAB-BADB-4699-A35E-96370E68D37B}" presName="desTx" presStyleLbl="node1" presStyleIdx="1" presStyleCnt="4">
        <dgm:presLayoutVars>
          <dgm:bulletEnabled val="1"/>
        </dgm:presLayoutVars>
      </dgm:prSet>
      <dgm:spPr/>
    </dgm:pt>
    <dgm:pt modelId="{9333C3CA-5308-4DCE-A4B6-7C67F9F81AB4}" type="pres">
      <dgm:prSet presAssocID="{23A0272E-5D16-4BF8-AB22-07B2EFA8465D}" presName="spV" presStyleCnt="0"/>
      <dgm:spPr/>
    </dgm:pt>
    <dgm:pt modelId="{5A033B05-56CA-435C-A49E-552D570C73AF}" type="pres">
      <dgm:prSet presAssocID="{FDF0D019-3424-4DF8-BBAE-36D8FFAE83F7}" presName="linNode" presStyleCnt="0"/>
      <dgm:spPr/>
    </dgm:pt>
    <dgm:pt modelId="{C292F136-A061-46D4-BDA7-F4D0C74C27FE}" type="pres">
      <dgm:prSet presAssocID="{FDF0D019-3424-4DF8-BBAE-36D8FFAE83F7}" presName="parTx" presStyleLbl="revTx" presStyleIdx="2" presStyleCnt="4">
        <dgm:presLayoutVars>
          <dgm:chMax val="1"/>
          <dgm:bulletEnabled val="1"/>
        </dgm:presLayoutVars>
      </dgm:prSet>
      <dgm:spPr/>
    </dgm:pt>
    <dgm:pt modelId="{CA47E9FF-9D61-47A1-8FEB-1CD2B24B34DD}" type="pres">
      <dgm:prSet presAssocID="{FDF0D019-3424-4DF8-BBAE-36D8FFAE83F7}" presName="bracket" presStyleLbl="parChTrans1D1" presStyleIdx="2" presStyleCnt="4"/>
      <dgm:spPr/>
    </dgm:pt>
    <dgm:pt modelId="{E39396EF-ABFF-4B5F-BAF0-BE68874C6B59}" type="pres">
      <dgm:prSet presAssocID="{FDF0D019-3424-4DF8-BBAE-36D8FFAE83F7}" presName="spH" presStyleCnt="0"/>
      <dgm:spPr/>
    </dgm:pt>
    <dgm:pt modelId="{457B966A-5D6C-4067-AA2F-58E8F6D5324F}" type="pres">
      <dgm:prSet presAssocID="{FDF0D019-3424-4DF8-BBAE-36D8FFAE83F7}" presName="desTx" presStyleLbl="node1" presStyleIdx="2" presStyleCnt="4">
        <dgm:presLayoutVars>
          <dgm:bulletEnabled val="1"/>
        </dgm:presLayoutVars>
      </dgm:prSet>
      <dgm:spPr/>
    </dgm:pt>
    <dgm:pt modelId="{2E0995B4-43E7-456F-9E78-6C62BCC0DA74}" type="pres">
      <dgm:prSet presAssocID="{A36DD57D-EB19-4C7E-B95D-43555DDD3D54}" presName="spV" presStyleCnt="0"/>
      <dgm:spPr/>
    </dgm:pt>
    <dgm:pt modelId="{2DC928A5-D636-47C3-88EB-D8EA2E559604}" type="pres">
      <dgm:prSet presAssocID="{D2BA0700-E804-4B62-8C64-1A19F6FACF0C}" presName="linNode" presStyleCnt="0"/>
      <dgm:spPr/>
    </dgm:pt>
    <dgm:pt modelId="{D5A23E45-AC99-4993-A973-950A3CEAF309}" type="pres">
      <dgm:prSet presAssocID="{D2BA0700-E804-4B62-8C64-1A19F6FACF0C}" presName="parTx" presStyleLbl="revTx" presStyleIdx="3" presStyleCnt="4">
        <dgm:presLayoutVars>
          <dgm:chMax val="1"/>
          <dgm:bulletEnabled val="1"/>
        </dgm:presLayoutVars>
      </dgm:prSet>
      <dgm:spPr/>
    </dgm:pt>
    <dgm:pt modelId="{8058BF8A-D02A-4CB3-93E5-DB4EE2466D7B}" type="pres">
      <dgm:prSet presAssocID="{D2BA0700-E804-4B62-8C64-1A19F6FACF0C}" presName="bracket" presStyleLbl="parChTrans1D1" presStyleIdx="3" presStyleCnt="4"/>
      <dgm:spPr/>
    </dgm:pt>
    <dgm:pt modelId="{B79EF6E6-7368-4A64-ACA1-99760425E149}" type="pres">
      <dgm:prSet presAssocID="{D2BA0700-E804-4B62-8C64-1A19F6FACF0C}" presName="spH" presStyleCnt="0"/>
      <dgm:spPr/>
    </dgm:pt>
    <dgm:pt modelId="{59D0A575-B844-467D-8ECD-2DFDD57F529C}" type="pres">
      <dgm:prSet presAssocID="{D2BA0700-E804-4B62-8C64-1A19F6FACF0C}" presName="desTx" presStyleLbl="node1" presStyleIdx="3" presStyleCnt="4">
        <dgm:presLayoutVars>
          <dgm:bulletEnabled val="1"/>
        </dgm:presLayoutVars>
      </dgm:prSet>
      <dgm:spPr/>
    </dgm:pt>
  </dgm:ptLst>
  <dgm:cxnLst>
    <dgm:cxn modelId="{1B172416-EF1B-433F-BEAA-AFFE8ADDF58F}" srcId="{D2BA0700-E804-4B62-8C64-1A19F6FACF0C}" destId="{F4D46019-BD0D-475E-A706-1F1BD4A6AB59}" srcOrd="0" destOrd="0" parTransId="{CD729995-A339-4368-A8A5-38D0AEE65378}" sibTransId="{9F53C0AC-5534-4385-B821-607D21B2796A}"/>
    <dgm:cxn modelId="{9B476A1B-1EC4-483D-A37B-A404C3F9900D}" type="presOf" srcId="{B48F4D0E-60A7-47EA-94E1-9354146423C1}" destId="{6F6ECE02-025A-4F4A-BAA7-1D7664894B7C}" srcOrd="0" destOrd="0" presId="urn:diagrams.loki3.com/BracketList"/>
    <dgm:cxn modelId="{C7A99B24-3D94-4EDF-9E11-00F30076D7A4}" srcId="{B337C653-2296-4958-9E07-0AE39E593910}" destId="{D2BA0700-E804-4B62-8C64-1A19F6FACF0C}" srcOrd="3" destOrd="0" parTransId="{5759B3EA-C1B1-4750-9AC9-CA2F89BFA9A0}" sibTransId="{148B9493-A7E5-4219-B6EA-45BE60DB8A7A}"/>
    <dgm:cxn modelId="{AA6EB95B-6699-4F9F-B5E1-6C38243EDC48}" srcId="{FDF0D019-3424-4DF8-BBAE-36D8FFAE83F7}" destId="{224368FA-29EF-4C5D-96E5-E2FE3C987D64}" srcOrd="0" destOrd="0" parTransId="{F1E8D5DC-CC54-41AB-A242-FFC122FCAF2B}" sibTransId="{43D23D30-0953-45BE-BF2F-C74A7CF9433F}"/>
    <dgm:cxn modelId="{6050D047-220B-4DE5-BB09-C5C803C0E81A}" type="presOf" srcId="{D2BA0700-E804-4B62-8C64-1A19F6FACF0C}" destId="{D5A23E45-AC99-4993-A973-950A3CEAF309}" srcOrd="0" destOrd="0" presId="urn:diagrams.loki3.com/BracketList"/>
    <dgm:cxn modelId="{45D74F4A-301E-4507-9949-6DA91573A6A0}" srcId="{07E30C87-7A89-42F6-AFFB-0B37F207C1D4}" destId="{B48F4D0E-60A7-47EA-94E1-9354146423C1}" srcOrd="0" destOrd="0" parTransId="{922E7BBE-CADA-4EAB-85D1-7170E8EF5B16}" sibTransId="{B6BC4635-1635-430F-B599-265273615051}"/>
    <dgm:cxn modelId="{5AFF0881-13F2-490F-9D16-000C13554761}" type="presOf" srcId="{45824BAB-BADB-4699-A35E-96370E68D37B}" destId="{D0030846-A653-4321-B5CA-9FD481D9EB7E}" srcOrd="0" destOrd="0" presId="urn:diagrams.loki3.com/BracketList"/>
    <dgm:cxn modelId="{D995BF8A-45D5-4BA4-B585-F545E87C191E}" type="presOf" srcId="{B337C653-2296-4958-9E07-0AE39E593910}" destId="{7EF480E4-0F18-411E-B1EC-F77B2F82386E}" srcOrd="0" destOrd="0" presId="urn:diagrams.loki3.com/BracketList"/>
    <dgm:cxn modelId="{D0677B8E-A5FA-44AC-B6CA-38CC08F3A1B9}" srcId="{B337C653-2296-4958-9E07-0AE39E593910}" destId="{07E30C87-7A89-42F6-AFFB-0B37F207C1D4}" srcOrd="0" destOrd="0" parTransId="{C29AA152-34F3-44CE-95C8-5E47383E0CA7}" sibTransId="{C50DD2A5-B9A0-45F9-B86B-E787DA121927}"/>
    <dgm:cxn modelId="{DAA33393-76BB-4989-BC67-21810BEAEF91}" type="presOf" srcId="{12D72A60-2471-409F-8AC7-F34027DD9BD4}" destId="{36E79EDD-EBDE-413F-B860-8978C80FE008}" srcOrd="0" destOrd="0" presId="urn:diagrams.loki3.com/BracketList"/>
    <dgm:cxn modelId="{64A206A6-CBF0-4E84-A456-C9FDFA39F567}" type="presOf" srcId="{07E30C87-7A89-42F6-AFFB-0B37F207C1D4}" destId="{50905227-C113-4FB2-8AC4-99301BB000C3}" srcOrd="0" destOrd="0" presId="urn:diagrams.loki3.com/BracketList"/>
    <dgm:cxn modelId="{17BA7CAA-FB8D-4953-9875-F7C7B53C866A}" type="presOf" srcId="{F4D46019-BD0D-475E-A706-1F1BD4A6AB59}" destId="{59D0A575-B844-467D-8ECD-2DFDD57F529C}" srcOrd="0" destOrd="0" presId="urn:diagrams.loki3.com/BracketList"/>
    <dgm:cxn modelId="{787936BB-E400-45A6-9097-B942FB1522E6}" srcId="{B337C653-2296-4958-9E07-0AE39E593910}" destId="{45824BAB-BADB-4699-A35E-96370E68D37B}" srcOrd="1" destOrd="0" parTransId="{CB9DA663-C916-48A7-8EC9-BB1D3797CF3A}" sibTransId="{23A0272E-5D16-4BF8-AB22-07B2EFA8465D}"/>
    <dgm:cxn modelId="{5B0EB1BB-93C0-4C0D-BDC4-50743DB19F30}" type="presOf" srcId="{FDF0D019-3424-4DF8-BBAE-36D8FFAE83F7}" destId="{C292F136-A061-46D4-BDA7-F4D0C74C27FE}" srcOrd="0" destOrd="0" presId="urn:diagrams.loki3.com/BracketList"/>
    <dgm:cxn modelId="{3A5C39C7-8E62-462E-9C74-85B35D85EFC2}" type="presOf" srcId="{224368FA-29EF-4C5D-96E5-E2FE3C987D64}" destId="{457B966A-5D6C-4067-AA2F-58E8F6D5324F}" srcOrd="0" destOrd="0" presId="urn:diagrams.loki3.com/BracketList"/>
    <dgm:cxn modelId="{8CB113D4-314E-4635-BEC3-C129D045D5AD}" srcId="{45824BAB-BADB-4699-A35E-96370E68D37B}" destId="{12D72A60-2471-409F-8AC7-F34027DD9BD4}" srcOrd="0" destOrd="0" parTransId="{D55C6338-4248-49EA-ABA1-68CCF635B879}" sibTransId="{CF1258E0-048C-45C3-8310-835238638351}"/>
    <dgm:cxn modelId="{6FF8E4DE-1148-45EE-9A56-2BA3B35F8FE4}" srcId="{B337C653-2296-4958-9E07-0AE39E593910}" destId="{FDF0D019-3424-4DF8-BBAE-36D8FFAE83F7}" srcOrd="2" destOrd="0" parTransId="{535F174D-E795-4688-BE09-F75F93F66BC2}" sibTransId="{A36DD57D-EB19-4C7E-B95D-43555DDD3D54}"/>
    <dgm:cxn modelId="{2DBAD219-1ACF-4724-8DA5-8AE0BBA504B6}" type="presParOf" srcId="{7EF480E4-0F18-411E-B1EC-F77B2F82386E}" destId="{6730E732-E837-4345-B0AA-FB2A750E88F9}" srcOrd="0" destOrd="0" presId="urn:diagrams.loki3.com/BracketList"/>
    <dgm:cxn modelId="{EE754AAD-A0B3-41DA-B58C-5E59F187BD22}" type="presParOf" srcId="{6730E732-E837-4345-B0AA-FB2A750E88F9}" destId="{50905227-C113-4FB2-8AC4-99301BB000C3}" srcOrd="0" destOrd="0" presId="urn:diagrams.loki3.com/BracketList"/>
    <dgm:cxn modelId="{468231BE-3AB1-4C22-9A4D-59F6DF2F019A}" type="presParOf" srcId="{6730E732-E837-4345-B0AA-FB2A750E88F9}" destId="{C3E1436C-59AC-4402-838A-906C135164D0}" srcOrd="1" destOrd="0" presId="urn:diagrams.loki3.com/BracketList"/>
    <dgm:cxn modelId="{03679DC5-A8EC-4E0A-B2A9-6E8AEAA9B5A2}" type="presParOf" srcId="{6730E732-E837-4345-B0AA-FB2A750E88F9}" destId="{75621E90-33DB-4539-898E-E4BE460993EF}" srcOrd="2" destOrd="0" presId="urn:diagrams.loki3.com/BracketList"/>
    <dgm:cxn modelId="{D3C78489-C544-4467-8100-9B9346181344}" type="presParOf" srcId="{6730E732-E837-4345-B0AA-FB2A750E88F9}" destId="{6F6ECE02-025A-4F4A-BAA7-1D7664894B7C}" srcOrd="3" destOrd="0" presId="urn:diagrams.loki3.com/BracketList"/>
    <dgm:cxn modelId="{AB4CD1A1-3142-4D92-B25E-B5FE0C53E83E}" type="presParOf" srcId="{7EF480E4-0F18-411E-B1EC-F77B2F82386E}" destId="{9C72C788-4C48-42EC-83A6-C0301E8129CE}" srcOrd="1" destOrd="0" presId="urn:diagrams.loki3.com/BracketList"/>
    <dgm:cxn modelId="{62FBF710-8566-4D0E-B7E4-76EF4B200995}" type="presParOf" srcId="{7EF480E4-0F18-411E-B1EC-F77B2F82386E}" destId="{2BB98F41-0302-4788-9249-37622D711DD5}" srcOrd="2" destOrd="0" presId="urn:diagrams.loki3.com/BracketList"/>
    <dgm:cxn modelId="{3E07648A-FC05-423F-B2E1-FF8CFCE67BE7}" type="presParOf" srcId="{2BB98F41-0302-4788-9249-37622D711DD5}" destId="{D0030846-A653-4321-B5CA-9FD481D9EB7E}" srcOrd="0" destOrd="0" presId="urn:diagrams.loki3.com/BracketList"/>
    <dgm:cxn modelId="{29ABE32B-20AD-426D-BD1F-E219CCAE84D2}" type="presParOf" srcId="{2BB98F41-0302-4788-9249-37622D711DD5}" destId="{F7310AA2-25A5-4D34-8B1B-13D3A7EE469D}" srcOrd="1" destOrd="0" presId="urn:diagrams.loki3.com/BracketList"/>
    <dgm:cxn modelId="{364F471C-6858-4FFA-A918-1FECAAE72D7E}" type="presParOf" srcId="{2BB98F41-0302-4788-9249-37622D711DD5}" destId="{7EB2C3BD-8891-4673-A3CA-5A9AE90DDFCD}" srcOrd="2" destOrd="0" presId="urn:diagrams.loki3.com/BracketList"/>
    <dgm:cxn modelId="{35F1AC8A-5214-465C-8FE5-23E801397645}" type="presParOf" srcId="{2BB98F41-0302-4788-9249-37622D711DD5}" destId="{36E79EDD-EBDE-413F-B860-8978C80FE008}" srcOrd="3" destOrd="0" presId="urn:diagrams.loki3.com/BracketList"/>
    <dgm:cxn modelId="{E10B68F5-6BDC-4C1D-9B88-4E9CED195821}" type="presParOf" srcId="{7EF480E4-0F18-411E-B1EC-F77B2F82386E}" destId="{9333C3CA-5308-4DCE-A4B6-7C67F9F81AB4}" srcOrd="3" destOrd="0" presId="urn:diagrams.loki3.com/BracketList"/>
    <dgm:cxn modelId="{B8710E14-8465-4E96-A327-F07B2CE66ECD}" type="presParOf" srcId="{7EF480E4-0F18-411E-B1EC-F77B2F82386E}" destId="{5A033B05-56CA-435C-A49E-552D570C73AF}" srcOrd="4" destOrd="0" presId="urn:diagrams.loki3.com/BracketList"/>
    <dgm:cxn modelId="{127876AD-DCCD-466A-9C8B-40C6AF5A20C9}" type="presParOf" srcId="{5A033B05-56CA-435C-A49E-552D570C73AF}" destId="{C292F136-A061-46D4-BDA7-F4D0C74C27FE}" srcOrd="0" destOrd="0" presId="urn:diagrams.loki3.com/BracketList"/>
    <dgm:cxn modelId="{B2086D2A-135F-48BE-A6A5-43C59F50B0A8}" type="presParOf" srcId="{5A033B05-56CA-435C-A49E-552D570C73AF}" destId="{CA47E9FF-9D61-47A1-8FEB-1CD2B24B34DD}" srcOrd="1" destOrd="0" presId="urn:diagrams.loki3.com/BracketList"/>
    <dgm:cxn modelId="{F71798EA-0D3C-4EBD-AE71-59F21A5EC61F}" type="presParOf" srcId="{5A033B05-56CA-435C-A49E-552D570C73AF}" destId="{E39396EF-ABFF-4B5F-BAF0-BE68874C6B59}" srcOrd="2" destOrd="0" presId="urn:diagrams.loki3.com/BracketList"/>
    <dgm:cxn modelId="{8C862621-9C5F-47AB-8DD5-852424D6579F}" type="presParOf" srcId="{5A033B05-56CA-435C-A49E-552D570C73AF}" destId="{457B966A-5D6C-4067-AA2F-58E8F6D5324F}" srcOrd="3" destOrd="0" presId="urn:diagrams.loki3.com/BracketList"/>
    <dgm:cxn modelId="{8AC89E4A-071B-4666-B06F-0EA8726C22B8}" type="presParOf" srcId="{7EF480E4-0F18-411E-B1EC-F77B2F82386E}" destId="{2E0995B4-43E7-456F-9E78-6C62BCC0DA74}" srcOrd="5" destOrd="0" presId="urn:diagrams.loki3.com/BracketList"/>
    <dgm:cxn modelId="{7B001CC0-0D4D-47B7-8C21-30F7AFFBA309}" type="presParOf" srcId="{7EF480E4-0F18-411E-B1EC-F77B2F82386E}" destId="{2DC928A5-D636-47C3-88EB-D8EA2E559604}" srcOrd="6" destOrd="0" presId="urn:diagrams.loki3.com/BracketList"/>
    <dgm:cxn modelId="{13E16590-2A43-4686-BF71-CA252C67969A}" type="presParOf" srcId="{2DC928A5-D636-47C3-88EB-D8EA2E559604}" destId="{D5A23E45-AC99-4993-A973-950A3CEAF309}" srcOrd="0" destOrd="0" presId="urn:diagrams.loki3.com/BracketList"/>
    <dgm:cxn modelId="{78D4A253-06CA-4601-A0C1-E5308666D99C}" type="presParOf" srcId="{2DC928A5-D636-47C3-88EB-D8EA2E559604}" destId="{8058BF8A-D02A-4CB3-93E5-DB4EE2466D7B}" srcOrd="1" destOrd="0" presId="urn:diagrams.loki3.com/BracketList"/>
    <dgm:cxn modelId="{0DC49091-15E6-4E71-B1FE-DA5A0D2F3A2A}" type="presParOf" srcId="{2DC928A5-D636-47C3-88EB-D8EA2E559604}" destId="{B79EF6E6-7368-4A64-ACA1-99760425E149}" srcOrd="2" destOrd="0" presId="urn:diagrams.loki3.com/BracketList"/>
    <dgm:cxn modelId="{5F69997D-850D-4A9F-8CD7-81818938CC64}" type="presParOf" srcId="{2DC928A5-D636-47C3-88EB-D8EA2E559604}" destId="{59D0A575-B844-467D-8ECD-2DFDD57F529C}"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37C653-2296-4958-9E07-0AE39E593910}"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5824BAB-BADB-4699-A35E-96370E68D37B}">
      <dgm:prSet phldrT="[Text]"/>
      <dgm:spPr/>
      <dgm:t>
        <a:bodyPr/>
        <a:lstStyle/>
        <a:p>
          <a:r>
            <a:rPr lang="en-US" dirty="0"/>
            <a:t>Acquire Locks in Same Order</a:t>
          </a:r>
        </a:p>
      </dgm:t>
    </dgm:pt>
    <dgm:pt modelId="{CB9DA663-C916-48A7-8EC9-BB1D3797CF3A}" type="parTrans" cxnId="{787936BB-E400-45A6-9097-B942FB1522E6}">
      <dgm:prSet/>
      <dgm:spPr/>
      <dgm:t>
        <a:bodyPr/>
        <a:lstStyle/>
        <a:p>
          <a:endParaRPr lang="en-US"/>
        </a:p>
      </dgm:t>
    </dgm:pt>
    <dgm:pt modelId="{23A0272E-5D16-4BF8-AB22-07B2EFA8465D}" type="sibTrans" cxnId="{787936BB-E400-45A6-9097-B942FB1522E6}">
      <dgm:prSet/>
      <dgm:spPr/>
      <dgm:t>
        <a:bodyPr/>
        <a:lstStyle/>
        <a:p>
          <a:endParaRPr lang="en-US"/>
        </a:p>
      </dgm:t>
    </dgm:pt>
    <dgm:pt modelId="{12D72A60-2471-409F-8AC7-F34027DD9BD4}">
      <dgm:prSet phldrT="[Text]"/>
      <dgm:spPr/>
      <dgm:t>
        <a:bodyPr/>
        <a:lstStyle/>
        <a:p>
          <a:r>
            <a:rPr lang="en-US" dirty="0"/>
            <a:t>If the resource locks are always acquired in the same order across all threads, deadlock cannot occur.</a:t>
          </a:r>
        </a:p>
      </dgm:t>
    </dgm:pt>
    <dgm:pt modelId="{D55C6338-4248-49EA-ABA1-68CCF635B879}" type="parTrans" cxnId="{8CB113D4-314E-4635-BEC3-C129D045D5AD}">
      <dgm:prSet/>
      <dgm:spPr/>
      <dgm:t>
        <a:bodyPr/>
        <a:lstStyle/>
        <a:p>
          <a:endParaRPr lang="en-US"/>
        </a:p>
      </dgm:t>
    </dgm:pt>
    <dgm:pt modelId="{CF1258E0-048C-45C3-8310-835238638351}" type="sibTrans" cxnId="{8CB113D4-314E-4635-BEC3-C129D045D5AD}">
      <dgm:prSet/>
      <dgm:spPr/>
      <dgm:t>
        <a:bodyPr/>
        <a:lstStyle/>
        <a:p>
          <a:endParaRPr lang="en-US"/>
        </a:p>
      </dgm:t>
    </dgm:pt>
    <dgm:pt modelId="{FDF0D019-3424-4DF8-BBAE-36D8FFAE83F7}">
      <dgm:prSet phldrT="[Text]"/>
      <dgm:spPr/>
      <dgm:t>
        <a:bodyPr/>
        <a:lstStyle/>
        <a:p>
          <a:r>
            <a:rPr lang="en-US" dirty="0"/>
            <a:t>Consign Locking to Single Thread</a:t>
          </a:r>
        </a:p>
      </dgm:t>
    </dgm:pt>
    <dgm:pt modelId="{535F174D-E795-4688-BE09-F75F93F66BC2}" type="parTrans" cxnId="{6FF8E4DE-1148-45EE-9A56-2BA3B35F8FE4}">
      <dgm:prSet/>
      <dgm:spPr/>
      <dgm:t>
        <a:bodyPr/>
        <a:lstStyle/>
        <a:p>
          <a:endParaRPr lang="en-US"/>
        </a:p>
      </dgm:t>
    </dgm:pt>
    <dgm:pt modelId="{A36DD57D-EB19-4C7E-B95D-43555DDD3D54}" type="sibTrans" cxnId="{6FF8E4DE-1148-45EE-9A56-2BA3B35F8FE4}">
      <dgm:prSet/>
      <dgm:spPr/>
      <dgm:t>
        <a:bodyPr/>
        <a:lstStyle/>
        <a:p>
          <a:endParaRPr lang="en-US"/>
        </a:p>
      </dgm:t>
    </dgm:pt>
    <dgm:pt modelId="{224368FA-29EF-4C5D-96E5-E2FE3C987D64}">
      <dgm:prSet phldrT="[Text]"/>
      <dgm:spPr/>
      <dgm:t>
        <a:bodyPr/>
        <a:lstStyle/>
        <a:p>
          <a:r>
            <a:rPr lang="en-US" dirty="0"/>
            <a:t>One design pattern has a single thread performing the tasks where locking would be required. The other threads submit requests to the locking thread for it to perform the work.</a:t>
          </a:r>
        </a:p>
      </dgm:t>
    </dgm:pt>
    <dgm:pt modelId="{F1E8D5DC-CC54-41AB-A242-FFC122FCAF2B}" type="parTrans" cxnId="{AA6EB95B-6699-4F9F-B5E1-6C38243EDC48}">
      <dgm:prSet/>
      <dgm:spPr/>
      <dgm:t>
        <a:bodyPr/>
        <a:lstStyle/>
        <a:p>
          <a:endParaRPr lang="en-US"/>
        </a:p>
      </dgm:t>
    </dgm:pt>
    <dgm:pt modelId="{43D23D30-0953-45BE-BF2F-C74A7CF9433F}" type="sibTrans" cxnId="{AA6EB95B-6699-4F9F-B5E1-6C38243EDC48}">
      <dgm:prSet/>
      <dgm:spPr/>
      <dgm:t>
        <a:bodyPr/>
        <a:lstStyle/>
        <a:p>
          <a:endParaRPr lang="en-US"/>
        </a:p>
      </dgm:t>
    </dgm:pt>
    <dgm:pt modelId="{07E30C87-7A89-42F6-AFFB-0B37F207C1D4}">
      <dgm:prSet phldrT="[Text]"/>
      <dgm:spPr/>
      <dgm:t>
        <a:bodyPr/>
        <a:lstStyle/>
        <a:p>
          <a:r>
            <a:rPr lang="en-US" dirty="0"/>
            <a:t>Change Coordination Strategy</a:t>
          </a:r>
        </a:p>
      </dgm:t>
    </dgm:pt>
    <dgm:pt modelId="{C29AA152-34F3-44CE-95C8-5E47383E0CA7}" type="parTrans" cxnId="{D0677B8E-A5FA-44AC-B6CA-38CC08F3A1B9}">
      <dgm:prSet/>
      <dgm:spPr/>
      <dgm:t>
        <a:bodyPr/>
        <a:lstStyle/>
        <a:p>
          <a:endParaRPr lang="en-US"/>
        </a:p>
      </dgm:t>
    </dgm:pt>
    <dgm:pt modelId="{C50DD2A5-B9A0-45F9-B86B-E787DA121927}" type="sibTrans" cxnId="{D0677B8E-A5FA-44AC-B6CA-38CC08F3A1B9}">
      <dgm:prSet/>
      <dgm:spPr/>
      <dgm:t>
        <a:bodyPr/>
        <a:lstStyle/>
        <a:p>
          <a:endParaRPr lang="en-US"/>
        </a:p>
      </dgm:t>
    </dgm:pt>
    <dgm:pt modelId="{B48F4D0E-60A7-47EA-94E1-9354146423C1}">
      <dgm:prSet phldrT="[Text]"/>
      <dgm:spPr/>
      <dgm:t>
        <a:bodyPr/>
        <a:lstStyle/>
        <a:p>
          <a:r>
            <a:rPr lang="en-US" dirty="0"/>
            <a:t>Deadlock can only occur if threads are synchronized with locks (monitors or Java locks). Change to immutable resources, thread private resources, or </a:t>
          </a:r>
          <a:r>
            <a:rPr lang="en-US" dirty="0" err="1"/>
            <a:t>threadsafe</a:t>
          </a:r>
          <a:r>
            <a:rPr lang="en-US" dirty="0"/>
            <a:t> datatypes coordination strategy (reference “Thread Coordination Strategies” slide).</a:t>
          </a:r>
        </a:p>
      </dgm:t>
    </dgm:pt>
    <dgm:pt modelId="{922E7BBE-CADA-4EAB-85D1-7170E8EF5B16}" type="parTrans" cxnId="{45D74F4A-301E-4507-9949-6DA91573A6A0}">
      <dgm:prSet/>
      <dgm:spPr/>
      <dgm:t>
        <a:bodyPr/>
        <a:lstStyle/>
        <a:p>
          <a:endParaRPr lang="en-US"/>
        </a:p>
      </dgm:t>
    </dgm:pt>
    <dgm:pt modelId="{B6BC4635-1635-430F-B599-265273615051}" type="sibTrans" cxnId="{45D74F4A-301E-4507-9949-6DA91573A6A0}">
      <dgm:prSet/>
      <dgm:spPr/>
      <dgm:t>
        <a:bodyPr/>
        <a:lstStyle/>
        <a:p>
          <a:endParaRPr lang="en-US"/>
        </a:p>
      </dgm:t>
    </dgm:pt>
    <dgm:pt modelId="{7EF480E4-0F18-411E-B1EC-F77B2F82386E}" type="pres">
      <dgm:prSet presAssocID="{B337C653-2296-4958-9E07-0AE39E593910}" presName="Name0" presStyleCnt="0">
        <dgm:presLayoutVars>
          <dgm:dir/>
          <dgm:animLvl val="lvl"/>
          <dgm:resizeHandles val="exact"/>
        </dgm:presLayoutVars>
      </dgm:prSet>
      <dgm:spPr/>
    </dgm:pt>
    <dgm:pt modelId="{6730E732-E837-4345-B0AA-FB2A750E88F9}" type="pres">
      <dgm:prSet presAssocID="{07E30C87-7A89-42F6-AFFB-0B37F207C1D4}" presName="linNode" presStyleCnt="0"/>
      <dgm:spPr/>
    </dgm:pt>
    <dgm:pt modelId="{50905227-C113-4FB2-8AC4-99301BB000C3}" type="pres">
      <dgm:prSet presAssocID="{07E30C87-7A89-42F6-AFFB-0B37F207C1D4}" presName="parTx" presStyleLbl="revTx" presStyleIdx="0" presStyleCnt="3">
        <dgm:presLayoutVars>
          <dgm:chMax val="1"/>
          <dgm:bulletEnabled val="1"/>
        </dgm:presLayoutVars>
      </dgm:prSet>
      <dgm:spPr/>
    </dgm:pt>
    <dgm:pt modelId="{C3E1436C-59AC-4402-838A-906C135164D0}" type="pres">
      <dgm:prSet presAssocID="{07E30C87-7A89-42F6-AFFB-0B37F207C1D4}" presName="bracket" presStyleLbl="parChTrans1D1" presStyleIdx="0" presStyleCnt="3"/>
      <dgm:spPr/>
    </dgm:pt>
    <dgm:pt modelId="{75621E90-33DB-4539-898E-E4BE460993EF}" type="pres">
      <dgm:prSet presAssocID="{07E30C87-7A89-42F6-AFFB-0B37F207C1D4}" presName="spH" presStyleCnt="0"/>
      <dgm:spPr/>
    </dgm:pt>
    <dgm:pt modelId="{6F6ECE02-025A-4F4A-BAA7-1D7664894B7C}" type="pres">
      <dgm:prSet presAssocID="{07E30C87-7A89-42F6-AFFB-0B37F207C1D4}" presName="desTx" presStyleLbl="node1" presStyleIdx="0" presStyleCnt="3">
        <dgm:presLayoutVars>
          <dgm:bulletEnabled val="1"/>
        </dgm:presLayoutVars>
      </dgm:prSet>
      <dgm:spPr/>
    </dgm:pt>
    <dgm:pt modelId="{9C72C788-4C48-42EC-83A6-C0301E8129CE}" type="pres">
      <dgm:prSet presAssocID="{C50DD2A5-B9A0-45F9-B86B-E787DA121927}" presName="spV" presStyleCnt="0"/>
      <dgm:spPr/>
    </dgm:pt>
    <dgm:pt modelId="{2BB98F41-0302-4788-9249-37622D711DD5}" type="pres">
      <dgm:prSet presAssocID="{45824BAB-BADB-4699-A35E-96370E68D37B}" presName="linNode" presStyleCnt="0"/>
      <dgm:spPr/>
    </dgm:pt>
    <dgm:pt modelId="{D0030846-A653-4321-B5CA-9FD481D9EB7E}" type="pres">
      <dgm:prSet presAssocID="{45824BAB-BADB-4699-A35E-96370E68D37B}" presName="parTx" presStyleLbl="revTx" presStyleIdx="1" presStyleCnt="3">
        <dgm:presLayoutVars>
          <dgm:chMax val="1"/>
          <dgm:bulletEnabled val="1"/>
        </dgm:presLayoutVars>
      </dgm:prSet>
      <dgm:spPr/>
    </dgm:pt>
    <dgm:pt modelId="{F7310AA2-25A5-4D34-8B1B-13D3A7EE469D}" type="pres">
      <dgm:prSet presAssocID="{45824BAB-BADB-4699-A35E-96370E68D37B}" presName="bracket" presStyleLbl="parChTrans1D1" presStyleIdx="1" presStyleCnt="3"/>
      <dgm:spPr/>
    </dgm:pt>
    <dgm:pt modelId="{7EB2C3BD-8891-4673-A3CA-5A9AE90DDFCD}" type="pres">
      <dgm:prSet presAssocID="{45824BAB-BADB-4699-A35E-96370E68D37B}" presName="spH" presStyleCnt="0"/>
      <dgm:spPr/>
    </dgm:pt>
    <dgm:pt modelId="{36E79EDD-EBDE-413F-B860-8978C80FE008}" type="pres">
      <dgm:prSet presAssocID="{45824BAB-BADB-4699-A35E-96370E68D37B}" presName="desTx" presStyleLbl="node1" presStyleIdx="1" presStyleCnt="3">
        <dgm:presLayoutVars>
          <dgm:bulletEnabled val="1"/>
        </dgm:presLayoutVars>
      </dgm:prSet>
      <dgm:spPr/>
    </dgm:pt>
    <dgm:pt modelId="{9333C3CA-5308-4DCE-A4B6-7C67F9F81AB4}" type="pres">
      <dgm:prSet presAssocID="{23A0272E-5D16-4BF8-AB22-07B2EFA8465D}" presName="spV" presStyleCnt="0"/>
      <dgm:spPr/>
    </dgm:pt>
    <dgm:pt modelId="{5A033B05-56CA-435C-A49E-552D570C73AF}" type="pres">
      <dgm:prSet presAssocID="{FDF0D019-3424-4DF8-BBAE-36D8FFAE83F7}" presName="linNode" presStyleCnt="0"/>
      <dgm:spPr/>
    </dgm:pt>
    <dgm:pt modelId="{C292F136-A061-46D4-BDA7-F4D0C74C27FE}" type="pres">
      <dgm:prSet presAssocID="{FDF0D019-3424-4DF8-BBAE-36D8FFAE83F7}" presName="parTx" presStyleLbl="revTx" presStyleIdx="2" presStyleCnt="3">
        <dgm:presLayoutVars>
          <dgm:chMax val="1"/>
          <dgm:bulletEnabled val="1"/>
        </dgm:presLayoutVars>
      </dgm:prSet>
      <dgm:spPr/>
    </dgm:pt>
    <dgm:pt modelId="{CA47E9FF-9D61-47A1-8FEB-1CD2B24B34DD}" type="pres">
      <dgm:prSet presAssocID="{FDF0D019-3424-4DF8-BBAE-36D8FFAE83F7}" presName="bracket" presStyleLbl="parChTrans1D1" presStyleIdx="2" presStyleCnt="3"/>
      <dgm:spPr/>
    </dgm:pt>
    <dgm:pt modelId="{E39396EF-ABFF-4B5F-BAF0-BE68874C6B59}" type="pres">
      <dgm:prSet presAssocID="{FDF0D019-3424-4DF8-BBAE-36D8FFAE83F7}" presName="spH" presStyleCnt="0"/>
      <dgm:spPr/>
    </dgm:pt>
    <dgm:pt modelId="{457B966A-5D6C-4067-AA2F-58E8F6D5324F}" type="pres">
      <dgm:prSet presAssocID="{FDF0D019-3424-4DF8-BBAE-36D8FFAE83F7}" presName="desTx" presStyleLbl="node1" presStyleIdx="2" presStyleCnt="3">
        <dgm:presLayoutVars>
          <dgm:bulletEnabled val="1"/>
        </dgm:presLayoutVars>
      </dgm:prSet>
      <dgm:spPr/>
    </dgm:pt>
  </dgm:ptLst>
  <dgm:cxnLst>
    <dgm:cxn modelId="{9B476A1B-1EC4-483D-A37B-A404C3F9900D}" type="presOf" srcId="{B48F4D0E-60A7-47EA-94E1-9354146423C1}" destId="{6F6ECE02-025A-4F4A-BAA7-1D7664894B7C}" srcOrd="0" destOrd="0" presId="urn:diagrams.loki3.com/BracketList"/>
    <dgm:cxn modelId="{AA6EB95B-6699-4F9F-B5E1-6C38243EDC48}" srcId="{FDF0D019-3424-4DF8-BBAE-36D8FFAE83F7}" destId="{224368FA-29EF-4C5D-96E5-E2FE3C987D64}" srcOrd="0" destOrd="0" parTransId="{F1E8D5DC-CC54-41AB-A242-FFC122FCAF2B}" sibTransId="{43D23D30-0953-45BE-BF2F-C74A7CF9433F}"/>
    <dgm:cxn modelId="{45D74F4A-301E-4507-9949-6DA91573A6A0}" srcId="{07E30C87-7A89-42F6-AFFB-0B37F207C1D4}" destId="{B48F4D0E-60A7-47EA-94E1-9354146423C1}" srcOrd="0" destOrd="0" parTransId="{922E7BBE-CADA-4EAB-85D1-7170E8EF5B16}" sibTransId="{B6BC4635-1635-430F-B599-265273615051}"/>
    <dgm:cxn modelId="{5AFF0881-13F2-490F-9D16-000C13554761}" type="presOf" srcId="{45824BAB-BADB-4699-A35E-96370E68D37B}" destId="{D0030846-A653-4321-B5CA-9FD481D9EB7E}" srcOrd="0" destOrd="0" presId="urn:diagrams.loki3.com/BracketList"/>
    <dgm:cxn modelId="{D995BF8A-45D5-4BA4-B585-F545E87C191E}" type="presOf" srcId="{B337C653-2296-4958-9E07-0AE39E593910}" destId="{7EF480E4-0F18-411E-B1EC-F77B2F82386E}" srcOrd="0" destOrd="0" presId="urn:diagrams.loki3.com/BracketList"/>
    <dgm:cxn modelId="{D0677B8E-A5FA-44AC-B6CA-38CC08F3A1B9}" srcId="{B337C653-2296-4958-9E07-0AE39E593910}" destId="{07E30C87-7A89-42F6-AFFB-0B37F207C1D4}" srcOrd="0" destOrd="0" parTransId="{C29AA152-34F3-44CE-95C8-5E47383E0CA7}" sibTransId="{C50DD2A5-B9A0-45F9-B86B-E787DA121927}"/>
    <dgm:cxn modelId="{DAA33393-76BB-4989-BC67-21810BEAEF91}" type="presOf" srcId="{12D72A60-2471-409F-8AC7-F34027DD9BD4}" destId="{36E79EDD-EBDE-413F-B860-8978C80FE008}" srcOrd="0" destOrd="0" presId="urn:diagrams.loki3.com/BracketList"/>
    <dgm:cxn modelId="{64A206A6-CBF0-4E84-A456-C9FDFA39F567}" type="presOf" srcId="{07E30C87-7A89-42F6-AFFB-0B37F207C1D4}" destId="{50905227-C113-4FB2-8AC4-99301BB000C3}" srcOrd="0" destOrd="0" presId="urn:diagrams.loki3.com/BracketList"/>
    <dgm:cxn modelId="{787936BB-E400-45A6-9097-B942FB1522E6}" srcId="{B337C653-2296-4958-9E07-0AE39E593910}" destId="{45824BAB-BADB-4699-A35E-96370E68D37B}" srcOrd="1" destOrd="0" parTransId="{CB9DA663-C916-48A7-8EC9-BB1D3797CF3A}" sibTransId="{23A0272E-5D16-4BF8-AB22-07B2EFA8465D}"/>
    <dgm:cxn modelId="{5B0EB1BB-93C0-4C0D-BDC4-50743DB19F30}" type="presOf" srcId="{FDF0D019-3424-4DF8-BBAE-36D8FFAE83F7}" destId="{C292F136-A061-46D4-BDA7-F4D0C74C27FE}" srcOrd="0" destOrd="0" presId="urn:diagrams.loki3.com/BracketList"/>
    <dgm:cxn modelId="{3A5C39C7-8E62-462E-9C74-85B35D85EFC2}" type="presOf" srcId="{224368FA-29EF-4C5D-96E5-E2FE3C987D64}" destId="{457B966A-5D6C-4067-AA2F-58E8F6D5324F}" srcOrd="0" destOrd="0" presId="urn:diagrams.loki3.com/BracketList"/>
    <dgm:cxn modelId="{8CB113D4-314E-4635-BEC3-C129D045D5AD}" srcId="{45824BAB-BADB-4699-A35E-96370E68D37B}" destId="{12D72A60-2471-409F-8AC7-F34027DD9BD4}" srcOrd="0" destOrd="0" parTransId="{D55C6338-4248-49EA-ABA1-68CCF635B879}" sibTransId="{CF1258E0-048C-45C3-8310-835238638351}"/>
    <dgm:cxn modelId="{6FF8E4DE-1148-45EE-9A56-2BA3B35F8FE4}" srcId="{B337C653-2296-4958-9E07-0AE39E593910}" destId="{FDF0D019-3424-4DF8-BBAE-36D8FFAE83F7}" srcOrd="2" destOrd="0" parTransId="{535F174D-E795-4688-BE09-F75F93F66BC2}" sibTransId="{A36DD57D-EB19-4C7E-B95D-43555DDD3D54}"/>
    <dgm:cxn modelId="{2DBAD219-1ACF-4724-8DA5-8AE0BBA504B6}" type="presParOf" srcId="{7EF480E4-0F18-411E-B1EC-F77B2F82386E}" destId="{6730E732-E837-4345-B0AA-FB2A750E88F9}" srcOrd="0" destOrd="0" presId="urn:diagrams.loki3.com/BracketList"/>
    <dgm:cxn modelId="{EE754AAD-A0B3-41DA-B58C-5E59F187BD22}" type="presParOf" srcId="{6730E732-E837-4345-B0AA-FB2A750E88F9}" destId="{50905227-C113-4FB2-8AC4-99301BB000C3}" srcOrd="0" destOrd="0" presId="urn:diagrams.loki3.com/BracketList"/>
    <dgm:cxn modelId="{468231BE-3AB1-4C22-9A4D-59F6DF2F019A}" type="presParOf" srcId="{6730E732-E837-4345-B0AA-FB2A750E88F9}" destId="{C3E1436C-59AC-4402-838A-906C135164D0}" srcOrd="1" destOrd="0" presId="urn:diagrams.loki3.com/BracketList"/>
    <dgm:cxn modelId="{03679DC5-A8EC-4E0A-B2A9-6E8AEAA9B5A2}" type="presParOf" srcId="{6730E732-E837-4345-B0AA-FB2A750E88F9}" destId="{75621E90-33DB-4539-898E-E4BE460993EF}" srcOrd="2" destOrd="0" presId="urn:diagrams.loki3.com/BracketList"/>
    <dgm:cxn modelId="{D3C78489-C544-4467-8100-9B9346181344}" type="presParOf" srcId="{6730E732-E837-4345-B0AA-FB2A750E88F9}" destId="{6F6ECE02-025A-4F4A-BAA7-1D7664894B7C}" srcOrd="3" destOrd="0" presId="urn:diagrams.loki3.com/BracketList"/>
    <dgm:cxn modelId="{AB4CD1A1-3142-4D92-B25E-B5FE0C53E83E}" type="presParOf" srcId="{7EF480E4-0F18-411E-B1EC-F77B2F82386E}" destId="{9C72C788-4C48-42EC-83A6-C0301E8129CE}" srcOrd="1" destOrd="0" presId="urn:diagrams.loki3.com/BracketList"/>
    <dgm:cxn modelId="{62FBF710-8566-4D0E-B7E4-76EF4B200995}" type="presParOf" srcId="{7EF480E4-0F18-411E-B1EC-F77B2F82386E}" destId="{2BB98F41-0302-4788-9249-37622D711DD5}" srcOrd="2" destOrd="0" presId="urn:diagrams.loki3.com/BracketList"/>
    <dgm:cxn modelId="{3E07648A-FC05-423F-B2E1-FF8CFCE67BE7}" type="presParOf" srcId="{2BB98F41-0302-4788-9249-37622D711DD5}" destId="{D0030846-A653-4321-B5CA-9FD481D9EB7E}" srcOrd="0" destOrd="0" presId="urn:diagrams.loki3.com/BracketList"/>
    <dgm:cxn modelId="{29ABE32B-20AD-426D-BD1F-E219CCAE84D2}" type="presParOf" srcId="{2BB98F41-0302-4788-9249-37622D711DD5}" destId="{F7310AA2-25A5-4D34-8B1B-13D3A7EE469D}" srcOrd="1" destOrd="0" presId="urn:diagrams.loki3.com/BracketList"/>
    <dgm:cxn modelId="{364F471C-6858-4FFA-A918-1FECAAE72D7E}" type="presParOf" srcId="{2BB98F41-0302-4788-9249-37622D711DD5}" destId="{7EB2C3BD-8891-4673-A3CA-5A9AE90DDFCD}" srcOrd="2" destOrd="0" presId="urn:diagrams.loki3.com/BracketList"/>
    <dgm:cxn modelId="{35F1AC8A-5214-465C-8FE5-23E801397645}" type="presParOf" srcId="{2BB98F41-0302-4788-9249-37622D711DD5}" destId="{36E79EDD-EBDE-413F-B860-8978C80FE008}" srcOrd="3" destOrd="0" presId="urn:diagrams.loki3.com/BracketList"/>
    <dgm:cxn modelId="{E10B68F5-6BDC-4C1D-9B88-4E9CED195821}" type="presParOf" srcId="{7EF480E4-0F18-411E-B1EC-F77B2F82386E}" destId="{9333C3CA-5308-4DCE-A4B6-7C67F9F81AB4}" srcOrd="3" destOrd="0" presId="urn:diagrams.loki3.com/BracketList"/>
    <dgm:cxn modelId="{B8710E14-8465-4E96-A327-F07B2CE66ECD}" type="presParOf" srcId="{7EF480E4-0F18-411E-B1EC-F77B2F82386E}" destId="{5A033B05-56CA-435C-A49E-552D570C73AF}" srcOrd="4" destOrd="0" presId="urn:diagrams.loki3.com/BracketList"/>
    <dgm:cxn modelId="{127876AD-DCCD-466A-9C8B-40C6AF5A20C9}" type="presParOf" srcId="{5A033B05-56CA-435C-A49E-552D570C73AF}" destId="{C292F136-A061-46D4-BDA7-F4D0C74C27FE}" srcOrd="0" destOrd="0" presId="urn:diagrams.loki3.com/BracketList"/>
    <dgm:cxn modelId="{B2086D2A-135F-48BE-A6A5-43C59F50B0A8}" type="presParOf" srcId="{5A033B05-56CA-435C-A49E-552D570C73AF}" destId="{CA47E9FF-9D61-47A1-8FEB-1CD2B24B34DD}" srcOrd="1" destOrd="0" presId="urn:diagrams.loki3.com/BracketList"/>
    <dgm:cxn modelId="{F71798EA-0D3C-4EBD-AE71-59F21A5EC61F}" type="presParOf" srcId="{5A033B05-56CA-435C-A49E-552D570C73AF}" destId="{E39396EF-ABFF-4B5F-BAF0-BE68874C6B59}" srcOrd="2" destOrd="0" presId="urn:diagrams.loki3.com/BracketList"/>
    <dgm:cxn modelId="{8C862621-9C5F-47AB-8DD5-852424D6579F}" type="presParOf" srcId="{5A033B05-56CA-435C-A49E-552D570C73AF}" destId="{457B966A-5D6C-4067-AA2F-58E8F6D5324F}"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05227-C113-4FB2-8AC4-99301BB000C3}">
      <dsp:nvSpPr>
        <dsp:cNvPr id="0" name=""/>
        <dsp:cNvSpPr/>
      </dsp:nvSpPr>
      <dsp:spPr>
        <a:xfrm>
          <a:off x="5357" y="290263"/>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Immutable Resource</a:t>
          </a:r>
        </a:p>
      </dsp:txBody>
      <dsp:txXfrm>
        <a:off x="5357" y="290263"/>
        <a:ext cx="2740521" cy="835312"/>
      </dsp:txXfrm>
    </dsp:sp>
    <dsp:sp modelId="{C3E1436C-59AC-4402-838A-906C135164D0}">
      <dsp:nvSpPr>
        <dsp:cNvPr id="0" name=""/>
        <dsp:cNvSpPr/>
      </dsp:nvSpPr>
      <dsp:spPr>
        <a:xfrm>
          <a:off x="2745878" y="81435"/>
          <a:ext cx="548104" cy="125296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6ECE02-025A-4F4A-BAA7-1D7664894B7C}">
      <dsp:nvSpPr>
        <dsp:cNvPr id="0" name=""/>
        <dsp:cNvSpPr/>
      </dsp:nvSpPr>
      <dsp:spPr>
        <a:xfrm>
          <a:off x="3513224" y="81435"/>
          <a:ext cx="7454217" cy="12529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If the resource or variable is immutable, then multiple threads can read it without the need to coordinate access.</a:t>
          </a:r>
        </a:p>
      </dsp:txBody>
      <dsp:txXfrm>
        <a:off x="3513224" y="81435"/>
        <a:ext cx="7454217" cy="1252968"/>
      </dsp:txXfrm>
    </dsp:sp>
    <dsp:sp modelId="{D0030846-A653-4321-B5CA-9FD481D9EB7E}">
      <dsp:nvSpPr>
        <dsp:cNvPr id="0" name=""/>
        <dsp:cNvSpPr/>
      </dsp:nvSpPr>
      <dsp:spPr>
        <a:xfrm>
          <a:off x="5357" y="1633232"/>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Thread Private Resource</a:t>
          </a:r>
        </a:p>
      </dsp:txBody>
      <dsp:txXfrm>
        <a:off x="5357" y="1633232"/>
        <a:ext cx="2740521" cy="835312"/>
      </dsp:txXfrm>
    </dsp:sp>
    <dsp:sp modelId="{F7310AA2-25A5-4D34-8B1B-13D3A7EE469D}">
      <dsp:nvSpPr>
        <dsp:cNvPr id="0" name=""/>
        <dsp:cNvSpPr/>
      </dsp:nvSpPr>
      <dsp:spPr>
        <a:xfrm>
          <a:off x="2745878" y="1424404"/>
          <a:ext cx="548104" cy="125296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79EDD-EBDE-413F-B860-8978C80FE008}">
      <dsp:nvSpPr>
        <dsp:cNvPr id="0" name=""/>
        <dsp:cNvSpPr/>
      </dsp:nvSpPr>
      <dsp:spPr>
        <a:xfrm>
          <a:off x="3513224" y="1424404"/>
          <a:ext cx="7454217" cy="12529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If the resource or variable is kept private to each thread (each thread has its own copy), then the need to coordinate access is eliminated.</a:t>
          </a:r>
        </a:p>
      </dsp:txBody>
      <dsp:txXfrm>
        <a:off x="3513224" y="1424404"/>
        <a:ext cx="7454217" cy="1252968"/>
      </dsp:txXfrm>
    </dsp:sp>
    <dsp:sp modelId="{C292F136-A061-46D4-BDA7-F4D0C74C27FE}">
      <dsp:nvSpPr>
        <dsp:cNvPr id="0" name=""/>
        <dsp:cNvSpPr/>
      </dsp:nvSpPr>
      <dsp:spPr>
        <a:xfrm>
          <a:off x="5357" y="2806528"/>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err="1"/>
            <a:t>Threadsafe</a:t>
          </a:r>
          <a:r>
            <a:rPr lang="en-US" sz="2500" kern="1200" dirty="0"/>
            <a:t> Datatype</a:t>
          </a:r>
        </a:p>
      </dsp:txBody>
      <dsp:txXfrm>
        <a:off x="5357" y="2806528"/>
        <a:ext cx="2740521" cy="835312"/>
      </dsp:txXfrm>
    </dsp:sp>
    <dsp:sp modelId="{CA47E9FF-9D61-47A1-8FEB-1CD2B24B34DD}">
      <dsp:nvSpPr>
        <dsp:cNvPr id="0" name=""/>
        <dsp:cNvSpPr/>
      </dsp:nvSpPr>
      <dsp:spPr>
        <a:xfrm>
          <a:off x="2745878" y="2767372"/>
          <a:ext cx="548104" cy="91362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B966A-5D6C-4067-AA2F-58E8F6D5324F}">
      <dsp:nvSpPr>
        <dsp:cNvPr id="0" name=""/>
        <dsp:cNvSpPr/>
      </dsp:nvSpPr>
      <dsp:spPr>
        <a:xfrm>
          <a:off x="3513224" y="2767372"/>
          <a:ext cx="7454217" cy="9136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If the datatype itself ensures synchronization, the threads do not need to coordinate access.</a:t>
          </a:r>
        </a:p>
      </dsp:txBody>
      <dsp:txXfrm>
        <a:off x="3513224" y="2767372"/>
        <a:ext cx="7454217" cy="913623"/>
      </dsp:txXfrm>
    </dsp:sp>
    <dsp:sp modelId="{D5A23E45-AC99-4993-A973-950A3CEAF309}">
      <dsp:nvSpPr>
        <dsp:cNvPr id="0" name=""/>
        <dsp:cNvSpPr/>
      </dsp:nvSpPr>
      <dsp:spPr>
        <a:xfrm>
          <a:off x="5357" y="3979824"/>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Thread Synchronization</a:t>
          </a:r>
        </a:p>
      </dsp:txBody>
      <dsp:txXfrm>
        <a:off x="5357" y="3979824"/>
        <a:ext cx="2740521" cy="835312"/>
      </dsp:txXfrm>
    </dsp:sp>
    <dsp:sp modelId="{8058BF8A-D02A-4CB3-93E5-DB4EE2466D7B}">
      <dsp:nvSpPr>
        <dsp:cNvPr id="0" name=""/>
        <dsp:cNvSpPr/>
      </dsp:nvSpPr>
      <dsp:spPr>
        <a:xfrm>
          <a:off x="2745878" y="3770995"/>
          <a:ext cx="548104" cy="125296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D0A575-B844-467D-8ECD-2DFDD57F529C}">
      <dsp:nvSpPr>
        <dsp:cNvPr id="0" name=""/>
        <dsp:cNvSpPr/>
      </dsp:nvSpPr>
      <dsp:spPr>
        <a:xfrm>
          <a:off x="3513224" y="3770995"/>
          <a:ext cx="7454217" cy="12529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When resources or variables must be shared between threads, thread synchronization ensures that only one thread accesses it at a time.</a:t>
          </a:r>
        </a:p>
      </dsp:txBody>
      <dsp:txXfrm>
        <a:off x="3513224" y="3770995"/>
        <a:ext cx="7454217" cy="1252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05227-C113-4FB2-8AC4-99301BB000C3}">
      <dsp:nvSpPr>
        <dsp:cNvPr id="0" name=""/>
        <dsp:cNvSpPr/>
      </dsp:nvSpPr>
      <dsp:spPr>
        <a:xfrm>
          <a:off x="5357" y="621918"/>
          <a:ext cx="2740521" cy="117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Change Coordination Strategy</a:t>
          </a:r>
        </a:p>
      </dsp:txBody>
      <dsp:txXfrm>
        <a:off x="5357" y="621918"/>
        <a:ext cx="2740521" cy="1175625"/>
      </dsp:txXfrm>
    </dsp:sp>
    <dsp:sp modelId="{C3E1436C-59AC-4402-838A-906C135164D0}">
      <dsp:nvSpPr>
        <dsp:cNvPr id="0" name=""/>
        <dsp:cNvSpPr/>
      </dsp:nvSpPr>
      <dsp:spPr>
        <a:xfrm>
          <a:off x="2745878" y="236166"/>
          <a:ext cx="548104" cy="194712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6ECE02-025A-4F4A-BAA7-1D7664894B7C}">
      <dsp:nvSpPr>
        <dsp:cNvPr id="0" name=""/>
        <dsp:cNvSpPr/>
      </dsp:nvSpPr>
      <dsp:spPr>
        <a:xfrm>
          <a:off x="3513224" y="236166"/>
          <a:ext cx="7454217" cy="194712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Deadlock can only occur if threads are synchronized with locks (monitors or Java locks). Change to immutable resources, thread private resources, or </a:t>
          </a:r>
          <a:r>
            <a:rPr lang="en-US" sz="2500" kern="1200" dirty="0" err="1"/>
            <a:t>threadsafe</a:t>
          </a:r>
          <a:r>
            <a:rPr lang="en-US" sz="2500" kern="1200" dirty="0"/>
            <a:t> datatypes coordination strategy (reference “Thread Coordination Strategies” slide).</a:t>
          </a:r>
        </a:p>
      </dsp:txBody>
      <dsp:txXfrm>
        <a:off x="3513224" y="236166"/>
        <a:ext cx="7454217" cy="1947128"/>
      </dsp:txXfrm>
    </dsp:sp>
    <dsp:sp modelId="{D0030846-A653-4321-B5CA-9FD481D9EB7E}">
      <dsp:nvSpPr>
        <dsp:cNvPr id="0" name=""/>
        <dsp:cNvSpPr/>
      </dsp:nvSpPr>
      <dsp:spPr>
        <a:xfrm>
          <a:off x="5357" y="2312450"/>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Acquire Locks in Same Order</a:t>
          </a:r>
        </a:p>
      </dsp:txBody>
      <dsp:txXfrm>
        <a:off x="5357" y="2312450"/>
        <a:ext cx="2740521" cy="835312"/>
      </dsp:txXfrm>
    </dsp:sp>
    <dsp:sp modelId="{F7310AA2-25A5-4D34-8B1B-13D3A7EE469D}">
      <dsp:nvSpPr>
        <dsp:cNvPr id="0" name=""/>
        <dsp:cNvSpPr/>
      </dsp:nvSpPr>
      <dsp:spPr>
        <a:xfrm>
          <a:off x="2745878" y="2273295"/>
          <a:ext cx="548104" cy="91362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79EDD-EBDE-413F-B860-8978C80FE008}">
      <dsp:nvSpPr>
        <dsp:cNvPr id="0" name=""/>
        <dsp:cNvSpPr/>
      </dsp:nvSpPr>
      <dsp:spPr>
        <a:xfrm>
          <a:off x="3513224" y="2273295"/>
          <a:ext cx="7454217" cy="9136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If the resource locks are always acquired in the same order across all threads, deadlock cannot occur.</a:t>
          </a:r>
        </a:p>
      </dsp:txBody>
      <dsp:txXfrm>
        <a:off x="3513224" y="2273295"/>
        <a:ext cx="7454217" cy="913623"/>
      </dsp:txXfrm>
    </dsp:sp>
    <dsp:sp modelId="{C292F136-A061-46D4-BDA7-F4D0C74C27FE}">
      <dsp:nvSpPr>
        <dsp:cNvPr id="0" name=""/>
        <dsp:cNvSpPr/>
      </dsp:nvSpPr>
      <dsp:spPr>
        <a:xfrm>
          <a:off x="5357" y="3655419"/>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Consign Locking to Single Thread</a:t>
          </a:r>
        </a:p>
      </dsp:txBody>
      <dsp:txXfrm>
        <a:off x="5357" y="3655419"/>
        <a:ext cx="2740521" cy="835312"/>
      </dsp:txXfrm>
    </dsp:sp>
    <dsp:sp modelId="{CA47E9FF-9D61-47A1-8FEB-1CD2B24B34DD}">
      <dsp:nvSpPr>
        <dsp:cNvPr id="0" name=""/>
        <dsp:cNvSpPr/>
      </dsp:nvSpPr>
      <dsp:spPr>
        <a:xfrm>
          <a:off x="2745878" y="3276918"/>
          <a:ext cx="548104" cy="1592314"/>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B966A-5D6C-4067-AA2F-58E8F6D5324F}">
      <dsp:nvSpPr>
        <dsp:cNvPr id="0" name=""/>
        <dsp:cNvSpPr/>
      </dsp:nvSpPr>
      <dsp:spPr>
        <a:xfrm>
          <a:off x="3513224" y="3276918"/>
          <a:ext cx="7454217" cy="15923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One design pattern has a single thread performing the tasks where locking would be required. The other threads submit requests to the locking thread for it to perform the work.</a:t>
          </a:r>
        </a:p>
      </dsp:txBody>
      <dsp:txXfrm>
        <a:off x="3513224" y="3276918"/>
        <a:ext cx="7454217" cy="1592314"/>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28545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will ensure each individual Boolean operation is atomic; however, it </a:t>
            </a:r>
            <a:r>
              <a:rPr lang="en-US" i="1" dirty="0"/>
              <a:t>will not </a:t>
            </a:r>
            <a:r>
              <a:rPr lang="en-US" i="0" dirty="0"/>
              <a:t>ensure that multiple steps are atomic. Something can happen after the get() before the set().</a:t>
            </a:r>
            <a:endParaRPr lang="en-US" dirty="0"/>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5089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non-synchronized list is used, but access is synchronized each time the list is modified, so the results are as expected.</a:t>
            </a:r>
          </a:p>
          <a:p>
            <a:r>
              <a:rPr lang="en-US" dirty="0"/>
              <a:t>This is a use of a monitor which gets locked (in this case, the child thread).</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85611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will ensure each individual </a:t>
            </a:r>
            <a:r>
              <a:rPr lang="en-US" dirty="0" err="1"/>
              <a:t>boolean</a:t>
            </a:r>
            <a:r>
              <a:rPr lang="en-US" dirty="0"/>
              <a:t> operation is atomic; however, it </a:t>
            </a:r>
            <a:r>
              <a:rPr lang="en-US" i="1" dirty="0"/>
              <a:t>will not </a:t>
            </a:r>
            <a:r>
              <a:rPr lang="en-US" i="0" dirty="0"/>
              <a:t>ensure that multiple steps are atomic. Something can happen after the get() before the set().</a:t>
            </a:r>
            <a:endParaRPr lang="en-US" dirty="0"/>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095989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method is synchronized, which means the “this” object (</a:t>
            </a:r>
            <a:r>
              <a:rPr lang="en-US" dirty="0" err="1"/>
              <a:t>childThread</a:t>
            </a:r>
            <a:r>
              <a:rPr lang="en-US" dirty="0"/>
              <a:t>”) is used as the monitor for manipulating the list.</a:t>
            </a:r>
          </a:p>
          <a:p>
            <a:r>
              <a:rPr lang="en-US" dirty="0"/>
              <a:t>The results are as expected.</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805142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thread locks the monitor and then immediately waits, putting itself in a wait state until the child thread prints everything out and notifies anyone waiting.</a:t>
            </a:r>
          </a:p>
          <a:p>
            <a:r>
              <a:rPr lang="en-US" dirty="0"/>
              <a:t>Be careful that the waiting thread doesn’t wait forever. You can either put a timeout in the wait method in milliseconds, or make 100% sure the thread will be notified.</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55166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Deadlock occurs when two or more threads are waiting on each other. Each has a resource the other wants.</a:t>
            </a:r>
          </a:p>
          <a:p>
            <a:r>
              <a:rPr lang="en-US" dirty="0"/>
              <a:t>This can result in application “hangs”.</a:t>
            </a:r>
          </a:p>
          <a:p>
            <a:r>
              <a:rPr lang="en-US" dirty="0"/>
              <a:t>This can only happen when the same monitors are locked across threads, but in different orders.</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23758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21</a:t>
            </a:fld>
            <a:endParaRPr lang="en-US" altLang="en-US"/>
          </a:p>
        </p:txBody>
      </p:sp>
    </p:spTree>
    <p:extLst>
      <p:ext uri="{BB962C8B-B14F-4D97-AF65-F5344CB8AC3E}">
        <p14:creationId xmlns:p14="http://schemas.microsoft.com/office/powerpoint/2010/main" val="213293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a:t>
            </a:fld>
            <a:endParaRPr lang="en-US" altLang="en-US"/>
          </a:p>
        </p:txBody>
      </p:sp>
    </p:spTree>
    <p:extLst>
      <p:ext uri="{BB962C8B-B14F-4D97-AF65-F5344CB8AC3E}">
        <p14:creationId xmlns:p14="http://schemas.microsoft.com/office/powerpoint/2010/main" val="559271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incrementing some primitive types is not atomic, the results are not as expected.</a:t>
            </a:r>
          </a:p>
          <a:p>
            <a:r>
              <a:rPr lang="en-US" dirty="0"/>
              <a:t>Long and double are not atomic.</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868066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adding to a list consists of many steps behind the scenes, concurrent access on an object results in exceptions and invalid results.</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5296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6</a:t>
            </a:fld>
            <a:endParaRPr lang="en-US" altLang="en-US"/>
          </a:p>
        </p:txBody>
      </p:sp>
    </p:spTree>
    <p:extLst>
      <p:ext uri="{BB962C8B-B14F-4D97-AF65-F5344CB8AC3E}">
        <p14:creationId xmlns:p14="http://schemas.microsoft.com/office/powerpoint/2010/main" val="1765526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x is final (constant), it doesn’t matter if two or a million threads access it.</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468217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each thread has its own copy of X, they can both do whatever they need without conflict.</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70363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x is now </a:t>
            </a:r>
            <a:r>
              <a:rPr lang="en-US" dirty="0" err="1"/>
              <a:t>threadsafe</a:t>
            </a:r>
            <a:r>
              <a:rPr lang="en-US" dirty="0"/>
              <a:t> (atomic), increment by 5,000 in each thread works properly.</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34173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 synchronized list is used instead of a standard list, the results are as expected.</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31030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2/16/2022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2/16/2022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17959731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1329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2/16/2022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16215632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2/16/2022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9590615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2/16/2022</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3493367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2/16/2022</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18334343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2/16/2022</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377477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2/16/2022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2/16/2022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2534847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2/16/2022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16190262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2/16/2022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39031443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2/16/2022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368645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2/16/2022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2/16/2022</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2/16/2022</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2/16/2022</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2/16/2022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2/16/2022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2/16/2022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49038886"/>
      </p:ext>
    </p:extLst>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hyperlink" Target="https://docs.oracle.com/en/java/javase/11/docs/api/java.base/java/util/concurrent/atomic/AtomicLongFieldUpdater.html" TargetMode="External"/><Relationship Id="rId13" Type="http://schemas.openxmlformats.org/officeDocument/2006/relationships/hyperlink" Target="https://docs.oracle.com/en/java/javase/11/docs/api/java.base/java/util/concurrent/atomic/AtomicStampedReference.html" TargetMode="External"/><Relationship Id="rId3" Type="http://schemas.openxmlformats.org/officeDocument/2006/relationships/hyperlink" Target="https://docs.oracle.com/en/java/javase/11/docs/api/java.base/java/util/concurrent/atomic/AtomicInteger.html" TargetMode="External"/><Relationship Id="rId7" Type="http://schemas.openxmlformats.org/officeDocument/2006/relationships/hyperlink" Target="https://docs.oracle.com/en/java/javase/11/docs/api/java.base/java/util/concurrent/atomic/AtomicLongArray.html" TargetMode="External"/><Relationship Id="rId12" Type="http://schemas.openxmlformats.org/officeDocument/2006/relationships/hyperlink" Target="https://docs.oracle.com/en/java/javase/11/docs/api/java.base/java/util/concurrent/atomic/AtomicReferenceFieldUpdater.html" TargetMode="External"/><Relationship Id="rId2" Type="http://schemas.openxmlformats.org/officeDocument/2006/relationships/hyperlink" Target="https://docs.oracle.com/en/java/javase/11/docs/api/java.base/java/util/concurrent/atomic/AtomicBoolean.html" TargetMode="External"/><Relationship Id="rId1" Type="http://schemas.openxmlformats.org/officeDocument/2006/relationships/slideLayout" Target="../slideLayouts/slideLayout2.xml"/><Relationship Id="rId6" Type="http://schemas.openxmlformats.org/officeDocument/2006/relationships/hyperlink" Target="https://docs.oracle.com/en/java/javase/11/docs/api/java.base/java/util/concurrent/atomic/AtomicLong.html" TargetMode="External"/><Relationship Id="rId11" Type="http://schemas.openxmlformats.org/officeDocument/2006/relationships/hyperlink" Target="https://docs.oracle.com/en/java/javase/11/docs/api/java.base/java/util/concurrent/atomic/AtomicReferenceArray.html" TargetMode="External"/><Relationship Id="rId5" Type="http://schemas.openxmlformats.org/officeDocument/2006/relationships/hyperlink" Target="https://docs.oracle.com/en/java/javase/11/docs/api/java.base/java/util/concurrent/atomic/AtomicIntegerFieldUpdater.html" TargetMode="External"/><Relationship Id="rId10" Type="http://schemas.openxmlformats.org/officeDocument/2006/relationships/hyperlink" Target="https://docs.oracle.com/en/java/javase/11/docs/api/java.base/java/util/concurrent/atomic/AtomicReference.html" TargetMode="External"/><Relationship Id="rId4" Type="http://schemas.openxmlformats.org/officeDocument/2006/relationships/hyperlink" Target="https://docs.oracle.com/en/java/javase/11/docs/api/java.base/java/util/concurrent/atomic/AtomicIntegerArray.html" TargetMode="External"/><Relationship Id="rId9" Type="http://schemas.openxmlformats.org/officeDocument/2006/relationships/hyperlink" Target="https://docs.oracle.com/en/java/javase/11/docs/api/java.base/java/util/concurrent/atomic/AtomicMarkableReference.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s.oracle.com/javase/8/docs/api/java/util/NavigableMap.html" TargetMode="External"/><Relationship Id="rId13" Type="http://schemas.openxmlformats.org/officeDocument/2006/relationships/hyperlink" Target="https://docs.oracle.com/javase/8/docs/api/java/util/Collections.html#synchronizedSet-java.util.Set-" TargetMode="External"/><Relationship Id="rId3" Type="http://schemas.openxmlformats.org/officeDocument/2006/relationships/hyperlink" Target="https://docs.oracle.com/javase/8/docs/api/java/util/Collections.html#synchronizedCollection-java.util.Collection-" TargetMode="External"/><Relationship Id="rId7" Type="http://schemas.openxmlformats.org/officeDocument/2006/relationships/hyperlink" Target="https://docs.oracle.com/javase/8/docs/api/java/util/Collections.html#synchronizedMap-java.util.Map-" TargetMode="External"/><Relationship Id="rId12" Type="http://schemas.openxmlformats.org/officeDocument/2006/relationships/hyperlink" Target="https://docs.oracle.com/javase/8/docs/api/java/util/Set.html" TargetMode="External"/><Relationship Id="rId17" Type="http://schemas.openxmlformats.org/officeDocument/2006/relationships/hyperlink" Target="https://docs.oracle.com/javase/8/docs/api/java/util/Collections.html#synchronizedSortedSet-java.util.SortedSet-" TargetMode="External"/><Relationship Id="rId2" Type="http://schemas.openxmlformats.org/officeDocument/2006/relationships/hyperlink" Target="https://docs.oracle.com/javase/8/docs/api/java/util/Collection.html" TargetMode="External"/><Relationship Id="rId16" Type="http://schemas.openxmlformats.org/officeDocument/2006/relationships/hyperlink" Target="https://docs.oracle.com/javase/8/docs/api/java/util/SortedSet.html"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util/Map.html" TargetMode="External"/><Relationship Id="rId11" Type="http://schemas.openxmlformats.org/officeDocument/2006/relationships/hyperlink" Target="https://docs.oracle.com/javase/8/docs/api/java/util/Collections.html#synchronizedNavigableSet-java.util.NavigableSet-" TargetMode="External"/><Relationship Id="rId5" Type="http://schemas.openxmlformats.org/officeDocument/2006/relationships/hyperlink" Target="https://docs.oracle.com/javase/8/docs/api/java/util/Collections.html#synchronizedList-java.util.List-" TargetMode="External"/><Relationship Id="rId15" Type="http://schemas.openxmlformats.org/officeDocument/2006/relationships/hyperlink" Target="https://docs.oracle.com/javase/8/docs/api/java/util/Collections.html#synchronizedSortedMap-java.util.SortedMap-" TargetMode="External"/><Relationship Id="rId10" Type="http://schemas.openxmlformats.org/officeDocument/2006/relationships/hyperlink" Target="https://docs.oracle.com/javase/8/docs/api/java/util/NavigableSet.html" TargetMode="External"/><Relationship Id="rId4" Type="http://schemas.openxmlformats.org/officeDocument/2006/relationships/hyperlink" Target="https://docs.oracle.com/javase/8/docs/api/java/util/List.html" TargetMode="External"/><Relationship Id="rId9" Type="http://schemas.openxmlformats.org/officeDocument/2006/relationships/hyperlink" Target="https://docs.oracle.com/javase/8/docs/api/java/util/Collections.html#synchronizedNavigableMap-java.util.NavigableMap-" TargetMode="External"/><Relationship Id="rId14" Type="http://schemas.openxmlformats.org/officeDocument/2006/relationships/hyperlink" Target="https://docs.oracle.com/javase/8/docs/api/java/util/SortedMap.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22E_1677794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212_5B0ABEFC.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21F_1C8162B9.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22F_78FA9BBF.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220_899768CB.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221_87E5407.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222_EC49F8AA.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7_0.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218_DC9950D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21A_4D459882.xml"/><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microsoft.com/office/2018/10/relationships/comments" Target="../comments/modernComment_21B_F621659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Concurrency Control and Safety</a:t>
            </a: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prstClr val="white">
                    <a:lumMod val="50000"/>
                  </a:prstClr>
                </a:solidFill>
                <a:effectLst/>
                <a:uLnTx/>
                <a:uFillTx/>
                <a:latin typeface="Tahoma" panose="020B0604030504040204" pitchFamily="34" charset="0"/>
                <a:ea typeface="+mn-ea"/>
                <a:cs typeface="Arial" panose="020B0604020202020204" pitchFamily="34" charset="0"/>
              </a:rPr>
              <a:t>Copyright 2022 Warren Mansur. Permission granted for any use of Boston University.</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900" b="1" i="0" u="none" strike="noStrike" kern="1200" cap="none" spc="0" normalizeH="0" baseline="0" noProof="0" dirty="0">
              <a:ln>
                <a:noFill/>
              </a:ln>
              <a:solidFill>
                <a:prstClr val="white">
                  <a:lumMod val="50000"/>
                </a:prstClr>
              </a:solidFill>
              <a:effectLst/>
              <a:uLnTx/>
              <a:uFillTx/>
              <a:latin typeface="Tahoma" panose="020B060403050404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9868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93AA-43ED-440F-B344-A0B9A1D2892B}"/>
              </a:ext>
            </a:extLst>
          </p:cNvPr>
          <p:cNvSpPr>
            <a:spLocks noGrp="1"/>
          </p:cNvSpPr>
          <p:nvPr>
            <p:ph type="title"/>
          </p:nvPr>
        </p:nvSpPr>
        <p:spPr/>
        <p:txBody>
          <a:bodyPr/>
          <a:lstStyle/>
          <a:p>
            <a:r>
              <a:rPr lang="en-US" dirty="0" err="1"/>
              <a:t>Threadsafe</a:t>
            </a:r>
            <a:r>
              <a:rPr lang="en-US" dirty="0"/>
              <a:t> Primitive Types</a:t>
            </a:r>
          </a:p>
        </p:txBody>
      </p:sp>
      <p:graphicFrame>
        <p:nvGraphicFramePr>
          <p:cNvPr id="4" name="Content Placeholder 3">
            <a:extLst>
              <a:ext uri="{FF2B5EF4-FFF2-40B4-BE49-F238E27FC236}">
                <a16:creationId xmlns:a16="http://schemas.microsoft.com/office/drawing/2014/main" id="{F02F73EA-B47B-42F0-84C4-6A153B7C878D}"/>
              </a:ext>
            </a:extLst>
          </p:cNvPr>
          <p:cNvGraphicFramePr>
            <a:graphicFrameLocks noGrp="1"/>
          </p:cNvGraphicFramePr>
          <p:nvPr>
            <p:ph idx="1"/>
            <p:extLst>
              <p:ext uri="{D42A27DB-BD31-4B8C-83A1-F6EECF244321}">
                <p14:modId xmlns:p14="http://schemas.microsoft.com/office/powerpoint/2010/main" val="2645698953"/>
              </p:ext>
            </p:extLst>
          </p:nvPr>
        </p:nvGraphicFramePr>
        <p:xfrm>
          <a:off x="457200" y="1352303"/>
          <a:ext cx="11277600" cy="5505697"/>
        </p:xfrm>
        <a:graphic>
          <a:graphicData uri="http://schemas.openxmlformats.org/drawingml/2006/table">
            <a:tbl>
              <a:tblPr/>
              <a:tblGrid>
                <a:gridCol w="3602566">
                  <a:extLst>
                    <a:ext uri="{9D8B030D-6E8A-4147-A177-3AD203B41FA5}">
                      <a16:colId xmlns:a16="http://schemas.microsoft.com/office/drawing/2014/main" val="676982559"/>
                    </a:ext>
                  </a:extLst>
                </a:gridCol>
                <a:gridCol w="7675034">
                  <a:extLst>
                    <a:ext uri="{9D8B030D-6E8A-4147-A177-3AD203B41FA5}">
                      <a16:colId xmlns:a16="http://schemas.microsoft.com/office/drawing/2014/main" val="2055191014"/>
                    </a:ext>
                  </a:extLst>
                </a:gridCol>
              </a:tblGrid>
              <a:tr h="234416">
                <a:tc>
                  <a:txBody>
                    <a:bodyPr/>
                    <a:lstStyle/>
                    <a:p>
                      <a:pPr algn="l" fontAlgn="t"/>
                      <a:r>
                        <a:rPr lang="en-US" sz="1700" dirty="0">
                          <a:effectLst/>
                        </a:rPr>
                        <a:t>Class</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a:noFill/>
                    </a:lnT>
                    <a:lnB w="9525" cap="flat" cmpd="sng" algn="ctr">
                      <a:solidFill>
                        <a:srgbClr val="EEEEEE"/>
                      </a:solidFill>
                      <a:prstDash val="solid"/>
                      <a:round/>
                      <a:headEnd type="none" w="med" len="med"/>
                      <a:tailEnd type="none" w="med" len="med"/>
                    </a:lnB>
                    <a:solidFill>
                      <a:srgbClr val="DEE3E9"/>
                    </a:solidFill>
                  </a:tcPr>
                </a:tc>
                <a:tc>
                  <a:txBody>
                    <a:bodyPr/>
                    <a:lstStyle/>
                    <a:p>
                      <a:pPr algn="l" fontAlgn="t"/>
                      <a:r>
                        <a:rPr lang="en-US" sz="1700">
                          <a:effectLst/>
                        </a:rPr>
                        <a:t>Description</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a:noFill/>
                    </a:lnT>
                    <a:lnB w="9525" cap="flat" cmpd="sng" algn="ctr">
                      <a:solidFill>
                        <a:srgbClr val="EEEEEE"/>
                      </a:solidFill>
                      <a:prstDash val="solid"/>
                      <a:round/>
                      <a:headEnd type="none" w="med" len="med"/>
                      <a:tailEnd type="none" w="med" len="med"/>
                    </a:lnB>
                    <a:solidFill>
                      <a:srgbClr val="DEE3E9"/>
                    </a:solidFill>
                  </a:tcPr>
                </a:tc>
                <a:extLst>
                  <a:ext uri="{0D108BD9-81ED-4DB2-BD59-A6C34878D82A}">
                    <a16:rowId xmlns:a16="http://schemas.microsoft.com/office/drawing/2014/main" val="4103955570"/>
                  </a:ext>
                </a:extLst>
              </a:tr>
              <a:tr h="234416">
                <a:tc>
                  <a:txBody>
                    <a:bodyPr/>
                    <a:lstStyle/>
                    <a:p>
                      <a:pPr algn="l" fontAlgn="t"/>
                      <a:r>
                        <a:rPr lang="en-US" sz="1700" b="1" u="none" strike="noStrike">
                          <a:solidFill>
                            <a:srgbClr val="4A6782"/>
                          </a:solidFill>
                          <a:effectLst/>
                          <a:hlinkClick r:id="rId2" tooltip="class in java.util.concurrent.atomic"/>
                        </a:rPr>
                        <a:t>AtomicBoolean</a:t>
                      </a:r>
                      <a:endParaRPr lang="en-US" sz="1700" b="0">
                        <a:effectLst/>
                      </a:endParaRP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700">
                          <a:solidFill>
                            <a:srgbClr val="474747"/>
                          </a:solidFill>
                          <a:effectLst/>
                          <a:latin typeface="DejaVu Serif"/>
                        </a:rPr>
                        <a:t>A boolean value that may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998439248"/>
                  </a:ext>
                </a:extLst>
              </a:tr>
              <a:tr h="234416">
                <a:tc>
                  <a:txBody>
                    <a:bodyPr/>
                    <a:lstStyle/>
                    <a:p>
                      <a:pPr algn="l" fontAlgn="t"/>
                      <a:r>
                        <a:rPr lang="en-US" sz="1700" b="1" u="none" strike="noStrike">
                          <a:solidFill>
                            <a:srgbClr val="4A6782"/>
                          </a:solidFill>
                          <a:effectLst/>
                          <a:hlinkClick r:id="rId3" tooltip="class in java.util.concurrent.atomic"/>
                        </a:rPr>
                        <a:t>AtomicInteger</a:t>
                      </a:r>
                      <a:endParaRPr lang="en-US" sz="1700" b="0">
                        <a:effectLst/>
                      </a:endParaRP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700">
                          <a:solidFill>
                            <a:srgbClr val="474747"/>
                          </a:solidFill>
                          <a:effectLst/>
                          <a:latin typeface="DejaVu Serif"/>
                        </a:rPr>
                        <a:t>An int value that may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367299021"/>
                  </a:ext>
                </a:extLst>
              </a:tr>
              <a:tr h="234416">
                <a:tc>
                  <a:txBody>
                    <a:bodyPr/>
                    <a:lstStyle/>
                    <a:p>
                      <a:pPr algn="l" fontAlgn="t"/>
                      <a:r>
                        <a:rPr lang="en-US" sz="1700" b="1" u="none" strike="noStrike">
                          <a:solidFill>
                            <a:srgbClr val="4A6782"/>
                          </a:solidFill>
                          <a:effectLst/>
                          <a:hlinkClick r:id="rId4" tooltip="class in java.util.concurrent.atomic"/>
                        </a:rPr>
                        <a:t>AtomicIntegerArray</a:t>
                      </a:r>
                      <a:endParaRPr lang="en-US" sz="1700" b="0">
                        <a:effectLst/>
                      </a:endParaRP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700">
                          <a:solidFill>
                            <a:srgbClr val="474747"/>
                          </a:solidFill>
                          <a:effectLst/>
                          <a:latin typeface="DejaVu Serif"/>
                        </a:rPr>
                        <a:t>An int array in which elements may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32451395"/>
                  </a:ext>
                </a:extLst>
              </a:tr>
              <a:tr h="404044">
                <a:tc>
                  <a:txBody>
                    <a:bodyPr/>
                    <a:lstStyle/>
                    <a:p>
                      <a:pPr algn="l" fontAlgn="t"/>
                      <a:r>
                        <a:rPr lang="en-US" sz="1700" b="1" u="none" strike="noStrike">
                          <a:solidFill>
                            <a:srgbClr val="4A6782"/>
                          </a:solidFill>
                          <a:effectLst/>
                          <a:hlinkClick r:id="rId5" tooltip="class in java.util.concurrent.atomic"/>
                        </a:rPr>
                        <a:t>AtomicIntegerFieldUpdater</a:t>
                      </a:r>
                      <a:r>
                        <a:rPr lang="en-US" sz="1700" b="0">
                          <a:effectLst/>
                        </a:rPr>
                        <a:t>&lt;T&gt;</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700">
                          <a:solidFill>
                            <a:srgbClr val="474747"/>
                          </a:solidFill>
                          <a:effectLst/>
                          <a:latin typeface="DejaVu Serif"/>
                        </a:rPr>
                        <a:t>A reflection-based utility that enables atomic updates to designated volatile int fields of designated classes.</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941375310"/>
                  </a:ext>
                </a:extLst>
              </a:tr>
              <a:tr h="234416">
                <a:tc>
                  <a:txBody>
                    <a:bodyPr/>
                    <a:lstStyle/>
                    <a:p>
                      <a:pPr algn="l" fontAlgn="t"/>
                      <a:r>
                        <a:rPr lang="en-US" sz="1700" b="1" u="none" strike="noStrike">
                          <a:solidFill>
                            <a:srgbClr val="4A6782"/>
                          </a:solidFill>
                          <a:effectLst/>
                          <a:hlinkClick r:id="rId6" tooltip="class in java.util.concurrent.atomic"/>
                        </a:rPr>
                        <a:t>AtomicLong</a:t>
                      </a:r>
                      <a:endParaRPr lang="en-US" sz="1700" b="0">
                        <a:effectLst/>
                      </a:endParaRP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700">
                          <a:solidFill>
                            <a:srgbClr val="474747"/>
                          </a:solidFill>
                          <a:effectLst/>
                          <a:latin typeface="DejaVu Serif"/>
                        </a:rPr>
                        <a:t>A long value that may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622753619"/>
                  </a:ext>
                </a:extLst>
              </a:tr>
              <a:tr h="234416">
                <a:tc>
                  <a:txBody>
                    <a:bodyPr/>
                    <a:lstStyle/>
                    <a:p>
                      <a:pPr algn="l" fontAlgn="t"/>
                      <a:r>
                        <a:rPr lang="en-US" sz="1700" b="1" u="none" strike="noStrike">
                          <a:solidFill>
                            <a:srgbClr val="4A6782"/>
                          </a:solidFill>
                          <a:effectLst/>
                          <a:hlinkClick r:id="rId7" tooltip="class in java.util.concurrent.atomic"/>
                        </a:rPr>
                        <a:t>AtomicLongArray</a:t>
                      </a:r>
                      <a:endParaRPr lang="en-US" sz="1700" b="0">
                        <a:effectLst/>
                      </a:endParaRP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700">
                          <a:solidFill>
                            <a:srgbClr val="474747"/>
                          </a:solidFill>
                          <a:effectLst/>
                          <a:latin typeface="DejaVu Serif"/>
                        </a:rPr>
                        <a:t>A long array in which elements may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682749126"/>
                  </a:ext>
                </a:extLst>
              </a:tr>
              <a:tr h="404044">
                <a:tc>
                  <a:txBody>
                    <a:bodyPr/>
                    <a:lstStyle/>
                    <a:p>
                      <a:pPr algn="l" fontAlgn="t"/>
                      <a:r>
                        <a:rPr lang="en-US" sz="1700" b="1" u="none" strike="noStrike">
                          <a:solidFill>
                            <a:srgbClr val="4A6782"/>
                          </a:solidFill>
                          <a:effectLst/>
                          <a:hlinkClick r:id="rId8" tooltip="class in java.util.concurrent.atomic"/>
                        </a:rPr>
                        <a:t>AtomicLongFieldUpdater</a:t>
                      </a:r>
                      <a:r>
                        <a:rPr lang="en-US" sz="1700" b="0">
                          <a:effectLst/>
                        </a:rPr>
                        <a:t>&lt;T&gt;</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700">
                          <a:solidFill>
                            <a:srgbClr val="474747"/>
                          </a:solidFill>
                          <a:effectLst/>
                          <a:latin typeface="DejaVu Serif"/>
                        </a:rPr>
                        <a:t>A reflection-based utility that enables atomic updates to designated volatile long fields of designated classes.</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552900149"/>
                  </a:ext>
                </a:extLst>
              </a:tr>
              <a:tr h="404044">
                <a:tc>
                  <a:txBody>
                    <a:bodyPr/>
                    <a:lstStyle/>
                    <a:p>
                      <a:pPr algn="l" fontAlgn="t"/>
                      <a:r>
                        <a:rPr lang="en-US" sz="1700" b="1" u="none" strike="noStrike">
                          <a:solidFill>
                            <a:srgbClr val="4A6782"/>
                          </a:solidFill>
                          <a:effectLst/>
                          <a:hlinkClick r:id="rId9" tooltip="class in java.util.concurrent.atomic"/>
                        </a:rPr>
                        <a:t>AtomicMarkableReference</a:t>
                      </a:r>
                      <a:r>
                        <a:rPr lang="en-US" sz="1700" b="0">
                          <a:effectLst/>
                        </a:rPr>
                        <a:t>&lt;V&gt;</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700">
                          <a:solidFill>
                            <a:srgbClr val="474747"/>
                          </a:solidFill>
                          <a:effectLst/>
                          <a:latin typeface="DejaVu Serif"/>
                        </a:rPr>
                        <a:t>An AtomicMarkableReference maintains an object reference along with a mark bit, that can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956718301"/>
                  </a:ext>
                </a:extLst>
              </a:tr>
              <a:tr h="234416">
                <a:tc>
                  <a:txBody>
                    <a:bodyPr/>
                    <a:lstStyle/>
                    <a:p>
                      <a:pPr algn="l" fontAlgn="t"/>
                      <a:r>
                        <a:rPr lang="en-US" sz="1700" b="1" u="none" strike="noStrike">
                          <a:solidFill>
                            <a:srgbClr val="4A6782"/>
                          </a:solidFill>
                          <a:effectLst/>
                          <a:hlinkClick r:id="rId10" tooltip="class in java.util.concurrent.atomic"/>
                        </a:rPr>
                        <a:t>AtomicReference</a:t>
                      </a:r>
                      <a:r>
                        <a:rPr lang="en-US" sz="1700" b="0">
                          <a:effectLst/>
                        </a:rPr>
                        <a:t>&lt;V&gt;</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700">
                          <a:solidFill>
                            <a:srgbClr val="474747"/>
                          </a:solidFill>
                          <a:effectLst/>
                          <a:latin typeface="DejaVu Serif"/>
                        </a:rPr>
                        <a:t>An object reference that may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293283977"/>
                  </a:ext>
                </a:extLst>
              </a:tr>
              <a:tr h="234416">
                <a:tc>
                  <a:txBody>
                    <a:bodyPr/>
                    <a:lstStyle/>
                    <a:p>
                      <a:pPr algn="l" fontAlgn="t"/>
                      <a:r>
                        <a:rPr lang="en-US" sz="1700" b="1" u="none" strike="noStrike">
                          <a:solidFill>
                            <a:srgbClr val="4A6782"/>
                          </a:solidFill>
                          <a:effectLst/>
                          <a:hlinkClick r:id="rId11" tooltip="class in java.util.concurrent.atomic"/>
                        </a:rPr>
                        <a:t>AtomicReferenceArray</a:t>
                      </a:r>
                      <a:r>
                        <a:rPr lang="en-US" sz="1700" b="0">
                          <a:effectLst/>
                        </a:rPr>
                        <a:t>&lt;E&gt;</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700">
                          <a:solidFill>
                            <a:srgbClr val="474747"/>
                          </a:solidFill>
                          <a:effectLst/>
                          <a:latin typeface="DejaVu Serif"/>
                        </a:rPr>
                        <a:t>An array of object references in which elements may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581074375"/>
                  </a:ext>
                </a:extLst>
              </a:tr>
              <a:tr h="404044">
                <a:tc>
                  <a:txBody>
                    <a:bodyPr/>
                    <a:lstStyle/>
                    <a:p>
                      <a:pPr algn="l" fontAlgn="t"/>
                      <a:r>
                        <a:rPr lang="en-US" sz="1700" b="1" u="none" strike="noStrike">
                          <a:solidFill>
                            <a:srgbClr val="4A6782"/>
                          </a:solidFill>
                          <a:effectLst/>
                          <a:hlinkClick r:id="rId12" tooltip="class in java.util.concurrent.atomic"/>
                        </a:rPr>
                        <a:t>AtomicReferenceFieldUpdater</a:t>
                      </a:r>
                      <a:r>
                        <a:rPr lang="en-US" sz="1700" b="0">
                          <a:effectLst/>
                        </a:rPr>
                        <a:t>&lt;T,​V&gt;</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700">
                          <a:solidFill>
                            <a:srgbClr val="474747"/>
                          </a:solidFill>
                          <a:effectLst/>
                          <a:latin typeface="DejaVu Serif"/>
                        </a:rPr>
                        <a:t>A reflection-based utility that enables atomic updates to designated volatile reference fields of designated classes.</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47662858"/>
                  </a:ext>
                </a:extLst>
              </a:tr>
              <a:tr h="404044">
                <a:tc>
                  <a:txBody>
                    <a:bodyPr/>
                    <a:lstStyle/>
                    <a:p>
                      <a:pPr algn="l" fontAlgn="t"/>
                      <a:r>
                        <a:rPr lang="en-US" sz="1700" b="1" u="none" strike="noStrike">
                          <a:solidFill>
                            <a:srgbClr val="4A6782"/>
                          </a:solidFill>
                          <a:effectLst/>
                          <a:hlinkClick r:id="rId13" tooltip="class in java.util.concurrent.atomic"/>
                        </a:rPr>
                        <a:t>AtomicStampedReference</a:t>
                      </a:r>
                      <a:r>
                        <a:rPr lang="en-US" sz="1700" b="0">
                          <a:effectLst/>
                        </a:rPr>
                        <a:t>&lt;V&gt;</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700" dirty="0">
                          <a:solidFill>
                            <a:srgbClr val="474747"/>
                          </a:solidFill>
                          <a:effectLst/>
                          <a:latin typeface="DejaVu Serif"/>
                        </a:rPr>
                        <a:t>An </a:t>
                      </a:r>
                      <a:r>
                        <a:rPr lang="en-US" sz="1700" dirty="0" err="1">
                          <a:solidFill>
                            <a:srgbClr val="474747"/>
                          </a:solidFill>
                          <a:effectLst/>
                          <a:latin typeface="DejaVu Serif"/>
                        </a:rPr>
                        <a:t>AtomicStampedReference</a:t>
                      </a:r>
                      <a:r>
                        <a:rPr lang="en-US" sz="1700" dirty="0">
                          <a:solidFill>
                            <a:srgbClr val="474747"/>
                          </a:solidFill>
                          <a:effectLst/>
                          <a:latin typeface="DejaVu Serif"/>
                        </a:rPr>
                        <a:t> maintains an object reference along with an integer "stamp", that can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067194856"/>
                  </a:ext>
                </a:extLst>
              </a:tr>
            </a:tbl>
          </a:graphicData>
        </a:graphic>
      </p:graphicFrame>
    </p:spTree>
    <p:extLst>
      <p:ext uri="{BB962C8B-B14F-4D97-AF65-F5344CB8AC3E}">
        <p14:creationId xmlns:p14="http://schemas.microsoft.com/office/powerpoint/2010/main" val="2792772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err="1"/>
              <a:t>Threadsafe</a:t>
            </a:r>
            <a:r>
              <a:rPr lang="en-US" dirty="0"/>
              <a:t> Primitive Type Example</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395442"/>
            <a:ext cx="10972800" cy="3970318"/>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ThreadsafeInteger</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AtomicLong</a:t>
            </a:r>
            <a:r>
              <a:rPr lang="en-US" sz="1200" b="1" dirty="0">
                <a:solidFill>
                  <a:srgbClr val="000000"/>
                </a:solidFill>
                <a:latin typeface="Consolas" panose="020B0609020204030204" pitchFamily="49" charset="0"/>
              </a:rPr>
              <a:t> </a:t>
            </a:r>
            <a:r>
              <a:rPr lang="en-US" sz="1200" b="1" i="1" dirty="0">
                <a:solidFill>
                  <a:srgbClr val="0000C0"/>
                </a:solidFill>
                <a:latin typeface="Consolas" panose="020B0609020204030204" pitchFamily="49" charset="0"/>
              </a:rPr>
              <a:t>x</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new</a:t>
            </a:r>
            <a:r>
              <a:rPr lang="en-US" sz="1200" b="1" i="1" dirty="0">
                <a:solidFill>
                  <a:srgbClr val="000000"/>
                </a:solidFill>
                <a:latin typeface="Consolas" panose="020B0609020204030204" pitchFamily="49" charset="0"/>
              </a:rPr>
              <a:t> </a:t>
            </a:r>
            <a:r>
              <a:rPr lang="en-US" sz="1200" b="1" i="1" dirty="0" err="1">
                <a:solidFill>
                  <a:srgbClr val="000000"/>
                </a:solidFill>
                <a:latin typeface="Consolas" panose="020B0609020204030204" pitchFamily="49" charset="0"/>
              </a:rPr>
              <a:t>AtomicLong</a:t>
            </a:r>
            <a:r>
              <a:rPr lang="en-US" sz="1200" b="1" i="1" dirty="0">
                <a:solidFill>
                  <a:srgbClr val="000000"/>
                </a:solidFill>
                <a:latin typeface="Consolas" panose="020B0609020204030204" pitchFamily="49" charset="0"/>
              </a:rPr>
              <a:t>(0);</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throws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InterruptedException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ChildThread</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x</a:t>
            </a:r>
            <a:r>
              <a:rPr lang="en-US" sz="1200" i="1" dirty="0" err="1">
                <a:solidFill>
                  <a:srgbClr val="000000"/>
                </a:solidFill>
                <a:latin typeface="Consolas" panose="020B0609020204030204" pitchFamily="49" charset="0"/>
              </a:rPr>
              <a:t>.addAndGet</a:t>
            </a:r>
            <a:r>
              <a:rPr lang="en-US" sz="1200" i="1" dirty="0">
                <a:solidFill>
                  <a:srgbClr val="000000"/>
                </a:solidFill>
                <a:latin typeface="Consolas" panose="020B0609020204030204" pitchFamily="49" charset="0"/>
              </a:rPr>
              <a:t>(1);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.join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"x should equal 10000 and equals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x</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Thread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x</a:t>
            </a:r>
            <a:r>
              <a:rPr lang="en-US" sz="1200" i="1" dirty="0" err="1">
                <a:solidFill>
                  <a:srgbClr val="000000"/>
                </a:solidFill>
                <a:latin typeface="Consolas" panose="020B0609020204030204" pitchFamily="49" charset="0"/>
              </a:rPr>
              <a:t>.addAndGet</a:t>
            </a:r>
            <a:r>
              <a:rPr lang="en-US" sz="1200" i="1" dirty="0">
                <a:solidFill>
                  <a:srgbClr val="000000"/>
                </a:solidFill>
                <a:latin typeface="Consolas" panose="020B0609020204030204" pitchFamily="49" charset="0"/>
              </a:rPr>
              <a:t>(1);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8682" y="6019800"/>
            <a:ext cx="10972800" cy="49244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x should equal 10000 and equals 10000</a:t>
            </a:r>
          </a:p>
        </p:txBody>
      </p:sp>
    </p:spTree>
    <p:extLst>
      <p:ext uri="{BB962C8B-B14F-4D97-AF65-F5344CB8AC3E}">
        <p14:creationId xmlns:p14="http://schemas.microsoft.com/office/powerpoint/2010/main" val="73596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A390-5339-4EA4-94AA-49F6F7FAE7D0}"/>
              </a:ext>
            </a:extLst>
          </p:cNvPr>
          <p:cNvSpPr>
            <a:spLocks noGrp="1"/>
          </p:cNvSpPr>
          <p:nvPr>
            <p:ph type="title"/>
          </p:nvPr>
        </p:nvSpPr>
        <p:spPr/>
        <p:txBody>
          <a:bodyPr/>
          <a:lstStyle/>
          <a:p>
            <a:r>
              <a:rPr lang="en-US" dirty="0" err="1"/>
              <a:t>Threadsafe</a:t>
            </a:r>
            <a:r>
              <a:rPr lang="en-US" dirty="0"/>
              <a:t> Java Collections</a:t>
            </a:r>
          </a:p>
        </p:txBody>
      </p:sp>
      <p:graphicFrame>
        <p:nvGraphicFramePr>
          <p:cNvPr id="4" name="Content Placeholder 3">
            <a:extLst>
              <a:ext uri="{FF2B5EF4-FFF2-40B4-BE49-F238E27FC236}">
                <a16:creationId xmlns:a16="http://schemas.microsoft.com/office/drawing/2014/main" id="{18CC1FC7-2C8B-42E4-95C9-6BECEBB813E0}"/>
              </a:ext>
            </a:extLst>
          </p:cNvPr>
          <p:cNvGraphicFramePr>
            <a:graphicFrameLocks noGrp="1"/>
          </p:cNvGraphicFramePr>
          <p:nvPr>
            <p:ph idx="1"/>
            <p:extLst>
              <p:ext uri="{D42A27DB-BD31-4B8C-83A1-F6EECF244321}">
                <p14:modId xmlns:p14="http://schemas.microsoft.com/office/powerpoint/2010/main" val="1882301428"/>
              </p:ext>
            </p:extLst>
          </p:nvPr>
        </p:nvGraphicFramePr>
        <p:xfrm>
          <a:off x="533400" y="1666882"/>
          <a:ext cx="10972799" cy="4916480"/>
        </p:xfrm>
        <a:graphic>
          <a:graphicData uri="http://schemas.openxmlformats.org/drawingml/2006/table">
            <a:tbl>
              <a:tblPr/>
              <a:tblGrid>
                <a:gridCol w="3200400">
                  <a:extLst>
                    <a:ext uri="{9D8B030D-6E8A-4147-A177-3AD203B41FA5}">
                      <a16:colId xmlns:a16="http://schemas.microsoft.com/office/drawing/2014/main" val="4266154303"/>
                    </a:ext>
                  </a:extLst>
                </a:gridCol>
                <a:gridCol w="7772399">
                  <a:extLst>
                    <a:ext uri="{9D8B030D-6E8A-4147-A177-3AD203B41FA5}">
                      <a16:colId xmlns:a16="http://schemas.microsoft.com/office/drawing/2014/main" val="1105139304"/>
                    </a:ext>
                  </a:extLst>
                </a:gridCol>
              </a:tblGrid>
              <a:tr h="238513">
                <a:tc>
                  <a:txBody>
                    <a:bodyPr/>
                    <a:lstStyle/>
                    <a:p>
                      <a:pPr algn="l" fontAlgn="t"/>
                      <a:r>
                        <a:rPr lang="en-US" sz="1800">
                          <a:effectLst/>
                        </a:rPr>
                        <a:t>static &lt;T&gt; </a:t>
                      </a:r>
                      <a:r>
                        <a:rPr lang="en-US" sz="1800" b="1" u="none" strike="noStrike">
                          <a:solidFill>
                            <a:srgbClr val="4A6782"/>
                          </a:solidFill>
                          <a:effectLst/>
                          <a:hlinkClick r:id="rId2" tooltip="interface in java.util"/>
                        </a:rPr>
                        <a:t>Collection</a:t>
                      </a:r>
                      <a:r>
                        <a:rPr lang="en-US" sz="1800">
                          <a:effectLst/>
                        </a:rPr>
                        <a:t>&lt;T&gt;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a:noFill/>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800" b="1" u="none" strike="noStrike">
                          <a:solidFill>
                            <a:srgbClr val="4A6782"/>
                          </a:solidFill>
                          <a:effectLst/>
                          <a:hlinkClick r:id="rId3"/>
                        </a:rPr>
                        <a:t>synchronizedCollection</a:t>
                      </a:r>
                      <a:r>
                        <a:rPr lang="en-US" sz="1800">
                          <a:effectLst/>
                        </a:rPr>
                        <a:t>(</a:t>
                      </a:r>
                      <a:r>
                        <a:rPr lang="en-US" sz="1800" b="1" u="none" strike="noStrike">
                          <a:solidFill>
                            <a:srgbClr val="4A6782"/>
                          </a:solidFill>
                          <a:effectLst/>
                          <a:hlinkClick r:id="rId2" tooltip="interface in java.util"/>
                        </a:rPr>
                        <a:t>Collection</a:t>
                      </a:r>
                      <a:r>
                        <a:rPr lang="en-US" sz="1800">
                          <a:effectLst/>
                        </a:rPr>
                        <a:t>&lt;T&gt; c)</a:t>
                      </a:r>
                      <a:r>
                        <a:rPr lang="en-US" sz="1800">
                          <a:solidFill>
                            <a:srgbClr val="474747"/>
                          </a:solidFill>
                          <a:effectLst/>
                          <a:latin typeface="DejaVu Serif"/>
                        </a:rPr>
                        <a:t>Returns a synchronized (thread-safe) collection backed by the specified collection.</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a:noFill/>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07789288"/>
                  </a:ext>
                </a:extLst>
              </a:tr>
              <a:tr h="238513">
                <a:tc>
                  <a:txBody>
                    <a:bodyPr/>
                    <a:lstStyle/>
                    <a:p>
                      <a:pPr algn="l" fontAlgn="t"/>
                      <a:r>
                        <a:rPr lang="en-US" sz="1800">
                          <a:effectLst/>
                        </a:rPr>
                        <a:t>static &lt;T&gt; </a:t>
                      </a:r>
                      <a:r>
                        <a:rPr lang="en-US" sz="1800" b="1" u="none" strike="noStrike">
                          <a:solidFill>
                            <a:srgbClr val="4A6782"/>
                          </a:solidFill>
                          <a:effectLst/>
                          <a:hlinkClick r:id="rId4" tooltip="interface in java.util"/>
                        </a:rPr>
                        <a:t>List</a:t>
                      </a:r>
                      <a:r>
                        <a:rPr lang="en-US" sz="1800">
                          <a:effectLst/>
                        </a:rPr>
                        <a:t>&lt;T&gt;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800" b="1" u="none" strike="noStrike">
                          <a:solidFill>
                            <a:srgbClr val="4A6782"/>
                          </a:solidFill>
                          <a:effectLst/>
                          <a:hlinkClick r:id="rId5"/>
                        </a:rPr>
                        <a:t>synchronizedList</a:t>
                      </a:r>
                      <a:r>
                        <a:rPr lang="en-US" sz="1800">
                          <a:effectLst/>
                        </a:rPr>
                        <a:t>(</a:t>
                      </a:r>
                      <a:r>
                        <a:rPr lang="en-US" sz="1800" b="1" u="none" strike="noStrike">
                          <a:solidFill>
                            <a:srgbClr val="4A6782"/>
                          </a:solidFill>
                          <a:effectLst/>
                          <a:hlinkClick r:id="rId4" tooltip="interface in java.util"/>
                        </a:rPr>
                        <a:t>List</a:t>
                      </a:r>
                      <a:r>
                        <a:rPr lang="en-US" sz="1800">
                          <a:effectLst/>
                        </a:rPr>
                        <a:t>&lt;T&gt; list)</a:t>
                      </a:r>
                      <a:r>
                        <a:rPr lang="en-US" sz="1800">
                          <a:solidFill>
                            <a:srgbClr val="474747"/>
                          </a:solidFill>
                          <a:effectLst/>
                          <a:latin typeface="DejaVu Serif"/>
                        </a:rPr>
                        <a:t>Returns a synchronized (thread-safe) list backed by the specified list.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17713873"/>
                  </a:ext>
                </a:extLst>
              </a:tr>
              <a:tr h="238513">
                <a:tc>
                  <a:txBody>
                    <a:bodyPr/>
                    <a:lstStyle/>
                    <a:p>
                      <a:pPr algn="l" fontAlgn="t"/>
                      <a:r>
                        <a:rPr lang="en-US" sz="1800">
                          <a:effectLst/>
                        </a:rPr>
                        <a:t>static &lt;K,V&gt; </a:t>
                      </a:r>
                      <a:r>
                        <a:rPr lang="en-US" sz="1800" b="1" u="none" strike="noStrike">
                          <a:solidFill>
                            <a:srgbClr val="4A6782"/>
                          </a:solidFill>
                          <a:effectLst/>
                          <a:hlinkClick r:id="rId6" tooltip="interface in java.util"/>
                        </a:rPr>
                        <a:t>Map</a:t>
                      </a:r>
                      <a:r>
                        <a:rPr lang="en-US" sz="1800">
                          <a:effectLst/>
                        </a:rPr>
                        <a:t>&lt;K,V&gt;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800" b="1" u="none" strike="noStrike">
                          <a:solidFill>
                            <a:srgbClr val="4A6782"/>
                          </a:solidFill>
                          <a:effectLst/>
                          <a:hlinkClick r:id="rId7"/>
                        </a:rPr>
                        <a:t>synchronizedMap</a:t>
                      </a:r>
                      <a:r>
                        <a:rPr lang="en-US" sz="1800">
                          <a:effectLst/>
                        </a:rPr>
                        <a:t>(</a:t>
                      </a:r>
                      <a:r>
                        <a:rPr lang="en-US" sz="1800" b="1" u="none" strike="noStrike">
                          <a:solidFill>
                            <a:srgbClr val="4A6782"/>
                          </a:solidFill>
                          <a:effectLst/>
                          <a:hlinkClick r:id="rId6" tooltip="interface in java.util"/>
                        </a:rPr>
                        <a:t>Map</a:t>
                      </a:r>
                      <a:r>
                        <a:rPr lang="en-US" sz="1800">
                          <a:effectLst/>
                        </a:rPr>
                        <a:t>&lt;K,V&gt; m)</a:t>
                      </a:r>
                      <a:r>
                        <a:rPr lang="en-US" sz="1800">
                          <a:solidFill>
                            <a:srgbClr val="474747"/>
                          </a:solidFill>
                          <a:effectLst/>
                          <a:latin typeface="DejaVu Serif"/>
                        </a:rPr>
                        <a:t>Returns a synchronized (thread-safe) map backed by the specified map.</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675999982"/>
                  </a:ext>
                </a:extLst>
              </a:tr>
              <a:tr h="411105">
                <a:tc>
                  <a:txBody>
                    <a:bodyPr/>
                    <a:lstStyle/>
                    <a:p>
                      <a:pPr algn="l" fontAlgn="t"/>
                      <a:r>
                        <a:rPr lang="en-US" sz="1800">
                          <a:effectLst/>
                        </a:rPr>
                        <a:t>static &lt;K,V&gt; </a:t>
                      </a:r>
                      <a:r>
                        <a:rPr lang="en-US" sz="1800" b="1" u="none" strike="noStrike">
                          <a:solidFill>
                            <a:srgbClr val="4A6782"/>
                          </a:solidFill>
                          <a:effectLst/>
                          <a:hlinkClick r:id="rId8" tooltip="interface in java.util"/>
                        </a:rPr>
                        <a:t>NavigableMap</a:t>
                      </a:r>
                      <a:r>
                        <a:rPr lang="en-US" sz="1800">
                          <a:effectLst/>
                        </a:rPr>
                        <a:t>&lt;K,V&gt;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800" b="1" u="none" strike="noStrike">
                          <a:solidFill>
                            <a:srgbClr val="4A6782"/>
                          </a:solidFill>
                          <a:effectLst/>
                          <a:hlinkClick r:id="rId9"/>
                        </a:rPr>
                        <a:t>synchronizedNavigableMap</a:t>
                      </a:r>
                      <a:r>
                        <a:rPr lang="en-US" sz="1800">
                          <a:effectLst/>
                        </a:rPr>
                        <a:t>(</a:t>
                      </a:r>
                      <a:r>
                        <a:rPr lang="en-US" sz="1800" b="1" u="none" strike="noStrike">
                          <a:solidFill>
                            <a:srgbClr val="4A6782"/>
                          </a:solidFill>
                          <a:effectLst/>
                          <a:hlinkClick r:id="rId8" tooltip="interface in java.util"/>
                        </a:rPr>
                        <a:t>NavigableMap</a:t>
                      </a:r>
                      <a:r>
                        <a:rPr lang="en-US" sz="1800">
                          <a:effectLst/>
                        </a:rPr>
                        <a:t>&lt;K,V&gt; m)</a:t>
                      </a:r>
                      <a:r>
                        <a:rPr lang="en-US" sz="1800">
                          <a:solidFill>
                            <a:srgbClr val="474747"/>
                          </a:solidFill>
                          <a:effectLst/>
                          <a:latin typeface="DejaVu Serif"/>
                        </a:rPr>
                        <a:t>Returns a synchronized (thread-safe) navigable map backed by the specified navigable map.</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501650467"/>
                  </a:ext>
                </a:extLst>
              </a:tr>
              <a:tr h="238513">
                <a:tc>
                  <a:txBody>
                    <a:bodyPr/>
                    <a:lstStyle/>
                    <a:p>
                      <a:pPr algn="l" fontAlgn="t"/>
                      <a:r>
                        <a:rPr lang="en-US" sz="1800">
                          <a:effectLst/>
                        </a:rPr>
                        <a:t>static &lt;T&gt; </a:t>
                      </a:r>
                      <a:r>
                        <a:rPr lang="en-US" sz="1800" b="1" u="none" strike="noStrike">
                          <a:solidFill>
                            <a:srgbClr val="4A6782"/>
                          </a:solidFill>
                          <a:effectLst/>
                          <a:hlinkClick r:id="rId10" tooltip="interface in java.util"/>
                        </a:rPr>
                        <a:t>NavigableSet</a:t>
                      </a:r>
                      <a:r>
                        <a:rPr lang="en-US" sz="1800">
                          <a:effectLst/>
                        </a:rPr>
                        <a:t>&lt;T&gt;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800" b="1" u="none" strike="noStrike">
                          <a:solidFill>
                            <a:srgbClr val="4A6782"/>
                          </a:solidFill>
                          <a:effectLst/>
                          <a:hlinkClick r:id="rId11"/>
                        </a:rPr>
                        <a:t>synchronizedNavigableSet</a:t>
                      </a:r>
                      <a:r>
                        <a:rPr lang="en-US" sz="1800">
                          <a:effectLst/>
                        </a:rPr>
                        <a:t>(</a:t>
                      </a:r>
                      <a:r>
                        <a:rPr lang="en-US" sz="1800" b="1" u="none" strike="noStrike">
                          <a:solidFill>
                            <a:srgbClr val="4A6782"/>
                          </a:solidFill>
                          <a:effectLst/>
                          <a:hlinkClick r:id="rId10" tooltip="interface in java.util"/>
                        </a:rPr>
                        <a:t>NavigableSet</a:t>
                      </a:r>
                      <a:r>
                        <a:rPr lang="en-US" sz="1800">
                          <a:effectLst/>
                        </a:rPr>
                        <a:t>&lt;T&gt; s)</a:t>
                      </a:r>
                      <a:r>
                        <a:rPr lang="en-US" sz="1800">
                          <a:solidFill>
                            <a:srgbClr val="474747"/>
                          </a:solidFill>
                          <a:effectLst/>
                          <a:latin typeface="DejaVu Serif"/>
                        </a:rPr>
                        <a:t>Returns a synchronized (thread-safe) navigable set backed by the specified navigable set.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987013679"/>
                  </a:ext>
                </a:extLst>
              </a:tr>
              <a:tr h="238513">
                <a:tc>
                  <a:txBody>
                    <a:bodyPr/>
                    <a:lstStyle/>
                    <a:p>
                      <a:pPr algn="l" fontAlgn="t"/>
                      <a:r>
                        <a:rPr lang="en-US" sz="1800">
                          <a:effectLst/>
                        </a:rPr>
                        <a:t>static &lt;T&gt; </a:t>
                      </a:r>
                      <a:r>
                        <a:rPr lang="en-US" sz="1800" b="1" u="none" strike="noStrike">
                          <a:solidFill>
                            <a:srgbClr val="4A6782"/>
                          </a:solidFill>
                          <a:effectLst/>
                          <a:hlinkClick r:id="rId12" tooltip="interface in java.util"/>
                        </a:rPr>
                        <a:t>Set</a:t>
                      </a:r>
                      <a:r>
                        <a:rPr lang="en-US" sz="1800">
                          <a:effectLst/>
                        </a:rPr>
                        <a:t>&lt;T&gt;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800" b="1" u="none" strike="noStrike">
                          <a:solidFill>
                            <a:srgbClr val="4A6782"/>
                          </a:solidFill>
                          <a:effectLst/>
                          <a:hlinkClick r:id="rId13"/>
                        </a:rPr>
                        <a:t>synchronizedSet</a:t>
                      </a:r>
                      <a:r>
                        <a:rPr lang="en-US" sz="1800">
                          <a:effectLst/>
                        </a:rPr>
                        <a:t>(</a:t>
                      </a:r>
                      <a:r>
                        <a:rPr lang="en-US" sz="1800" b="1" u="none" strike="noStrike">
                          <a:solidFill>
                            <a:srgbClr val="4A6782"/>
                          </a:solidFill>
                          <a:effectLst/>
                          <a:hlinkClick r:id="rId12" tooltip="interface in java.util"/>
                        </a:rPr>
                        <a:t>Set</a:t>
                      </a:r>
                      <a:r>
                        <a:rPr lang="en-US" sz="1800">
                          <a:effectLst/>
                        </a:rPr>
                        <a:t>&lt;T&gt; s)</a:t>
                      </a:r>
                      <a:r>
                        <a:rPr lang="en-US" sz="1800">
                          <a:solidFill>
                            <a:srgbClr val="474747"/>
                          </a:solidFill>
                          <a:effectLst/>
                          <a:latin typeface="DejaVu Serif"/>
                        </a:rPr>
                        <a:t>Returns a synchronized (thread-safe) set backed by the specified set.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3312320515"/>
                  </a:ext>
                </a:extLst>
              </a:tr>
              <a:tr h="238513">
                <a:tc>
                  <a:txBody>
                    <a:bodyPr/>
                    <a:lstStyle/>
                    <a:p>
                      <a:pPr algn="l" fontAlgn="t"/>
                      <a:r>
                        <a:rPr lang="en-US" sz="1800">
                          <a:effectLst/>
                        </a:rPr>
                        <a:t>static &lt;K,V&gt; </a:t>
                      </a:r>
                      <a:r>
                        <a:rPr lang="en-US" sz="1800" b="1" u="none" strike="noStrike">
                          <a:solidFill>
                            <a:srgbClr val="4A6782"/>
                          </a:solidFill>
                          <a:effectLst/>
                          <a:hlinkClick r:id="rId14" tooltip="interface in java.util"/>
                        </a:rPr>
                        <a:t>SortedMap</a:t>
                      </a:r>
                      <a:r>
                        <a:rPr lang="en-US" sz="1800">
                          <a:effectLst/>
                        </a:rPr>
                        <a:t>&lt;K,V&gt;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800" b="1" u="none" strike="noStrike">
                          <a:solidFill>
                            <a:srgbClr val="4A6782"/>
                          </a:solidFill>
                          <a:effectLst/>
                          <a:hlinkClick r:id="rId15"/>
                        </a:rPr>
                        <a:t>synchronizedSortedMap</a:t>
                      </a:r>
                      <a:r>
                        <a:rPr lang="en-US" sz="1800">
                          <a:effectLst/>
                        </a:rPr>
                        <a:t>(</a:t>
                      </a:r>
                      <a:r>
                        <a:rPr lang="en-US" sz="1800" b="1" u="none" strike="noStrike">
                          <a:solidFill>
                            <a:srgbClr val="4A6782"/>
                          </a:solidFill>
                          <a:effectLst/>
                          <a:hlinkClick r:id="rId14" tooltip="interface in java.util"/>
                        </a:rPr>
                        <a:t>SortedMap</a:t>
                      </a:r>
                      <a:r>
                        <a:rPr lang="en-US" sz="1800">
                          <a:effectLst/>
                        </a:rPr>
                        <a:t>&lt;K,V&gt; m)</a:t>
                      </a:r>
                      <a:r>
                        <a:rPr lang="en-US" sz="1800">
                          <a:solidFill>
                            <a:srgbClr val="474747"/>
                          </a:solidFill>
                          <a:effectLst/>
                          <a:latin typeface="DejaVu Serif"/>
                        </a:rPr>
                        <a:t>Returns a synchronized (thread-safe) sorted map backed by the specified sorted map.</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40218481"/>
                  </a:ext>
                </a:extLst>
              </a:tr>
              <a:tr h="238513">
                <a:tc>
                  <a:txBody>
                    <a:bodyPr/>
                    <a:lstStyle/>
                    <a:p>
                      <a:pPr algn="l" fontAlgn="t"/>
                      <a:r>
                        <a:rPr lang="en-US" sz="1800">
                          <a:effectLst/>
                        </a:rPr>
                        <a:t>static &lt;T&gt; </a:t>
                      </a:r>
                      <a:r>
                        <a:rPr lang="en-US" sz="1800" b="1" u="none" strike="noStrike">
                          <a:solidFill>
                            <a:srgbClr val="4A6782"/>
                          </a:solidFill>
                          <a:effectLst/>
                          <a:hlinkClick r:id="rId16" tooltip="interface in java.util"/>
                        </a:rPr>
                        <a:t>SortedSet</a:t>
                      </a:r>
                      <a:r>
                        <a:rPr lang="en-US" sz="1800">
                          <a:effectLst/>
                        </a:rPr>
                        <a:t>&lt;T&gt;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800" b="1" u="none" strike="noStrike" dirty="0" err="1">
                          <a:solidFill>
                            <a:srgbClr val="4A6782"/>
                          </a:solidFill>
                          <a:effectLst/>
                          <a:hlinkClick r:id="rId17"/>
                        </a:rPr>
                        <a:t>synchronizedSortedSet</a:t>
                      </a:r>
                      <a:r>
                        <a:rPr lang="en-US" sz="1800" dirty="0">
                          <a:effectLst/>
                        </a:rPr>
                        <a:t>(</a:t>
                      </a:r>
                      <a:r>
                        <a:rPr lang="en-US" sz="1800" b="1" u="none" strike="noStrike" dirty="0" err="1">
                          <a:solidFill>
                            <a:srgbClr val="4A6782"/>
                          </a:solidFill>
                          <a:effectLst/>
                          <a:hlinkClick r:id="rId16" tooltip="interface in java.util"/>
                        </a:rPr>
                        <a:t>SortedSet</a:t>
                      </a:r>
                      <a:r>
                        <a:rPr lang="en-US" sz="1800" dirty="0">
                          <a:effectLst/>
                        </a:rPr>
                        <a:t>&lt;T&gt; s)</a:t>
                      </a:r>
                      <a:r>
                        <a:rPr lang="en-US" sz="1800" dirty="0">
                          <a:solidFill>
                            <a:srgbClr val="474747"/>
                          </a:solidFill>
                          <a:effectLst/>
                          <a:latin typeface="DejaVu Serif"/>
                        </a:rPr>
                        <a:t>Returns a synchronized (thread-safe) sorted set backed by the specified sorted set.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680255911"/>
                  </a:ext>
                </a:extLst>
              </a:tr>
            </a:tbl>
          </a:graphicData>
        </a:graphic>
      </p:graphicFrame>
    </p:spTree>
    <p:extLst>
      <p:ext uri="{BB962C8B-B14F-4D97-AF65-F5344CB8AC3E}">
        <p14:creationId xmlns:p14="http://schemas.microsoft.com/office/powerpoint/2010/main" val="2180018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err="1"/>
              <a:t>Threadsafe</a:t>
            </a:r>
            <a:r>
              <a:rPr lang="en-US" dirty="0"/>
              <a:t> List Example</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395442"/>
            <a:ext cx="10972800" cy="3970318"/>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DemoThreadsafeList</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List&lt;Integer&gt; </a:t>
            </a:r>
            <a:r>
              <a:rPr lang="en-US" sz="1200" b="1" i="1" dirty="0">
                <a:solidFill>
                  <a:srgbClr val="0000C0"/>
                </a:solidFill>
                <a:latin typeface="Consolas" panose="020B0609020204030204" pitchFamily="49" charset="0"/>
              </a:rPr>
              <a:t>list</a:t>
            </a:r>
            <a:r>
              <a:rPr lang="en-US" sz="1200" b="1" i="1" dirty="0">
                <a:solidFill>
                  <a:srgbClr val="000000"/>
                </a:solidFill>
                <a:latin typeface="Consolas" panose="020B0609020204030204" pitchFamily="49" charset="0"/>
              </a:rPr>
              <a:t> = </a:t>
            </a:r>
            <a:r>
              <a:rPr lang="en-US" sz="1200" b="1" i="1" dirty="0" err="1">
                <a:solidFill>
                  <a:srgbClr val="000000"/>
                </a:solidFill>
                <a:latin typeface="Consolas" panose="020B0609020204030204" pitchFamily="49" charset="0"/>
              </a:rPr>
              <a:t>Collections.synchronizedList</a:t>
            </a:r>
            <a:r>
              <a:rPr lang="en-US" sz="1200" b="1" i="1" dirty="0">
                <a:solidFill>
                  <a:srgbClr val="000000"/>
                </a:solidFill>
                <a:latin typeface="Consolas" panose="020B0609020204030204" pitchFamily="49" charset="0"/>
              </a:rPr>
              <a:t>(</a:t>
            </a:r>
            <a:r>
              <a:rPr lang="en-US" sz="1200" b="1" i="1" dirty="0">
                <a:solidFill>
                  <a:srgbClr val="7F0055"/>
                </a:solidFill>
                <a:latin typeface="Consolas" panose="020B0609020204030204" pitchFamily="49" charset="0"/>
              </a:rPr>
              <a:t>new</a:t>
            </a:r>
            <a:r>
              <a:rPr lang="en-US" sz="1200" b="1" i="1" dirty="0">
                <a:solidFill>
                  <a:srgbClr val="000000"/>
                </a:solidFill>
                <a:latin typeface="Consolas" panose="020B0609020204030204" pitchFamily="49" charset="0"/>
              </a:rPr>
              <a:t> </a:t>
            </a:r>
            <a:r>
              <a:rPr lang="en-US" sz="1200" b="1" i="1" dirty="0" err="1">
                <a:solidFill>
                  <a:srgbClr val="000000"/>
                </a:solidFill>
                <a:latin typeface="Consolas" panose="020B0609020204030204" pitchFamily="49" charset="0"/>
              </a:rPr>
              <a:t>ArrayList</a:t>
            </a:r>
            <a:r>
              <a:rPr lang="en-US" sz="1200" b="1" i="1" dirty="0">
                <a:solidFill>
                  <a:srgbClr val="000000"/>
                </a:solidFill>
                <a:latin typeface="Consolas" panose="020B0609020204030204" pitchFamily="49" charset="0"/>
              </a:rPr>
              <a:t>&lt;Integer&gt;());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throws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InterruptedException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ChildThread</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list</a:t>
            </a:r>
            <a:r>
              <a:rPr lang="en-US" sz="1200" i="1" dirty="0" err="1">
                <a:solidFill>
                  <a:srgbClr val="000000"/>
                </a:solidFill>
                <a:latin typeface="Consolas" panose="020B0609020204030204" pitchFamily="49" charset="0"/>
              </a:rPr>
              <a:t>.add</a:t>
            </a:r>
            <a:r>
              <a:rPr lang="en-US" sz="1200" i="1" dirty="0">
                <a:solidFill>
                  <a:srgbClr val="000000"/>
                </a:solidFill>
                <a:latin typeface="Consolas" panose="020B0609020204030204" pitchFamily="49" charset="0"/>
              </a:rPr>
              <a:t>(0);</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.join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"size should be 10000 and is "</a:t>
            </a:r>
            <a:r>
              <a:rPr lang="en-US" sz="1200" b="1" i="1" dirty="0">
                <a:solidFill>
                  <a:srgbClr val="000000"/>
                </a:solidFill>
                <a:latin typeface="Consolas" panose="020B0609020204030204" pitchFamily="49" charset="0"/>
              </a:rPr>
              <a:t> + </a:t>
            </a:r>
            <a:r>
              <a:rPr lang="en-US" sz="1200" b="1" i="1" dirty="0" err="1">
                <a:solidFill>
                  <a:srgbClr val="0000C0"/>
                </a:solidFill>
                <a:latin typeface="Consolas" panose="020B0609020204030204" pitchFamily="49" charset="0"/>
              </a:rPr>
              <a:t>list</a:t>
            </a:r>
            <a:r>
              <a:rPr lang="en-US" sz="1200" b="1" i="1" dirty="0" err="1">
                <a:solidFill>
                  <a:srgbClr val="000000"/>
                </a:solidFill>
                <a:latin typeface="Consolas" panose="020B0609020204030204" pitchFamily="49" charset="0"/>
              </a:rPr>
              <a:t>.size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Thread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list</a:t>
            </a:r>
            <a:r>
              <a:rPr lang="en-US" sz="1200" i="1" dirty="0" err="1">
                <a:solidFill>
                  <a:srgbClr val="000000"/>
                </a:solidFill>
                <a:latin typeface="Consolas" panose="020B0609020204030204" pitchFamily="49" charset="0"/>
              </a:rPr>
              <a:t>.add</a:t>
            </a:r>
            <a:r>
              <a:rPr lang="en-US" sz="1200" i="1" dirty="0">
                <a:solidFill>
                  <a:srgbClr val="000000"/>
                </a:solidFill>
                <a:latin typeface="Consolas" panose="020B0609020204030204" pitchFamily="49" charset="0"/>
              </a:rPr>
              <a:t>(0);</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8682" y="6019800"/>
            <a:ext cx="10972800" cy="49244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size should be 10000 and is 10000</a:t>
            </a:r>
          </a:p>
        </p:txBody>
      </p:sp>
    </p:spTree>
    <p:extLst>
      <p:ext uri="{BB962C8B-B14F-4D97-AF65-F5344CB8AC3E}">
        <p14:creationId xmlns:p14="http://schemas.microsoft.com/office/powerpoint/2010/main" val="46805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highlight>
                  <a:srgbClr val="FFFF00"/>
                </a:highlight>
              </a:rPr>
              <a:t>Warning: Multiple Steps Not </a:t>
            </a:r>
            <a:r>
              <a:rPr lang="en-US" dirty="0" err="1">
                <a:highlight>
                  <a:srgbClr val="FFFF00"/>
                </a:highlight>
              </a:rPr>
              <a:t>Threadsafe</a:t>
            </a:r>
            <a:endParaRPr lang="en-US" dirty="0">
              <a:highlight>
                <a:srgbClr val="FFFF00"/>
              </a:highlight>
            </a:endParaRPr>
          </a:p>
        </p:txBody>
      </p:sp>
      <p:sp>
        <p:nvSpPr>
          <p:cNvPr id="6" name="TextBox 5">
            <a:extLst>
              <a:ext uri="{FF2B5EF4-FFF2-40B4-BE49-F238E27FC236}">
                <a16:creationId xmlns:a16="http://schemas.microsoft.com/office/drawing/2014/main" id="{07088D6D-0A98-445E-B06B-80F4559410F4}"/>
              </a:ext>
            </a:extLst>
          </p:cNvPr>
          <p:cNvSpPr txBox="1"/>
          <p:nvPr/>
        </p:nvSpPr>
        <p:spPr>
          <a:xfrm>
            <a:off x="152400" y="1602194"/>
            <a:ext cx="6935118" cy="5078313"/>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UnsafeThreadsafe</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AtomicBoolean</a:t>
            </a:r>
            <a:r>
              <a:rPr lang="en-US" sz="1200" b="1" dirty="0">
                <a:solidFill>
                  <a:srgbClr val="000000"/>
                </a:solidFill>
                <a:latin typeface="Consolas" panose="020B0609020204030204" pitchFamily="49" charset="0"/>
              </a:rPr>
              <a:t> </a:t>
            </a:r>
            <a:r>
              <a:rPr lang="en-US" sz="1200" b="1" i="1" dirty="0" err="1">
                <a:solidFill>
                  <a:srgbClr val="0000C0"/>
                </a:solidFill>
                <a:latin typeface="Consolas" panose="020B0609020204030204" pitchFamily="49" charset="0"/>
              </a:rPr>
              <a:t>OnOrOff</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new</a:t>
            </a:r>
            <a:r>
              <a:rPr lang="en-US" sz="1200" b="1" i="1" dirty="0">
                <a:solidFill>
                  <a:srgbClr val="000000"/>
                </a:solidFill>
                <a:latin typeface="Consolas" panose="020B0609020204030204" pitchFamily="49" charset="0"/>
              </a:rPr>
              <a:t> </a:t>
            </a:r>
            <a:r>
              <a:rPr lang="en-US" sz="1200" b="1" i="1" dirty="0" err="1">
                <a:solidFill>
                  <a:srgbClr val="000000"/>
                </a:solidFill>
                <a:latin typeface="Consolas" panose="020B0609020204030204" pitchFamily="49" charset="0"/>
              </a:rPr>
              <a:t>AtomicBoolean</a:t>
            </a:r>
            <a:r>
              <a:rPr lang="en-US" sz="1200" b="1" i="1" dirty="0">
                <a:solidFill>
                  <a:srgbClr val="000000"/>
                </a:solidFill>
                <a:latin typeface="Consolas" panose="020B0609020204030204" pitchFamily="49" charset="0"/>
              </a:rPr>
              <a:t>(</a:t>
            </a:r>
            <a:r>
              <a:rPr lang="en-US" sz="1200" b="1" i="1" dirty="0">
                <a:solidFill>
                  <a:srgbClr val="7F0055"/>
                </a:solidFill>
                <a:latin typeface="Consolas" panose="020B0609020204030204" pitchFamily="49" charset="0"/>
              </a:rPr>
              <a:t>false</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Thread </a:t>
            </a:r>
            <a:r>
              <a:rPr lang="en-US" sz="1200" dirty="0">
                <a:solidFill>
                  <a:srgbClr val="6A3E3E"/>
                </a:solidFill>
                <a:latin typeface="Consolas" panose="020B0609020204030204" pitchFamily="49" charset="0"/>
              </a:rPr>
              <a:t>first</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Thread(</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"First"</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Thread </a:t>
            </a:r>
            <a:r>
              <a:rPr lang="en-US" sz="1200" dirty="0">
                <a:solidFill>
                  <a:srgbClr val="6A3E3E"/>
                </a:solidFill>
                <a:latin typeface="Consolas" panose="020B0609020204030204" pitchFamily="49" charset="0"/>
              </a:rPr>
              <a:t>second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Thread(</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"Second"</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first</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second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implements</a:t>
            </a:r>
            <a:r>
              <a:rPr lang="en-US" sz="1200" b="1" dirty="0">
                <a:solidFill>
                  <a:srgbClr val="000000"/>
                </a:solidFill>
                <a:latin typeface="Consolas" panose="020B0609020204030204" pitchFamily="49" charset="0"/>
              </a:rPr>
              <a:t> Runnable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String </a:t>
            </a:r>
            <a:r>
              <a:rPr lang="en-US" sz="1200" b="1" dirty="0">
                <a:solidFill>
                  <a:srgbClr val="0000C0"/>
                </a:solidFill>
                <a:latin typeface="Consolas" panose="020B0609020204030204" pitchFamily="49" charset="0"/>
              </a:rPr>
              <a:t>name</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(String </a:t>
            </a:r>
            <a:r>
              <a:rPr lang="en-US" sz="1200" b="1" dirty="0">
                <a:solidFill>
                  <a:srgbClr val="6A3E3E"/>
                </a:solidFill>
                <a:latin typeface="Consolas" panose="020B0609020204030204" pitchFamily="49" charset="0"/>
              </a:rPr>
              <a:t>name</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this</a:t>
            </a:r>
            <a:r>
              <a:rPr lang="en-US" sz="1200" b="1" dirty="0">
                <a:solidFill>
                  <a:srgbClr val="000000"/>
                </a:solidFill>
                <a:latin typeface="Consolas" panose="020B0609020204030204" pitchFamily="49" charset="0"/>
              </a:rPr>
              <a:t>.</a:t>
            </a:r>
            <a:r>
              <a:rPr lang="en-US" sz="1200" b="1" dirty="0">
                <a:solidFill>
                  <a:srgbClr val="0000C0"/>
                </a:solidFill>
                <a:latin typeface="Consolas" panose="020B0609020204030204" pitchFamily="49" charset="0"/>
              </a:rPr>
              <a:t>name</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name</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pPr algn="l"/>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i="1" dirty="0" err="1">
                <a:solidFill>
                  <a:srgbClr val="0000C0"/>
                </a:solidFill>
                <a:latin typeface="Consolas" panose="020B0609020204030204" pitchFamily="49" charset="0"/>
              </a:rPr>
              <a:t>OnOrOff</a:t>
            </a:r>
            <a:r>
              <a:rPr lang="en-US" sz="1200" b="1" i="1" dirty="0" err="1">
                <a:solidFill>
                  <a:srgbClr val="000000"/>
                </a:solidFill>
                <a:latin typeface="Consolas" panose="020B0609020204030204" pitchFamily="49" charset="0"/>
              </a:rPr>
              <a:t>.get</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false</a:t>
            </a:r>
            <a:r>
              <a:rPr lang="en-US" sz="1200" b="1" i="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The light is off. Turning it on."</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OnOrOff</a:t>
            </a:r>
            <a:r>
              <a:rPr lang="en-US" sz="1200" i="1" dirty="0" err="1">
                <a:solidFill>
                  <a:srgbClr val="000000"/>
                </a:solidFill>
                <a:latin typeface="Consolas" panose="020B0609020204030204" pitchFamily="49" charset="0"/>
              </a:rPr>
              <a:t>.set</a:t>
            </a:r>
            <a:r>
              <a:rPr lang="en-US" sz="1200" i="1" dirty="0">
                <a:solidFill>
                  <a:srgbClr val="000000"/>
                </a:solidFill>
                <a:latin typeface="Consolas" panose="020B0609020204030204" pitchFamily="49" charset="0"/>
              </a:rPr>
              <a:t>(</a:t>
            </a:r>
            <a:r>
              <a:rPr lang="en-US" sz="1200" b="1" i="1" dirty="0">
                <a:solidFill>
                  <a:srgbClr val="7F0055"/>
                </a:solidFill>
                <a:latin typeface="Consolas" panose="020B0609020204030204" pitchFamily="49" charset="0"/>
              </a:rPr>
              <a:t>true</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else</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The light is on. Turning it off."</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OnOrOff</a:t>
            </a:r>
            <a:r>
              <a:rPr lang="en-US" sz="1200" i="1" dirty="0" err="1">
                <a:solidFill>
                  <a:srgbClr val="000000"/>
                </a:solidFill>
                <a:latin typeface="Consolas" panose="020B0609020204030204" pitchFamily="49" charset="0"/>
              </a:rPr>
              <a:t>.set</a:t>
            </a:r>
            <a:r>
              <a:rPr lang="en-US" sz="1200" i="1" dirty="0">
                <a:solidFill>
                  <a:srgbClr val="000000"/>
                </a:solidFill>
                <a:latin typeface="Consolas" panose="020B0609020204030204" pitchFamily="49" charset="0"/>
              </a:rPr>
              <a:t>(</a:t>
            </a:r>
            <a:r>
              <a:rPr lang="en-US" sz="1200" b="1" i="1" dirty="0">
                <a:solidFill>
                  <a:srgbClr val="7F0055"/>
                </a:solidFill>
                <a:latin typeface="Consolas" panose="020B0609020204030204" pitchFamily="49" charset="0"/>
              </a:rPr>
              <a:t>false</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a:t>
            </a:r>
            <a:endParaRPr lang="en-US" sz="10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2E089C0D-6E53-4EB8-87C8-1F7728F04BC7}"/>
              </a:ext>
            </a:extLst>
          </p:cNvPr>
          <p:cNvSpPr txBox="1"/>
          <p:nvPr/>
        </p:nvSpPr>
        <p:spPr>
          <a:xfrm>
            <a:off x="7183419" y="2971799"/>
            <a:ext cx="4876800" cy="2523768"/>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First: The light is off. Turning it on.</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Second: The light is off. Turning it on.</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First: The light is on. Turning it off.</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Second: The light is on. Turning it off.</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First: The light is off. Turning it on.</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Second: The light is off. Turning it on.</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First: The light is on. Turning it off.</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Second: The light is on. Turning it off.</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First: The light is off. Turning it on.</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Second: The light is off. Turning it on.</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First: The light is on. Turning it off.</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376928581"/>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2EEA-A6A2-4F97-9722-4A4E26FB09EE}"/>
              </a:ext>
            </a:extLst>
          </p:cNvPr>
          <p:cNvSpPr>
            <a:spLocks noGrp="1"/>
          </p:cNvSpPr>
          <p:nvPr>
            <p:ph type="title"/>
          </p:nvPr>
        </p:nvSpPr>
        <p:spPr/>
        <p:txBody>
          <a:bodyPr/>
          <a:lstStyle/>
          <a:p>
            <a:r>
              <a:rPr lang="en-US" dirty="0"/>
              <a:t>Thread Synchronization in Java</a:t>
            </a:r>
          </a:p>
        </p:txBody>
      </p:sp>
      <p:graphicFrame>
        <p:nvGraphicFramePr>
          <p:cNvPr id="4" name="Table 4">
            <a:extLst>
              <a:ext uri="{FF2B5EF4-FFF2-40B4-BE49-F238E27FC236}">
                <a16:creationId xmlns:a16="http://schemas.microsoft.com/office/drawing/2014/main" id="{6ACE47CA-4A54-45E5-8A07-2F6424B93E82}"/>
              </a:ext>
            </a:extLst>
          </p:cNvPr>
          <p:cNvGraphicFramePr>
            <a:graphicFrameLocks noGrp="1"/>
          </p:cNvGraphicFramePr>
          <p:nvPr>
            <p:ph idx="1"/>
            <p:extLst>
              <p:ext uri="{D42A27DB-BD31-4B8C-83A1-F6EECF244321}">
                <p14:modId xmlns:p14="http://schemas.microsoft.com/office/powerpoint/2010/main" val="3790715068"/>
              </p:ext>
            </p:extLst>
          </p:nvPr>
        </p:nvGraphicFramePr>
        <p:xfrm>
          <a:off x="609600" y="1600200"/>
          <a:ext cx="10972800" cy="42062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398045018"/>
                    </a:ext>
                  </a:extLst>
                </a:gridCol>
                <a:gridCol w="8839200">
                  <a:extLst>
                    <a:ext uri="{9D8B030D-6E8A-4147-A177-3AD203B41FA5}">
                      <a16:colId xmlns:a16="http://schemas.microsoft.com/office/drawing/2014/main" val="3652737076"/>
                    </a:ext>
                  </a:extLst>
                </a:gridCol>
              </a:tblGrid>
              <a:tr h="370840">
                <a:tc>
                  <a:txBody>
                    <a:bodyPr/>
                    <a:lstStyle/>
                    <a:p>
                      <a:r>
                        <a:rPr lang="en-US" sz="2000" dirty="0"/>
                        <a:t>Operation</a:t>
                      </a:r>
                    </a:p>
                  </a:txBody>
                  <a:tcPr/>
                </a:tc>
                <a:tc>
                  <a:txBody>
                    <a:bodyPr/>
                    <a:lstStyle/>
                    <a:p>
                      <a:r>
                        <a:rPr lang="en-US" sz="2000" dirty="0"/>
                        <a:t>Explanation</a:t>
                      </a:r>
                    </a:p>
                  </a:txBody>
                  <a:tcPr/>
                </a:tc>
                <a:extLst>
                  <a:ext uri="{0D108BD9-81ED-4DB2-BD59-A6C34878D82A}">
                    <a16:rowId xmlns:a16="http://schemas.microsoft.com/office/drawing/2014/main" val="1503121409"/>
                  </a:ext>
                </a:extLst>
              </a:tr>
              <a:tr h="370840">
                <a:tc>
                  <a:txBody>
                    <a:bodyPr/>
                    <a:lstStyle/>
                    <a:p>
                      <a:r>
                        <a:rPr lang="en-US" sz="2000" dirty="0"/>
                        <a:t>Synchronized keyword</a:t>
                      </a:r>
                    </a:p>
                  </a:txBody>
                  <a:tcPr/>
                </a:tc>
                <a:tc>
                  <a:txBody>
                    <a:bodyPr/>
                    <a:lstStyle/>
                    <a:p>
                      <a:r>
                        <a:rPr lang="en-US" sz="2000" dirty="0"/>
                        <a:t>The current thread obtains a lock on the specified monitor object (defaulting to the “this” object) for the duration of a code block or method.</a:t>
                      </a:r>
                    </a:p>
                  </a:txBody>
                  <a:tcPr/>
                </a:tc>
                <a:extLst>
                  <a:ext uri="{0D108BD9-81ED-4DB2-BD59-A6C34878D82A}">
                    <a16:rowId xmlns:a16="http://schemas.microsoft.com/office/drawing/2014/main" val="544826068"/>
                  </a:ext>
                </a:extLst>
              </a:tr>
              <a:tr h="370840">
                <a:tc>
                  <a:txBody>
                    <a:bodyPr/>
                    <a:lstStyle/>
                    <a:p>
                      <a:r>
                        <a:rPr lang="en-US" sz="2000" dirty="0" err="1"/>
                        <a:t>Object.wait</a:t>
                      </a:r>
                      <a:r>
                        <a:rPr lang="en-US" sz="2000" dirty="0"/>
                        <a:t>()</a:t>
                      </a:r>
                    </a:p>
                  </a:txBody>
                  <a:tcPr/>
                </a:tc>
                <a:tc>
                  <a:txBody>
                    <a:bodyPr/>
                    <a:lstStyle/>
                    <a:p>
                      <a:r>
                        <a:rPr lang="en-US" sz="2000" dirty="0"/>
                        <a:t>The current thread releases its lock on a monitor and becomes temporarily inactive until it is notified (via the notify() or </a:t>
                      </a:r>
                      <a:r>
                        <a:rPr lang="en-US" sz="2000" dirty="0" err="1"/>
                        <a:t>notifyAll</a:t>
                      </a:r>
                      <a:r>
                        <a:rPr lang="en-US" sz="2000" dirty="0"/>
                        <a:t>() methods).</a:t>
                      </a:r>
                    </a:p>
                  </a:txBody>
                  <a:tcPr/>
                </a:tc>
                <a:extLst>
                  <a:ext uri="{0D108BD9-81ED-4DB2-BD59-A6C34878D82A}">
                    <a16:rowId xmlns:a16="http://schemas.microsoft.com/office/drawing/2014/main" val="657306498"/>
                  </a:ext>
                </a:extLst>
              </a:tr>
              <a:tr h="370840">
                <a:tc>
                  <a:txBody>
                    <a:bodyPr/>
                    <a:lstStyle/>
                    <a:p>
                      <a:r>
                        <a:rPr lang="en-US" sz="2000" dirty="0" err="1"/>
                        <a:t>Object.notify</a:t>
                      </a:r>
                      <a:r>
                        <a:rPr lang="en-US" sz="2000" dirty="0"/>
                        <a:t>()</a:t>
                      </a:r>
                    </a:p>
                  </a:txBody>
                  <a:tcPr/>
                </a:tc>
                <a:tc>
                  <a:txBody>
                    <a:bodyPr/>
                    <a:lstStyle/>
                    <a:p>
                      <a:r>
                        <a:rPr lang="en-US" sz="2000" dirty="0"/>
                        <a:t>Notifies one of the threads waiting on the object, causing the thread to enter the runnable state again (can resume execution when the monitor lock is released).  Which thread is selected is arbitrary and implementation dependent.</a:t>
                      </a:r>
                    </a:p>
                  </a:txBody>
                  <a:tcPr/>
                </a:tc>
                <a:extLst>
                  <a:ext uri="{0D108BD9-81ED-4DB2-BD59-A6C34878D82A}">
                    <a16:rowId xmlns:a16="http://schemas.microsoft.com/office/drawing/2014/main" val="887783213"/>
                  </a:ext>
                </a:extLst>
              </a:tr>
              <a:tr h="370840">
                <a:tc>
                  <a:txBody>
                    <a:bodyPr/>
                    <a:lstStyle/>
                    <a:p>
                      <a:r>
                        <a:rPr lang="en-US" sz="2000" dirty="0" err="1"/>
                        <a:t>Object.notifyAll</a:t>
                      </a:r>
                      <a:r>
                        <a:rPr lang="en-US" sz="2000" dirty="0"/>
                        <a:t>()</a:t>
                      </a:r>
                    </a:p>
                  </a:txBody>
                  <a:tcPr/>
                </a:tc>
                <a:tc>
                  <a:txBody>
                    <a:bodyPr/>
                    <a:lstStyle/>
                    <a:p>
                      <a:r>
                        <a:rPr lang="en-US" sz="2000" dirty="0"/>
                        <a:t>Notifies all of the threads waiting on the object, causing all such threads to enter the runnable state again (can resume execution when the monitor lock is released). </a:t>
                      </a:r>
                    </a:p>
                  </a:txBody>
                  <a:tcPr/>
                </a:tc>
                <a:extLst>
                  <a:ext uri="{0D108BD9-81ED-4DB2-BD59-A6C34878D82A}">
                    <a16:rowId xmlns:a16="http://schemas.microsoft.com/office/drawing/2014/main" val="2017039256"/>
                  </a:ext>
                </a:extLst>
              </a:tr>
              <a:tr h="370840">
                <a:tc>
                  <a:txBody>
                    <a:bodyPr/>
                    <a:lstStyle/>
                    <a:p>
                      <a:r>
                        <a:rPr lang="en-US" sz="2000" dirty="0"/>
                        <a:t>Volatile keyword</a:t>
                      </a:r>
                    </a:p>
                  </a:txBody>
                  <a:tcPr/>
                </a:tc>
                <a:tc>
                  <a:txBody>
                    <a:bodyPr/>
                    <a:lstStyle/>
                    <a:p>
                      <a:r>
                        <a:rPr lang="en-US" sz="2000" dirty="0"/>
                        <a:t>The given variable will not be cached locally by a thread but will always be accessed in main memory. Further, all datatypes will be treated as atomic.</a:t>
                      </a:r>
                    </a:p>
                  </a:txBody>
                  <a:tcPr/>
                </a:tc>
                <a:extLst>
                  <a:ext uri="{0D108BD9-81ED-4DB2-BD59-A6C34878D82A}">
                    <a16:rowId xmlns:a16="http://schemas.microsoft.com/office/drawing/2014/main" val="2223976543"/>
                  </a:ext>
                </a:extLst>
              </a:tr>
            </a:tbl>
          </a:graphicData>
        </a:graphic>
      </p:graphicFrame>
    </p:spTree>
    <p:extLst>
      <p:ext uri="{BB962C8B-B14F-4D97-AF65-F5344CB8AC3E}">
        <p14:creationId xmlns:p14="http://schemas.microsoft.com/office/powerpoint/2010/main" val="1527430908"/>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Synchronized Block</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395442"/>
            <a:ext cx="10972800" cy="4708981"/>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DemoSynchronizedList</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List&lt;Integer&gt; </a:t>
            </a:r>
            <a:r>
              <a:rPr lang="en-US" sz="1200" b="1" i="1" dirty="0">
                <a:solidFill>
                  <a:srgbClr val="0000C0"/>
                </a:solidFill>
                <a:latin typeface="Consolas" panose="020B0609020204030204" pitchFamily="49" charset="0"/>
              </a:rPr>
              <a:t>list</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new</a:t>
            </a:r>
            <a:r>
              <a:rPr lang="en-US" sz="1200" b="1" i="1" dirty="0">
                <a:solidFill>
                  <a:srgbClr val="000000"/>
                </a:solidFill>
                <a:latin typeface="Consolas" panose="020B0609020204030204" pitchFamily="49" charset="0"/>
              </a:rPr>
              <a:t> </a:t>
            </a:r>
            <a:r>
              <a:rPr lang="en-US" sz="1200" b="1" i="1" dirty="0" err="1">
                <a:solidFill>
                  <a:srgbClr val="000000"/>
                </a:solidFill>
                <a:latin typeface="Consolas" panose="020B0609020204030204" pitchFamily="49" charset="0"/>
              </a:rPr>
              <a:t>ArrayList</a:t>
            </a:r>
            <a:r>
              <a:rPr lang="en-US" sz="1200" b="1" i="1" dirty="0">
                <a:solidFill>
                  <a:srgbClr val="000000"/>
                </a:solidFill>
                <a:latin typeface="Consolas" panose="020B0609020204030204" pitchFamily="49" charset="0"/>
              </a:rPr>
              <a:t>&lt;Integer&gt;();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throws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InterruptedException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ChildThread</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synchronized</a:t>
            </a:r>
            <a:r>
              <a:rPr lang="en-US" sz="1200" b="1" dirty="0">
                <a:solidFill>
                  <a:srgbClr val="000000"/>
                </a:solidFill>
                <a:latin typeface="Consolas" panose="020B0609020204030204" pitchFamily="49" charset="0"/>
              </a:rPr>
              <a:t>(</a:t>
            </a:r>
            <a:r>
              <a:rPr lang="en-US" sz="1200" b="1" dirty="0" err="1">
                <a:solidFill>
                  <a:srgbClr val="6A3E3E"/>
                </a:solidFill>
                <a:latin typeface="Consolas" panose="020B0609020204030204" pitchFamily="49" charset="0"/>
              </a:rPr>
              <a:t>childThread</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list</a:t>
            </a:r>
            <a:r>
              <a:rPr lang="en-US" sz="1200" i="1" dirty="0" err="1">
                <a:solidFill>
                  <a:srgbClr val="000000"/>
                </a:solidFill>
                <a:latin typeface="Consolas" panose="020B0609020204030204" pitchFamily="49" charset="0"/>
              </a:rPr>
              <a:t>.add</a:t>
            </a:r>
            <a:r>
              <a:rPr lang="en-US" sz="1200" i="1" dirty="0">
                <a:solidFill>
                  <a:srgbClr val="000000"/>
                </a:solidFill>
                <a:latin typeface="Consolas" panose="020B0609020204030204" pitchFamily="49" charset="0"/>
              </a:rPr>
              <a:t>(0);</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.join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"size should be 10000 and is "</a:t>
            </a:r>
            <a:r>
              <a:rPr lang="en-US" sz="1200" b="1" i="1" dirty="0">
                <a:solidFill>
                  <a:srgbClr val="000000"/>
                </a:solidFill>
                <a:latin typeface="Consolas" panose="020B0609020204030204" pitchFamily="49" charset="0"/>
              </a:rPr>
              <a:t> + </a:t>
            </a:r>
            <a:r>
              <a:rPr lang="en-US" sz="1200" b="1" i="1" dirty="0" err="1">
                <a:solidFill>
                  <a:srgbClr val="0000C0"/>
                </a:solidFill>
                <a:latin typeface="Consolas" panose="020B0609020204030204" pitchFamily="49" charset="0"/>
              </a:rPr>
              <a:t>list</a:t>
            </a:r>
            <a:r>
              <a:rPr lang="en-US" sz="1200" b="1" i="1" dirty="0" err="1">
                <a:solidFill>
                  <a:srgbClr val="000000"/>
                </a:solidFill>
                <a:latin typeface="Consolas" panose="020B0609020204030204" pitchFamily="49" charset="0"/>
              </a:rPr>
              <a:t>.size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Thread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synchronized</a:t>
            </a:r>
            <a:r>
              <a:rPr lang="en-US" sz="1200" b="1"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this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list</a:t>
            </a:r>
            <a:r>
              <a:rPr lang="en-US" sz="1200" i="1" dirty="0" err="1">
                <a:solidFill>
                  <a:srgbClr val="000000"/>
                </a:solidFill>
                <a:latin typeface="Consolas" panose="020B0609020204030204" pitchFamily="49" charset="0"/>
              </a:rPr>
              <a:t>.add</a:t>
            </a:r>
            <a:r>
              <a:rPr lang="en-US" sz="1200" i="1" dirty="0">
                <a:solidFill>
                  <a:srgbClr val="000000"/>
                </a:solidFill>
                <a:latin typeface="Consolas" panose="020B0609020204030204" pitchFamily="49" charset="0"/>
              </a:rPr>
              <a:t>(0);</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8682" y="6209055"/>
            <a:ext cx="10972800" cy="49244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size should be 10000 and is 10000</a:t>
            </a:r>
          </a:p>
        </p:txBody>
      </p:sp>
    </p:spTree>
    <p:extLst>
      <p:ext uri="{BB962C8B-B14F-4D97-AF65-F5344CB8AC3E}">
        <p14:creationId xmlns:p14="http://schemas.microsoft.com/office/powerpoint/2010/main" val="478241465"/>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Multiple Steps Synchronized</a:t>
            </a:r>
          </a:p>
        </p:txBody>
      </p:sp>
      <p:sp>
        <p:nvSpPr>
          <p:cNvPr id="6" name="TextBox 5">
            <a:extLst>
              <a:ext uri="{FF2B5EF4-FFF2-40B4-BE49-F238E27FC236}">
                <a16:creationId xmlns:a16="http://schemas.microsoft.com/office/drawing/2014/main" id="{07088D6D-0A98-445E-B06B-80F4559410F4}"/>
              </a:ext>
            </a:extLst>
          </p:cNvPr>
          <p:cNvSpPr txBox="1"/>
          <p:nvPr/>
        </p:nvSpPr>
        <p:spPr>
          <a:xfrm>
            <a:off x="152400" y="1305791"/>
            <a:ext cx="7543800" cy="5632311"/>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SafeThreadsafe</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boolean</a:t>
            </a:r>
            <a:r>
              <a:rPr lang="en-US" sz="1200" b="1" dirty="0">
                <a:solidFill>
                  <a:srgbClr val="000000"/>
                </a:solidFill>
                <a:latin typeface="Consolas" panose="020B0609020204030204" pitchFamily="49" charset="0"/>
              </a:rPr>
              <a:t> </a:t>
            </a:r>
            <a:r>
              <a:rPr lang="en-US" sz="1200" b="1" i="1" dirty="0" err="1">
                <a:solidFill>
                  <a:srgbClr val="0000C0"/>
                </a:solidFill>
                <a:latin typeface="Consolas" panose="020B0609020204030204" pitchFamily="49" charset="0"/>
              </a:rPr>
              <a:t>OnOrOff</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false</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Thread </a:t>
            </a:r>
            <a:r>
              <a:rPr lang="en-US" sz="1200" dirty="0">
                <a:solidFill>
                  <a:srgbClr val="6A3E3E"/>
                </a:solidFill>
                <a:latin typeface="Consolas" panose="020B0609020204030204" pitchFamily="49" charset="0"/>
              </a:rPr>
              <a:t>first</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Thread(</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"First"</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Thread </a:t>
            </a:r>
            <a:r>
              <a:rPr lang="en-US" sz="1200" dirty="0">
                <a:solidFill>
                  <a:srgbClr val="6A3E3E"/>
                </a:solidFill>
                <a:latin typeface="Consolas" panose="020B0609020204030204" pitchFamily="49" charset="0"/>
              </a:rPr>
              <a:t>second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Thread(</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"Second"</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first</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second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implements</a:t>
            </a:r>
            <a:r>
              <a:rPr lang="en-US" sz="1200" b="1" dirty="0">
                <a:solidFill>
                  <a:srgbClr val="000000"/>
                </a:solidFill>
                <a:latin typeface="Consolas" panose="020B0609020204030204" pitchFamily="49" charset="0"/>
              </a:rPr>
              <a:t> Runnable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String </a:t>
            </a:r>
            <a:r>
              <a:rPr lang="en-US" sz="1200" b="1" dirty="0">
                <a:solidFill>
                  <a:srgbClr val="0000C0"/>
                </a:solidFill>
                <a:latin typeface="Consolas" panose="020B0609020204030204" pitchFamily="49" charset="0"/>
              </a:rPr>
              <a:t>name</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(String </a:t>
            </a:r>
            <a:r>
              <a:rPr lang="en-US" sz="1200" b="1" dirty="0">
                <a:solidFill>
                  <a:srgbClr val="6A3E3E"/>
                </a:solidFill>
                <a:latin typeface="Consolas" panose="020B0609020204030204" pitchFamily="49" charset="0"/>
              </a:rPr>
              <a:t>name</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this</a:t>
            </a:r>
            <a:r>
              <a:rPr lang="en-US" sz="1200" b="1" dirty="0">
                <a:solidFill>
                  <a:srgbClr val="000000"/>
                </a:solidFill>
                <a:latin typeface="Consolas" panose="020B0609020204030204" pitchFamily="49" charset="0"/>
              </a:rPr>
              <a:t>.</a:t>
            </a:r>
            <a:r>
              <a:rPr lang="en-US" sz="1200" b="1" dirty="0">
                <a:solidFill>
                  <a:srgbClr val="0000C0"/>
                </a:solidFill>
                <a:latin typeface="Consolas" panose="020B0609020204030204" pitchFamily="49" charset="0"/>
              </a:rPr>
              <a:t>name</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name</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pPr algn="l"/>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synchronized</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SafeThreadsafe.</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i="1" dirty="0" err="1">
                <a:solidFill>
                  <a:srgbClr val="0000C0"/>
                </a:solidFill>
                <a:latin typeface="Consolas" panose="020B0609020204030204" pitchFamily="49" charset="0"/>
              </a:rPr>
              <a:t>OnOrOff</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false</a:t>
            </a:r>
            <a:r>
              <a:rPr lang="en-US" sz="1200" b="1" i="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The light is off. Turning it on."</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OnOrOff</a:t>
            </a:r>
            <a:r>
              <a:rPr lang="en-US" sz="1200"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true</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else</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The light is on. Turning it off."</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OnOrOff</a:t>
            </a:r>
            <a:r>
              <a:rPr lang="en-US" sz="1200"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false</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Thread.</a:t>
            </a:r>
            <a:r>
              <a:rPr lang="en-US" sz="1200" i="1" dirty="0" err="1">
                <a:solidFill>
                  <a:srgbClr val="000000"/>
                </a:solidFill>
                <a:latin typeface="Consolas" panose="020B0609020204030204" pitchFamily="49" charset="0"/>
              </a:rPr>
              <a:t>yield</a:t>
            </a:r>
            <a:r>
              <a:rPr lang="en-US" sz="1200"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a:t>
            </a:r>
            <a:endParaRPr lang="en-US" sz="7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2E089C0D-6E53-4EB8-87C8-1F7728F04BC7}"/>
              </a:ext>
            </a:extLst>
          </p:cNvPr>
          <p:cNvSpPr txBox="1"/>
          <p:nvPr/>
        </p:nvSpPr>
        <p:spPr>
          <a:xfrm>
            <a:off x="7720445" y="3505200"/>
            <a:ext cx="4319155" cy="1046440"/>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First: The light is off. Turning it on.</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Second: The light is on. Turning it off.</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Second: The light is off. Turning it on.</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2029689791"/>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Synchronized Method</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395442"/>
            <a:ext cx="10972800" cy="4524315"/>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DemoSynchronizedMethod</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List&lt;Integer&gt; </a:t>
            </a:r>
            <a:r>
              <a:rPr lang="en-US" sz="1200" b="1" i="1" dirty="0">
                <a:solidFill>
                  <a:srgbClr val="0000C0"/>
                </a:solidFill>
                <a:latin typeface="Consolas" panose="020B0609020204030204" pitchFamily="49" charset="0"/>
              </a:rPr>
              <a:t>list</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new</a:t>
            </a:r>
            <a:r>
              <a:rPr lang="en-US" sz="1200" b="1" i="1" dirty="0">
                <a:solidFill>
                  <a:srgbClr val="000000"/>
                </a:solidFill>
                <a:latin typeface="Consolas" panose="020B0609020204030204" pitchFamily="49" charset="0"/>
              </a:rPr>
              <a:t> </a:t>
            </a:r>
            <a:r>
              <a:rPr lang="en-US" sz="1200" b="1" i="1" dirty="0" err="1">
                <a:solidFill>
                  <a:srgbClr val="000000"/>
                </a:solidFill>
                <a:latin typeface="Consolas" panose="020B0609020204030204" pitchFamily="49" charset="0"/>
              </a:rPr>
              <a:t>ArrayList</a:t>
            </a:r>
            <a:r>
              <a:rPr lang="en-US" sz="1200" b="1" i="1" dirty="0">
                <a:solidFill>
                  <a:srgbClr val="000000"/>
                </a:solidFill>
                <a:latin typeface="Consolas" panose="020B0609020204030204" pitchFamily="49" charset="0"/>
              </a:rPr>
              <a:t>&lt;Integer&gt;();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throws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InterruptedException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ChildThread</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.AddToList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i</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.join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"size should be 10000 and is "</a:t>
            </a:r>
            <a:r>
              <a:rPr lang="en-US" sz="1200" b="1" i="1" dirty="0">
                <a:solidFill>
                  <a:srgbClr val="000000"/>
                </a:solidFill>
                <a:latin typeface="Consolas" panose="020B0609020204030204" pitchFamily="49" charset="0"/>
              </a:rPr>
              <a:t> + </a:t>
            </a:r>
            <a:r>
              <a:rPr lang="en-US" sz="1200" b="1" i="1" dirty="0" err="1">
                <a:solidFill>
                  <a:srgbClr val="0000C0"/>
                </a:solidFill>
                <a:latin typeface="Consolas" panose="020B0609020204030204" pitchFamily="49" charset="0"/>
              </a:rPr>
              <a:t>list</a:t>
            </a:r>
            <a:r>
              <a:rPr lang="en-US" sz="1200" b="1" i="1" dirty="0" err="1">
                <a:solidFill>
                  <a:srgbClr val="000000"/>
                </a:solidFill>
                <a:latin typeface="Consolas" panose="020B0609020204030204" pitchFamily="49" charset="0"/>
              </a:rPr>
              <a:t>.size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Thread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AddToList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i</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synchronized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AddToList</a:t>
            </a:r>
            <a:r>
              <a:rPr lang="en-US" sz="1200" b="1" dirty="0">
                <a:solidFill>
                  <a:srgbClr val="000000"/>
                </a:solidFill>
                <a:latin typeface="Consolas" panose="020B0609020204030204" pitchFamily="49" charset="0"/>
              </a:rPr>
              <a:t>(Integer </a:t>
            </a:r>
            <a:r>
              <a:rPr lang="en-US" sz="1200" b="1" dirty="0" err="1">
                <a:solidFill>
                  <a:srgbClr val="6A3E3E"/>
                </a:solidFill>
                <a:latin typeface="Consolas" panose="020B0609020204030204" pitchFamily="49" charset="0"/>
              </a:rPr>
              <a:t>i</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list</a:t>
            </a:r>
            <a:r>
              <a:rPr lang="en-US" sz="1200" i="1" dirty="0" err="1">
                <a:solidFill>
                  <a:srgbClr val="000000"/>
                </a:solidFill>
                <a:latin typeface="Consolas" panose="020B0609020204030204" pitchFamily="49" charset="0"/>
              </a:rPr>
              <a:t>.add</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i</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8682" y="6019800"/>
            <a:ext cx="10972800" cy="49244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size should be 10000 and is 10000</a:t>
            </a:r>
          </a:p>
        </p:txBody>
      </p:sp>
    </p:spTree>
    <p:extLst>
      <p:ext uri="{BB962C8B-B14F-4D97-AF65-F5344CB8AC3E}">
        <p14:creationId xmlns:p14="http://schemas.microsoft.com/office/powerpoint/2010/main" val="2308401355"/>
      </p:ext>
    </p:extLst>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 Wait and Notify</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322024"/>
            <a:ext cx="10972800" cy="5001369"/>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DemoWaitNotify</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main(String[] </a:t>
            </a:r>
            <a:r>
              <a:rPr lang="en-US" sz="1100" b="1" dirty="0" err="1">
                <a:solidFill>
                  <a:srgbClr val="6A3E3E"/>
                </a:solidFill>
                <a:latin typeface="Consolas" panose="020B0609020204030204" pitchFamily="49" charset="0"/>
              </a:rPr>
              <a:t>args</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try</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u="sng" dirty="0" err="1">
                <a:solidFill>
                  <a:srgbClr val="000000"/>
                </a:solidFill>
                <a:latin typeface="Consolas" panose="020B0609020204030204" pitchFamily="49" charset="0"/>
              </a:rPr>
              <a:t>ChildThread</a:t>
            </a:r>
            <a:r>
              <a:rPr lang="en-US" sz="1100" u="sng" dirty="0">
                <a:solidFill>
                  <a:srgbClr val="000000"/>
                </a:solidFill>
                <a:latin typeface="Consolas" panose="020B0609020204030204" pitchFamily="49" charset="0"/>
              </a:rPr>
              <a:t> </a:t>
            </a:r>
            <a:r>
              <a:rPr lang="en-US" sz="1100" u="sng" dirty="0" err="1">
                <a:solidFill>
                  <a:srgbClr val="6A3E3E"/>
                </a:solidFill>
                <a:latin typeface="Consolas" panose="020B0609020204030204" pitchFamily="49" charset="0"/>
              </a:rPr>
              <a:t>childThread</a:t>
            </a:r>
            <a:r>
              <a:rPr lang="en-US" sz="1100" u="sng" dirty="0">
                <a:solidFill>
                  <a:srgbClr val="000000"/>
                </a:solidFill>
                <a:latin typeface="Consolas" panose="020B0609020204030204" pitchFamily="49" charset="0"/>
              </a:rPr>
              <a:t> = </a:t>
            </a:r>
            <a:r>
              <a:rPr lang="en-US" sz="1100" b="1" u="sng" dirty="0">
                <a:solidFill>
                  <a:srgbClr val="7F0055"/>
                </a:solidFill>
                <a:latin typeface="Consolas" panose="020B0609020204030204" pitchFamily="49" charset="0"/>
              </a:rPr>
              <a:t>new</a:t>
            </a:r>
            <a:r>
              <a:rPr lang="en-US" sz="1100" b="1" u="sng" dirty="0">
                <a:solidFill>
                  <a:srgbClr val="000000"/>
                </a:solidFill>
                <a:latin typeface="Consolas" panose="020B0609020204030204" pitchFamily="49" charset="0"/>
              </a:rPr>
              <a:t> </a:t>
            </a:r>
            <a:r>
              <a:rPr lang="en-US" sz="1100" b="1" u="sng" dirty="0" err="1">
                <a:solidFill>
                  <a:srgbClr val="000000"/>
                </a:solidFill>
                <a:latin typeface="Consolas" panose="020B0609020204030204" pitchFamily="49" charset="0"/>
              </a:rPr>
              <a:t>ChildThread</a:t>
            </a:r>
            <a:r>
              <a:rPr lang="en-US" sz="1100" b="1" u="sng"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childThread</a:t>
            </a:r>
            <a:r>
              <a:rPr lang="en-US" sz="1100" dirty="0" err="1">
                <a:solidFill>
                  <a:srgbClr val="000000"/>
                </a:solidFill>
                <a:latin typeface="Consolas" panose="020B0609020204030204" pitchFamily="49" charset="0"/>
              </a:rPr>
              <a:t>.start</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synchronized</a:t>
            </a:r>
            <a:r>
              <a:rPr lang="en-US" sz="1100" b="1" dirty="0">
                <a:solidFill>
                  <a:srgbClr val="000000"/>
                </a:solidFill>
                <a:latin typeface="Consolas" panose="020B0609020204030204" pitchFamily="49" charset="0"/>
              </a:rPr>
              <a:t>(</a:t>
            </a:r>
            <a:r>
              <a:rPr lang="en-US" sz="1100" b="1" dirty="0" err="1">
                <a:solidFill>
                  <a:srgbClr val="6A3E3E"/>
                </a:solidFill>
                <a:latin typeface="Consolas" panose="020B0609020204030204" pitchFamily="49" charset="0"/>
              </a:rPr>
              <a:t>childThread</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childThread</a:t>
            </a:r>
            <a:r>
              <a:rPr lang="en-US" sz="1100" dirty="0" err="1">
                <a:solidFill>
                  <a:srgbClr val="000000"/>
                </a:solidFill>
                <a:latin typeface="Consolas" panose="020B0609020204030204" pitchFamily="49" charset="0"/>
              </a:rPr>
              <a:t>.wait</a:t>
            </a:r>
            <a:r>
              <a:rPr lang="en-US" sz="1100" dirty="0">
                <a:solidFill>
                  <a:srgbClr val="000000"/>
                </a:solidFill>
                <a:latin typeface="Consolas" panose="020B0609020204030204" pitchFamily="49" charset="0"/>
              </a:rPr>
              <a:t>();</a:t>
            </a:r>
          </a:p>
          <a:p>
            <a:r>
              <a:rPr lang="nn-NO" sz="1100"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for</a:t>
            </a:r>
            <a:r>
              <a:rPr lang="nn-NO" sz="1100" b="1"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int</a:t>
            </a:r>
            <a:r>
              <a:rPr lang="nn-NO" sz="1100" b="1" dirty="0">
                <a:solidFill>
                  <a:srgbClr val="000000"/>
                </a:solidFill>
                <a:latin typeface="Consolas" panose="020B0609020204030204" pitchFamily="49" charset="0"/>
              </a:rPr>
              <a:t>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 0;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&lt; 15;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nn-NO" sz="1100" dirty="0">
                <a:solidFill>
                  <a:srgbClr val="000000"/>
                </a:solidFill>
                <a:latin typeface="Consolas" panose="020B0609020204030204" pitchFamily="49" charset="0"/>
              </a:rPr>
              <a:t>          System.</a:t>
            </a:r>
            <a:r>
              <a:rPr lang="nn-NO" sz="1100" b="1" i="1" dirty="0">
                <a:solidFill>
                  <a:srgbClr val="0000C0"/>
                </a:solidFill>
                <a:latin typeface="Consolas" panose="020B0609020204030204" pitchFamily="49" charset="0"/>
              </a:rPr>
              <a:t>out</a:t>
            </a:r>
            <a:r>
              <a:rPr lang="nn-NO" sz="1100" b="1" i="1" dirty="0">
                <a:solidFill>
                  <a:srgbClr val="000000"/>
                </a:solidFill>
                <a:latin typeface="Consolas" panose="020B0609020204030204" pitchFamily="49" charset="0"/>
              </a:rPr>
              <a:t>.print(</a:t>
            </a:r>
            <a:r>
              <a:rPr lang="nn-NO" sz="1100" b="1" i="1" dirty="0">
                <a:solidFill>
                  <a:srgbClr val="2A00FF"/>
                </a:solidFill>
                <a:latin typeface="Consolas" panose="020B0609020204030204" pitchFamily="49" charset="0"/>
              </a:rPr>
              <a:t>" M"</a:t>
            </a:r>
            <a:r>
              <a:rPr lang="nn-NO" sz="1100" b="1" i="1" dirty="0">
                <a:solidFill>
                  <a:srgbClr val="000000"/>
                </a:solidFill>
                <a:latin typeface="Consolas" panose="020B0609020204030204" pitchFamily="49" charset="0"/>
              </a:rPr>
              <a:t> + </a:t>
            </a:r>
            <a:r>
              <a:rPr lang="nn-NO" sz="1100" b="1" i="1" dirty="0">
                <a:solidFill>
                  <a:srgbClr val="6A3E3E"/>
                </a:solidFill>
                <a:latin typeface="Consolas" panose="020B0609020204030204" pitchFamily="49" charset="0"/>
              </a:rPr>
              <a:t>i</a:t>
            </a:r>
            <a:r>
              <a:rPr lang="nn-NO"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catch</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InterruptedException</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e</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e</a:t>
            </a:r>
            <a:r>
              <a:rPr lang="en-US" sz="1100" dirty="0" err="1">
                <a:solidFill>
                  <a:srgbClr val="000000"/>
                </a:solidFill>
                <a:latin typeface="Consolas" panose="020B0609020204030204" pitchFamily="49" charset="0"/>
              </a:rPr>
              <a:t>.printStackTrace</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ChildThread</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extends</a:t>
            </a:r>
            <a:r>
              <a:rPr lang="en-US" sz="1100" b="1" dirty="0">
                <a:solidFill>
                  <a:srgbClr val="000000"/>
                </a:solidFill>
                <a:latin typeface="Consolas" panose="020B0609020204030204" pitchFamily="49" charset="0"/>
              </a:rPr>
              <a:t> Thread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run()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synchronized</a:t>
            </a:r>
            <a:r>
              <a:rPr lang="en-US" sz="1100" b="1"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this</a:t>
            </a:r>
            <a:r>
              <a:rPr lang="en-US" sz="1100" b="1" dirty="0">
                <a:solidFill>
                  <a:srgbClr val="000000"/>
                </a:solidFill>
                <a:latin typeface="Consolas" panose="020B0609020204030204" pitchFamily="49" charset="0"/>
              </a:rPr>
              <a:t>) {</a:t>
            </a:r>
          </a:p>
          <a:p>
            <a:r>
              <a:rPr lang="nn-NO" sz="1100"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for</a:t>
            </a:r>
            <a:r>
              <a:rPr lang="nn-NO" sz="1100" b="1"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int</a:t>
            </a:r>
            <a:r>
              <a:rPr lang="nn-NO" sz="1100" b="1" dirty="0">
                <a:solidFill>
                  <a:srgbClr val="000000"/>
                </a:solidFill>
                <a:latin typeface="Consolas" panose="020B0609020204030204" pitchFamily="49" charset="0"/>
              </a:rPr>
              <a:t>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 0;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&lt; 15;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nn-NO" sz="1100" dirty="0">
                <a:solidFill>
                  <a:srgbClr val="000000"/>
                </a:solidFill>
                <a:latin typeface="Consolas" panose="020B0609020204030204" pitchFamily="49" charset="0"/>
              </a:rPr>
              <a:t>          System.</a:t>
            </a:r>
            <a:r>
              <a:rPr lang="nn-NO" sz="1100" b="1" i="1" dirty="0">
                <a:solidFill>
                  <a:srgbClr val="0000C0"/>
                </a:solidFill>
                <a:latin typeface="Consolas" panose="020B0609020204030204" pitchFamily="49" charset="0"/>
              </a:rPr>
              <a:t>out</a:t>
            </a:r>
            <a:r>
              <a:rPr lang="nn-NO" sz="1100" b="1" i="1" dirty="0">
                <a:solidFill>
                  <a:srgbClr val="000000"/>
                </a:solidFill>
                <a:latin typeface="Consolas" panose="020B0609020204030204" pitchFamily="49" charset="0"/>
              </a:rPr>
              <a:t>.print(</a:t>
            </a:r>
            <a:r>
              <a:rPr lang="nn-NO" sz="1100" b="1" i="1" dirty="0">
                <a:solidFill>
                  <a:srgbClr val="2A00FF"/>
                </a:solidFill>
                <a:latin typeface="Consolas" panose="020B0609020204030204" pitchFamily="49" charset="0"/>
              </a:rPr>
              <a:t>" C"</a:t>
            </a:r>
            <a:r>
              <a:rPr lang="nn-NO" sz="1100" b="1" i="1" dirty="0">
                <a:solidFill>
                  <a:srgbClr val="000000"/>
                </a:solidFill>
                <a:latin typeface="Consolas" panose="020B0609020204030204" pitchFamily="49" charset="0"/>
              </a:rPr>
              <a:t> + </a:t>
            </a:r>
            <a:r>
              <a:rPr lang="nn-NO" sz="1100" b="1" i="1" dirty="0">
                <a:solidFill>
                  <a:srgbClr val="6A3E3E"/>
                </a:solidFill>
                <a:latin typeface="Consolas" panose="020B0609020204030204" pitchFamily="49" charset="0"/>
              </a:rPr>
              <a:t>i</a:t>
            </a:r>
            <a:r>
              <a:rPr lang="nn-NO"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  </a:t>
            </a:r>
          </a:p>
          <a:p>
            <a:r>
              <a:rPr lang="en-US" sz="1100" dirty="0">
                <a:solidFill>
                  <a:srgbClr val="000000"/>
                </a:solidFill>
                <a:latin typeface="Consolas" panose="020B0609020204030204" pitchFamily="49" charset="0"/>
              </a:rPr>
              <a:t>        </a:t>
            </a:r>
            <a:r>
              <a:rPr lang="en-US" sz="1100" b="1" dirty="0" err="1">
                <a:solidFill>
                  <a:srgbClr val="7F0055"/>
                </a:solidFill>
                <a:latin typeface="Consolas" panose="020B0609020204030204" pitchFamily="49" charset="0"/>
              </a:rPr>
              <a:t>this</a:t>
            </a:r>
            <a:r>
              <a:rPr lang="en-US" sz="1100" b="1" dirty="0" err="1">
                <a:solidFill>
                  <a:srgbClr val="000000"/>
                </a:solidFill>
                <a:latin typeface="Consolas" panose="020B0609020204030204" pitchFamily="49" charset="0"/>
              </a:rPr>
              <a:t>.notifyAll</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0419" y="6323393"/>
            <a:ext cx="10972800" cy="49244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C0 C1 C2 C3 C4 C5 C6 C7 C8 C9 C10 C11 C12 C13 C14 M0 M1 M2 M3 M4 M5 M6 M7 M8 M9 M10 M11 M12 M13 M14</a:t>
            </a:r>
          </a:p>
        </p:txBody>
      </p:sp>
    </p:spTree>
    <p:extLst>
      <p:ext uri="{BB962C8B-B14F-4D97-AF65-F5344CB8AC3E}">
        <p14:creationId xmlns:p14="http://schemas.microsoft.com/office/powerpoint/2010/main" val="142496775"/>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4A2E-F5C4-4E2B-8530-C76F3838250B}"/>
              </a:ext>
            </a:extLst>
          </p:cNvPr>
          <p:cNvSpPr>
            <a:spLocks noGrp="1"/>
          </p:cNvSpPr>
          <p:nvPr>
            <p:ph type="title"/>
          </p:nvPr>
        </p:nvSpPr>
        <p:spPr/>
        <p:txBody>
          <a:bodyPr/>
          <a:lstStyle/>
          <a:p>
            <a:r>
              <a:rPr lang="en-US" dirty="0"/>
              <a:t>Thread Safety</a:t>
            </a:r>
          </a:p>
        </p:txBody>
      </p:sp>
      <p:sp>
        <p:nvSpPr>
          <p:cNvPr id="3" name="Content Placeholder 2">
            <a:extLst>
              <a:ext uri="{FF2B5EF4-FFF2-40B4-BE49-F238E27FC236}">
                <a16:creationId xmlns:a16="http://schemas.microsoft.com/office/drawing/2014/main" id="{9402D490-4824-4C23-BA56-B723AA531D7A}"/>
              </a:ext>
            </a:extLst>
          </p:cNvPr>
          <p:cNvSpPr>
            <a:spLocks noGrp="1"/>
          </p:cNvSpPr>
          <p:nvPr>
            <p:ph idx="1"/>
          </p:nvPr>
        </p:nvSpPr>
        <p:spPr/>
        <p:txBody>
          <a:bodyPr/>
          <a:lstStyle/>
          <a:p>
            <a:r>
              <a:rPr lang="en-US" dirty="0"/>
              <a:t>Two major concerns with all multi-threaded applications are protecting the integrity of shared memory and resources, and ensuring correct results despite the concurrency (serializability).</a:t>
            </a:r>
          </a:p>
          <a:p>
            <a:r>
              <a:rPr lang="en-US" dirty="0"/>
              <a:t>Because threads run within a single process, they share memory and other resources such as files.</a:t>
            </a:r>
          </a:p>
          <a:p>
            <a:r>
              <a:rPr lang="en-US" dirty="0"/>
              <a:t>Accessing such resources with no coordination between the threads can result in unpredictable results and can ruin the integrity of the resources. </a:t>
            </a:r>
          </a:p>
        </p:txBody>
      </p:sp>
    </p:spTree>
    <p:extLst>
      <p:ext uri="{BB962C8B-B14F-4D97-AF65-F5344CB8AC3E}">
        <p14:creationId xmlns:p14="http://schemas.microsoft.com/office/powerpoint/2010/main" val="1309157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Deadlock</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322024"/>
            <a:ext cx="10972800" cy="5001369"/>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DemoDeadlock</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Object </a:t>
            </a:r>
            <a:r>
              <a:rPr lang="en-US" sz="1100" b="1" i="1" dirty="0">
                <a:solidFill>
                  <a:srgbClr val="0000C0"/>
                </a:solidFill>
                <a:latin typeface="Consolas" panose="020B0609020204030204" pitchFamily="49" charset="0"/>
              </a:rPr>
              <a:t>Monitor1</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Object();</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Object </a:t>
            </a:r>
            <a:r>
              <a:rPr lang="en-US" sz="1100" b="1" i="1" dirty="0">
                <a:solidFill>
                  <a:srgbClr val="0000C0"/>
                </a:solidFill>
                <a:latin typeface="Consolas" panose="020B0609020204030204" pitchFamily="49" charset="0"/>
              </a:rPr>
              <a:t>Monitor2</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Object();</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main(String[] </a:t>
            </a:r>
            <a:r>
              <a:rPr lang="en-US" sz="1100" b="1" dirty="0" err="1">
                <a:solidFill>
                  <a:srgbClr val="6A3E3E"/>
                </a:solidFill>
                <a:latin typeface="Consolas" panose="020B0609020204030204" pitchFamily="49" charset="0"/>
              </a:rPr>
              <a:t>args</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throws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InterruptedException</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ChildThread</a:t>
            </a:r>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childThread1</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ChildThread</a:t>
            </a:r>
            <a:r>
              <a:rPr lang="en-US" sz="1100" b="1" dirty="0">
                <a:solidFill>
                  <a:srgbClr val="000000"/>
                </a:solidFill>
                <a:latin typeface="Consolas" panose="020B0609020204030204" pitchFamily="49" charset="0"/>
              </a:rPr>
              <a:t>(</a:t>
            </a:r>
            <a:r>
              <a:rPr lang="en-US" sz="1100" b="1" i="1" dirty="0">
                <a:solidFill>
                  <a:srgbClr val="0000C0"/>
                </a:solidFill>
                <a:latin typeface="Consolas" panose="020B0609020204030204" pitchFamily="49" charset="0"/>
              </a:rPr>
              <a:t>Monitor1</a:t>
            </a:r>
            <a:r>
              <a:rPr lang="en-US" sz="1100" b="1" i="1" dirty="0">
                <a:solidFill>
                  <a:srgbClr val="000000"/>
                </a:solidFill>
                <a:latin typeface="Consolas" panose="020B0609020204030204" pitchFamily="49" charset="0"/>
              </a:rPr>
              <a:t>, </a:t>
            </a:r>
            <a:r>
              <a:rPr lang="en-US" sz="1100" b="1" i="1" dirty="0">
                <a:solidFill>
                  <a:srgbClr val="0000C0"/>
                </a:solidFill>
                <a:latin typeface="Consolas" panose="020B0609020204030204" pitchFamily="49" charset="0"/>
              </a:rPr>
              <a:t>Monitor2</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ChildThread</a:t>
            </a:r>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childThread2</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ChildThread</a:t>
            </a:r>
            <a:r>
              <a:rPr lang="en-US" sz="1100" b="1" dirty="0">
                <a:solidFill>
                  <a:srgbClr val="000000"/>
                </a:solidFill>
                <a:latin typeface="Consolas" panose="020B0609020204030204" pitchFamily="49" charset="0"/>
              </a:rPr>
              <a:t>(</a:t>
            </a:r>
            <a:r>
              <a:rPr lang="en-US" sz="1100" b="1" i="1" dirty="0">
                <a:solidFill>
                  <a:srgbClr val="0000C0"/>
                </a:solidFill>
                <a:latin typeface="Consolas" panose="020B0609020204030204" pitchFamily="49" charset="0"/>
              </a:rPr>
              <a:t>Monitor2</a:t>
            </a:r>
            <a:r>
              <a:rPr lang="en-US" sz="1100" b="1" i="1" dirty="0">
                <a:solidFill>
                  <a:srgbClr val="000000"/>
                </a:solidFill>
                <a:latin typeface="Consolas" panose="020B0609020204030204" pitchFamily="49" charset="0"/>
              </a:rPr>
              <a:t>, </a:t>
            </a:r>
            <a:r>
              <a:rPr lang="en-US" sz="1100" b="1" i="1" dirty="0">
                <a:solidFill>
                  <a:srgbClr val="0000C0"/>
                </a:solidFill>
                <a:latin typeface="Consolas" panose="020B0609020204030204" pitchFamily="49" charset="0"/>
              </a:rPr>
              <a:t>Monitor1</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childThread1</a:t>
            </a:r>
            <a:r>
              <a:rPr lang="en-US" sz="1100" dirty="0">
                <a:solidFill>
                  <a:srgbClr val="000000"/>
                </a:solidFill>
                <a:latin typeface="Consolas" panose="020B0609020204030204" pitchFamily="49" charset="0"/>
              </a:rPr>
              <a:t>.start(); </a:t>
            </a:r>
            <a:r>
              <a:rPr lang="en-US" sz="1100" dirty="0">
                <a:solidFill>
                  <a:srgbClr val="6A3E3E"/>
                </a:solidFill>
                <a:latin typeface="Consolas" panose="020B0609020204030204" pitchFamily="49" charset="0"/>
              </a:rPr>
              <a:t>childThread2</a:t>
            </a:r>
            <a:r>
              <a:rPr lang="en-US" sz="1100" dirty="0">
                <a:solidFill>
                  <a:srgbClr val="000000"/>
                </a:solidFill>
                <a:latin typeface="Consolas" panose="020B0609020204030204" pitchFamily="49" charset="0"/>
              </a:rPr>
              <a:t>.start();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"Started both threads"</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childThread1</a:t>
            </a:r>
            <a:r>
              <a:rPr lang="en-US" sz="1100" dirty="0">
                <a:solidFill>
                  <a:srgbClr val="000000"/>
                </a:solidFill>
                <a:latin typeface="Consolas" panose="020B0609020204030204" pitchFamily="49" charset="0"/>
              </a:rPr>
              <a:t>.join(); </a:t>
            </a:r>
            <a:r>
              <a:rPr lang="en-US" sz="1100" dirty="0">
                <a:solidFill>
                  <a:srgbClr val="6A3E3E"/>
                </a:solidFill>
                <a:latin typeface="Consolas" panose="020B0609020204030204" pitchFamily="49" charset="0"/>
              </a:rPr>
              <a:t>childThread2</a:t>
            </a:r>
            <a:r>
              <a:rPr lang="en-US" sz="1100" dirty="0">
                <a:solidFill>
                  <a:srgbClr val="000000"/>
                </a:solidFill>
                <a:latin typeface="Consolas" panose="020B0609020204030204" pitchFamily="49" charset="0"/>
              </a:rPr>
              <a:t>.join();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"Both threads finished"</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ChildThread</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extends</a:t>
            </a:r>
            <a:r>
              <a:rPr lang="en-US" sz="1100" b="1" dirty="0">
                <a:solidFill>
                  <a:srgbClr val="000000"/>
                </a:solidFill>
                <a:latin typeface="Consolas" panose="020B0609020204030204" pitchFamily="49" charset="0"/>
              </a:rPr>
              <a:t> Thread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Object </a:t>
            </a:r>
            <a:r>
              <a:rPr lang="en-US" sz="1100" b="1" dirty="0" err="1">
                <a:solidFill>
                  <a:srgbClr val="0000C0"/>
                </a:solidFill>
                <a:latin typeface="Consolas" panose="020B0609020204030204" pitchFamily="49" charset="0"/>
              </a:rPr>
              <a:t>FirstMonitor</a:t>
            </a:r>
            <a:r>
              <a:rPr lang="en-US" sz="1100" b="1" dirty="0">
                <a:solidFill>
                  <a:srgbClr val="000000"/>
                </a:solidFill>
                <a:latin typeface="Consolas" panose="020B0609020204030204" pitchFamily="49" charset="0"/>
              </a:rPr>
              <a:t>, </a:t>
            </a:r>
            <a:r>
              <a:rPr lang="en-US" sz="1100" b="1" dirty="0" err="1">
                <a:solidFill>
                  <a:srgbClr val="0000C0"/>
                </a:solidFill>
                <a:latin typeface="Consolas" panose="020B0609020204030204" pitchFamily="49" charset="0"/>
              </a:rPr>
              <a:t>SecondMonitor</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ChildThread</a:t>
            </a:r>
            <a:r>
              <a:rPr lang="en-US" sz="1100" b="1" dirty="0">
                <a:solidFill>
                  <a:srgbClr val="000000"/>
                </a:solidFill>
                <a:latin typeface="Consolas" panose="020B0609020204030204" pitchFamily="49" charset="0"/>
              </a:rPr>
              <a:t>(Object </a:t>
            </a:r>
            <a:r>
              <a:rPr lang="en-US" sz="1100" b="1" dirty="0" err="1">
                <a:solidFill>
                  <a:srgbClr val="6A3E3E"/>
                </a:solidFill>
                <a:latin typeface="Consolas" panose="020B0609020204030204" pitchFamily="49" charset="0"/>
              </a:rPr>
              <a:t>FirstMonitor</a:t>
            </a:r>
            <a:r>
              <a:rPr lang="en-US" sz="1100" b="1" dirty="0">
                <a:solidFill>
                  <a:srgbClr val="000000"/>
                </a:solidFill>
                <a:latin typeface="Consolas" panose="020B0609020204030204" pitchFamily="49" charset="0"/>
              </a:rPr>
              <a:t>, Object </a:t>
            </a:r>
            <a:r>
              <a:rPr lang="en-US" sz="1100" b="1" dirty="0" err="1">
                <a:solidFill>
                  <a:srgbClr val="6A3E3E"/>
                </a:solidFill>
                <a:latin typeface="Consolas" panose="020B0609020204030204" pitchFamily="49" charset="0"/>
              </a:rPr>
              <a:t>SecondMonitor</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err="1">
                <a:solidFill>
                  <a:srgbClr val="7F0055"/>
                </a:solidFill>
                <a:latin typeface="Consolas" panose="020B0609020204030204" pitchFamily="49" charset="0"/>
              </a:rPr>
              <a:t>this</a:t>
            </a:r>
            <a:r>
              <a:rPr lang="en-US" sz="1100" b="1" dirty="0" err="1">
                <a:solidFill>
                  <a:srgbClr val="000000"/>
                </a:solidFill>
                <a:latin typeface="Consolas" panose="020B0609020204030204" pitchFamily="49" charset="0"/>
              </a:rPr>
              <a:t>.</a:t>
            </a:r>
            <a:r>
              <a:rPr lang="en-US" sz="1100" b="1" dirty="0" err="1">
                <a:solidFill>
                  <a:srgbClr val="0000C0"/>
                </a:solidFill>
                <a:latin typeface="Consolas" panose="020B0609020204030204" pitchFamily="49" charset="0"/>
              </a:rPr>
              <a:t>FirstMonitor</a:t>
            </a:r>
            <a:r>
              <a:rPr lang="en-US" sz="1100" b="1" dirty="0">
                <a:solidFill>
                  <a:srgbClr val="000000"/>
                </a:solidFill>
                <a:latin typeface="Consolas" panose="020B0609020204030204" pitchFamily="49" charset="0"/>
              </a:rPr>
              <a:t> = </a:t>
            </a:r>
            <a:r>
              <a:rPr lang="en-US" sz="1100" b="1" dirty="0" err="1">
                <a:solidFill>
                  <a:srgbClr val="6A3E3E"/>
                </a:solidFill>
                <a:latin typeface="Consolas" panose="020B0609020204030204" pitchFamily="49" charset="0"/>
              </a:rPr>
              <a:t>FirstMonitor</a:t>
            </a:r>
            <a:r>
              <a:rPr lang="en-US" sz="1100" b="1" dirty="0">
                <a:solidFill>
                  <a:srgbClr val="000000"/>
                </a:solidFill>
                <a:latin typeface="Consolas" panose="020B0609020204030204" pitchFamily="49" charset="0"/>
              </a:rPr>
              <a:t>; </a:t>
            </a:r>
            <a:r>
              <a:rPr lang="en-US" sz="1100" b="1" dirty="0" err="1">
                <a:solidFill>
                  <a:srgbClr val="7F0055"/>
                </a:solidFill>
                <a:latin typeface="Consolas" panose="020B0609020204030204" pitchFamily="49" charset="0"/>
              </a:rPr>
              <a:t>this</a:t>
            </a:r>
            <a:r>
              <a:rPr lang="en-US" sz="1100" b="1" dirty="0" err="1">
                <a:solidFill>
                  <a:srgbClr val="000000"/>
                </a:solidFill>
                <a:latin typeface="Consolas" panose="020B0609020204030204" pitchFamily="49" charset="0"/>
              </a:rPr>
              <a:t>.</a:t>
            </a:r>
            <a:r>
              <a:rPr lang="en-US" sz="1100" b="1" dirty="0" err="1">
                <a:solidFill>
                  <a:srgbClr val="0000C0"/>
                </a:solidFill>
                <a:latin typeface="Consolas" panose="020B0609020204030204" pitchFamily="49" charset="0"/>
              </a:rPr>
              <a:t>SecondMonitor</a:t>
            </a:r>
            <a:r>
              <a:rPr lang="en-US" sz="1100" b="1" dirty="0">
                <a:solidFill>
                  <a:srgbClr val="000000"/>
                </a:solidFill>
                <a:latin typeface="Consolas" panose="020B0609020204030204" pitchFamily="49" charset="0"/>
              </a:rPr>
              <a:t> = </a:t>
            </a:r>
            <a:r>
              <a:rPr lang="en-US" sz="1100" b="1" dirty="0" err="1">
                <a:solidFill>
                  <a:srgbClr val="6A3E3E"/>
                </a:solidFill>
                <a:latin typeface="Consolas" panose="020B0609020204030204" pitchFamily="49" charset="0"/>
              </a:rPr>
              <a:t>SecondMonitor</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run()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try</a:t>
            </a:r>
            <a:r>
              <a:rPr lang="en-US" sz="1100" b="1" dirty="0">
                <a:solidFill>
                  <a:srgbClr val="000000"/>
                </a:solidFill>
                <a:latin typeface="Consolas" panose="020B0609020204030204" pitchFamily="49" charset="0"/>
              </a:rPr>
              <a:t> {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synchronized</a:t>
            </a:r>
            <a:r>
              <a:rPr lang="en-US" sz="1100" b="1" dirty="0">
                <a:solidFill>
                  <a:srgbClr val="000000"/>
                </a:solidFill>
                <a:latin typeface="Consolas" panose="020B0609020204030204" pitchFamily="49" charset="0"/>
              </a:rPr>
              <a:t>(</a:t>
            </a:r>
            <a:r>
              <a:rPr lang="en-US" sz="1100" b="1" dirty="0" err="1">
                <a:solidFill>
                  <a:srgbClr val="0000C0"/>
                </a:solidFill>
                <a:latin typeface="Consolas" panose="020B0609020204030204" pitchFamily="49" charset="0"/>
              </a:rPr>
              <a:t>FirstMonitor</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Thread.</a:t>
            </a:r>
            <a:r>
              <a:rPr lang="en-US" sz="1100" i="1" dirty="0" err="1">
                <a:solidFill>
                  <a:srgbClr val="000000"/>
                </a:solidFill>
                <a:latin typeface="Consolas" panose="020B0609020204030204" pitchFamily="49" charset="0"/>
              </a:rPr>
              <a:t>sleep</a:t>
            </a:r>
            <a:r>
              <a:rPr lang="en-US" sz="1100" i="1" dirty="0">
                <a:solidFill>
                  <a:srgbClr val="000000"/>
                </a:solidFill>
                <a:latin typeface="Consolas" panose="020B0609020204030204" pitchFamily="49" charset="0"/>
              </a:rPr>
              <a:t>(1000);</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synchronized</a:t>
            </a:r>
            <a:r>
              <a:rPr lang="en-US" sz="1100" b="1" dirty="0">
                <a:solidFill>
                  <a:srgbClr val="000000"/>
                </a:solidFill>
                <a:latin typeface="Consolas" panose="020B0609020204030204" pitchFamily="49" charset="0"/>
              </a:rPr>
              <a:t>(</a:t>
            </a:r>
            <a:r>
              <a:rPr lang="en-US" sz="1100" b="1" dirty="0" err="1">
                <a:solidFill>
                  <a:srgbClr val="0000C0"/>
                </a:solidFill>
                <a:latin typeface="Consolas" panose="020B0609020204030204" pitchFamily="49" charset="0"/>
              </a:rPr>
              <a:t>SecondMonitor</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Thread.</a:t>
            </a:r>
            <a:r>
              <a:rPr lang="en-US" sz="1100" i="1" dirty="0" err="1">
                <a:solidFill>
                  <a:srgbClr val="000000"/>
                </a:solidFill>
                <a:latin typeface="Consolas" panose="020B0609020204030204" pitchFamily="49" charset="0"/>
              </a:rPr>
              <a:t>sleep</a:t>
            </a:r>
            <a:r>
              <a:rPr lang="en-US" sz="1100" i="1" dirty="0">
                <a:solidFill>
                  <a:srgbClr val="000000"/>
                </a:solidFill>
                <a:latin typeface="Consolas" panose="020B0609020204030204" pitchFamily="49" charset="0"/>
              </a:rPr>
              <a:t>(1000);</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"Hello from child thread"</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catch</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InterruptedException</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e</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8682" y="6323393"/>
            <a:ext cx="10972800" cy="49244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Started both threads ... (never completes or prints anything else)</a:t>
            </a:r>
          </a:p>
        </p:txBody>
      </p:sp>
    </p:spTree>
    <p:extLst>
      <p:ext uri="{BB962C8B-B14F-4D97-AF65-F5344CB8AC3E}">
        <p14:creationId xmlns:p14="http://schemas.microsoft.com/office/powerpoint/2010/main" val="3964270762"/>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35E3-4CA6-4F77-B82E-06B21C6E6DAD}"/>
              </a:ext>
            </a:extLst>
          </p:cNvPr>
          <p:cNvSpPr>
            <a:spLocks noGrp="1"/>
          </p:cNvSpPr>
          <p:nvPr>
            <p:ph type="title"/>
          </p:nvPr>
        </p:nvSpPr>
        <p:spPr/>
        <p:txBody>
          <a:bodyPr/>
          <a:lstStyle/>
          <a:p>
            <a:r>
              <a:rPr lang="en-US" dirty="0"/>
              <a:t>Deadlock Avoidance Strategies</a:t>
            </a:r>
          </a:p>
        </p:txBody>
      </p:sp>
      <p:graphicFrame>
        <p:nvGraphicFramePr>
          <p:cNvPr id="4" name="Content Placeholder 3">
            <a:extLst>
              <a:ext uri="{FF2B5EF4-FFF2-40B4-BE49-F238E27FC236}">
                <a16:creationId xmlns:a16="http://schemas.microsoft.com/office/drawing/2014/main" id="{41C65870-854F-4C17-A527-7030CB7C2449}"/>
              </a:ext>
            </a:extLst>
          </p:cNvPr>
          <p:cNvGraphicFramePr>
            <a:graphicFrameLocks noGrp="1"/>
          </p:cNvGraphicFramePr>
          <p:nvPr>
            <p:ph idx="1"/>
            <p:extLst>
              <p:ext uri="{D42A27DB-BD31-4B8C-83A1-F6EECF244321}">
                <p14:modId xmlns:p14="http://schemas.microsoft.com/office/powerpoint/2010/main" val="2825458606"/>
              </p:ext>
            </p:extLst>
          </p:nvPr>
        </p:nvGraphicFramePr>
        <p:xfrm>
          <a:off x="609600" y="1600200"/>
          <a:ext cx="10972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96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C3E1436C-59AC-4402-838A-906C135164D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50905227-C113-4FB2-8AC4-99301BB000C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6F6ECE02-025A-4F4A-BAA7-1D7664894B7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F7310AA2-25A5-4D34-8B1B-13D3A7EE469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D0030846-A653-4321-B5CA-9FD481D9EB7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36E79EDD-EBDE-413F-B860-8978C80FE008}"/>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CA47E9FF-9D61-47A1-8FEB-1CD2B24B34DD}"/>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C292F136-A061-46D4-BDA7-F4D0C74C27FE}"/>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457B966A-5D6C-4067-AA2F-58E8F6D5324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n-US" altLang="en-US" dirty="0"/>
              <a:t>End</a:t>
            </a:r>
          </a:p>
        </p:txBody>
      </p:sp>
      <p:pic>
        <p:nvPicPr>
          <p:cNvPr id="21507" name="Picture 5" descr="red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464" y="876301"/>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d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3332" y="876301"/>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D89B-9719-44AD-B5FF-61B9C386D7A2}"/>
              </a:ext>
            </a:extLst>
          </p:cNvPr>
          <p:cNvSpPr>
            <a:spLocks noGrp="1"/>
          </p:cNvSpPr>
          <p:nvPr>
            <p:ph type="title"/>
          </p:nvPr>
        </p:nvSpPr>
        <p:spPr/>
        <p:txBody>
          <a:bodyPr/>
          <a:lstStyle/>
          <a:p>
            <a:r>
              <a:rPr lang="en-US" dirty="0"/>
              <a:t>Primitive Type Concurrent Access </a:t>
            </a:r>
          </a:p>
        </p:txBody>
      </p:sp>
      <p:sp>
        <p:nvSpPr>
          <p:cNvPr id="3" name="Content Placeholder 2">
            <a:extLst>
              <a:ext uri="{FF2B5EF4-FFF2-40B4-BE49-F238E27FC236}">
                <a16:creationId xmlns:a16="http://schemas.microsoft.com/office/drawing/2014/main" id="{441C76DD-D63B-4799-8A51-6BC5D6B70169}"/>
              </a:ext>
            </a:extLst>
          </p:cNvPr>
          <p:cNvSpPr>
            <a:spLocks noGrp="1"/>
          </p:cNvSpPr>
          <p:nvPr>
            <p:ph idx="1"/>
          </p:nvPr>
        </p:nvSpPr>
        <p:spPr>
          <a:xfrm>
            <a:off x="609600" y="1600200"/>
            <a:ext cx="10972800" cy="2590800"/>
          </a:xfrm>
        </p:spPr>
        <p:txBody>
          <a:bodyPr/>
          <a:lstStyle/>
          <a:p>
            <a:r>
              <a:rPr lang="en-US" dirty="0"/>
              <a:t>Even a simple calculation like x = x + 1 spread across two threads may not work correctly if access is not coordinated, because such access actually consists of multiple steps behind-the-scenes, and the JVM does not guarantee those behind-the-scenes steps operate atomically.</a:t>
            </a:r>
          </a:p>
        </p:txBody>
      </p:sp>
      <p:graphicFrame>
        <p:nvGraphicFramePr>
          <p:cNvPr id="5" name="Table 4">
            <a:extLst>
              <a:ext uri="{FF2B5EF4-FFF2-40B4-BE49-F238E27FC236}">
                <a16:creationId xmlns:a16="http://schemas.microsoft.com/office/drawing/2014/main" id="{C007D942-B81E-423C-80D2-EC06A907ACC5}"/>
              </a:ext>
            </a:extLst>
          </p:cNvPr>
          <p:cNvGraphicFramePr>
            <a:graphicFrameLocks/>
          </p:cNvGraphicFramePr>
          <p:nvPr>
            <p:extLst>
              <p:ext uri="{D42A27DB-BD31-4B8C-83A1-F6EECF244321}">
                <p14:modId xmlns:p14="http://schemas.microsoft.com/office/powerpoint/2010/main" val="1803566806"/>
              </p:ext>
            </p:extLst>
          </p:nvPr>
        </p:nvGraphicFramePr>
        <p:xfrm>
          <a:off x="1181100" y="4495800"/>
          <a:ext cx="9829800" cy="22250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761410689"/>
                    </a:ext>
                  </a:extLst>
                </a:gridCol>
                <a:gridCol w="3962400">
                  <a:extLst>
                    <a:ext uri="{9D8B030D-6E8A-4147-A177-3AD203B41FA5}">
                      <a16:colId xmlns:a16="http://schemas.microsoft.com/office/drawing/2014/main" val="2398045018"/>
                    </a:ext>
                  </a:extLst>
                </a:gridCol>
                <a:gridCol w="3810000">
                  <a:extLst>
                    <a:ext uri="{9D8B030D-6E8A-4147-A177-3AD203B41FA5}">
                      <a16:colId xmlns:a16="http://schemas.microsoft.com/office/drawing/2014/main" val="3652737076"/>
                    </a:ext>
                  </a:extLst>
                </a:gridCol>
              </a:tblGrid>
              <a:tr h="370840">
                <a:tc gridSpan="3">
                  <a:txBody>
                    <a:bodyPr/>
                    <a:lstStyle/>
                    <a:p>
                      <a:pPr algn="ctr" fontAlgn="t"/>
                      <a:r>
                        <a:rPr lang="en-US" b="1" dirty="0">
                          <a:effectLst/>
                        </a:rPr>
                        <a:t>Example of two threads attempting to increment x by 1</a:t>
                      </a:r>
                    </a:p>
                  </a:txBody>
                  <a:tcPr/>
                </a:tc>
                <a:tc hMerge="1">
                  <a:txBody>
                    <a:bodyPr/>
                    <a:lstStyle/>
                    <a:p>
                      <a:pPr algn="l" fontAlgn="t"/>
                      <a:endParaRPr lang="en-US" b="0" dirty="0">
                        <a:effectLst/>
                      </a:endParaRPr>
                    </a:p>
                  </a:txBody>
                  <a:tcPr/>
                </a:tc>
                <a:tc hMerge="1">
                  <a:txBody>
                    <a:bodyPr/>
                    <a:lstStyle/>
                    <a:p>
                      <a:pPr algn="l" fontAlgn="t"/>
                      <a:endParaRPr lang="en-US" b="0" dirty="0">
                        <a:effectLst/>
                      </a:endParaRPr>
                    </a:p>
                  </a:txBody>
                  <a:tcPr/>
                </a:tc>
                <a:extLst>
                  <a:ext uri="{0D108BD9-81ED-4DB2-BD59-A6C34878D82A}">
                    <a16:rowId xmlns:a16="http://schemas.microsoft.com/office/drawing/2014/main" val="3643350571"/>
                  </a:ext>
                </a:extLst>
              </a:tr>
              <a:tr h="370840">
                <a:tc>
                  <a:txBody>
                    <a:bodyPr/>
                    <a:lstStyle/>
                    <a:p>
                      <a:pPr algn="l" fontAlgn="t"/>
                      <a:r>
                        <a:rPr lang="en-US" b="1" dirty="0">
                          <a:effectLst/>
                        </a:rPr>
                        <a:t>X variable</a:t>
                      </a:r>
                    </a:p>
                  </a:txBody>
                  <a:tcPr/>
                </a:tc>
                <a:tc>
                  <a:txBody>
                    <a:bodyPr/>
                    <a:lstStyle/>
                    <a:p>
                      <a:pPr algn="l" fontAlgn="t"/>
                      <a:r>
                        <a:rPr lang="en-US" b="1" dirty="0">
                          <a:effectLst/>
                        </a:rPr>
                        <a:t>Thread 1</a:t>
                      </a:r>
                    </a:p>
                  </a:txBody>
                  <a:tcPr/>
                </a:tc>
                <a:tc>
                  <a:txBody>
                    <a:bodyPr/>
                    <a:lstStyle/>
                    <a:p>
                      <a:pPr algn="l" fontAlgn="t"/>
                      <a:r>
                        <a:rPr lang="en-US" b="1" dirty="0">
                          <a:effectLst/>
                        </a:rPr>
                        <a:t>Thread 2</a:t>
                      </a:r>
                    </a:p>
                  </a:txBody>
                  <a:tcPr/>
                </a:tc>
                <a:extLst>
                  <a:ext uri="{0D108BD9-81ED-4DB2-BD59-A6C34878D82A}">
                    <a16:rowId xmlns:a16="http://schemas.microsoft.com/office/drawing/2014/main" val="1503121409"/>
                  </a:ext>
                </a:extLst>
              </a:tr>
              <a:tr h="370840">
                <a:tc>
                  <a:txBody>
                    <a:bodyPr/>
                    <a:lstStyle/>
                    <a:p>
                      <a:pPr fontAlgn="t"/>
                      <a:r>
                        <a:rPr lang="en-US" dirty="0">
                          <a:effectLst/>
                        </a:rPr>
                        <a:t>X = 0</a:t>
                      </a:r>
                    </a:p>
                  </a:txBody>
                  <a:tcPr/>
                </a:tc>
                <a:tc>
                  <a:txBody>
                    <a:bodyPr/>
                    <a:lstStyle/>
                    <a:p>
                      <a:pPr fontAlgn="t"/>
                      <a:r>
                        <a:rPr lang="en-US" dirty="0">
                          <a:effectLst/>
                        </a:rPr>
                        <a:t>Read x value, which is 0</a:t>
                      </a:r>
                    </a:p>
                  </a:txBody>
                  <a:tcPr/>
                </a:tc>
                <a:tc>
                  <a:txBody>
                    <a:bodyPr/>
                    <a:lstStyle/>
                    <a:p>
                      <a:pPr fontAlgn="t"/>
                      <a:r>
                        <a:rPr lang="en-US">
                          <a:effectLst/>
                        </a:rPr>
                        <a:t> </a:t>
                      </a:r>
                    </a:p>
                  </a:txBody>
                  <a:tcPr/>
                </a:tc>
                <a:extLst>
                  <a:ext uri="{0D108BD9-81ED-4DB2-BD59-A6C34878D82A}">
                    <a16:rowId xmlns:a16="http://schemas.microsoft.com/office/drawing/2014/main" val="544826068"/>
                  </a:ext>
                </a:extLst>
              </a:tr>
              <a:tr h="370840">
                <a:tc>
                  <a:txBody>
                    <a:bodyPr/>
                    <a:lstStyle/>
                    <a:p>
                      <a:pPr fontAlgn="t"/>
                      <a:r>
                        <a:rPr lang="en-US" dirty="0">
                          <a:effectLst/>
                        </a:rPr>
                        <a:t>X = 0</a:t>
                      </a:r>
                    </a:p>
                  </a:txBody>
                  <a:tcPr/>
                </a:tc>
                <a:tc>
                  <a:txBody>
                    <a:bodyPr/>
                    <a:lstStyle/>
                    <a:p>
                      <a:pPr fontAlgn="t"/>
                      <a:r>
                        <a:rPr lang="en-US" dirty="0">
                          <a:effectLst/>
                        </a:rPr>
                        <a:t>Increment temp thread 1 memory to 1</a:t>
                      </a:r>
                    </a:p>
                  </a:txBody>
                  <a:tcPr/>
                </a:tc>
                <a:tc>
                  <a:txBody>
                    <a:bodyPr/>
                    <a:lstStyle/>
                    <a:p>
                      <a:pPr fontAlgn="t"/>
                      <a:r>
                        <a:rPr lang="en-US" dirty="0">
                          <a:effectLst/>
                        </a:rPr>
                        <a:t>Read x value, which is still 0</a:t>
                      </a:r>
                    </a:p>
                  </a:txBody>
                  <a:tcPr/>
                </a:tc>
                <a:extLst>
                  <a:ext uri="{0D108BD9-81ED-4DB2-BD59-A6C34878D82A}">
                    <a16:rowId xmlns:a16="http://schemas.microsoft.com/office/drawing/2014/main" val="657306498"/>
                  </a:ext>
                </a:extLst>
              </a:tr>
              <a:tr h="370840">
                <a:tc>
                  <a:txBody>
                    <a:bodyPr/>
                    <a:lstStyle/>
                    <a:p>
                      <a:pPr fontAlgn="t"/>
                      <a:r>
                        <a:rPr lang="en-US" dirty="0">
                          <a:effectLst/>
                        </a:rPr>
                        <a:t>X = 1</a:t>
                      </a:r>
                    </a:p>
                  </a:txBody>
                  <a:tcPr/>
                </a:tc>
                <a:tc>
                  <a:txBody>
                    <a:bodyPr/>
                    <a:lstStyle/>
                    <a:p>
                      <a:pPr fontAlgn="t"/>
                      <a:r>
                        <a:rPr lang="en-US" dirty="0">
                          <a:effectLst/>
                        </a:rPr>
                        <a:t>Write back 1 to x</a:t>
                      </a:r>
                    </a:p>
                  </a:txBody>
                  <a:tcPr/>
                </a:tc>
                <a:tc>
                  <a:txBody>
                    <a:bodyPr/>
                    <a:lstStyle/>
                    <a:p>
                      <a:pPr fontAlgn="t"/>
                      <a:r>
                        <a:rPr lang="en-US" dirty="0">
                          <a:effectLst/>
                        </a:rPr>
                        <a:t>Increment temp thread 2 memory to 1</a:t>
                      </a:r>
                    </a:p>
                  </a:txBody>
                  <a:tcPr/>
                </a:tc>
                <a:extLst>
                  <a:ext uri="{0D108BD9-81ED-4DB2-BD59-A6C34878D82A}">
                    <a16:rowId xmlns:a16="http://schemas.microsoft.com/office/drawing/2014/main" val="887783213"/>
                  </a:ext>
                </a:extLst>
              </a:tr>
              <a:tr h="370840">
                <a:tc>
                  <a:txBody>
                    <a:bodyPr/>
                    <a:lstStyle/>
                    <a:p>
                      <a:pPr fontAlgn="t"/>
                      <a:r>
                        <a:rPr lang="en-US" dirty="0">
                          <a:solidFill>
                            <a:srgbClr val="FF0000"/>
                          </a:solidFill>
                          <a:effectLst/>
                        </a:rPr>
                        <a:t>X = 1 (should be 2)</a:t>
                      </a:r>
                    </a:p>
                  </a:txBody>
                  <a:tcPr/>
                </a:tc>
                <a:tc>
                  <a:txBody>
                    <a:bodyPr/>
                    <a:lstStyle/>
                    <a:p>
                      <a:pPr fontAlgn="t"/>
                      <a:r>
                        <a:rPr lang="en-US" dirty="0">
                          <a:effectLst/>
                        </a:rPr>
                        <a:t> </a:t>
                      </a:r>
                    </a:p>
                  </a:txBody>
                  <a:tcPr/>
                </a:tc>
                <a:tc>
                  <a:txBody>
                    <a:bodyPr/>
                    <a:lstStyle/>
                    <a:p>
                      <a:pPr fontAlgn="t"/>
                      <a:r>
                        <a:rPr lang="en-US" dirty="0">
                          <a:effectLst/>
                        </a:rPr>
                        <a:t>Write 1 back to x</a:t>
                      </a:r>
                    </a:p>
                  </a:txBody>
                  <a:tcPr/>
                </a:tc>
                <a:extLst>
                  <a:ext uri="{0D108BD9-81ED-4DB2-BD59-A6C34878D82A}">
                    <a16:rowId xmlns:a16="http://schemas.microsoft.com/office/drawing/2014/main" val="2017039256"/>
                  </a:ext>
                </a:extLst>
              </a:tr>
            </a:tbl>
          </a:graphicData>
        </a:graphic>
      </p:graphicFrame>
    </p:spTree>
    <p:extLst>
      <p:ext uri="{BB962C8B-B14F-4D97-AF65-F5344CB8AC3E}">
        <p14:creationId xmlns:p14="http://schemas.microsoft.com/office/powerpoint/2010/main" val="153792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Unsynchronized Primitive Type Access</a:t>
            </a:r>
          </a:p>
        </p:txBody>
      </p:sp>
      <p:sp>
        <p:nvSpPr>
          <p:cNvPr id="6" name="TextBox 5">
            <a:extLst>
              <a:ext uri="{FF2B5EF4-FFF2-40B4-BE49-F238E27FC236}">
                <a16:creationId xmlns:a16="http://schemas.microsoft.com/office/drawing/2014/main" id="{07088D6D-0A98-445E-B06B-80F4559410F4}"/>
              </a:ext>
            </a:extLst>
          </p:cNvPr>
          <p:cNvSpPr txBox="1"/>
          <p:nvPr/>
        </p:nvSpPr>
        <p:spPr>
          <a:xfrm>
            <a:off x="601337" y="1446390"/>
            <a:ext cx="10972800" cy="4154984"/>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DemoIncrement</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long</a:t>
            </a:r>
            <a:r>
              <a:rPr lang="en-US" sz="1200" b="1" dirty="0">
                <a:solidFill>
                  <a:srgbClr val="000000"/>
                </a:solidFill>
                <a:latin typeface="Consolas" panose="020B0609020204030204" pitchFamily="49" charset="0"/>
              </a:rPr>
              <a:t> </a:t>
            </a:r>
            <a:r>
              <a:rPr lang="en-US" sz="1200" b="1" i="1" dirty="0">
                <a:solidFill>
                  <a:srgbClr val="0000C0"/>
                </a:solidFill>
                <a:latin typeface="Consolas" panose="020B0609020204030204" pitchFamily="49" charset="0"/>
              </a:rPr>
              <a:t>x</a:t>
            </a:r>
            <a:r>
              <a:rPr lang="en-US" sz="1200" b="1" i="1" dirty="0">
                <a:solidFill>
                  <a:srgbClr val="000000"/>
                </a:solidFill>
                <a:latin typeface="Consolas" panose="020B0609020204030204" pitchFamily="49" charset="0"/>
              </a:rPr>
              <a:t> = 0;</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throws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InterruptedException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ChildThread</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a:solidFill>
                  <a:srgbClr val="0000C0"/>
                </a:solidFill>
                <a:latin typeface="Consolas" panose="020B0609020204030204" pitchFamily="49" charset="0"/>
              </a:rPr>
              <a:t>x</a:t>
            </a:r>
            <a:r>
              <a:rPr lang="en-US" sz="1200" i="1" dirty="0">
                <a:solidFill>
                  <a:srgbClr val="000000"/>
                </a:solidFill>
                <a:latin typeface="Consolas" panose="020B0609020204030204" pitchFamily="49" charset="0"/>
              </a:rPr>
              <a:t> = </a:t>
            </a:r>
            <a:r>
              <a:rPr lang="en-US" sz="1200" i="1" dirty="0">
                <a:solidFill>
                  <a:srgbClr val="0000C0"/>
                </a:solidFill>
                <a:latin typeface="Consolas" panose="020B0609020204030204" pitchFamily="49" charset="0"/>
              </a:rPr>
              <a:t>x</a:t>
            </a:r>
            <a:r>
              <a:rPr lang="en-US" sz="1200" i="1" dirty="0">
                <a:solidFill>
                  <a:srgbClr val="000000"/>
                </a:solidFill>
                <a:latin typeface="Consolas" panose="020B0609020204030204" pitchFamily="49" charset="0"/>
              </a:rPr>
              <a:t> +1;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.join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"x should equal 10,000 but instead equal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x</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Thread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a:solidFill>
                  <a:srgbClr val="0000C0"/>
                </a:solidFill>
                <a:latin typeface="Consolas" panose="020B0609020204030204" pitchFamily="49" charset="0"/>
              </a:rPr>
              <a:t>x</a:t>
            </a:r>
            <a:r>
              <a:rPr lang="en-US" sz="1200" i="1" dirty="0">
                <a:solidFill>
                  <a:srgbClr val="000000"/>
                </a:solidFill>
                <a:latin typeface="Consolas" panose="020B0609020204030204" pitchFamily="49" charset="0"/>
              </a:rPr>
              <a:t> = </a:t>
            </a:r>
            <a:r>
              <a:rPr lang="en-US" sz="1200" i="1" dirty="0">
                <a:solidFill>
                  <a:srgbClr val="0000C0"/>
                </a:solidFill>
                <a:latin typeface="Consolas" panose="020B0609020204030204" pitchFamily="49" charset="0"/>
              </a:rPr>
              <a:t>x</a:t>
            </a:r>
            <a:r>
              <a:rPr lang="en-US" sz="1200" i="1" dirty="0">
                <a:solidFill>
                  <a:srgbClr val="000000"/>
                </a:solidFill>
                <a:latin typeface="Consolas" panose="020B0609020204030204" pitchFamily="49" charset="0"/>
              </a:rPr>
              <a:t> + 1;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9600" y="5567699"/>
            <a:ext cx="10972800" cy="101566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Sample Run 1</a:t>
            </a:r>
          </a:p>
          <a:p>
            <a:pPr lvl="0">
              <a:spcBef>
                <a:spcPts val="0"/>
              </a:spcBef>
              <a:spcAft>
                <a:spcPts val="0"/>
              </a:spcAft>
            </a:pPr>
            <a:r>
              <a:rPr lang="en-US"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x should equal 10,000 but instead equal 9396</a:t>
            </a:r>
          </a:p>
          <a:p>
            <a:pPr lvl="0" algn="ctr">
              <a:spcBef>
                <a:spcPts val="0"/>
              </a:spcBef>
              <a:spcAft>
                <a:spcPts val="0"/>
              </a:spcAft>
            </a:pPr>
            <a:r>
              <a:rPr lang="en-US" sz="1600" b="1"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Sample Run 2</a:t>
            </a:r>
          </a:p>
          <a:p>
            <a:pPr lvl="0">
              <a:spcBef>
                <a:spcPts val="0"/>
              </a:spcBef>
              <a:spcAft>
                <a:spcPts val="0"/>
              </a:spcAft>
            </a:pPr>
            <a:r>
              <a:rPr lang="en-US"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x should equal 10,000 but instead equal 8515</a:t>
            </a:r>
            <a:endParaRPr lang="pt-BR"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34918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Unsynchronized Object Access</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333500"/>
            <a:ext cx="10972800" cy="3647152"/>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DemoList</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List&lt;Integer&gt; </a:t>
            </a:r>
            <a:r>
              <a:rPr lang="en-US" sz="1100" b="1" i="1" dirty="0">
                <a:solidFill>
                  <a:srgbClr val="0000C0"/>
                </a:solidFill>
                <a:latin typeface="Consolas" panose="020B0609020204030204" pitchFamily="49" charset="0"/>
              </a:rPr>
              <a:t>list</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ArrayList</a:t>
            </a:r>
            <a:r>
              <a:rPr lang="en-US" sz="1100" b="1" i="1" dirty="0">
                <a:solidFill>
                  <a:srgbClr val="000000"/>
                </a:solidFill>
                <a:latin typeface="Consolas" panose="020B0609020204030204" pitchFamily="49" charset="0"/>
              </a:rPr>
              <a:t>&lt;Integer&gt;();</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main(String[] </a:t>
            </a:r>
            <a:r>
              <a:rPr lang="en-US" sz="1100" b="1" dirty="0" err="1">
                <a:solidFill>
                  <a:srgbClr val="6A3E3E"/>
                </a:solidFill>
                <a:latin typeface="Consolas" panose="020B0609020204030204" pitchFamily="49" charset="0"/>
              </a:rPr>
              <a:t>args</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throws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InterruptedException</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ChildThread</a:t>
            </a:r>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childThread</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ChildThread</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childThread</a:t>
            </a:r>
            <a:r>
              <a:rPr lang="en-US" sz="1100" dirty="0" err="1">
                <a:solidFill>
                  <a:srgbClr val="000000"/>
                </a:solidFill>
                <a:latin typeface="Consolas" panose="020B0609020204030204" pitchFamily="49" charset="0"/>
              </a:rPr>
              <a:t>.start</a:t>
            </a:r>
            <a:r>
              <a:rPr lang="en-US" sz="1100" dirty="0">
                <a:solidFill>
                  <a:srgbClr val="000000"/>
                </a:solidFill>
                <a:latin typeface="Consolas" panose="020B0609020204030204" pitchFamily="49" charset="0"/>
              </a:rPr>
              <a:t>();</a:t>
            </a:r>
          </a:p>
          <a:p>
            <a:r>
              <a:rPr lang="nn-NO" sz="1100"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for</a:t>
            </a:r>
            <a:r>
              <a:rPr lang="nn-NO" sz="1100" b="1"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int</a:t>
            </a:r>
            <a:r>
              <a:rPr lang="nn-NO" sz="1100" b="1" dirty="0">
                <a:solidFill>
                  <a:srgbClr val="000000"/>
                </a:solidFill>
                <a:latin typeface="Consolas" panose="020B0609020204030204" pitchFamily="49" charset="0"/>
              </a:rPr>
              <a:t>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 0;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&lt; 5000;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i="1" dirty="0" err="1">
                <a:solidFill>
                  <a:srgbClr val="0000C0"/>
                </a:solidFill>
                <a:latin typeface="Consolas" panose="020B0609020204030204" pitchFamily="49" charset="0"/>
              </a:rPr>
              <a:t>list</a:t>
            </a:r>
            <a:r>
              <a:rPr lang="en-US" sz="1100" i="1" dirty="0" err="1">
                <a:solidFill>
                  <a:srgbClr val="000000"/>
                </a:solidFill>
                <a:latin typeface="Consolas" panose="020B0609020204030204" pitchFamily="49" charset="0"/>
              </a:rPr>
              <a:t>.add</a:t>
            </a:r>
            <a:r>
              <a:rPr lang="en-US" sz="1100" i="1" dirty="0">
                <a:solidFill>
                  <a:srgbClr val="000000"/>
                </a:solidFill>
                <a:latin typeface="Consolas" panose="020B0609020204030204" pitchFamily="49" charset="0"/>
              </a:rPr>
              <a:t>(0);</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childThread</a:t>
            </a:r>
            <a:r>
              <a:rPr lang="en-US" sz="1100" dirty="0" err="1">
                <a:solidFill>
                  <a:srgbClr val="000000"/>
                </a:solidFill>
                <a:latin typeface="Consolas" panose="020B0609020204030204" pitchFamily="49" charset="0"/>
              </a:rPr>
              <a:t>.join</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"size should be 10,000 but instead is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list</a:t>
            </a:r>
            <a:r>
              <a:rPr lang="en-US" sz="1100" b="1" i="1" dirty="0" err="1">
                <a:solidFill>
                  <a:srgbClr val="000000"/>
                </a:solidFill>
                <a:latin typeface="Consolas" panose="020B0609020204030204" pitchFamily="49" charset="0"/>
              </a:rPr>
              <a:t>.size</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ChildThread</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extends</a:t>
            </a:r>
            <a:r>
              <a:rPr lang="en-US" sz="1100" b="1" dirty="0">
                <a:solidFill>
                  <a:srgbClr val="000000"/>
                </a:solidFill>
                <a:latin typeface="Consolas" panose="020B0609020204030204" pitchFamily="49" charset="0"/>
              </a:rPr>
              <a:t> Thread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run() {</a:t>
            </a:r>
          </a:p>
          <a:p>
            <a:r>
              <a:rPr lang="nn-NO" sz="1100"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for</a:t>
            </a:r>
            <a:r>
              <a:rPr lang="nn-NO" sz="1100" b="1"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int</a:t>
            </a:r>
            <a:r>
              <a:rPr lang="nn-NO" sz="1100" b="1" dirty="0">
                <a:solidFill>
                  <a:srgbClr val="000000"/>
                </a:solidFill>
                <a:latin typeface="Consolas" panose="020B0609020204030204" pitchFamily="49" charset="0"/>
              </a:rPr>
              <a:t>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 0;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&lt; 5000;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i="1" dirty="0" err="1">
                <a:solidFill>
                  <a:srgbClr val="0000C0"/>
                </a:solidFill>
                <a:latin typeface="Consolas" panose="020B0609020204030204" pitchFamily="49" charset="0"/>
              </a:rPr>
              <a:t>list</a:t>
            </a:r>
            <a:r>
              <a:rPr lang="en-US" sz="1100" i="1" dirty="0" err="1">
                <a:solidFill>
                  <a:srgbClr val="000000"/>
                </a:solidFill>
                <a:latin typeface="Consolas" panose="020B0609020204030204" pitchFamily="49" charset="0"/>
              </a:rPr>
              <a:t>.add</a:t>
            </a:r>
            <a:r>
              <a:rPr lang="en-US" sz="1100" i="1" dirty="0">
                <a:solidFill>
                  <a:srgbClr val="000000"/>
                </a:solidFill>
                <a:latin typeface="Consolas" panose="020B0609020204030204" pitchFamily="49" charset="0"/>
              </a:rPr>
              <a:t>(0);</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8682" y="4980652"/>
            <a:ext cx="10972800" cy="1815882"/>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Sample Run 1</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Exception in thread "Thread-0" size should be 10,000 but instead is 5027</a:t>
            </a:r>
          </a:p>
          <a:p>
            <a:pPr lvl="0">
              <a:spcBef>
                <a:spcPts val="0"/>
              </a:spcBef>
              <a:spcAft>
                <a:spcPts val="0"/>
              </a:spcAft>
            </a:pPr>
            <a:r>
              <a:rPr lang="en-US" sz="1200" dirty="0" err="1">
                <a:solidFill>
                  <a:prstClr val="white"/>
                </a:solidFill>
                <a:latin typeface="Courier New" panose="02070309020205020404" pitchFamily="49" charset="0"/>
                <a:ea typeface="Times New Roman" panose="02020603050405020304" pitchFamily="18" charset="0"/>
                <a:cs typeface="Courier New" panose="02070309020205020404" pitchFamily="49" charset="0"/>
              </a:rPr>
              <a:t>java.lang.ArrayIndexOutOfBoundsException</a:t>
            </a: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244</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at </a:t>
            </a:r>
            <a:r>
              <a:rPr lang="en-US" sz="1200" dirty="0" err="1">
                <a:solidFill>
                  <a:prstClr val="white"/>
                </a:solidFill>
                <a:latin typeface="Courier New" panose="02070309020205020404" pitchFamily="49" charset="0"/>
                <a:ea typeface="Times New Roman" panose="02020603050405020304" pitchFamily="18" charset="0"/>
                <a:cs typeface="Courier New" panose="02070309020205020404" pitchFamily="49" charset="0"/>
              </a:rPr>
              <a:t>java.util.ArrayList.add</a:t>
            </a: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(Unknown Source)</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at </a:t>
            </a:r>
            <a:r>
              <a:rPr lang="en-US" sz="1200" dirty="0" err="1">
                <a:solidFill>
                  <a:prstClr val="white"/>
                </a:solidFill>
                <a:latin typeface="Courier New" panose="02070309020205020404" pitchFamily="49" charset="0"/>
                <a:ea typeface="Times New Roman" panose="02020603050405020304" pitchFamily="18" charset="0"/>
                <a:cs typeface="Courier New" panose="02070309020205020404" pitchFamily="49" charset="0"/>
              </a:rPr>
              <a:t>concurrency.DemoList$ChildThread.run</a:t>
            </a: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(DemoList.java:22)</a:t>
            </a:r>
          </a:p>
          <a:p>
            <a:pPr lvl="0" algn="ctr">
              <a:spcBef>
                <a:spcPts val="0"/>
              </a:spcBef>
              <a:spcAft>
                <a:spcPts val="0"/>
              </a:spcAft>
            </a:pPr>
            <a:r>
              <a:rPr lang="en-US" sz="1400" b="1"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Sample Run 2</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Exception in thread "main" </a:t>
            </a:r>
            <a:r>
              <a:rPr lang="en-US" sz="1200" dirty="0" err="1">
                <a:solidFill>
                  <a:prstClr val="white"/>
                </a:solidFill>
                <a:latin typeface="Courier New" panose="02070309020205020404" pitchFamily="49" charset="0"/>
                <a:ea typeface="Times New Roman" panose="02020603050405020304" pitchFamily="18" charset="0"/>
                <a:cs typeface="Courier New" panose="02070309020205020404" pitchFamily="49" charset="0"/>
              </a:rPr>
              <a:t>java.lang.ArrayIndexOutOfBoundsException</a:t>
            </a: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244</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at </a:t>
            </a:r>
            <a:r>
              <a:rPr lang="en-US" sz="1200" dirty="0" err="1">
                <a:solidFill>
                  <a:prstClr val="white"/>
                </a:solidFill>
                <a:latin typeface="Courier New" panose="02070309020205020404" pitchFamily="49" charset="0"/>
                <a:ea typeface="Times New Roman" panose="02020603050405020304" pitchFamily="18" charset="0"/>
                <a:cs typeface="Courier New" panose="02070309020205020404" pitchFamily="49" charset="0"/>
              </a:rPr>
              <a:t>java.util.ArrayList.add</a:t>
            </a: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(Unknown Source)</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at </a:t>
            </a:r>
            <a:r>
              <a:rPr lang="en-US" sz="1200" dirty="0" err="1">
                <a:solidFill>
                  <a:prstClr val="white"/>
                </a:solidFill>
                <a:latin typeface="Courier New" panose="02070309020205020404" pitchFamily="49" charset="0"/>
                <a:ea typeface="Times New Roman" panose="02020603050405020304" pitchFamily="18" charset="0"/>
                <a:cs typeface="Courier New" panose="02070309020205020404" pitchFamily="49" charset="0"/>
              </a:rPr>
              <a:t>concurrency.DemoList.main</a:t>
            </a: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(DemoList.java:13)</a:t>
            </a:r>
          </a:p>
        </p:txBody>
      </p:sp>
    </p:spTree>
    <p:extLst>
      <p:ext uri="{BB962C8B-B14F-4D97-AF65-F5344CB8AC3E}">
        <p14:creationId xmlns:p14="http://schemas.microsoft.com/office/powerpoint/2010/main" val="3701035218"/>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35E3-4CA6-4F77-B82E-06B21C6E6DAD}"/>
              </a:ext>
            </a:extLst>
          </p:cNvPr>
          <p:cNvSpPr>
            <a:spLocks noGrp="1"/>
          </p:cNvSpPr>
          <p:nvPr>
            <p:ph type="title"/>
          </p:nvPr>
        </p:nvSpPr>
        <p:spPr/>
        <p:txBody>
          <a:bodyPr/>
          <a:lstStyle/>
          <a:p>
            <a:r>
              <a:rPr lang="en-US" dirty="0"/>
              <a:t>Thread Coordination Strategies</a:t>
            </a:r>
          </a:p>
        </p:txBody>
      </p:sp>
      <p:graphicFrame>
        <p:nvGraphicFramePr>
          <p:cNvPr id="4" name="Content Placeholder 3">
            <a:extLst>
              <a:ext uri="{FF2B5EF4-FFF2-40B4-BE49-F238E27FC236}">
                <a16:creationId xmlns:a16="http://schemas.microsoft.com/office/drawing/2014/main" id="{41C65870-854F-4C17-A527-7030CB7C2449}"/>
              </a:ext>
            </a:extLst>
          </p:cNvPr>
          <p:cNvGraphicFramePr>
            <a:graphicFrameLocks noGrp="1"/>
          </p:cNvGraphicFramePr>
          <p:nvPr>
            <p:ph idx="1"/>
            <p:extLst>
              <p:ext uri="{D42A27DB-BD31-4B8C-83A1-F6EECF244321}">
                <p14:modId xmlns:p14="http://schemas.microsoft.com/office/powerpoint/2010/main" val="842749783"/>
              </p:ext>
            </p:extLst>
          </p:nvPr>
        </p:nvGraphicFramePr>
        <p:xfrm>
          <a:off x="609600" y="1600200"/>
          <a:ext cx="10972800"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9640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C3E1436C-59AC-4402-838A-906C135164D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50905227-C113-4FB2-8AC4-99301BB000C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6F6ECE02-025A-4F4A-BAA7-1D7664894B7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F7310AA2-25A5-4D34-8B1B-13D3A7EE469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D0030846-A653-4321-B5CA-9FD481D9EB7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36E79EDD-EBDE-413F-B860-8978C80FE008}"/>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CA47E9FF-9D61-47A1-8FEB-1CD2B24B34DD}"/>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C292F136-A061-46D4-BDA7-F4D0C74C27FE}"/>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457B966A-5D6C-4067-AA2F-58E8F6D5324F}"/>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graphicEl>
                                              <a:dgm id="{8058BF8A-D02A-4CB3-93E5-DB4EE2466D7B}"/>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graphicEl>
                                              <a:dgm id="{D5A23E45-AC99-4993-A973-950A3CEAF309}"/>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59D0A575-B844-467D-8ECD-2DFDD57F529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Immutable Resource</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678016"/>
            <a:ext cx="10972800" cy="3785652"/>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ImmutableResourceDemo</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final</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i="1" dirty="0">
                <a:solidFill>
                  <a:srgbClr val="0000C0"/>
                </a:solidFill>
                <a:latin typeface="Consolas" panose="020B0609020204030204" pitchFamily="49" charset="0"/>
              </a:rPr>
              <a:t>x</a:t>
            </a:r>
            <a:r>
              <a:rPr lang="en-US" sz="1200" b="1" i="1" dirty="0">
                <a:solidFill>
                  <a:srgbClr val="000000"/>
                </a:solidFill>
                <a:latin typeface="Consolas" panose="020B0609020204030204" pitchFamily="49" charset="0"/>
              </a:rPr>
              <a:t> = 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ChildThread</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15;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nn-NO" sz="1200" dirty="0">
                <a:solidFill>
                  <a:srgbClr val="000000"/>
                </a:solidFill>
                <a:latin typeface="Consolas" panose="020B0609020204030204" pitchFamily="49" charset="0"/>
              </a:rPr>
              <a:t>      System.</a:t>
            </a:r>
            <a:r>
              <a:rPr lang="nn-NO" sz="1200" b="1" i="1" dirty="0">
                <a:solidFill>
                  <a:srgbClr val="0000C0"/>
                </a:solidFill>
                <a:latin typeface="Consolas" panose="020B0609020204030204" pitchFamily="49" charset="0"/>
              </a:rPr>
              <a:t>out</a:t>
            </a:r>
            <a:r>
              <a:rPr lang="nn-NO" sz="1200" b="1" i="1" dirty="0">
                <a:solidFill>
                  <a:srgbClr val="000000"/>
                </a:solidFill>
                <a:latin typeface="Consolas" panose="020B0609020204030204" pitchFamily="49" charset="0"/>
              </a:rPr>
              <a:t>.print(</a:t>
            </a:r>
            <a:r>
              <a:rPr lang="nn-NO" sz="1200" b="1" i="1" dirty="0">
                <a:solidFill>
                  <a:srgbClr val="2A00FF"/>
                </a:solidFill>
                <a:latin typeface="Consolas" panose="020B0609020204030204" pitchFamily="49" charset="0"/>
              </a:rPr>
              <a:t>" M"</a:t>
            </a:r>
            <a:r>
              <a:rPr lang="nn-NO" sz="1200" b="1" i="1" dirty="0">
                <a:solidFill>
                  <a:srgbClr val="000000"/>
                </a:solidFill>
                <a:latin typeface="Consolas" panose="020B0609020204030204" pitchFamily="49" charset="0"/>
              </a:rPr>
              <a:t> + (</a:t>
            </a:r>
            <a:r>
              <a:rPr lang="nn-NO" sz="1200" b="1" i="1" dirty="0">
                <a:solidFill>
                  <a:srgbClr val="6A3E3E"/>
                </a:solidFill>
                <a:latin typeface="Consolas" panose="020B0609020204030204" pitchFamily="49" charset="0"/>
              </a:rPr>
              <a:t>i</a:t>
            </a:r>
            <a:r>
              <a:rPr lang="nn-NO" sz="1200" b="1" i="1" dirty="0">
                <a:solidFill>
                  <a:srgbClr val="000000"/>
                </a:solidFill>
                <a:latin typeface="Consolas" panose="020B0609020204030204" pitchFamily="49" charset="0"/>
              </a:rPr>
              <a:t> + </a:t>
            </a:r>
            <a:r>
              <a:rPr lang="nn-NO" sz="1200" b="1" i="1" dirty="0">
                <a:solidFill>
                  <a:srgbClr val="0000C0"/>
                </a:solidFill>
                <a:latin typeface="Consolas" panose="020B0609020204030204" pitchFamily="49" charset="0"/>
              </a:rPr>
              <a:t>x</a:t>
            </a:r>
            <a:r>
              <a:rPr lang="nn-NO"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Thread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15;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nn-NO" sz="1200" dirty="0">
                <a:solidFill>
                  <a:srgbClr val="000000"/>
                </a:solidFill>
                <a:latin typeface="Consolas" panose="020B0609020204030204" pitchFamily="49" charset="0"/>
              </a:rPr>
              <a:t>        System.</a:t>
            </a:r>
            <a:r>
              <a:rPr lang="nn-NO" sz="1200" b="1" i="1" dirty="0">
                <a:solidFill>
                  <a:srgbClr val="0000C0"/>
                </a:solidFill>
                <a:latin typeface="Consolas" panose="020B0609020204030204" pitchFamily="49" charset="0"/>
              </a:rPr>
              <a:t>out</a:t>
            </a:r>
            <a:r>
              <a:rPr lang="nn-NO" sz="1200" b="1" i="1" dirty="0">
                <a:solidFill>
                  <a:srgbClr val="000000"/>
                </a:solidFill>
                <a:latin typeface="Consolas" panose="020B0609020204030204" pitchFamily="49" charset="0"/>
              </a:rPr>
              <a:t>.print(</a:t>
            </a:r>
            <a:r>
              <a:rPr lang="nn-NO" sz="1200" b="1" i="1" dirty="0">
                <a:solidFill>
                  <a:srgbClr val="2A00FF"/>
                </a:solidFill>
                <a:latin typeface="Consolas" panose="020B0609020204030204" pitchFamily="49" charset="0"/>
              </a:rPr>
              <a:t>" C"</a:t>
            </a:r>
            <a:r>
              <a:rPr lang="nn-NO" sz="1200" b="1" i="1" dirty="0">
                <a:solidFill>
                  <a:srgbClr val="000000"/>
                </a:solidFill>
                <a:latin typeface="Consolas" panose="020B0609020204030204" pitchFamily="49" charset="0"/>
              </a:rPr>
              <a:t> + (</a:t>
            </a:r>
            <a:r>
              <a:rPr lang="nn-NO" sz="1200" b="1" i="1" dirty="0">
                <a:solidFill>
                  <a:srgbClr val="6A3E3E"/>
                </a:solidFill>
                <a:latin typeface="Consolas" panose="020B0609020204030204" pitchFamily="49" charset="0"/>
              </a:rPr>
              <a:t>i</a:t>
            </a:r>
            <a:r>
              <a:rPr lang="nn-NO" sz="1200" b="1" i="1" dirty="0">
                <a:solidFill>
                  <a:srgbClr val="000000"/>
                </a:solidFill>
                <a:latin typeface="Consolas" panose="020B0609020204030204" pitchFamily="49" charset="0"/>
              </a:rPr>
              <a:t> + </a:t>
            </a:r>
            <a:r>
              <a:rPr lang="nn-NO" sz="1200" b="1" i="1" dirty="0">
                <a:solidFill>
                  <a:srgbClr val="0000C0"/>
                </a:solidFill>
                <a:latin typeface="Consolas" panose="020B0609020204030204" pitchFamily="49" charset="0"/>
              </a:rPr>
              <a:t>x</a:t>
            </a:r>
            <a:r>
              <a:rPr lang="nn-NO"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8682" y="5943600"/>
            <a:ext cx="10972800" cy="49244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Sample 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M1 C1 C2 C3 C4 M2 C5 C6 C7 C8 C9 C10 C11 C12 C13 C14 C15 M3 M4 M5 M6 M7 M8 M9 M10 M11 M12 M13 M14 M15</a:t>
            </a:r>
          </a:p>
        </p:txBody>
      </p:sp>
    </p:spTree>
    <p:extLst>
      <p:ext uri="{BB962C8B-B14F-4D97-AF65-F5344CB8AC3E}">
        <p14:creationId xmlns:p14="http://schemas.microsoft.com/office/powerpoint/2010/main" val="4129383827"/>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Thread Private Resource</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395442"/>
            <a:ext cx="10972800" cy="4524315"/>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PrivateResourceDemo</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i="1" dirty="0" err="1">
                <a:solidFill>
                  <a:srgbClr val="0000C0"/>
                </a:solidFill>
                <a:latin typeface="Consolas" panose="020B0609020204030204" pitchFamily="49" charset="0"/>
              </a:rPr>
              <a:t>mainThreadX</a:t>
            </a:r>
            <a:r>
              <a:rPr lang="en-US" sz="1200" b="1" i="1" dirty="0">
                <a:solidFill>
                  <a:srgbClr val="000000"/>
                </a:solidFill>
                <a:latin typeface="Consolas" panose="020B0609020204030204" pitchFamily="49" charset="0"/>
              </a:rPr>
              <a:t> = 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u="sng" dirty="0" err="1">
                <a:solidFill>
                  <a:srgbClr val="000000"/>
                </a:solidFill>
                <a:latin typeface="Consolas" panose="020B0609020204030204" pitchFamily="49" charset="0"/>
              </a:rPr>
              <a:t>ChildThread</a:t>
            </a:r>
            <a:r>
              <a:rPr lang="en-US" sz="1200" u="sng" dirty="0">
                <a:solidFill>
                  <a:srgbClr val="000000"/>
                </a:solidFill>
                <a:latin typeface="Consolas" panose="020B0609020204030204" pitchFamily="49" charset="0"/>
              </a:rPr>
              <a:t> </a:t>
            </a:r>
            <a:r>
              <a:rPr lang="en-US" sz="1200" u="sng" dirty="0" err="1">
                <a:solidFill>
                  <a:srgbClr val="6A3E3E"/>
                </a:solidFill>
                <a:latin typeface="Consolas" panose="020B0609020204030204" pitchFamily="49" charset="0"/>
              </a:rPr>
              <a:t>childThread</a:t>
            </a:r>
            <a:r>
              <a:rPr lang="en-US" sz="1200" u="sng" dirty="0">
                <a:solidFill>
                  <a:srgbClr val="000000"/>
                </a:solidFill>
                <a:latin typeface="Consolas" panose="020B0609020204030204" pitchFamily="49" charset="0"/>
              </a:rPr>
              <a:t> = </a:t>
            </a:r>
            <a:r>
              <a:rPr lang="en-US" sz="1200" b="1" u="sng" dirty="0">
                <a:solidFill>
                  <a:srgbClr val="7F0055"/>
                </a:solidFill>
                <a:latin typeface="Consolas" panose="020B0609020204030204" pitchFamily="49" charset="0"/>
              </a:rPr>
              <a:t>new</a:t>
            </a:r>
            <a:r>
              <a:rPr lang="en-US" sz="1200" b="1" u="sng" dirty="0">
                <a:solidFill>
                  <a:srgbClr val="000000"/>
                </a:solidFill>
                <a:latin typeface="Consolas" panose="020B0609020204030204" pitchFamily="49" charset="0"/>
              </a:rPr>
              <a:t> </a:t>
            </a:r>
            <a:r>
              <a:rPr lang="en-US" sz="1200" b="1" u="sng" dirty="0" err="1">
                <a:solidFill>
                  <a:srgbClr val="000000"/>
                </a:solidFill>
                <a:latin typeface="Consolas" panose="020B0609020204030204" pitchFamily="49" charset="0"/>
              </a:rPr>
              <a:t>ChildThread</a:t>
            </a:r>
            <a:r>
              <a:rPr lang="en-US" sz="1200" b="1" u="sng"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15;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mainThreadX</a:t>
            </a:r>
            <a:r>
              <a:rPr lang="en-US" sz="1200" i="1" dirty="0">
                <a:solidFill>
                  <a:srgbClr val="000000"/>
                </a:solidFill>
                <a:latin typeface="Consolas" panose="020B0609020204030204" pitchFamily="49" charset="0"/>
              </a:rPr>
              <a:t> = </a:t>
            </a:r>
            <a:r>
              <a:rPr lang="en-US" sz="1200" i="1" dirty="0" err="1">
                <a:solidFill>
                  <a:srgbClr val="0000C0"/>
                </a:solidFill>
                <a:latin typeface="Consolas" panose="020B0609020204030204" pitchFamily="49" charset="0"/>
              </a:rPr>
              <a:t>mainThreadX</a:t>
            </a:r>
            <a:r>
              <a:rPr lang="en-US" sz="1200" i="1" dirty="0">
                <a:solidFill>
                  <a:srgbClr val="000000"/>
                </a:solidFill>
                <a:latin typeface="Consolas" panose="020B0609020204030204" pitchFamily="49" charset="0"/>
              </a:rPr>
              <a:t> + </a:t>
            </a:r>
            <a:r>
              <a:rPr lang="en-US" sz="1200" i="1" dirty="0" err="1">
                <a:solidFill>
                  <a:srgbClr val="6A3E3E"/>
                </a:solidFill>
                <a:latin typeface="Consolas" panose="020B0609020204030204" pitchFamily="49" charset="0"/>
              </a:rPr>
              <a:t>i</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"Main thread x = "</a:t>
            </a:r>
            <a:r>
              <a:rPr lang="en-US" sz="1200" b="1" i="1" dirty="0">
                <a:solidFill>
                  <a:srgbClr val="000000"/>
                </a:solidFill>
                <a:latin typeface="Consolas" panose="020B0609020204030204" pitchFamily="49" charset="0"/>
              </a:rPr>
              <a:t> + </a:t>
            </a:r>
            <a:r>
              <a:rPr lang="en-US" sz="1200" b="1" i="1" dirty="0" err="1">
                <a:solidFill>
                  <a:srgbClr val="0000C0"/>
                </a:solidFill>
                <a:latin typeface="Consolas" panose="020B0609020204030204" pitchFamily="49" charset="0"/>
              </a:rPr>
              <a:t>mainThreadX</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Thread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err="1">
                <a:solidFill>
                  <a:srgbClr val="0000C0"/>
                </a:solidFill>
                <a:latin typeface="Consolas" panose="020B0609020204030204" pitchFamily="49" charset="0"/>
              </a:rPr>
              <a:t>childThreadX</a:t>
            </a:r>
            <a:r>
              <a:rPr lang="en-US" sz="1200" b="1" dirty="0">
                <a:solidFill>
                  <a:srgbClr val="000000"/>
                </a:solidFill>
                <a:latin typeface="Consolas" panose="020B0609020204030204" pitchFamily="49" charset="0"/>
              </a:rPr>
              <a:t> = 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15;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childThreadX</a:t>
            </a:r>
            <a:r>
              <a:rPr lang="en-US" sz="1200" dirty="0">
                <a:solidFill>
                  <a:srgbClr val="000000"/>
                </a:solidFill>
                <a:latin typeface="Consolas" panose="020B0609020204030204" pitchFamily="49" charset="0"/>
              </a:rPr>
              <a:t> = </a:t>
            </a:r>
            <a:r>
              <a:rPr lang="en-US" sz="1200" dirty="0" err="1">
                <a:solidFill>
                  <a:srgbClr val="0000C0"/>
                </a:solidFill>
                <a:latin typeface="Consolas" panose="020B0609020204030204" pitchFamily="49" charset="0"/>
              </a:rPr>
              <a:t>childThreadX</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i</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"Child thread x = "</a:t>
            </a:r>
            <a:r>
              <a:rPr lang="en-US" sz="1200" b="1" i="1" dirty="0">
                <a:solidFill>
                  <a:srgbClr val="000000"/>
                </a:solidFill>
                <a:latin typeface="Consolas" panose="020B0609020204030204" pitchFamily="49" charset="0"/>
              </a:rPr>
              <a:t> + </a:t>
            </a:r>
            <a:r>
              <a:rPr lang="en-US" sz="1200" b="1" i="1" dirty="0" err="1">
                <a:solidFill>
                  <a:srgbClr val="0000C0"/>
                </a:solidFill>
                <a:latin typeface="Consolas" panose="020B0609020204030204" pitchFamily="49" charset="0"/>
              </a:rPr>
              <a:t>childThreadX</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8682" y="6019800"/>
            <a:ext cx="10972800" cy="677108"/>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Main thread x = 106</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Child thread x = 106</a:t>
            </a:r>
          </a:p>
        </p:txBody>
      </p:sp>
    </p:spTree>
    <p:extLst>
      <p:ext uri="{BB962C8B-B14F-4D97-AF65-F5344CB8AC3E}">
        <p14:creationId xmlns:p14="http://schemas.microsoft.com/office/powerpoint/2010/main" val="185990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39E0-6DB8-4907-9EF4-6E5FB6F7100D}"/>
              </a:ext>
            </a:extLst>
          </p:cNvPr>
          <p:cNvSpPr>
            <a:spLocks noGrp="1"/>
          </p:cNvSpPr>
          <p:nvPr>
            <p:ph type="title"/>
          </p:nvPr>
        </p:nvSpPr>
        <p:spPr/>
        <p:txBody>
          <a:bodyPr/>
          <a:lstStyle/>
          <a:p>
            <a:r>
              <a:rPr lang="en-US" dirty="0" err="1"/>
              <a:t>Threadsafe</a:t>
            </a:r>
            <a:r>
              <a:rPr lang="en-US" dirty="0"/>
              <a:t> Datatypes</a:t>
            </a:r>
          </a:p>
        </p:txBody>
      </p:sp>
      <p:sp>
        <p:nvSpPr>
          <p:cNvPr id="3" name="Content Placeholder 2">
            <a:extLst>
              <a:ext uri="{FF2B5EF4-FFF2-40B4-BE49-F238E27FC236}">
                <a16:creationId xmlns:a16="http://schemas.microsoft.com/office/drawing/2014/main" id="{5E006749-B67F-428E-9853-69704B6BC1D6}"/>
              </a:ext>
            </a:extLst>
          </p:cNvPr>
          <p:cNvSpPr>
            <a:spLocks noGrp="1"/>
          </p:cNvSpPr>
          <p:nvPr>
            <p:ph idx="1"/>
          </p:nvPr>
        </p:nvSpPr>
        <p:spPr/>
        <p:txBody>
          <a:bodyPr/>
          <a:lstStyle/>
          <a:p>
            <a:r>
              <a:rPr lang="en-US" dirty="0"/>
              <a:t>When the synchronization is needed only for operations in data structures, programmers can use the </a:t>
            </a:r>
            <a:r>
              <a:rPr lang="en-US" dirty="0" err="1"/>
              <a:t>threadsafe</a:t>
            </a:r>
            <a:r>
              <a:rPr lang="en-US" dirty="0"/>
              <a:t> classes offered by Java, or can create their own </a:t>
            </a:r>
            <a:r>
              <a:rPr lang="en-US" dirty="0" err="1"/>
              <a:t>threadsafe</a:t>
            </a:r>
            <a:r>
              <a:rPr lang="en-US" dirty="0"/>
              <a:t> data structures.</a:t>
            </a:r>
          </a:p>
          <a:p>
            <a:r>
              <a:rPr lang="en-US" dirty="0"/>
              <a:t>Java offers </a:t>
            </a:r>
            <a:r>
              <a:rPr lang="en-US" dirty="0" err="1"/>
              <a:t>threadsafe</a:t>
            </a:r>
            <a:r>
              <a:rPr lang="en-US" dirty="0"/>
              <a:t> primitive types and </a:t>
            </a:r>
            <a:r>
              <a:rPr lang="en-US" dirty="0" err="1"/>
              <a:t>threadsafe</a:t>
            </a:r>
            <a:r>
              <a:rPr lang="en-US" dirty="0"/>
              <a:t> collections.</a:t>
            </a:r>
          </a:p>
          <a:p>
            <a:r>
              <a:rPr lang="en-US" dirty="0"/>
              <a:t>When these are used, the threads do not need to be manually synchronized, because the operations in the data structure are already synchronized.</a:t>
            </a:r>
          </a:p>
        </p:txBody>
      </p:sp>
    </p:spTree>
    <p:extLst>
      <p:ext uri="{BB962C8B-B14F-4D97-AF65-F5344CB8AC3E}">
        <p14:creationId xmlns:p14="http://schemas.microsoft.com/office/powerpoint/2010/main" val="3483784026"/>
      </p:ext>
    </p:extLst>
  </p:cSld>
  <p:clrMapOvr>
    <a:masterClrMapping/>
  </p:clrMapOvr>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32733</TotalTime>
  <Words>3819</Words>
  <Application>Microsoft Office PowerPoint</Application>
  <PresentationFormat>Widescreen</PresentationFormat>
  <Paragraphs>489</Paragraphs>
  <Slides>22</Slides>
  <Notes>16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Calibri Light</vt:lpstr>
      <vt:lpstr>Consolas</vt:lpstr>
      <vt:lpstr>Courier New</vt:lpstr>
      <vt:lpstr>DejaVu Serif</vt:lpstr>
      <vt:lpstr>Tahoma</vt:lpstr>
      <vt:lpstr>Wingdings</vt:lpstr>
      <vt:lpstr>Office Theme</vt:lpstr>
      <vt:lpstr>Custom Design</vt:lpstr>
      <vt:lpstr>1_Office Theme</vt:lpstr>
      <vt:lpstr>Concurrency Control and Safety</vt:lpstr>
      <vt:lpstr>Thread Safety</vt:lpstr>
      <vt:lpstr>Primitive Type Concurrent Access </vt:lpstr>
      <vt:lpstr>Unsynchronized Primitive Type Access</vt:lpstr>
      <vt:lpstr>Unsynchronized Object Access</vt:lpstr>
      <vt:lpstr>Thread Coordination Strategies</vt:lpstr>
      <vt:lpstr>Immutable Resource</vt:lpstr>
      <vt:lpstr>Thread Private Resource</vt:lpstr>
      <vt:lpstr>Threadsafe Datatypes</vt:lpstr>
      <vt:lpstr>Threadsafe Primitive Types</vt:lpstr>
      <vt:lpstr>Threadsafe Primitive Type Example</vt:lpstr>
      <vt:lpstr>Threadsafe Java Collections</vt:lpstr>
      <vt:lpstr>Threadsafe List Example</vt:lpstr>
      <vt:lpstr>Warning: Multiple Steps Not Threadsafe</vt:lpstr>
      <vt:lpstr>Thread Synchronization in Java</vt:lpstr>
      <vt:lpstr>Synchronized Block</vt:lpstr>
      <vt:lpstr>Multiple Steps Synchronized</vt:lpstr>
      <vt:lpstr>Synchronized Method</vt:lpstr>
      <vt:lpstr> Wait and Notify</vt:lpstr>
      <vt:lpstr>Deadlock</vt:lpstr>
      <vt:lpstr>Deadlock Avoidance Strategies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Kramer, Michael, Gabriel</cp:lastModifiedBy>
  <cp:revision>953</cp:revision>
  <dcterms:created xsi:type="dcterms:W3CDTF">2010-09-03T10:48:34Z</dcterms:created>
  <dcterms:modified xsi:type="dcterms:W3CDTF">2022-02-17T01:02:31Z</dcterms:modified>
</cp:coreProperties>
</file>