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34_D41DB269.xml" ContentType="application/vnd.ms-powerpoint.comments+xml"/>
  <Override PartName="/ppt/notesSlides/notesSlide5.xml" ContentType="application/vnd.openxmlformats-officedocument.presentationml.notesSlide+xml"/>
  <Override PartName="/ppt/comments/modernComment_221_A9F98B13.xml" ContentType="application/vnd.ms-powerpoint.comments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34"/>
  </p:notesMasterIdLst>
  <p:handoutMasterIdLst>
    <p:handoutMasterId r:id="rId35"/>
  </p:handoutMasterIdLst>
  <p:sldIdLst>
    <p:sldId id="298" r:id="rId3"/>
    <p:sldId id="300" r:id="rId4"/>
    <p:sldId id="301" r:id="rId5"/>
    <p:sldId id="500" r:id="rId6"/>
    <p:sldId id="315" r:id="rId7"/>
    <p:sldId id="501" r:id="rId8"/>
    <p:sldId id="306" r:id="rId9"/>
    <p:sldId id="324" r:id="rId10"/>
    <p:sldId id="308" r:id="rId11"/>
    <p:sldId id="325" r:id="rId12"/>
    <p:sldId id="328" r:id="rId13"/>
    <p:sldId id="330" r:id="rId14"/>
    <p:sldId id="329" r:id="rId15"/>
    <p:sldId id="310" r:id="rId16"/>
    <p:sldId id="309" r:id="rId17"/>
    <p:sldId id="307" r:id="rId18"/>
    <p:sldId id="532" r:id="rId19"/>
    <p:sldId id="544" r:id="rId20"/>
    <p:sldId id="546" r:id="rId21"/>
    <p:sldId id="545" r:id="rId22"/>
    <p:sldId id="470" r:id="rId23"/>
    <p:sldId id="469" r:id="rId24"/>
    <p:sldId id="472" r:id="rId25"/>
    <p:sldId id="473" r:id="rId26"/>
    <p:sldId id="474" r:id="rId27"/>
    <p:sldId id="475" r:id="rId28"/>
    <p:sldId id="476" r:id="rId29"/>
    <p:sldId id="477" r:id="rId30"/>
    <p:sldId id="482" r:id="rId31"/>
    <p:sldId id="553" r:id="rId32"/>
    <p:sldId id="279" r:id="rId3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AC2949-DE10-DF52-009D-098EBEC026D7}" name="Kramer, Michael, Gabriel" initials="KMG" userId="Kramer, Michael, Gabri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9" autoAdjust="0"/>
    <p:restoredTop sz="80145" autoAdjust="0"/>
  </p:normalViewPr>
  <p:slideViewPr>
    <p:cSldViewPr>
      <p:cViewPr varScale="1">
        <p:scale>
          <a:sx n="82" d="100"/>
          <a:sy n="82" d="100"/>
        </p:scale>
        <p:origin x="9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modernComment_134_D41DB2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71F544-2F3B-4E66-A091-A1C3F1B1EB62}" authorId="{54AC2949-DE10-DF52-009D-098EBEC026D7}" created="2022-02-17T01:34:01.1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58716009" sldId="308"/>
      <ac:spMk id="3" creationId="{00000000-0000-0000-0000-000000000000}"/>
      <ac:txMk cp="145" len="8">
        <ac:context len="164" hash="2018130613"/>
      </ac:txMk>
    </ac:txMkLst>
    <p188:pos x="2443566" y="2568844"/>
    <p188:txBody>
      <a:bodyPr/>
      <a:lstStyle/>
      <a:p>
        <a:r>
          <a:rPr lang="en-US"/>
          <a:t>Notice single quotes for string literals for SQL</a:t>
        </a:r>
      </a:p>
    </p188:txBody>
  </p188:cm>
</p188:cmLst>
</file>

<file path=ppt/comments/modernComment_221_A9F98B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5328AC-D71C-4E4D-B24E-A5C499407876}" authorId="{54AC2949-DE10-DF52-009D-098EBEC026D7}" created="2022-02-17T01:41:37.5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51703571" sldId="545"/>
      <ac:spMk id="2" creationId="{F2B65F78-2FF7-4213-ABE0-7A2CBC5C68FD}"/>
      <ac:txMk cp="12" len="10">
        <ac:context len="23" hash="4020634775"/>
      </ac:txMk>
    </ac:txMkLst>
    <p188:pos x="8658386" y="515776"/>
    <p188:txBody>
      <a:bodyPr/>
      <a:lstStyle/>
      <a:p>
        <a:r>
          <a:rPr lang="en-US"/>
          <a:t>The Cartesian Product of the tables 
Everything smashed together plus every combination of the rows of the two tables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DF2CD4E-A4DC-440D-BEF4-FD01FD71863B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8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4B12150-2E7E-40B0-9D11-6CB970ACE3FC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5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SQL is actually doing much more than the example Java code, because it’s reading in tables from disk and operating in context of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3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joins conceptually start with the cartesian product!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9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order of operations conceptually; however, a database may well use a different order for performance, while still guaranteeing these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13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21_A9F98B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4_D41DB2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2020 Warren Mansur and Eric </a:t>
            </a:r>
            <a:r>
              <a:rPr lang="en-US" dirty="0" err="1"/>
              <a:t>Braude</a:t>
            </a:r>
            <a:r>
              <a:rPr lang="en-US" dirty="0"/>
              <a:t>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E916-9D84-439B-BA9E-DB40DA0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DB Execution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61EC28-2139-4738-9AA6-1927EF3349DD}"/>
              </a:ext>
            </a:extLst>
          </p:cNvPr>
          <p:cNvSpPr txBox="1">
            <a:spLocks/>
          </p:cNvSpPr>
          <p:nvPr/>
        </p:nvSpPr>
        <p:spPr>
          <a:xfrm>
            <a:off x="5207600" y="2015694"/>
            <a:ext cx="2579603" cy="755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SQL Server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FE771A-C08B-40BD-85EF-5010C2AB85A5}"/>
              </a:ext>
            </a:extLst>
          </p:cNvPr>
          <p:cNvSpPr txBox="1">
            <a:spLocks/>
          </p:cNvSpPr>
          <p:nvPr/>
        </p:nvSpPr>
        <p:spPr>
          <a:xfrm>
            <a:off x="9212951" y="1704602"/>
            <a:ext cx="1981021" cy="75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Postgres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17525-D92F-4419-AF80-EB8123B6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33147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339EA-073C-46DE-98A5-996A7E49B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7" y="2438400"/>
            <a:ext cx="3552825" cy="178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11B3C-6805-48B7-981E-45497B44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270" y="2460434"/>
            <a:ext cx="3571965" cy="24491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ED1AC54-7625-4CF8-9B3E-713DE6BE8A6A}"/>
              </a:ext>
            </a:extLst>
          </p:cNvPr>
          <p:cNvSpPr txBox="1">
            <a:spLocks/>
          </p:cNvSpPr>
          <p:nvPr/>
        </p:nvSpPr>
        <p:spPr>
          <a:xfrm>
            <a:off x="1352550" y="1704602"/>
            <a:ext cx="1524000" cy="75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76402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Retrieve All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SELECT * 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FROM </a:t>
            </a:r>
            <a:r>
              <a:rPr lang="en-US" b="1" dirty="0" err="1">
                <a:effectLst/>
              </a:rPr>
              <a:t>TableName</a:t>
            </a:r>
            <a:r>
              <a:rPr lang="en-US" b="1" dirty="0">
                <a:effectLst/>
              </a:rPr>
              <a:t>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SELECT * 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FROM Person;</a:t>
            </a:r>
            <a:endParaRPr lang="en-US" dirty="0">
              <a:effectLst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F6C3-DD0D-4613-967E-55926634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DB Execution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EBFBB7-5AAA-4F59-B073-77FA1B72E2C5}"/>
              </a:ext>
            </a:extLst>
          </p:cNvPr>
          <p:cNvSpPr txBox="1">
            <a:spLocks/>
          </p:cNvSpPr>
          <p:nvPr/>
        </p:nvSpPr>
        <p:spPr>
          <a:xfrm>
            <a:off x="2590801" y="2005880"/>
            <a:ext cx="2070907" cy="61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Oracle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FBD2ED-86B8-4508-8FD7-57A1C70578F7}"/>
              </a:ext>
            </a:extLst>
          </p:cNvPr>
          <p:cNvSpPr txBox="1">
            <a:spLocks/>
          </p:cNvSpPr>
          <p:nvPr/>
        </p:nvSpPr>
        <p:spPr>
          <a:xfrm>
            <a:off x="8575465" y="2114888"/>
            <a:ext cx="3013365" cy="610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SQL </a:t>
            </a:r>
          </a:p>
          <a:p>
            <a:r>
              <a:rPr lang="en-US" sz="4000" dirty="0"/>
              <a:t>Server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EC3BA0-2D31-47D0-88E2-2CF4E22B3EA2}"/>
              </a:ext>
            </a:extLst>
          </p:cNvPr>
          <p:cNvSpPr txBox="1">
            <a:spLocks/>
          </p:cNvSpPr>
          <p:nvPr/>
        </p:nvSpPr>
        <p:spPr>
          <a:xfrm>
            <a:off x="8565636" y="4437933"/>
            <a:ext cx="2409171" cy="61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/>
              <a:t>Postgres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7B123-ECCA-4D71-8120-8F87CB91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23" y="2553459"/>
            <a:ext cx="3341399" cy="2447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127E15-3A5C-4611-A2B9-BBD5093F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59" y="1524000"/>
            <a:ext cx="336232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A39569-7CD2-4356-BBFC-95747C545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58" y="3723326"/>
            <a:ext cx="3395106" cy="29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Retrieve Some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SELECT </a:t>
            </a:r>
            <a:r>
              <a:rPr lang="en-US" b="1" dirty="0" err="1">
                <a:effectLst/>
              </a:rPr>
              <a:t>columnX</a:t>
            </a:r>
            <a:r>
              <a:rPr lang="en-US" b="1" dirty="0">
                <a:effectLst/>
              </a:rPr>
              <a:t>, </a:t>
            </a:r>
            <a:r>
              <a:rPr lang="en-US" b="1" dirty="0" err="1">
                <a:effectLst/>
              </a:rPr>
              <a:t>columnY</a:t>
            </a:r>
            <a:r>
              <a:rPr lang="en-US" b="1" dirty="0">
                <a:effectLst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FROM </a:t>
            </a:r>
            <a:r>
              <a:rPr lang="en-US" b="1" dirty="0" err="1">
                <a:effectLst/>
              </a:rPr>
              <a:t>TableName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effectLst/>
              </a:rPr>
              <a:t>WHERE </a:t>
            </a:r>
            <a:r>
              <a:rPr lang="en-US" dirty="0" err="1">
                <a:effectLst/>
              </a:rPr>
              <a:t>columnZ</a:t>
            </a:r>
            <a:r>
              <a:rPr lang="en-US" dirty="0">
                <a:effectLst/>
              </a:rPr>
              <a:t> = Value;</a:t>
            </a: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SELECT </a:t>
            </a:r>
            <a:r>
              <a:rPr lang="en-US" b="1" dirty="0" err="1">
                <a:effectLst/>
              </a:rPr>
              <a:t>first_name</a:t>
            </a:r>
            <a:r>
              <a:rPr lang="en-US" b="1" dirty="0">
                <a:effectLst/>
              </a:rPr>
              <a:t>, </a:t>
            </a:r>
            <a:r>
              <a:rPr lang="en-US" b="1" dirty="0" err="1">
                <a:effectLst/>
              </a:rPr>
              <a:t>last_name</a:t>
            </a:r>
            <a:r>
              <a:rPr lang="en-US" b="1" dirty="0">
                <a:effectLst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FROM Person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person_id</a:t>
            </a:r>
            <a:r>
              <a:rPr lang="en-US" dirty="0"/>
              <a:t> = 3</a:t>
            </a:r>
            <a:r>
              <a:rPr lang="en-US" b="1" dirty="0">
                <a:effectLst/>
              </a:rPr>
              <a:t>;</a:t>
            </a:r>
            <a:endParaRPr lang="en-US" dirty="0">
              <a:effectLst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6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Modify Data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UPDATE </a:t>
            </a:r>
            <a:r>
              <a:rPr lang="en-US" b="1" dirty="0" err="1">
                <a:effectLst/>
              </a:rPr>
              <a:t>TableName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SET </a:t>
            </a:r>
            <a:r>
              <a:rPr lang="en-US" b="1" dirty="0" err="1">
                <a:effectLst/>
              </a:rPr>
              <a:t>columnX</a:t>
            </a:r>
            <a:r>
              <a:rPr lang="en-US" b="1" dirty="0">
                <a:effectLst/>
              </a:rPr>
              <a:t> = Value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columnY</a:t>
            </a:r>
            <a:r>
              <a:rPr lang="en-US" dirty="0"/>
              <a:t> = </a:t>
            </a:r>
            <a:r>
              <a:rPr lang="en-US" dirty="0" err="1"/>
              <a:t>AnotherValue</a:t>
            </a:r>
            <a:r>
              <a:rPr lang="en-US" dirty="0"/>
              <a:t>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UPDATE Person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SET </a:t>
            </a:r>
            <a:r>
              <a:rPr lang="en-US" b="1" dirty="0" err="1">
                <a:effectLst/>
              </a:rPr>
              <a:t>last_name</a:t>
            </a:r>
            <a:r>
              <a:rPr lang="en-US" b="1" dirty="0">
                <a:effectLst/>
              </a:rPr>
              <a:t> = 'Glass’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person_id</a:t>
            </a:r>
            <a:r>
              <a:rPr lang="en-US" dirty="0"/>
              <a:t> = 1;</a:t>
            </a:r>
            <a:endParaRPr lang="en-US" dirty="0">
              <a:effectLst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9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Remove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DELETE FROM </a:t>
            </a:r>
            <a:r>
              <a:rPr lang="en-US" b="1" dirty="0" err="1">
                <a:effectLst/>
              </a:rPr>
              <a:t>TableName</a:t>
            </a: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dirty="0"/>
              <a:t>WHERE column = Value;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DELETE FROM Person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person_id</a:t>
            </a:r>
            <a:r>
              <a:rPr lang="en-US" dirty="0"/>
              <a:t> = 2</a:t>
            </a:r>
            <a:r>
              <a:rPr lang="en-US" b="1" dirty="0">
                <a:effectLst/>
              </a:rPr>
              <a:t>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9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Drop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DROP TABLE </a:t>
            </a:r>
            <a:r>
              <a:rPr lang="en-US" b="1" dirty="0" err="1">
                <a:effectLst/>
              </a:rPr>
              <a:t>TableName</a:t>
            </a:r>
            <a:r>
              <a:rPr lang="en-US" b="1" dirty="0">
                <a:effectLst/>
              </a:rPr>
              <a:t>;</a:t>
            </a: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DROP TABLE Person;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0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C841-4069-477E-A156-DE383A1B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3216-CE75-4C01-8A23-3FF7B28E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data naturally contains relationships, to be effective in SQL you need to know how to set them up and retrieve related data.</a:t>
            </a:r>
          </a:p>
          <a:p>
            <a:r>
              <a:rPr lang="en-US" dirty="0"/>
              <a:t>In many ways, the richness and complexity of the relationships in a database determines its usefulness in answering important questions about the data.</a:t>
            </a:r>
          </a:p>
          <a:p>
            <a:r>
              <a:rPr lang="en-US" dirty="0"/>
              <a:t>We setup relationships with foreign keys, and retrieve related data with joins.</a:t>
            </a:r>
          </a:p>
        </p:txBody>
      </p:sp>
    </p:spTree>
    <p:extLst>
      <p:ext uri="{BB962C8B-B14F-4D97-AF65-F5344CB8AC3E}">
        <p14:creationId xmlns:p14="http://schemas.microsoft.com/office/powerpoint/2010/main" val="405562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D8A8-8A33-45BF-BE05-B63A88A4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Words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36D7C-447D-4846-A56F-90D68EEAF6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819275"/>
            <a:ext cx="8096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2FDF-0E98-4AE3-A803-265060C1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Inner Join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34EB1-BA0F-48A0-BA91-EBE199296B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133600"/>
            <a:ext cx="109537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Introducing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The Structured Query Language (SQL) is the de-facto query language for modern relational database management systems (RDBMS). </a:t>
            </a:r>
          </a:p>
          <a:p>
            <a:pPr>
              <a:defRPr/>
            </a:pPr>
            <a:r>
              <a:rPr lang="en-US" sz="2800" dirty="0"/>
              <a:t>All major, modern RDBMS support SQL. Database developers, administrators, and even software applications access RDBMS through the use of SQL. </a:t>
            </a:r>
          </a:p>
          <a:p>
            <a:pPr>
              <a:defRPr/>
            </a:pPr>
            <a:r>
              <a:rPr lang="en-US" sz="2800" dirty="0"/>
              <a:t>Familiarity with SQL is essential for working with and understanding modern RDBMS. </a:t>
            </a:r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018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F78-2FF7-4213-ABE0-7A2CBC5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Inner Join Steps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95E72-B6E7-4CA5-871C-A95D60D2FE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92" y="1600200"/>
            <a:ext cx="686841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035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2DC4-ADDD-4387-B417-4FD856EF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8A98F1-5AA1-4728-BC45-621648E65B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14962073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32146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Always yields one result per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yields a single value across all rows, or across groups of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input, always uses value(s) from a single row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input, uses multiple rows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8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533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A6BC-5EB1-479B-8EC9-1D7C9155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3FA20-79AA-4FFB-B81F-D72FA3E96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50" y="1600200"/>
            <a:ext cx="7180701" cy="5105400"/>
          </a:xfrm>
        </p:spPr>
      </p:pic>
    </p:spTree>
    <p:extLst>
      <p:ext uri="{BB962C8B-B14F-4D97-AF65-F5344CB8AC3E}">
        <p14:creationId xmlns:p14="http://schemas.microsoft.com/office/powerpoint/2010/main" val="75461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B5FA-5788-4FFD-A8D4-0499C376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Combining with WHERE Clause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86EB72-564B-44B2-B8D6-509ED0D73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23348"/>
            <a:ext cx="8229600" cy="2259105"/>
          </a:xfrm>
        </p:spPr>
      </p:pic>
    </p:spTree>
    <p:extLst>
      <p:ext uri="{BB962C8B-B14F-4D97-AF65-F5344CB8AC3E}">
        <p14:creationId xmlns:p14="http://schemas.microsoft.com/office/powerpoint/2010/main" val="107244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AD91-B5D0-484B-AE08-99A3B85F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1EEFAD-C7FB-4368-9932-00FC714B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8382000" cy="3157792"/>
          </a:xfrm>
        </p:spPr>
      </p:pic>
    </p:spTree>
    <p:extLst>
      <p:ext uri="{BB962C8B-B14F-4D97-AF65-F5344CB8AC3E}">
        <p14:creationId xmlns:p14="http://schemas.microsoft.com/office/powerpoint/2010/main" val="348932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F99-A1D1-4E61-AF32-AFD0F19A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Numeric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7476-CCB8-4EE8-8FC1-1C1B1389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– Counts the number of rows or the number of rows without a null for a column.</a:t>
            </a:r>
          </a:p>
          <a:p>
            <a:r>
              <a:rPr lang="en-US" dirty="0"/>
              <a:t>Min – Returns the smallest number (or date) in the result set for a column.</a:t>
            </a:r>
          </a:p>
          <a:p>
            <a:r>
              <a:rPr lang="en-US" dirty="0"/>
              <a:t>Max – Returns the largest number (or date) in the result set for a column.</a:t>
            </a:r>
          </a:p>
          <a:p>
            <a:r>
              <a:rPr lang="en-US" dirty="0"/>
              <a:t>Sum – Adds up the values in a column across the rows in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305151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395D-C2B4-4817-9788-4CD1C0E9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3510-210C-4BC6-ADC6-4FE07C27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By default, an aggregate function is executed across all rows in the result set.</a:t>
            </a:r>
          </a:p>
          <a:p>
            <a:r>
              <a:rPr lang="en-US" sz="2800" dirty="0"/>
              <a:t>Alternatively, rows can be grouped together, and an aggregate function can be executed one for each group.</a:t>
            </a:r>
          </a:p>
          <a:p>
            <a:r>
              <a:rPr lang="en-US" sz="2800" dirty="0"/>
              <a:t>The GROUP BY keyword specifies which column(s) define the group.</a:t>
            </a:r>
          </a:p>
          <a:p>
            <a:r>
              <a:rPr lang="en-US" sz="2800" dirty="0"/>
              <a:t>With GROUP BY, the aggregate function is executed once for each unique value for the column, or combination of unique values if more than one column is specified.</a:t>
            </a:r>
          </a:p>
        </p:txBody>
      </p:sp>
    </p:spTree>
    <p:extLst>
      <p:ext uri="{BB962C8B-B14F-4D97-AF65-F5344CB8AC3E}">
        <p14:creationId xmlns:p14="http://schemas.microsoft.com/office/powerpoint/2010/main" val="4186503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AA5F-7696-4BDB-85F6-D0DB36D8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Order of Operations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3E8D14-1331-4F38-B37F-8AC73AF33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60" y="1752601"/>
            <a:ext cx="8634681" cy="4585479"/>
          </a:xfrm>
        </p:spPr>
      </p:pic>
    </p:spTree>
    <p:extLst>
      <p:ext uri="{BB962C8B-B14F-4D97-AF65-F5344CB8AC3E}">
        <p14:creationId xmlns:p14="http://schemas.microsoft.com/office/powerpoint/2010/main" val="229062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4AE3-8FDA-4F1D-A81F-EB1C1B3C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561F-75E1-42E4-B7D8-A6FE6D2E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explicitly ordering results, the result set will contain rows in an arbitrary order.</a:t>
            </a:r>
          </a:p>
          <a:p>
            <a:r>
              <a:rPr lang="en-US" dirty="0"/>
              <a:t>The ORDER BY statement explicitly orders rows in the result set by a column or set of columns.</a:t>
            </a:r>
          </a:p>
          <a:p>
            <a:r>
              <a:rPr lang="en-US" dirty="0"/>
              <a:t>The ORDER BY can ordered ascending (smallest to largest) or descending (largest to smallest).</a:t>
            </a:r>
          </a:p>
        </p:txBody>
      </p:sp>
    </p:spTree>
    <p:extLst>
      <p:ext uri="{BB962C8B-B14F-4D97-AF65-F5344CB8AC3E}">
        <p14:creationId xmlns:p14="http://schemas.microsoft.com/office/powerpoint/2010/main" val="317339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4653-3B95-4FC2-86A3-8FC144A5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ORDER BY Order of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A71B22-9EDA-490B-90D9-0F386C37D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52" y="1447801"/>
            <a:ext cx="7961297" cy="5283457"/>
          </a:xfrm>
        </p:spPr>
      </p:pic>
    </p:spTree>
    <p:extLst>
      <p:ext uri="{BB962C8B-B14F-4D97-AF65-F5344CB8AC3E}">
        <p14:creationId xmlns:p14="http://schemas.microsoft.com/office/powerpoint/2010/main" val="415339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Nature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is a declarative language, where the developer specifies </a:t>
            </a:r>
            <a:r>
              <a:rPr lang="en-US" i="1" dirty="0"/>
              <a:t>what </a:t>
            </a:r>
            <a:r>
              <a:rPr lang="en-US" dirty="0"/>
              <a:t>he/she wants without specifying the details of </a:t>
            </a:r>
            <a:r>
              <a:rPr lang="en-US" i="1" dirty="0"/>
              <a:t>how </a:t>
            </a:r>
            <a:r>
              <a:rPr lang="en-US" dirty="0"/>
              <a:t>to perform the logic.</a:t>
            </a:r>
          </a:p>
          <a:p>
            <a:pPr>
              <a:defRPr/>
            </a:pPr>
            <a:r>
              <a:rPr lang="en-US" dirty="0"/>
              <a:t>This is in contrast to an imperative language where the developer specifies </a:t>
            </a:r>
            <a:r>
              <a:rPr lang="en-US" i="1" dirty="0"/>
              <a:t>how </a:t>
            </a:r>
            <a:r>
              <a:rPr lang="en-US" dirty="0"/>
              <a:t>to perform the logic with a sequence of commands.</a:t>
            </a:r>
          </a:p>
          <a:p>
            <a:pPr>
              <a:defRPr/>
            </a:pPr>
            <a:r>
              <a:rPr lang="en-US" dirty="0"/>
              <a:t>Modern imperative languages support control flow constructs, if conditionals, loops, variables, and functions/procedures.</a:t>
            </a:r>
          </a:p>
        </p:txBody>
      </p:sp>
    </p:spTree>
    <p:extLst>
      <p:ext uri="{BB962C8B-B14F-4D97-AF65-F5344CB8AC3E}">
        <p14:creationId xmlns:p14="http://schemas.microsoft.com/office/powerpoint/2010/main" val="2025439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A69-36B7-442F-B016-D92D96DA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D8A-3158-46FD-8C4B-DB15CDEB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– Specifies which tables to pull </a:t>
            </a:r>
            <a:r>
              <a:rPr lang="en-US" sz="2400"/>
              <a:t>data from. </a:t>
            </a:r>
            <a:endParaRPr lang="en-US" sz="2400" dirty="0"/>
          </a:p>
          <a:p>
            <a:r>
              <a:rPr lang="en-US" sz="2400" dirty="0"/>
              <a:t>WHERE – Filters individual rows based on conditions.</a:t>
            </a:r>
          </a:p>
          <a:p>
            <a:r>
              <a:rPr lang="en-US" sz="2400" dirty="0"/>
              <a:t>GROUP BY – Groups fields for aggregate functions. </a:t>
            </a:r>
          </a:p>
          <a:p>
            <a:r>
              <a:rPr lang="en-US" sz="2400" dirty="0"/>
              <a:t>HAVING – Filters rows based upon aggregate values.</a:t>
            </a:r>
          </a:p>
          <a:p>
            <a:r>
              <a:rPr lang="en-US" sz="2400" dirty="0"/>
              <a:t>SELECT (Column List)- Selects which columns and aggregates to keep in the result set.</a:t>
            </a:r>
          </a:p>
          <a:p>
            <a:r>
              <a:rPr lang="en-US" sz="2400" dirty="0"/>
              <a:t>ORDER BY – Orders the result set by one or more selected columns.</a:t>
            </a:r>
          </a:p>
        </p:txBody>
      </p:sp>
    </p:spTree>
    <p:extLst>
      <p:ext uri="{BB962C8B-B14F-4D97-AF65-F5344CB8AC3E}">
        <p14:creationId xmlns:p14="http://schemas.microsoft.com/office/powerpoint/2010/main" val="275592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of SQL to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3841"/>
            <a:ext cx="1097280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 err="1">
                <a:latin typeface="Consolas" panose="020B0609020204030204" pitchFamily="49" charset="0"/>
              </a:rPr>
              <a:t>first_name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FROM   person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WHERE  </a:t>
            </a:r>
            <a:r>
              <a:rPr lang="en-US" sz="2000" b="1" dirty="0" err="1">
                <a:latin typeface="Consolas" panose="020B0609020204030204" pitchFamily="49" charset="0"/>
              </a:rPr>
              <a:t>last_name</a:t>
            </a:r>
            <a:r>
              <a:rPr lang="en-US" sz="2000" b="1" dirty="0">
                <a:latin typeface="Consolas" panose="020B0609020204030204" pitchFamily="49" charset="0"/>
              </a:rPr>
              <a:t> = ‘Smith’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07FF7-B22C-4882-B61E-791010E4D2C3}"/>
              </a:ext>
            </a:extLst>
          </p:cNvPr>
          <p:cNvSpPr txBox="1"/>
          <p:nvPr/>
        </p:nvSpPr>
        <p:spPr>
          <a:xfrm>
            <a:off x="615108" y="3275112"/>
            <a:ext cx="1097280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Set&lt;Person&gt; </a:t>
            </a:r>
            <a:r>
              <a:rPr lang="en-US" sz="2000" b="1" dirty="0" err="1">
                <a:latin typeface="Consolas" panose="020B0609020204030204" pitchFamily="49" charset="0"/>
              </a:rPr>
              <a:t>personSet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getPersonSet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List&lt;String&gt; </a:t>
            </a:r>
            <a:r>
              <a:rPr lang="en-US" sz="2000" b="1" dirty="0" err="1">
                <a:latin typeface="Consolas" panose="020B0609020204030204" pitchFamily="49" charset="0"/>
              </a:rPr>
              <a:t>firstNames</a:t>
            </a:r>
            <a:r>
              <a:rPr lang="en-US" sz="2000" b="1" dirty="0">
                <a:latin typeface="Consolas" panose="020B0609020204030204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for (Person </a:t>
            </a:r>
            <a:r>
              <a:rPr lang="en-US" sz="2000" b="1" dirty="0" err="1">
                <a:latin typeface="Consolas" panose="020B0609020204030204" pitchFamily="49" charset="0"/>
              </a:rPr>
              <a:t>person</a:t>
            </a:r>
            <a:r>
              <a:rPr lang="en-US" sz="2000" b="1" dirty="0"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latin typeface="Consolas" panose="020B0609020204030204" pitchFamily="49" charset="0"/>
              </a:rPr>
              <a:t>personSet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 err="1">
                <a:latin typeface="Consolas" panose="020B0609020204030204" pitchFamily="49" charset="0"/>
              </a:rPr>
              <a:t>person.getLastName</a:t>
            </a:r>
            <a:r>
              <a:rPr lang="en-US" sz="2000" b="1" dirty="0">
                <a:latin typeface="Consolas" panose="020B0609020204030204" pitchFamily="49" charset="0"/>
              </a:rPr>
              <a:t>().equals(“Smith”))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firstNames.add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person.getFirstName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19295-F96F-4380-B4CD-5720099B7842}"/>
              </a:ext>
            </a:extLst>
          </p:cNvPr>
          <p:cNvSpPr txBox="1"/>
          <p:nvPr/>
        </p:nvSpPr>
        <p:spPr>
          <a:xfrm>
            <a:off x="5257800" y="264558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Versus</a:t>
            </a:r>
          </a:p>
        </p:txBody>
      </p:sp>
    </p:spTree>
    <p:extLst>
      <p:ext uri="{BB962C8B-B14F-4D97-AF65-F5344CB8AC3E}">
        <p14:creationId xmlns:p14="http://schemas.microsoft.com/office/powerpoint/2010/main" val="124033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Key Differentiator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designed to work primarily, and naturally, with </a:t>
            </a:r>
            <a:r>
              <a:rPr lang="en-US" i="1" dirty="0"/>
              <a:t>sets </a:t>
            </a:r>
            <a:r>
              <a:rPr lang="en-US" dirty="0"/>
              <a:t>of data, more specifically, tables (two-dimensional structures) of data.</a:t>
            </a:r>
          </a:p>
          <a:p>
            <a:r>
              <a:rPr lang="en-US" dirty="0"/>
              <a:t>Modern imperative languages such as C#, Java, Visual Basic, and C are designed to work with many different forms of data, and are not especially designed to work with data sets naturally (Java 8 Streams are an exception).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5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33AB-9BC4-4F6F-B06B-53D8DCF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Differentiator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DEAB-FB5B-4407-929B-F6220261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access and modification happens in the context of a transaction in SQL, which means its part of a larger task that is made permanent or rolled back atomically.</a:t>
            </a:r>
          </a:p>
          <a:p>
            <a:r>
              <a:rPr lang="en-US" dirty="0"/>
              <a:t>In imperative languages, code is just step-by-step and any atomic features must be coded, if needed.</a:t>
            </a:r>
          </a:p>
        </p:txBody>
      </p:sp>
    </p:spTree>
    <p:extLst>
      <p:ext uri="{BB962C8B-B14F-4D97-AF65-F5344CB8AC3E}">
        <p14:creationId xmlns:p14="http://schemas.microsoft.com/office/powerpoint/2010/main" val="34261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CREATE TABLE </a:t>
            </a:r>
            <a:r>
              <a:rPr lang="en-US" sz="2800" dirty="0" err="1"/>
              <a:t>TableName</a:t>
            </a:r>
            <a:r>
              <a:rPr lang="en-US" sz="2800" dirty="0"/>
              <a:t>(</a:t>
            </a:r>
          </a:p>
          <a:p>
            <a:pPr marL="0" indent="0">
              <a:buNone/>
              <a:defRPr/>
            </a:pPr>
            <a:r>
              <a:rPr lang="en-US" sz="2800" dirty="0"/>
              <a:t>Column1 Datatype1,</a:t>
            </a:r>
          </a:p>
          <a:p>
            <a:pPr marL="0" indent="0">
              <a:buNone/>
              <a:defRPr/>
            </a:pPr>
            <a:r>
              <a:rPr lang="en-US" sz="2800" dirty="0"/>
              <a:t>Column2 </a:t>
            </a:r>
            <a:r>
              <a:rPr lang="en-US" sz="2800" dirty="0" err="1"/>
              <a:t>Datatype</a:t>
            </a:r>
            <a:r>
              <a:rPr lang="en-US" sz="2800" dirty="0"/>
              <a:t> 2…);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 i="1" dirty="0"/>
              <a:t>Example: </a:t>
            </a:r>
          </a:p>
          <a:p>
            <a:pPr marL="0" indent="0">
              <a:buNone/>
              <a:defRPr/>
            </a:pPr>
            <a:r>
              <a:rPr lang="en-US" sz="2800" dirty="0"/>
              <a:t>CREATE TABLE Person</a:t>
            </a:r>
          </a:p>
          <a:p>
            <a:pPr marL="0" indent="0">
              <a:buNone/>
              <a:defRPr/>
            </a:pPr>
            <a:r>
              <a:rPr lang="en-US" sz="2800" dirty="0"/>
              <a:t>(</a:t>
            </a:r>
            <a:r>
              <a:rPr lang="en-US" sz="2800" dirty="0" err="1"/>
              <a:t>person_id</a:t>
            </a:r>
            <a:r>
              <a:rPr lang="en-US" sz="2800" dirty="0"/>
              <a:t> DECIMAL(12),</a:t>
            </a:r>
          </a:p>
          <a:p>
            <a:pPr marL="0" indent="0">
              <a:buNone/>
              <a:defRPr/>
            </a:pPr>
            <a:r>
              <a:rPr lang="en-US" sz="2800" dirty="0" err="1"/>
              <a:t>first_name</a:t>
            </a:r>
            <a:r>
              <a:rPr lang="en-US" sz="2800" dirty="0"/>
              <a:t> VARCHAR(256),</a:t>
            </a:r>
          </a:p>
          <a:p>
            <a:pPr marL="0" indent="0">
              <a:buNone/>
              <a:defRPr/>
            </a:pPr>
            <a:r>
              <a:rPr lang="en-US" sz="2800" dirty="0" err="1"/>
              <a:t>last_name</a:t>
            </a:r>
            <a:r>
              <a:rPr lang="en-US" sz="2800" dirty="0"/>
              <a:t> VARCHAR(256));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85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AFEC-6418-44A3-AA45-A7C76602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DB Execution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5AF57-AC88-4E02-9326-FCAB1FA4C191}"/>
              </a:ext>
            </a:extLst>
          </p:cNvPr>
          <p:cNvSpPr txBox="1">
            <a:spLocks/>
          </p:cNvSpPr>
          <p:nvPr/>
        </p:nvSpPr>
        <p:spPr>
          <a:xfrm>
            <a:off x="7864836" y="2351482"/>
            <a:ext cx="2715253" cy="662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SQL Server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64B477-A62D-4447-B639-5BE2125FA699}"/>
              </a:ext>
            </a:extLst>
          </p:cNvPr>
          <p:cNvSpPr txBox="1">
            <a:spLocks/>
          </p:cNvSpPr>
          <p:nvPr/>
        </p:nvSpPr>
        <p:spPr>
          <a:xfrm>
            <a:off x="8617310" y="4986946"/>
            <a:ext cx="2581852" cy="662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Postgres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94682-F2FB-4BF3-919F-61D3FC69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58" y="3028950"/>
            <a:ext cx="3009900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8AF1C4-F7B6-4CB2-9876-90181E5E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61" y="1772228"/>
            <a:ext cx="2771775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54855B-7C85-4D81-9B2C-4EAEB64EE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060" y="3925456"/>
            <a:ext cx="3524250" cy="278529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8E195C-4E38-4FDA-856F-BA23C7CCA990}"/>
              </a:ext>
            </a:extLst>
          </p:cNvPr>
          <p:cNvSpPr txBox="1">
            <a:spLocks/>
          </p:cNvSpPr>
          <p:nvPr/>
        </p:nvSpPr>
        <p:spPr>
          <a:xfrm>
            <a:off x="2590801" y="2459379"/>
            <a:ext cx="1600200" cy="662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86356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 Data 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INSERT INTO </a:t>
            </a:r>
            <a:r>
              <a:rPr lang="en-US" sz="2400" dirty="0" err="1"/>
              <a:t>TableName</a:t>
            </a:r>
            <a:r>
              <a:rPr lang="en-US" sz="2400" dirty="0"/>
              <a:t> (column1, column2…)</a:t>
            </a:r>
          </a:p>
          <a:p>
            <a:pPr marL="0" indent="0">
              <a:buNone/>
              <a:defRPr/>
            </a:pPr>
            <a:r>
              <a:rPr lang="en-US" sz="2400" dirty="0"/>
              <a:t>VALUES (Value1, Value2, …);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i="1" dirty="0"/>
              <a:t>Example:</a:t>
            </a:r>
          </a:p>
          <a:p>
            <a:pPr marL="0" indent="0">
              <a:buNone/>
              <a:defRPr/>
            </a:pPr>
            <a:r>
              <a:rPr lang="en-US" sz="2400" dirty="0"/>
              <a:t>INSERT INTO Person (</a:t>
            </a:r>
            <a:r>
              <a:rPr lang="en-US" sz="2400" dirty="0" err="1"/>
              <a:t>person_id</a:t>
            </a:r>
            <a:r>
              <a:rPr lang="en-US" sz="2400" dirty="0"/>
              <a:t>,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)</a:t>
            </a:r>
          </a:p>
          <a:p>
            <a:pPr marL="0" indent="0">
              <a:buNone/>
              <a:defRPr/>
            </a:pPr>
            <a:r>
              <a:rPr lang="en-US" sz="2400" dirty="0"/>
              <a:t>VALUES (1, 'John', 'Smith');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160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28316</TotalTime>
  <Words>1092</Words>
  <Application>Microsoft Office PowerPoint</Application>
  <PresentationFormat>Widescreen</PresentationFormat>
  <Paragraphs>144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Tahoma</vt:lpstr>
      <vt:lpstr>Wingdings</vt:lpstr>
      <vt:lpstr>Office Theme</vt:lpstr>
      <vt:lpstr>Custom Design</vt:lpstr>
      <vt:lpstr>Introduction to SQL</vt:lpstr>
      <vt:lpstr>Introducing SQL</vt:lpstr>
      <vt:lpstr>Nature of SQL</vt:lpstr>
      <vt:lpstr>Contrast of SQL to Java</vt:lpstr>
      <vt:lpstr>Another Key Differentiator</vt:lpstr>
      <vt:lpstr>Yet Another Differentiator</vt:lpstr>
      <vt:lpstr>Create a Table</vt:lpstr>
      <vt:lpstr>Create Table DB Execution</vt:lpstr>
      <vt:lpstr>Add Data to a Table</vt:lpstr>
      <vt:lpstr>Add Data DB Execution</vt:lpstr>
      <vt:lpstr>Retrieve All Data From a Table</vt:lpstr>
      <vt:lpstr>Retrieve Data DB Execution</vt:lpstr>
      <vt:lpstr>Retrieve Some Data From a Table</vt:lpstr>
      <vt:lpstr>Modify Data in a Table</vt:lpstr>
      <vt:lpstr>Remove Data from a Table</vt:lpstr>
      <vt:lpstr>Drop a Table</vt:lpstr>
      <vt:lpstr>Joining Tables</vt:lpstr>
      <vt:lpstr>Simple Words Schema</vt:lpstr>
      <vt:lpstr>Words Inner Join</vt:lpstr>
      <vt:lpstr>Words Inner Join Steps</vt:lpstr>
      <vt:lpstr>Aggregate Functions</vt:lpstr>
      <vt:lpstr>Side-by-Side Comparison</vt:lpstr>
      <vt:lpstr>Combining with WHERE Clause</vt:lpstr>
      <vt:lpstr>Order of Operations</vt:lpstr>
      <vt:lpstr>Common Numeric Functions</vt:lpstr>
      <vt:lpstr>Groups</vt:lpstr>
      <vt:lpstr>Group Order of Operations</vt:lpstr>
      <vt:lpstr>Ordering Results</vt:lpstr>
      <vt:lpstr>ORDER BY Order of Operations</vt:lpstr>
      <vt:lpstr>Order of Operations Summary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Kramer, Michael, Gabriel</cp:lastModifiedBy>
  <cp:revision>803</cp:revision>
  <dcterms:created xsi:type="dcterms:W3CDTF">2010-09-03T10:48:34Z</dcterms:created>
  <dcterms:modified xsi:type="dcterms:W3CDTF">2022-02-17T02:30:10Z</dcterms:modified>
</cp:coreProperties>
</file>