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6"/>
  </p:notesMasterIdLst>
  <p:handoutMasterIdLst>
    <p:handoutMasterId r:id="rId17"/>
  </p:handoutMasterIdLst>
  <p:sldIdLst>
    <p:sldId id="298" r:id="rId3"/>
    <p:sldId id="414" r:id="rId4"/>
    <p:sldId id="501" r:id="rId5"/>
    <p:sldId id="500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279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9" autoAdjust="0"/>
    <p:restoredTop sz="80145" autoAdjust="0"/>
  </p:normalViewPr>
  <p:slideViewPr>
    <p:cSldViewPr>
      <p:cViewPr varScale="1">
        <p:scale>
          <a:sx n="92" d="100"/>
          <a:sy n="92" d="100"/>
        </p:scale>
        <p:origin x="9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54760F5-3336-4FC8-8B5C-C1C8654926D0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2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executeUpdate</a:t>
            </a:r>
            <a:r>
              <a:rPr lang="en-US" dirty="0"/>
              <a:t>() method is used to execute DDL (not just an update).</a:t>
            </a:r>
          </a:p>
          <a:p>
            <a:r>
              <a:rPr lang="en-US" dirty="0"/>
              <a:t>Note that it is quite uncommon to create tables in an application.</a:t>
            </a:r>
          </a:p>
          <a:p>
            <a:r>
              <a:rPr lang="en-US" dirty="0"/>
              <a:t>This is typically performed with a SQL client before the application runs the first time.</a:t>
            </a:r>
          </a:p>
          <a:p>
            <a:r>
              <a:rPr lang="en-US" dirty="0"/>
              <a:t>Tables need to be created once and then they exist indefinitely until deleted.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SQL statements that are the same except for the values, such as the case with these inserts, use the </a:t>
            </a:r>
            <a:r>
              <a:rPr lang="en-US" dirty="0" err="1"/>
              <a:t>PreparedStatement</a:t>
            </a:r>
            <a:r>
              <a:rPr lang="en-US" dirty="0"/>
              <a:t>.</a:t>
            </a:r>
          </a:p>
          <a:p>
            <a:r>
              <a:rPr lang="en-US" dirty="0"/>
              <a:t>This allows the database to recognize these as the same query and perform more efficiently. It’s also more efficient in Java.</a:t>
            </a:r>
          </a:p>
          <a:p>
            <a:r>
              <a:rPr lang="en-US" dirty="0"/>
              <a:t>Then, set the parameters using the </a:t>
            </a:r>
            <a:r>
              <a:rPr lang="en-US" dirty="0" err="1"/>
              <a:t>setXYZ</a:t>
            </a:r>
            <a:r>
              <a:rPr lang="en-US" dirty="0"/>
              <a:t> methods such as </a:t>
            </a:r>
            <a:r>
              <a:rPr lang="en-US" dirty="0" err="1"/>
              <a:t>setInt</a:t>
            </a:r>
            <a:r>
              <a:rPr lang="en-US" dirty="0"/>
              <a:t>, </a:t>
            </a:r>
            <a:r>
              <a:rPr lang="en-US" dirty="0" err="1"/>
              <a:t>setString</a:t>
            </a:r>
            <a:r>
              <a:rPr lang="en-US" dirty="0"/>
              <a:t>, </a:t>
            </a:r>
            <a:r>
              <a:rPr lang="en-US" dirty="0" err="1"/>
              <a:t>setDate</a:t>
            </a:r>
            <a:r>
              <a:rPr lang="en-US" dirty="0"/>
              <a:t>, and so forth.</a:t>
            </a:r>
          </a:p>
          <a:p>
            <a:r>
              <a:rPr lang="en-US" dirty="0"/>
              <a:t>Use </a:t>
            </a:r>
            <a:r>
              <a:rPr lang="en-US" dirty="0" err="1"/>
              <a:t>executeUpdate</a:t>
            </a:r>
            <a:r>
              <a:rPr lang="en-US" dirty="0"/>
              <a:t> for inserts also.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executeQuery</a:t>
            </a:r>
            <a:r>
              <a:rPr lang="en-US" dirty="0"/>
              <a:t> method to execute a query that returns results.</a:t>
            </a:r>
          </a:p>
          <a:p>
            <a:r>
              <a:rPr lang="en-US" dirty="0"/>
              <a:t>It returns a </a:t>
            </a:r>
            <a:r>
              <a:rPr lang="en-US" dirty="0" err="1"/>
              <a:t>resultsset</a:t>
            </a:r>
            <a:r>
              <a:rPr lang="en-US" dirty="0"/>
              <a:t>.</a:t>
            </a:r>
          </a:p>
          <a:p>
            <a:r>
              <a:rPr lang="en-US" dirty="0"/>
              <a:t>Iterate through the </a:t>
            </a:r>
            <a:r>
              <a:rPr lang="en-US" dirty="0" err="1"/>
              <a:t>resultset</a:t>
            </a:r>
            <a:r>
              <a:rPr lang="en-US" dirty="0"/>
              <a:t> with the next() function.</a:t>
            </a:r>
          </a:p>
          <a:p>
            <a:r>
              <a:rPr lang="en-US" dirty="0"/>
              <a:t>Use the </a:t>
            </a:r>
            <a:r>
              <a:rPr lang="en-US" dirty="0" err="1"/>
              <a:t>getXYZ</a:t>
            </a:r>
            <a:r>
              <a:rPr lang="en-US" dirty="0"/>
              <a:t> methods such as </a:t>
            </a:r>
            <a:r>
              <a:rPr lang="en-US" dirty="0" err="1"/>
              <a:t>getString</a:t>
            </a:r>
            <a:r>
              <a:rPr lang="en-US" dirty="0"/>
              <a:t>, </a:t>
            </a:r>
            <a:r>
              <a:rPr lang="en-US" dirty="0" err="1"/>
              <a:t>getDate</a:t>
            </a:r>
            <a:r>
              <a:rPr lang="en-US" dirty="0"/>
              <a:t>, and so on to get each column (specifying the column ordinal). </a:t>
            </a:r>
          </a:p>
          <a:p>
            <a:r>
              <a:rPr lang="en-US" dirty="0"/>
              <a:t>Then you have your data!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7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print in the simple case, or use the data just like any other data at this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9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prepareCall</a:t>
            </a:r>
            <a:r>
              <a:rPr lang="en-US" dirty="0"/>
              <a:t> method to create a callable statement. </a:t>
            </a:r>
          </a:p>
          <a:p>
            <a:r>
              <a:rPr lang="en-US" dirty="0"/>
              <a:t>Set the parameters using the </a:t>
            </a:r>
            <a:r>
              <a:rPr lang="en-US" dirty="0" err="1"/>
              <a:t>setXYZ</a:t>
            </a:r>
            <a:r>
              <a:rPr lang="en-US" dirty="0"/>
              <a:t> methods.</a:t>
            </a:r>
          </a:p>
          <a:p>
            <a:r>
              <a:rPr lang="en-US" dirty="0"/>
              <a:t>Register any output </a:t>
            </a:r>
            <a:r>
              <a:rPr lang="en-US" dirty="0" err="1"/>
              <a:t>paramaters</a:t>
            </a:r>
            <a:r>
              <a:rPr lang="en-US" dirty="0"/>
              <a:t> with the “</a:t>
            </a:r>
            <a:r>
              <a:rPr lang="en-US" dirty="0" err="1"/>
              <a:t>registerOutputParameter</a:t>
            </a:r>
            <a:r>
              <a:rPr lang="en-US" dirty="0"/>
              <a:t>” method.</a:t>
            </a:r>
          </a:p>
          <a:p>
            <a:r>
              <a:rPr lang="en-US" dirty="0"/>
              <a:t>Use the execute() method to execute the procedure.</a:t>
            </a:r>
          </a:p>
          <a:p>
            <a:r>
              <a:rPr lang="en-US" dirty="0"/>
              <a:t>Use the </a:t>
            </a:r>
            <a:r>
              <a:rPr lang="en-US" dirty="0" err="1"/>
              <a:t>getXYZ</a:t>
            </a:r>
            <a:r>
              <a:rPr lang="en-US" dirty="0"/>
              <a:t> methods to get the output parameters (similar to using the </a:t>
            </a:r>
            <a:r>
              <a:rPr lang="en-US" dirty="0" err="1"/>
              <a:t>getXYZ</a:t>
            </a:r>
            <a:r>
              <a:rPr lang="en-US" dirty="0"/>
              <a:t> methods in </a:t>
            </a:r>
            <a:r>
              <a:rPr lang="en-US" dirty="0" err="1"/>
              <a:t>ResultSet</a:t>
            </a:r>
            <a:r>
              <a:rPr lang="en-US" dirty="0"/>
              <a:t> except there’s only one set).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014-29D2-47FD-8A5C-97420C5A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Food Stored Procedure in SSMS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FF8BD-CB9A-463F-8CF8-EBB7E19A8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59" y="1663980"/>
            <a:ext cx="7602682" cy="49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4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Food Stored Procedure in JDBC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8D6D-0A98-445E-B06B-80F4559410F4}"/>
              </a:ext>
            </a:extLst>
          </p:cNvPr>
          <p:cNvSpPr txBox="1"/>
          <p:nvPr/>
        </p:nvSpPr>
        <p:spPr>
          <a:xfrm>
            <a:off x="593075" y="1402092"/>
            <a:ext cx="10972800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FoodTablesStoredProcedure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jdbc:sqlserver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://localhost\\SQLEXPRESS:1433;"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"database=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MyDB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"user=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MyUser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"password=ABC123;"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"encrypt=true;"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trustServerCertificate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=true;"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loginTimeout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=30;"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callable_sql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"{call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get_food_count_by_type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(?, ?)}"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.prepareCall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callable_sql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"Entree"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.registerOutParameter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INTEGER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total number of entrees is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4D504-4FCB-41EE-B5D5-76E52359218A}"/>
              </a:ext>
            </a:extLst>
          </p:cNvPr>
          <p:cNvSpPr txBox="1"/>
          <p:nvPr/>
        </p:nvSpPr>
        <p:spPr>
          <a:xfrm>
            <a:off x="609600" y="6000423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total number of entrees is 1</a:t>
            </a:r>
          </a:p>
        </p:txBody>
      </p:sp>
    </p:spTree>
    <p:extLst>
      <p:ext uri="{BB962C8B-B14F-4D97-AF65-F5344CB8AC3E}">
        <p14:creationId xmlns:p14="http://schemas.microsoft.com/office/powerpoint/2010/main" val="419409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9FE9-6A58-4A88-856F-F687C96B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6119-275A-458A-9CA9-B786F2B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 we commonly (but not exclusively) rely on object-relational mapping (ORM) frameworks, which create a set of Java objects mirroring the database, and handle reading and writing from the database from/into these objects.</a:t>
            </a:r>
          </a:p>
          <a:p>
            <a:r>
              <a:rPr lang="en-US" dirty="0"/>
              <a:t>ORM frameworks use JDBC, but the users of the ORM just use the methods provided by the ORM.</a:t>
            </a:r>
          </a:p>
          <a:p>
            <a:r>
              <a:rPr lang="en-US" dirty="0"/>
              <a:t>Hibernate is the most popular ORM for Java and has been around a long time.</a:t>
            </a:r>
          </a:p>
          <a:p>
            <a:r>
              <a:rPr lang="en-US" dirty="0"/>
              <a:t>Others included Apache Open JPA and </a:t>
            </a:r>
            <a:r>
              <a:rPr lang="en-US" dirty="0" err="1"/>
              <a:t>iBATIS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Connectivity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1416394"/>
            <a:ext cx="7329487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895599" y="6574181"/>
            <a:ext cx="640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B3"/>
              </a:buClr>
              <a:buSzTx/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Image Copyright 2013 Cengage Technology, Cengage Learning.</a:t>
            </a:r>
          </a:p>
        </p:txBody>
      </p:sp>
    </p:spTree>
    <p:extLst>
      <p:ext uri="{BB962C8B-B14F-4D97-AF65-F5344CB8AC3E}">
        <p14:creationId xmlns:p14="http://schemas.microsoft.com/office/powerpoint/2010/main" val="849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0C45-7744-40AB-A422-A2114AF2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Food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7B0BE-3A99-4A06-ADEB-9E19DE539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8" y="2665413"/>
            <a:ext cx="11889903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Food Tables in JDBC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8D6D-0A98-445E-B06B-80F4559410F4}"/>
              </a:ext>
            </a:extLst>
          </p:cNvPr>
          <p:cNvSpPr txBox="1"/>
          <p:nvPr/>
        </p:nvSpPr>
        <p:spPr>
          <a:xfrm>
            <a:off x="609600" y="1443841"/>
            <a:ext cx="10972800" cy="533992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CreateFoodTables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jdbc:sqlserver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://localhost\\SQLEXPRESS:1433;"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"database=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MyDB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"user=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MyUser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"password=ABC123;"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"encrypt=true;"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trustServerCertificate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=true;"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loginTimeout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=30;"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Statement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statement1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Statement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statement2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"CREATE TABLE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("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INTEGER NOT NULL PRIMARY KEY,"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VARCHAR(64) NOT NULL)"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statement1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.executeUpdate(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"CREATE TABLE Food ("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INTEGER NOT NULL PRIMARY KEY,"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"name VARCHAR(64) NOT NULL,"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date_available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DATE NOT NULL,"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INTEGER NOT NULL REFERENCES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))"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statement2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.executeUpdate(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0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B2BE-6BC7-4E43-840A-6E7B5CC5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Tables After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CF842-0601-4372-97A1-0B1746A62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891" y="1676400"/>
            <a:ext cx="647021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Food Tables in JDBC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8D6D-0A98-445E-B06B-80F4559410F4}"/>
              </a:ext>
            </a:extLst>
          </p:cNvPr>
          <p:cNvSpPr txBox="1"/>
          <p:nvPr/>
        </p:nvSpPr>
        <p:spPr>
          <a:xfrm>
            <a:off x="609600" y="1353390"/>
            <a:ext cx="10972800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InsertIntoFoodTables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jdbc:sqlserver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://localhost\\SQLEXPRESS:1433;"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"database=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MyDB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"user=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MyUser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"password=ABC123;"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"encrypt=true;"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trustServerCertificate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=true;"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loginTimeout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=30;"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food_type_sql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) Values (?, ?)"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food_sql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Food (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, name,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date_available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) Values (?, ?, ?, ?)"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food_type_sql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food_sql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1);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"Entree"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"Dessert"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foodTypeStatement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101);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"Pizza"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"2020-02-19"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(4, 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102);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"Ice Cream"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"2020-03-05"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(4, 2);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foodStatement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1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6BE6-0DBB-4E6C-82E0-7A9E7E8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Tables After Insertion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71913-C6E7-4434-8D22-4B6C0390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752600"/>
            <a:ext cx="5486400" cy="44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from Food Tables in JDBC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8D6D-0A98-445E-B06B-80F4559410F4}"/>
              </a:ext>
            </a:extLst>
          </p:cNvPr>
          <p:cNvSpPr txBox="1"/>
          <p:nvPr/>
        </p:nvSpPr>
        <p:spPr>
          <a:xfrm>
            <a:off x="593075" y="1402092"/>
            <a:ext cx="10972800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SelectFoodTables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jdbc:sqlserver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://localhost\\SQLEXPRESS:1433;"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"database=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MyDB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"user=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MyUser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"password=ABC123;"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"encrypt=true;"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trustServerCertificate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=true;"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loginTimeout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=30;"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connectionUrl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Statement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"SELECT name,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date_available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"FROM   food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"JOIN  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food.food_type_id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food_type.food_type_id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date_available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("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food_type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") is available on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date_available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47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from Food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22453" y="1676400"/>
            <a:ext cx="10972800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 (Entree) is available on 2020-02-19.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Ice Cream (Dessert) is available on 2020-03-05.</a:t>
            </a:r>
          </a:p>
        </p:txBody>
      </p:sp>
    </p:spTree>
    <p:extLst>
      <p:ext uri="{BB962C8B-B14F-4D97-AF65-F5344CB8AC3E}">
        <p14:creationId xmlns:p14="http://schemas.microsoft.com/office/powerpoint/2010/main" val="129597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28209</TotalTime>
  <Words>1460</Words>
  <Application>Microsoft Office PowerPoint</Application>
  <PresentationFormat>Widescreen</PresentationFormat>
  <Paragraphs>165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Custom Design</vt:lpstr>
      <vt:lpstr>Java Database Connectivity</vt:lpstr>
      <vt:lpstr>Database Connectivity</vt:lpstr>
      <vt:lpstr>Simple Food Schema</vt:lpstr>
      <vt:lpstr>Creating Food Tables in JDBC</vt:lpstr>
      <vt:lpstr>Food Tables After Creation</vt:lpstr>
      <vt:lpstr>Inserting Into Food Tables in JDBC</vt:lpstr>
      <vt:lpstr>Food Tables After Insertion</vt:lpstr>
      <vt:lpstr>Selecting from Food Tables in JDBC</vt:lpstr>
      <vt:lpstr>Selecting from Food Output</vt:lpstr>
      <vt:lpstr>Calling Food Stored Procedure in SSMS</vt:lpstr>
      <vt:lpstr>Calling Food Stored Procedure in JDBC</vt:lpstr>
      <vt:lpstr>Object-Relational Mapping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801</cp:revision>
  <dcterms:created xsi:type="dcterms:W3CDTF">2010-09-03T10:48:34Z</dcterms:created>
  <dcterms:modified xsi:type="dcterms:W3CDTF">2022-02-16T21:28:25Z</dcterms:modified>
</cp:coreProperties>
</file>