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9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5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7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72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3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65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1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03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14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5C19-2109-4B79-9551-B53DCEC95040}" type="datetimeFigureOut">
              <a:rPr lang="zh-TW" altLang="en-US" smtClean="0"/>
              <a:t>2016/7/12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DDF1-88BE-4AB0-861D-42817E6F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506072" y="1344706"/>
            <a:ext cx="9305363" cy="2345125"/>
            <a:chOff x="1506072" y="1344706"/>
            <a:chExt cx="9305363" cy="2345125"/>
          </a:xfrm>
        </p:grpSpPr>
        <p:sp>
          <p:nvSpPr>
            <p:cNvPr id="4" name="文字方塊 3"/>
            <p:cNvSpPr txBox="1"/>
            <p:nvPr/>
          </p:nvSpPr>
          <p:spPr>
            <a:xfrm>
              <a:off x="1506072" y="1344706"/>
              <a:ext cx="891539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Time Recovery  Part1</a:t>
              </a:r>
              <a:endParaRPr lang="zh-TW" altLang="en-US" sz="6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343400" y="2581835"/>
              <a:ext cx="64680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T</a:t>
              </a:r>
              <a:r>
                <a:rPr lang="en-US" altLang="zh-TW" sz="6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heory</a:t>
              </a:r>
              <a:endParaRPr lang="zh-TW" altLang="en-US" sz="6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3738283" y="4464423"/>
            <a:ext cx="4450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郭孟儒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6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25813"/>
            <a:ext cx="5042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Case1: 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=0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(synchronizes to TX pulse time)</a:t>
            </a:r>
          </a:p>
          <a:p>
            <a:r>
              <a:rPr lang="en-US" altLang="zh-TW" sz="20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     </a:t>
            </a:r>
            <a:endParaRPr lang="zh-TW" altLang="en-US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23" y="616750"/>
            <a:ext cx="3951495" cy="153777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920804" y="985527"/>
            <a:ext cx="494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=&gt; x[k]= s[k-1]  (pure delay)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2216655"/>
            <a:ext cx="695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Case2: 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sz="20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&gt;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0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(two nonzero points at 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 T+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</a:p>
          <a:p>
            <a:r>
              <a:rPr lang="en-US" altLang="zh-TW" sz="20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     </a:t>
            </a: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35" y="2745461"/>
            <a:ext cx="3452470" cy="51147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54" y="2745461"/>
            <a:ext cx="2324100" cy="16097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130" y="2835000"/>
            <a:ext cx="2697267" cy="143064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-25276" y="4377465"/>
            <a:ext cx="695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Case3: 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&lt;0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(two nonzero points at T+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 2T+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</a:p>
          <a:p>
            <a:r>
              <a:rPr lang="en-US" altLang="zh-TW" sz="20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     </a:t>
            </a:r>
            <a:endParaRPr lang="zh-TW" altLang="en-US" sz="2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48" y="5264890"/>
            <a:ext cx="3714750" cy="5334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990" y="4664656"/>
            <a:ext cx="2618269" cy="2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09283" y="215153"/>
            <a:ext cx="8189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由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case2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可知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70848" y="253843"/>
            <a:ext cx="529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k=6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74" y="253843"/>
            <a:ext cx="3314700" cy="17240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9283" y="2016558"/>
            <a:ext cx="1099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binary data: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35" y="2301469"/>
            <a:ext cx="4924425" cy="254317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581465" y="3317608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(Fun 1.3.1)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5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1023" y="134471"/>
            <a:ext cx="583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wo functions for measures of quality of 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endParaRPr lang="en-US" altLang="zh-TW" sz="2000" dirty="0" smtClean="0">
              <a:latin typeface="Yu Mincho Light" panose="02020300000000000000" pitchFamily="18" charset="-128"/>
              <a:ea typeface="Yu Mincho Light" panose="02020300000000000000" pitchFamily="18" charset="-128"/>
            </a:endParaRPr>
          </a:p>
          <a:p>
            <a:r>
              <a:rPr lang="en-US" altLang="zh-TW" sz="20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 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(a) Cluster variance </a:t>
            </a:r>
          </a:p>
          <a:p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(b) Output power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1023" y="1150134"/>
            <a:ext cx="10313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decision device Q(x(k)) quantizes its argument to the nearest member of the symbol alphabet.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binary data , if –T/2 &lt;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/>
              <a:t> 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&lt;T/2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then Q(x[k])=s[k-1] for all k, so source recovery error can be written as e[k]=s[k-1]-x[k]=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Q{x[k]}-x[k]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according 1.3.1 fun , its squared error at time k=6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65" y="2409412"/>
            <a:ext cx="6661562" cy="19134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2730" y="4545106"/>
            <a:ext cx="408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cluster variance :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28" y="4790390"/>
            <a:ext cx="5254437" cy="69263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337176" y="4914438"/>
            <a:ext cx="28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(fun 1.3.2)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4810" y="1094355"/>
            <a:ext cx="1077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cluster variance is a useful measure , and this is plotted in Figure 1.3 as a function of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and the problem of time recovery can be viewed as a one dimensional search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</a:t>
            </a:r>
            <a:r>
              <a:rPr lang="el-GR" altLang="zh-TW" dirty="0" smtClean="0">
                <a:solidFill>
                  <a:srgbClr val="FF0000"/>
                </a:solidFill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that minimizes the CV 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22" y="202585"/>
            <a:ext cx="5254437" cy="69263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/>
          <a:stretch/>
        </p:blipFill>
        <p:spPr bwMode="auto">
          <a:xfrm>
            <a:off x="3053209" y="1840256"/>
            <a:ext cx="4799143" cy="2116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74810" y="4056749"/>
            <a:ext cx="1130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(b) Another measure of the quality of the timing parameter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 given by the power (average energy) of the x[k]</a:t>
            </a:r>
          </a:p>
          <a:p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844" y="4958792"/>
            <a:ext cx="4296615" cy="14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4129" y="147917"/>
            <a:ext cx="879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output power :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20266" y="354299"/>
            <a:ext cx="554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OP =  </a:t>
            </a:r>
            <a:r>
              <a:rPr lang="en-US" altLang="zh-TW" sz="2400" dirty="0" err="1" smtClean="0"/>
              <a:t>avg</a:t>
            </a:r>
            <a:r>
              <a:rPr lang="en-US" altLang="zh-TW" sz="2400" dirty="0" smtClean="0"/>
              <a:t> {x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[k]}   ,find max    (fun 1.3.3)</a:t>
            </a:r>
            <a:endParaRPr lang="zh-TW" altLang="en-US" sz="2400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66" y="751104"/>
            <a:ext cx="4698346" cy="24896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129" y="3152182"/>
            <a:ext cx="118943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Thus, at least in the simple case of binary transmission with h(t) a </a:t>
            </a: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triangular pulse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, the optimal timing offset can be obtained either by </a:t>
            </a:r>
            <a:r>
              <a: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minimizing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the cluster variance or </a:t>
            </a: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by </a:t>
            </a:r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maximizing</a:t>
            </a: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output power. In more general situations, the two </a:t>
            </a:r>
            <a:r>
              <a:rPr lang="en-US" altLang="zh-TW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measures might </a:t>
            </a:r>
            <a:r>
              <a:rPr lang="en-US" altLang="zh-TW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not be optimized at the same point. Which approach is best when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000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dirty="0">
              <a:solidFill>
                <a:srgbClr val="00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3130" y="3508990"/>
            <a:ext cx="1694329" cy="24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368987" y="3536576"/>
            <a:ext cx="1358153" cy="174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5130" y="42401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新細明體" panose="02020500000000000000" pitchFamily="18" charset="-120"/>
              <a:buChar char="‥"/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Channel noise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 algn="just">
              <a:spcAft>
                <a:spcPts val="0"/>
              </a:spcAft>
              <a:buFont typeface="新細明體" panose="02020500000000000000" pitchFamily="18" charset="-120"/>
              <a:buChar char="‥"/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Source multilevel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 algn="just">
              <a:spcAft>
                <a:spcPts val="0"/>
              </a:spcAft>
              <a:buFont typeface="新細明體" panose="02020500000000000000" pitchFamily="18" charset="-120"/>
              <a:buChar char="‥"/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Common pulse shape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 algn="just">
              <a:spcAft>
                <a:spcPts val="0"/>
              </a:spcAft>
              <a:buFont typeface="新細明體" panose="02020500000000000000" pitchFamily="18" charset="-120"/>
              <a:buChar char="‥"/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ISI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2970" y="5041684"/>
            <a:ext cx="8946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next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section shows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how to design adaptive elements that carry out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these minimizations and maximizations. The error surfaces corresponding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 performance function will be used to gain insight into the behavior of the methods</a:t>
            </a:r>
          </a:p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ven in </a:t>
            </a:r>
            <a:r>
              <a:rPr lang="en-US" altLang="zh-TW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nonideal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situation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3395383" y="4947494"/>
            <a:ext cx="8646458" cy="1492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47917" y="147918"/>
            <a:ext cx="626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1.4 Adaptive algorithm  for Time Recovery </a:t>
            </a:r>
          </a:p>
          <a:p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5835" y="978915"/>
            <a:ext cx="1078454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適應性演算法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(adaptive algorithm)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是一種利用內存的資源藉由時間去收斂的方法，在收斂的過程中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法會盡可能的存取至多結果，以達到使用者的預期，如同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中的迴圈一樣。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8288" indent="-268288"/>
            <a:endParaRPr lang="en-US" altLang="zh-TW" sz="3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endParaRPr lang="en-US" altLang="zh-TW" sz="3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endParaRPr lang="en-US" altLang="zh-TW" sz="3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endParaRPr lang="en-US" altLang="zh-TW" sz="3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endParaRPr lang="en-US" altLang="zh-TW" sz="3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endParaRPr lang="en-US" altLang="zh-TW" sz="3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endParaRPr lang="en-US" altLang="zh-TW" sz="3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在前面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節中當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shaping,channel,match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filter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Nyquist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的時候，當在正確的取樣時刻波形的數值會與資料的數值相同，我可以利用表現函數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performance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function:source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recovery error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去計算傳送數值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(transmitted value)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和接收數值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received value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之間的最小差值，但此方法僅限用在傳送端的數值已知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transmitted data are known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，但這種情況是理想的，一般情況來說須由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節得到的兩種表現函數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performance function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別是封包變異數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cluster variance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和輸出能量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 power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他們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最小值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與最大值的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估計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8288" indent="-268288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268288" indent="-268288"/>
            <a:endParaRPr lang="en-US" altLang="zh-TW" sz="3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endParaRPr lang="en-US" altLang="zh-TW" sz="3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endParaRPr lang="en-US" altLang="zh-TW" sz="3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r>
              <a:rPr lang="en-US" altLang="zh-TW" sz="24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Time Recovery</a:t>
            </a:r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cluster variance  minimum</a:t>
            </a:r>
          </a:p>
          <a:p>
            <a:pPr marL="268288" indent="-268288"/>
            <a:endParaRPr lang="en-US" altLang="zh-TW" sz="2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68288" indent="-268288"/>
            <a:endParaRPr lang="en-US" altLang="zh-TW" sz="300" dirty="0" smtClean="0">
              <a:latin typeface="新細明體" panose="02020500000000000000" pitchFamily="18" charset="-120"/>
              <a:ea typeface="新細明體" panose="02020500000000000000" pitchFamily="18" charset="-120"/>
              <a:cs typeface="Arial Unicode MS" panose="020B0604020202020204" pitchFamily="34" charset="-120"/>
            </a:endParaRPr>
          </a:p>
          <a:p>
            <a:pPr marL="268288" indent="-268288"/>
            <a:endParaRPr lang="en-US" altLang="zh-TW" sz="300" dirty="0">
              <a:latin typeface="新細明體" panose="02020500000000000000" pitchFamily="18" charset="-120"/>
              <a:ea typeface="新細明體" panose="02020500000000000000" pitchFamily="18" charset="-120"/>
              <a:cs typeface="Arial Unicode MS" panose="020B0604020202020204" pitchFamily="34" charset="-120"/>
            </a:endParaRPr>
          </a:p>
          <a:p>
            <a:pPr marL="268288" indent="-268288"/>
            <a:endParaRPr lang="en-US" altLang="zh-TW" sz="300" dirty="0" smtClean="0">
              <a:latin typeface="新細明體" panose="02020500000000000000" pitchFamily="18" charset="-120"/>
              <a:ea typeface="新細明體" panose="02020500000000000000" pitchFamily="18" charset="-120"/>
              <a:cs typeface="Arial Unicode MS" panose="020B0604020202020204" pitchFamily="34" charset="-120"/>
            </a:endParaRPr>
          </a:p>
          <a:p>
            <a:pPr marL="268288" indent="-268288"/>
            <a:endParaRPr lang="en-US" altLang="zh-TW" sz="300" dirty="0">
              <a:latin typeface="新細明體" panose="02020500000000000000" pitchFamily="18" charset="-120"/>
              <a:ea typeface="新細明體" panose="02020500000000000000" pitchFamily="18" charset="-120"/>
              <a:cs typeface="Arial Unicode MS" panose="020B0604020202020204" pitchFamily="34" charset="-120"/>
            </a:endParaRPr>
          </a:p>
          <a:p>
            <a:pPr marL="268288" indent="-268288"/>
            <a:r>
              <a:rPr lang="en-US" altLang="zh-TW" sz="24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Arial Unicode MS" panose="020B0604020202020204" pitchFamily="34" charset="-120"/>
              </a:rPr>
              <a:t>˙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 Recovery for Output Power Maximization</a:t>
            </a:r>
          </a:p>
          <a:p>
            <a:pPr marL="268288" indent="-268288"/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68288" indent="-268288"/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68288" indent="-268288"/>
            <a:endParaRPr lang="en-US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68288" indent="-268288"/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268288" indent="-268288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</a:t>
            </a:r>
          </a:p>
          <a:p>
            <a:pPr marL="268288" indent="-268288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8288" indent="-268288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8288" indent="-268288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410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8259" y="255494"/>
            <a:ext cx="1104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0" indent="-268288"/>
            <a:r>
              <a:rPr lang="en-US" altLang="zh-TW" sz="2400" dirty="0" smtClean="0">
                <a:solidFill>
                  <a:prstClr val="black"/>
                </a:solidFill>
                <a:latin typeface="新細明體" panose="02020500000000000000" pitchFamily="18" charset="-120"/>
              </a:rPr>
              <a:t>˙</a:t>
            </a:r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 Recovery</a:t>
            </a:r>
            <a:r>
              <a:rPr lang="zh-TW" altLang="en-US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cluster variance  minimum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3071" y="806824"/>
            <a:ext cx="1122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前面提到 封包變異數</a:t>
            </a:r>
            <a:r>
              <a:rPr lang="en-US" altLang="zh-TW" dirty="0" smtClean="0"/>
              <a:t>(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cluster variance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{(Q{x[k]}-x[[k]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} </a:t>
            </a:r>
            <a:r>
              <a:rPr lang="zh-TW" altLang="en-US" dirty="0" smtClean="0"/>
              <a:t>其中</a:t>
            </a:r>
            <a:r>
              <a:rPr lang="en-US" altLang="zh-TW" dirty="0" smtClean="0"/>
              <a:t>x[k]=x(</a:t>
            </a:r>
            <a:r>
              <a:rPr lang="en-US" altLang="zh-TW" dirty="0" err="1" smtClean="0"/>
              <a:t>kT</a:t>
            </a:r>
            <a:r>
              <a:rPr lang="en-US" altLang="zh-TW" dirty="0" smtClean="0"/>
              <a:t>/M +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/>
              <a:t>)</a:t>
            </a:r>
            <a:r>
              <a:rPr lang="zh-TW" altLang="en-US" dirty="0" smtClean="0"/>
              <a:t>且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代表何時該做取樣，我們優化的目的就是使封包變異數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cluster variance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以便找到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zh-TW" altLang="en-US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10" y="2170365"/>
            <a:ext cx="4162425" cy="6096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63071" y="1627094"/>
            <a:ext cx="71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Cluster Variance Performance Function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(find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  <a:sym typeface="Wingdings" panose="05000000000000000000" pitchFamily="2" charset="2"/>
              </a:rPr>
              <a:t>τ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to minimize)(Goal)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63070" y="3160059"/>
            <a:ext cx="1101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‥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steepest descent method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  <a:sym typeface="Wingdings" panose="05000000000000000000" pitchFamily="2" charset="2"/>
              </a:rPr>
              <a:t>最速下降法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  <a:sym typeface="Wingdings" panose="05000000000000000000" pitchFamily="2" charset="2"/>
              </a:rPr>
              <a:t>利用微分的方式幫助我們收斂表現函數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(Performance function)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  <a:sym typeface="Wingdings" panose="05000000000000000000" pitchFamily="2" charset="2"/>
              </a:rPr>
              <a:t>故稱為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  <a:sym typeface="Wingdings" panose="05000000000000000000" pitchFamily="2" charset="2"/>
              </a:rPr>
              <a:t>最速下降法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  <a:sym typeface="Wingdings" panose="05000000000000000000" pitchFamily="2" charset="2"/>
              </a:rPr>
              <a:t>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114" y="4568116"/>
            <a:ext cx="4656324" cy="108078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607424" y="4568116"/>
            <a:ext cx="1546411" cy="945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342095" y="4383450"/>
            <a:ext cx="341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Gradient of performance function</a:t>
            </a:r>
            <a:endParaRPr lang="zh-TW" altLang="en-US" dirty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0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75" y="290882"/>
            <a:ext cx="3872753" cy="82522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044952" y="4558833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(Fun 1.4.1)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0" y="1462087"/>
            <a:ext cx="4647528" cy="31099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05546" y="1663407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‥"/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 the final adaptive algorithm: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481" y="2547937"/>
            <a:ext cx="6616519" cy="160720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78894" y="5331858"/>
            <a:ext cx="1161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If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sz="2000" dirty="0" smtClean="0"/>
              <a:t> [k] is too noisy, the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stepsize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l-GR" altLang="zh-TW" sz="2000" dirty="0" smtClean="0">
                <a:solidFill>
                  <a:srgbClr val="FF0000"/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μ</a:t>
            </a:r>
            <a:r>
              <a:rPr lang="en-US" altLang="zh-TW" sz="2000" dirty="0" smtClean="0"/>
              <a:t>  can be decreased , it will slow the convergence of algorithm</a:t>
            </a:r>
            <a:endParaRPr lang="zh-TW" altLang="en-US" sz="2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105" y="2587227"/>
            <a:ext cx="6237566" cy="8596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27511" y="2465222"/>
            <a:ext cx="6158754" cy="1963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0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1" y="351561"/>
            <a:ext cx="6306671" cy="8691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51376" y="601472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(Fun 1.4.1)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3411" y="1721224"/>
            <a:ext cx="9345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/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1.4.1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中可以看出需要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waveform x(t)</a:t>
            </a:r>
            <a:r>
              <a:rPr lang="en-US" altLang="zh-TW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三種時刻的值，第一種方法是利用硬體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(hardware)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的方式取樣三次，第二種則是利用內插的方式在軟體實現，當符合取樣定理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sampling theorem fs&gt;2Bandwidth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時，可以重建波型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(wave form)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本專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主要針對第二種方法去做探討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847" y="3086380"/>
            <a:ext cx="6400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8259" y="282388"/>
            <a:ext cx="664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Timing Recovery via Output Power Maximization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5834" y="874059"/>
            <a:ext cx="109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前面章節提到也可利用放大接收訊號平均能量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(maximizing the average of received power)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找到最佳的取樣時刻</a:t>
            </a:r>
            <a:r>
              <a:rPr lang="en-US" altLang="zh-TW" dirty="0" smtClean="0"/>
              <a:t>(timing offset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7542" y="1751710"/>
            <a:ext cx="76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 Power Performance Function(find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to maximize)(Goal)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31" y="2533436"/>
            <a:ext cx="6664526" cy="10569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95834" y="3679593"/>
            <a:ext cx="1101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‥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steepest descent method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  <a:sym typeface="Wingdings" panose="05000000000000000000" pitchFamily="2" charset="2"/>
              </a:rPr>
              <a:t>最速下降法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)</a:t>
            </a:r>
          </a:p>
          <a:p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  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85" y="4747761"/>
            <a:ext cx="5016538" cy="12899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46059" y="4747761"/>
            <a:ext cx="1290917" cy="51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8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17758" y="871628"/>
            <a:ext cx="99575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本專題主要以</a:t>
            </a:r>
            <a:r>
              <a:rPr lang="en-US" altLang="zh-TW" sz="2400" dirty="0" smtClean="0"/>
              <a:t>QAM(Quadrature Amplitude Modulate)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正交調變技術為基礎，此調變模式於現今廣泛的利用在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DSL</a:t>
            </a:r>
            <a:r>
              <a:rPr lang="zh-TW" altLang="en-US" sz="2400" dirty="0" smtClean="0"/>
              <a:t>與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Cable Modem</a:t>
            </a:r>
            <a:r>
              <a:rPr lang="zh-TW" altLang="en-US" sz="2400" dirty="0" smtClean="0"/>
              <a:t>中，。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其優點除了系統頻寬效率高達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2bps/Hz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RF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網路中最有效的數位資料傳輸方式之外，還提供了增加數據速率與良好的性能組合，且電路相當易於實現。而它正被廣泛使用於實際之數據傳送。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QAM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訊號可視為兩正交之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M-array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PAM(Pulse Amplitude Modulation)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系統平行傳送符元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(Symbols)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故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本專題先以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系統做模擬再延伸出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QAM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當訊號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接收的過程中會發生同步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(Synchronization)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的問題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有振盪器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(clock)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頻率偏移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(Frequency offset)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，相角偏移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(phase offset);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以及載波頻率偏移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(carrier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frequency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offset)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及載波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角偏移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(carrier phase offset)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，本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文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主要探討振盪器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(clock offset)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的問題，當一段取樣的出發點不正確時，將會使接收機取到錯誤的封包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或是取樣時間的間隔錯誤時，造成取樣區間發生偏移的現象，此時能夠使用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Time Recovery(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也可稱作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Clock recovery)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技術來解決此問題。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09881" y="215153"/>
            <a:ext cx="213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    前文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19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7" y="257066"/>
            <a:ext cx="3845859" cy="9889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4" y="436136"/>
            <a:ext cx="4714875" cy="10001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432611" y="56686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Where ,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5152" y="1761246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新細明體" panose="02020500000000000000" pitchFamily="18" charset="-120"/>
              <a:buChar char="‥"/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 the final adaptive algorithm: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502" y="2645823"/>
            <a:ext cx="6362700" cy="685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90917" y="2645823"/>
            <a:ext cx="6669742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471647" y="2820634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(fun 1.4.2)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8894" y="5041247"/>
            <a:ext cx="11613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If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sz="2000" dirty="0" smtClean="0"/>
              <a:t> [k] is too noisy, the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stepsize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l-GR" altLang="zh-TW" sz="2000" dirty="0" smtClean="0">
                <a:solidFill>
                  <a:srgbClr val="FF0000"/>
                </a:solidFill>
                <a:latin typeface="Yu Mincho Light" panose="02020300000000000000" pitchFamily="18" charset="-128"/>
                <a:ea typeface="Yu Mincho Light" panose="02020300000000000000" pitchFamily="18" charset="-128"/>
              </a:rPr>
              <a:t>μ</a:t>
            </a:r>
            <a:r>
              <a:rPr lang="en-US" altLang="zh-TW" sz="2000" dirty="0" smtClean="0"/>
              <a:t>  can be decreased , it will slow the convergence of algorithm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09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2" y="413611"/>
            <a:ext cx="6362700" cy="685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78270" y="571845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(fun 1.4.2)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1022" y="1640542"/>
            <a:ext cx="1052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封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異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(cluster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variance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algorithm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接收訊號平均能量</a:t>
            </a:r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(output power algorithm)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也需要三個時刻點值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如同前面做法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利用內插的方式在軟體實現，當符合取樣定理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sampling theorem fs&gt;2Bandwidth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時，可以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重建波型</a:t>
            </a:r>
            <a:r>
              <a:rPr lang="en-US" altLang="zh-TW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(wave form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r>
              <a:rPr lang="zh-TW" altLang="en-US" sz="2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2000" dirty="0"/>
          </a:p>
        </p:txBody>
      </p:sp>
      <p:pic>
        <p:nvPicPr>
          <p:cNvPr id="9" name="圖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74" y="3197336"/>
            <a:ext cx="5604062" cy="28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5" y="3420192"/>
            <a:ext cx="4446354" cy="354142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9506" y="30537"/>
            <a:ext cx="8767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1.5 Different kinds 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Performance function for Time Recovery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9506" y="492202"/>
            <a:ext cx="89557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˙前面所探討的內容當中，告訴我們如果要找到最佳取樣時刻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(optimal instant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，我們必須讓表現函數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(performance function)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如封包變異數變小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(cluster variance minimize)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，輸出平均功率變大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(output power maximize)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，但這只針對特定的表現函數以下舉例的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Performance function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是以輸出功率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(output power)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為探討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</a:p>
          <a:p>
            <a:pPr marL="268288" indent="-268288"/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1.The average value of the absolute value of the output of the sampler </a:t>
            </a:r>
            <a:r>
              <a:rPr lang="en-US" altLang="zh-TW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avg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{|x[k]|}</a:t>
            </a:r>
          </a:p>
          <a:p>
            <a:pPr marL="268288" indent="-268288"/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2.The average of the fourth power of the output of the sampler </a:t>
            </a:r>
            <a:r>
              <a:rPr lang="en-US" altLang="zh-TW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avg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{x</a:t>
            </a:r>
            <a:r>
              <a:rPr lang="en-US" altLang="zh-TW" baseline="30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4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[k]}</a:t>
            </a:r>
          </a:p>
          <a:p>
            <a:pPr marL="268288" indent="-268288"/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68288" indent="-268288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3.The average of dispersion </a:t>
            </a:r>
            <a:r>
              <a:rPr lang="en-US" altLang="zh-TW" dirty="0" err="1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avg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{(x</a:t>
            </a:r>
            <a:r>
              <a:rPr lang="en-US" altLang="zh-TW" baseline="30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[k]-1)</a:t>
            </a:r>
            <a:r>
              <a:rPr lang="en-US" altLang="zh-TW" baseline="30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pPr marL="268288" indent="-268288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2729" y="3548231"/>
            <a:ext cx="1140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上述並不是都需要最大值，四階平均輸出功率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(fourth power 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和平均分布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(dispersion)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需要的是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minimum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如下示意圖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1976" y="3589877"/>
            <a:ext cx="2474259" cy="323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473247" y="4194562"/>
            <a:ext cx="273565" cy="246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1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107576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1.6 Time recovery plays a significant role in the following situations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2729" y="1546412"/>
            <a:ext cx="1130897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631825"/>
            <a:r>
              <a:rPr lang="en-US" altLang="zh-TW" sz="2000" dirty="0" smtClean="0"/>
              <a:t>Case1: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1.6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節前主要探討的內容是在理想的環境下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(ideal)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，假如加上了通道效應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(channel effect)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  演算法收斂的結果會與之前不同，那是因為通道造成有效延遲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(effective delay)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1825" indent="-631825"/>
            <a:r>
              <a:rPr lang="en-US" altLang="zh-TW" sz="2000" dirty="0" smtClean="0"/>
              <a:t>           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實驗結果發現當時間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值會與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delay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Tap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有粗略的比例關係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1825" indent="-631825"/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1825" indent="-631825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EX: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chan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[1  1]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=0.5</a:t>
            </a:r>
          </a:p>
          <a:p>
            <a:pPr marL="631825" indent="-631825"/>
            <a:r>
              <a:rPr lang="en-US" altLang="zh-TW" sz="2000" dirty="0">
                <a:latin typeface="Yu Mincho Light" panose="02020300000000000000" pitchFamily="18" charset="-128"/>
                <a:ea typeface="Yu Mincho Light" panose="02020300000000000000" pitchFamily="18" charset="-128"/>
              </a:rPr>
              <a:t> </a:t>
            </a:r>
            <a:r>
              <a:rPr lang="en-US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             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chan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[3 1]   </a:t>
            </a:r>
            <a:r>
              <a:rPr lang="el-GR" altLang="zh-TW" sz="2000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=0.25</a:t>
            </a:r>
          </a:p>
          <a:p>
            <a:pPr marL="631825" indent="-631825"/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 </a:t>
            </a:r>
            <a:r>
              <a:rPr lang="en-US" altLang="zh-TW" sz="100" dirty="0" smtClean="0"/>
              <a:t> </a:t>
            </a:r>
          </a:p>
          <a:p>
            <a:pPr marL="631825" indent="-631825"/>
            <a:endParaRPr lang="en-US" altLang="zh-TW" sz="100" dirty="0"/>
          </a:p>
          <a:p>
            <a:pPr marL="631825" indent="-631825"/>
            <a:endParaRPr lang="en-US" altLang="zh-TW" sz="100" dirty="0" smtClean="0"/>
          </a:p>
          <a:p>
            <a:pPr marL="631825" indent="-631825"/>
            <a:endParaRPr lang="en-US" altLang="zh-TW" sz="100" dirty="0"/>
          </a:p>
          <a:p>
            <a:pPr marL="631825" indent="-631825"/>
            <a:endParaRPr lang="en-US" altLang="zh-TW" sz="100" dirty="0" smtClean="0"/>
          </a:p>
          <a:p>
            <a:pPr marL="631825" indent="-631825"/>
            <a:endParaRPr lang="en-US" altLang="zh-TW" sz="100" dirty="0"/>
          </a:p>
          <a:p>
            <a:pPr marL="631825" indent="-631825"/>
            <a:endParaRPr lang="en-US" altLang="zh-TW" sz="100" dirty="0" smtClean="0"/>
          </a:p>
          <a:p>
            <a:pPr marL="631825" indent="-631825"/>
            <a:endParaRPr lang="en-US" altLang="zh-TW" sz="100" dirty="0"/>
          </a:p>
          <a:p>
            <a:pPr marL="631825" indent="-631825"/>
            <a:r>
              <a:rPr lang="en-US" altLang="zh-TW" sz="2000" dirty="0" smtClean="0"/>
              <a:t>Case2: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第二種則是利用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time recovery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解決每次取樣的時間都有些微的偏移，而這些偏移量是線性的以未知週期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(underlying period)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的方式。此種情況造的的原因為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節所提到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傳送機振盪器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(clock)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與接收機振盪器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(clock 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不同造成取樣會有週期性的崩潰。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1825" indent="-631825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實驗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結果發現時間</a:t>
            </a:r>
            <a:r>
              <a:rPr lang="el-GR" altLang="zh-TW" sz="2000" dirty="0">
                <a:latin typeface="Yu Mincho Light" panose="02020300000000000000" pitchFamily="18" charset="-128"/>
                <a:ea typeface="標楷體" panose="03000509000000000000" pitchFamily="65" charset="-120"/>
              </a:rPr>
              <a:t>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值收斂的結果為一種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的方式且斜率正比傳送端與接收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端週期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的差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1825" indent="-631825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1825" indent="-631825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130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26" y="-1169467"/>
            <a:ext cx="12868780" cy="77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03495" y="35751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本專題研究當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timing offset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發生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此現象為接收端擷取封包時，取樣的時間點發生錯誤導致取到不正確的封包此種現象稱</a:t>
            </a:r>
            <a:r>
              <a:rPr lang="en-US" altLang="zh-TW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timing offset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時間偏移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，我們利用目標函數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(Object function)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與適應性演算法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(Adaptive algorithm)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兩者之間存在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Gradient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的關係並搭配眼圖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(Eye diagram)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與星座圖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(constellation)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去觀察效能表現，得出正確的去樣時間，此種方法稱為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Recovery(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時間回溯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，並延伸當通道加入多路徑環境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(Multipath)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與接收端取樣週期發生偏移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(Period offset)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兩種情況的發生</a:t>
            </a:r>
            <a:r>
              <a:rPr lang="zh-TW" altLang="en-US" dirty="0">
                <a:solidFill>
                  <a:prstClr val="black"/>
                </a:solidFill>
                <a:latin typeface="新細明體" panose="02020500000000000000" pitchFamily="18" charset="-120"/>
              </a:rPr>
              <a:t>。</a:t>
            </a:r>
            <a:endParaRPr lang="en-US" altLang="zh-TW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4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87153" y="9999"/>
            <a:ext cx="1842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Index:</a:t>
            </a:r>
            <a:endParaRPr lang="zh-TW" altLang="en-US" sz="48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9282" y="425497"/>
            <a:ext cx="10797988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en-US" altLang="zh-TW" sz="2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0.   There are something you need to know 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(a)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ye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iagram</a:t>
            </a:r>
          </a:p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(b)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Decision and  Error Measures</a:t>
            </a: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1.1</a:t>
            </a:r>
            <a:r>
              <a:rPr lang="zh-TW" altLang="en-US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Introduction</a:t>
            </a: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1.2  The problem of Time Recovery</a:t>
            </a: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1.3  An example extends to performance function</a:t>
            </a: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1.4  Adaptive algorithm for Time Recovery</a:t>
            </a: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1.5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Different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kinds of</a:t>
            </a:r>
            <a:r>
              <a:rPr lang="zh-TW" altLang="en-US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Performance function for Time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Recovery</a:t>
            </a:r>
          </a:p>
          <a:p>
            <a:pPr lvl="0"/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endParaRPr lang="en-US" altLang="zh-TW" sz="1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0"/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1.6  Time Recovery </a:t>
            </a:r>
            <a:r>
              <a:rPr lang="en-US" altLang="zh-TW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plays a significant role in the following </a:t>
            </a:r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situations</a:t>
            </a:r>
          </a:p>
          <a:p>
            <a:pPr lvl="0"/>
            <a:r>
              <a:rPr lang="zh-TW" altLang="en-US" sz="24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</a:t>
            </a:r>
            <a:r>
              <a:rPr lang="en-US" altLang="zh-TW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(ISI and Period offset)</a:t>
            </a:r>
            <a:endParaRPr lang="en-US" altLang="zh-TW" sz="2400" dirty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000" dirty="0" smtClean="0">
              <a:solidFill>
                <a:prstClr val="black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2000" dirty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</a:t>
            </a:r>
            <a:r>
              <a:rPr lang="zh-TW" altLang="en-US" sz="24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en-US" altLang="zh-TW" sz="24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9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52" y="1119648"/>
            <a:ext cx="6046414" cy="311781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9413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zh-TW" altLang="en-US" sz="2400" dirty="0" smtClean="0"/>
              <a:t>眼圖 </a:t>
            </a:r>
            <a:r>
              <a:rPr lang="en-US" altLang="zh-TW" sz="2400" dirty="0" smtClean="0"/>
              <a:t>Eye Diagram</a:t>
            </a:r>
          </a:p>
          <a:p>
            <a:pPr marL="363538" indent="-363538"/>
            <a:r>
              <a:rPr lang="zh-TW" altLang="en-US" sz="2400" dirty="0"/>
              <a:t> </a:t>
            </a:r>
            <a:r>
              <a:rPr lang="zh-TW" altLang="en-US" sz="2400" dirty="0" smtClean="0"/>
              <a:t>    </a:t>
            </a:r>
            <a:r>
              <a:rPr lang="en-US" altLang="zh-TW" sz="2400" dirty="0"/>
              <a:t>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Eye pattern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data transmission system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性能提供了許多有用的資訊，用其可看出通道   雜訊及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ISI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之嚴重程度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91352" y="4708106"/>
            <a:ext cx="12035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eye pattern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內張開的部分稱為</a:t>
            </a:r>
            <a:r>
              <a:rPr lang="en-US" altLang="zh-TW" sz="2000" dirty="0" smtClean="0"/>
              <a:t>”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eye opening</a:t>
            </a:r>
            <a:r>
              <a:rPr lang="en-US" altLang="zh-TW" sz="2000" dirty="0" smtClean="0"/>
              <a:t>” 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開的愈大愈好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eye opening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”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寬度</a:t>
            </a:r>
            <a:r>
              <a:rPr lang="en-US" altLang="zh-TW" sz="2000" dirty="0" smtClean="0">
                <a:solidFill>
                  <a:prstClr val="black"/>
                </a:solidFill>
              </a:rPr>
              <a:t>”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表示不受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ISI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影響而仍能取樣的空間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8288" indent="-268288"/>
            <a:r>
              <a:rPr lang="zh-TW" altLang="zh-TW" sz="2000" dirty="0" smtClean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sz="20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eye opening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dirty="0" smtClean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/>
              <a:t>”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斜率</a:t>
            </a:r>
            <a:r>
              <a:rPr lang="en-US" altLang="zh-TW" sz="2000" dirty="0" smtClean="0"/>
              <a:t>”</a:t>
            </a:r>
            <a:r>
              <a:rPr lang="en-US" altLang="zh-TW" sz="2000" dirty="0" smtClean="0">
                <a:solidFill>
                  <a:prstClr val="black"/>
                </a:solidFill>
              </a:rPr>
              <a:t>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表示對</a:t>
            </a:r>
            <a:r>
              <a:rPr lang="en-US" altLang="zh-TW" sz="20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 error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的靈敏度。斜率愈大，表靈敏度愈大，故斜率小一點較能容忍</a:t>
            </a:r>
            <a:r>
              <a:rPr lang="zh-TW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timing offset</a:t>
            </a:r>
          </a:p>
          <a:p>
            <a:r>
              <a:rPr lang="en-US" altLang="zh-TW" sz="2000" dirty="0" smtClean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˙</a:t>
            </a:r>
            <a:r>
              <a:rPr lang="en-US" altLang="zh-TW" sz="2000" dirty="0" smtClean="0">
                <a:solidFill>
                  <a:prstClr val="black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eye opening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 smtClean="0"/>
              <a:t>”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r>
              <a:rPr lang="en-US" altLang="zh-TW" sz="2000" dirty="0" smtClean="0"/>
              <a:t>”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表示系統之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noise</a:t>
            </a:r>
            <a:r>
              <a:rPr lang="zh-TW" altLang="en-US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margin</a:t>
            </a:r>
            <a:r>
              <a:rPr lang="zh-TW" altLang="en-US" sz="2000" dirty="0" smtClean="0"/>
              <a:t>。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高度太小時少許的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noise</a:t>
            </a:r>
            <a:r>
              <a:rPr lang="en-US" altLang="zh-TW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可能就會造成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decision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錯誤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53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681" y="4605058"/>
            <a:ext cx="1526802" cy="83542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68941" y="242047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4129" y="13010"/>
            <a:ext cx="657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(b)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決策與錯誤評估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Decision and  Error Measures</a:t>
            </a:r>
            <a:endParaRPr lang="zh-TW" altLang="en-US" sz="2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76517" y="394692"/>
            <a:ext cx="112955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在一個類比系統當中傳送的訊號可以以任何的值代表，但在數位系統中訊號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(message)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須由一些特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的值來代表其符元字母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(symbol alphabet)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，因此當在數位系統當中接收端還原的訊息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(message)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是以來源中的字母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(source alphabet)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來表示 ，接收端的決策可以分成以下兩類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軟性決策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(soft decision);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硬性決策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(hard decision)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，可以作為此係統性能評估的參考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/>
              <a:t>*The binary input message b(.)</a:t>
            </a:r>
          </a:p>
          <a:p>
            <a:r>
              <a:rPr lang="en-US" altLang="zh-TW" dirty="0" smtClean="0"/>
              <a:t>*</a:t>
            </a:r>
            <a:r>
              <a:rPr lang="en-US" altLang="zh-TW" dirty="0"/>
              <a:t>The coded signal w(·) is a discrete-time sequence drawn from a finite </a:t>
            </a:r>
            <a:r>
              <a:rPr lang="en-US" altLang="zh-TW" dirty="0" smtClean="0"/>
              <a:t>alphabet</a:t>
            </a:r>
          </a:p>
          <a:p>
            <a:r>
              <a:rPr lang="en-US" altLang="zh-TW" dirty="0" smtClean="0"/>
              <a:t>*</a:t>
            </a:r>
            <a:r>
              <a:rPr lang="en-US" altLang="zh-TW" dirty="0"/>
              <a:t>The signal m(·) at the output of the filter and equalizer is </a:t>
            </a:r>
            <a:r>
              <a:rPr lang="en-US" altLang="zh-TW" dirty="0" smtClean="0"/>
              <a:t>continuous-valued at discrete times.</a:t>
            </a:r>
          </a:p>
          <a:p>
            <a:r>
              <a:rPr lang="en-US" altLang="zh-TW" dirty="0" smtClean="0"/>
              <a:t>*</a:t>
            </a:r>
            <a:r>
              <a:rPr lang="en-US" altLang="zh-TW" dirty="0"/>
              <a:t>Q{m(·)} is a version of m(·) that is quantized to the nearest member of </a:t>
            </a:r>
            <a:r>
              <a:rPr lang="en-US" altLang="zh-TW" dirty="0" smtClean="0"/>
              <a:t>the alphabet.</a:t>
            </a:r>
          </a:p>
          <a:p>
            <a:r>
              <a:rPr lang="en-US" altLang="zh-TW" dirty="0" smtClean="0"/>
              <a:t>*The </a:t>
            </a:r>
            <a:r>
              <a:rPr lang="en-US" altLang="zh-TW" dirty="0"/>
              <a:t>decoded signal </a:t>
            </a:r>
            <a:r>
              <a:rPr lang="en-US" altLang="zh-TW" dirty="0" smtClean="0"/>
              <a:t> b</a:t>
            </a:r>
            <a:r>
              <a:rPr lang="en-US" altLang="zh-TW" baseline="30000" dirty="0" smtClean="0"/>
              <a:t>^</a:t>
            </a:r>
            <a:r>
              <a:rPr lang="en-US" altLang="zh-TW" dirty="0" smtClean="0"/>
              <a:t>(·) </a:t>
            </a:r>
            <a:r>
              <a:rPr lang="en-US" altLang="zh-TW" dirty="0"/>
              <a:t>is the final (binary) output of the </a:t>
            </a:r>
            <a:r>
              <a:rPr lang="en-US" altLang="zh-TW" dirty="0" smtClean="0"/>
              <a:t>receiver</a:t>
            </a:r>
          </a:p>
          <a:p>
            <a:endParaRPr lang="en-US" altLang="zh-TW" dirty="0"/>
          </a:p>
          <a:p>
            <a:r>
              <a:rPr lang="en-US" altLang="zh-TW" dirty="0" smtClean="0"/>
              <a:t>                                       symbol recovery error:    e(</a:t>
            </a:r>
            <a:r>
              <a:rPr lang="en-US" altLang="zh-TW" dirty="0" err="1" smtClean="0"/>
              <a:t>kT</a:t>
            </a:r>
            <a:r>
              <a:rPr lang="en-US" altLang="zh-TW" dirty="0" smtClean="0"/>
              <a:t>) = w((k-</a:t>
            </a:r>
            <a:r>
              <a:rPr lang="el-GR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δ</a:t>
            </a:r>
            <a:r>
              <a:rPr lang="en-US" altLang="zh-TW" dirty="0" smtClean="0"/>
              <a:t>)T)-m(</a:t>
            </a:r>
            <a:r>
              <a:rPr lang="en-US" altLang="zh-TW" dirty="0" err="1" smtClean="0"/>
              <a:t>kT</a:t>
            </a:r>
            <a:r>
              <a:rPr lang="en-US" altLang="zh-TW" dirty="0" smtClean="0"/>
              <a:t>)         (fun 1.1)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(fun 1.1 )</a:t>
            </a:r>
            <a:r>
              <a:rPr lang="zh-TW" altLang="en-US" dirty="0" smtClean="0">
                <a:solidFill>
                  <a:srgbClr val="FF0000"/>
                </a:solidFill>
              </a:rPr>
              <a:t>已知訊息</a:t>
            </a:r>
            <a:r>
              <a:rPr lang="en-US" altLang="zh-TW" dirty="0" smtClean="0">
                <a:solidFill>
                  <a:srgbClr val="FF0000"/>
                </a:solidFill>
              </a:rPr>
              <a:t>(message)</a:t>
            </a:r>
            <a:r>
              <a:rPr lang="zh-TW" altLang="en-US" dirty="0" smtClean="0"/>
              <a:t>與解調的值</a:t>
            </a:r>
            <a:r>
              <a:rPr lang="en-US" altLang="zh-TW" dirty="0" smtClean="0"/>
              <a:t>(demodulated value)</a:t>
            </a:r>
            <a:r>
              <a:rPr lang="zh-TW" altLang="en-US" dirty="0" smtClean="0"/>
              <a:t> 的差值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       </a:t>
            </a:r>
            <a:r>
              <a:rPr lang="en-US" altLang="zh-TW" dirty="0"/>
              <a:t>a</a:t>
            </a:r>
            <a:r>
              <a:rPr lang="en-US" altLang="zh-TW" dirty="0" smtClean="0"/>
              <a:t>verage squared error :                                                       (fun 1.2)     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由上述兩式代表性能的效能評估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，僅能用在當接收端知道</a:t>
            </a:r>
            <a:r>
              <a:rPr lang="zh-TW" altLang="en-US" dirty="0" smtClean="0">
                <a:solidFill>
                  <a:srgbClr val="FF0000"/>
                </a:solidFill>
              </a:rPr>
              <a:t>來源訊息</a:t>
            </a:r>
            <a:r>
              <a:rPr lang="en-US" altLang="zh-TW" dirty="0" smtClean="0">
                <a:solidFill>
                  <a:srgbClr val="FF0000"/>
                </a:solidFill>
              </a:rPr>
              <a:t>(source message)   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22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0" y="-282389"/>
            <a:ext cx="6797754" cy="289111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13093" y="2622176"/>
            <a:ext cx="387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):PAM system diagram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9282" y="3119716"/>
            <a:ext cx="11725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                                                        e(</a:t>
            </a:r>
            <a:r>
              <a:rPr lang="en-US" altLang="zh-TW" dirty="0" err="1" smtClean="0"/>
              <a:t>kT</a:t>
            </a:r>
            <a:r>
              <a:rPr lang="en-US" altLang="zh-TW" dirty="0" smtClean="0"/>
              <a:t>) = w((k-</a:t>
            </a:r>
            <a:r>
              <a:rPr lang="el-GR" altLang="zh-TW" dirty="0">
                <a:latin typeface="新細明體" panose="02020500000000000000" pitchFamily="18" charset="-120"/>
              </a:rPr>
              <a:t>δ</a:t>
            </a:r>
            <a:r>
              <a:rPr lang="en-US" altLang="zh-TW" dirty="0" smtClean="0"/>
              <a:t>)T)-Q{m(</a:t>
            </a:r>
            <a:r>
              <a:rPr lang="en-US" altLang="zh-TW" dirty="0" err="1" smtClean="0"/>
              <a:t>kT</a:t>
            </a:r>
            <a:r>
              <a:rPr lang="en-US" altLang="zh-TW" dirty="0" smtClean="0"/>
              <a:t>)}          (fun 1.3)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(fun1.3)</a:t>
            </a:r>
            <a:r>
              <a:rPr lang="zh-TW" altLang="en-US" dirty="0">
                <a:solidFill>
                  <a:srgbClr val="FF0000"/>
                </a:solidFill>
              </a:rPr>
              <a:t>已知</a:t>
            </a:r>
            <a:r>
              <a:rPr lang="zh-TW" altLang="en-US" dirty="0" smtClean="0">
                <a:solidFill>
                  <a:srgbClr val="FF0000"/>
                </a:solidFill>
              </a:rPr>
              <a:t>訊息</a:t>
            </a:r>
            <a:r>
              <a:rPr lang="en-US" altLang="zh-TW" dirty="0" smtClean="0">
                <a:solidFill>
                  <a:srgbClr val="FF0000"/>
                </a:solidFill>
              </a:rPr>
              <a:t>(message)</a:t>
            </a:r>
            <a:r>
              <a:rPr lang="zh-TW" altLang="en-US" dirty="0" smtClean="0"/>
              <a:t>與經過量化輸出訊息 </a:t>
            </a:r>
            <a:r>
              <a:rPr lang="en-US" altLang="zh-TW" dirty="0" smtClean="0"/>
              <a:t>(quantized  output)</a:t>
            </a:r>
            <a:r>
              <a:rPr lang="zh-TW" altLang="en-US" dirty="0" smtClean="0"/>
              <a:t>之間的差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 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 </a:t>
            </a:r>
            <a:r>
              <a:rPr lang="en-US" altLang="zh-TW" dirty="0" smtClean="0"/>
              <a:t>decision-directed error: :    e(</a:t>
            </a:r>
            <a:r>
              <a:rPr lang="en-US" altLang="zh-TW" dirty="0" err="1" smtClean="0"/>
              <a:t>kT</a:t>
            </a:r>
            <a:r>
              <a:rPr lang="en-US" altLang="zh-TW" dirty="0" smtClean="0"/>
              <a:t>) = Q{m(</a:t>
            </a:r>
            <a:r>
              <a:rPr lang="en-US" altLang="zh-TW" dirty="0" err="1" smtClean="0"/>
              <a:t>kT</a:t>
            </a:r>
            <a:r>
              <a:rPr lang="en-US" altLang="zh-TW" dirty="0" smtClean="0"/>
              <a:t>)} – m(</a:t>
            </a:r>
            <a:r>
              <a:rPr lang="en-US" altLang="zh-TW" dirty="0" err="1" smtClean="0"/>
              <a:t>kT</a:t>
            </a:r>
            <a:r>
              <a:rPr lang="en-US" altLang="zh-TW" dirty="0" smtClean="0"/>
              <a:t>)        (fun 1.4)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(fun 1.4) the error between soft decision and hard decision</a:t>
            </a:r>
          </a:p>
          <a:p>
            <a:endParaRPr lang="en-US" altLang="zh-TW" dirty="0"/>
          </a:p>
          <a:p>
            <a:r>
              <a:rPr lang="en-US" altLang="zh-TW" dirty="0" smtClean="0"/>
              <a:t>(fun 1.4)</a:t>
            </a:r>
            <a:r>
              <a:rPr lang="zh-TW" altLang="en-US" dirty="0" smtClean="0"/>
              <a:t>是一種可用在接收</a:t>
            </a:r>
            <a:r>
              <a:rPr lang="zh-TW" altLang="en-US" dirty="0"/>
              <a:t>端</a:t>
            </a:r>
            <a:r>
              <a:rPr lang="zh-TW" altLang="en-US" dirty="0" smtClean="0">
                <a:solidFill>
                  <a:srgbClr val="FF0000"/>
                </a:solidFill>
              </a:rPr>
              <a:t>未知來源訊息</a:t>
            </a:r>
            <a:r>
              <a:rPr lang="en-US" altLang="zh-TW" dirty="0" smtClean="0"/>
              <a:t>(unknown message)</a:t>
            </a:r>
            <a:r>
              <a:rPr lang="zh-TW" altLang="en-US" dirty="0" smtClean="0"/>
              <a:t>的情況也是本專題主要使用的公式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                              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1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" y="3442106"/>
            <a:ext cx="4057650" cy="3438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1706" y="215156"/>
            <a:ext cx="506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1.1</a:t>
            </a:r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introduction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01706" y="724401"/>
            <a:ext cx="11990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(a)</a:t>
            </a:r>
            <a:r>
              <a:rPr lang="zh-TW" altLang="en-US" dirty="0"/>
              <a:t>何謂</a:t>
            </a:r>
            <a:r>
              <a:rPr lang="zh-TW" altLang="en-US" dirty="0" smtClean="0"/>
              <a:t>時間偏移</a:t>
            </a:r>
            <a:r>
              <a:rPr lang="en-US" altLang="zh-TW" dirty="0" smtClean="0"/>
              <a:t>(time offset)</a:t>
            </a:r>
          </a:p>
          <a:p>
            <a:r>
              <a:rPr lang="zh-TW" altLang="en-US" dirty="0" smtClean="0"/>
              <a:t> 當一個系統是一個理想狀態時，起始為正確且沒有</a:t>
            </a:r>
            <a:r>
              <a:rPr lang="en-US" altLang="zh-TW" dirty="0" smtClean="0"/>
              <a:t>ISI</a:t>
            </a:r>
            <a:r>
              <a:rPr lang="zh-TW" altLang="en-US" dirty="0" smtClean="0"/>
              <a:t>的影響，取樣時刻為發生在脈衝的峰值</a:t>
            </a:r>
            <a:r>
              <a:rPr lang="en-US" altLang="zh-TW" dirty="0" smtClean="0"/>
              <a:t>(top of the pulse)</a:t>
            </a:r>
            <a:r>
              <a:rPr lang="zh-TW" altLang="en-US" dirty="0" smtClean="0"/>
              <a:t>如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，但當起始發生錯誤，取樣的時刻移動到峰值的其他位置，且接收端不知道發生問題如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取樣發生在</a:t>
            </a:r>
            <a:r>
              <a:rPr lang="en-US" altLang="zh-TW" dirty="0" smtClean="0"/>
              <a:t>125+nT</a:t>
            </a:r>
            <a:r>
              <a:rPr lang="zh-TW" altLang="en-US" dirty="0" smtClean="0"/>
              <a:t>的時刻</a:t>
            </a:r>
            <a:endParaRPr lang="en-US" altLang="zh-TW" dirty="0" smtClean="0"/>
          </a:p>
          <a:p>
            <a:r>
              <a:rPr lang="zh-TW" altLang="en-US" dirty="0" smtClean="0"/>
              <a:t>為圖上中陰影區域所取到的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+-1</a:t>
            </a:r>
            <a:r>
              <a:rPr lang="zh-TW" altLang="en-US" dirty="0" smtClean="0"/>
              <a:t>之間，導致沒有符元</a:t>
            </a:r>
            <a:r>
              <a:rPr lang="en-US" altLang="zh-TW" dirty="0" smtClean="0"/>
              <a:t>(symbol)</a:t>
            </a:r>
            <a:r>
              <a:rPr lang="zh-TW" altLang="en-US" dirty="0" smtClean="0"/>
              <a:t>在</a:t>
            </a:r>
            <a:r>
              <a:rPr lang="en-US" altLang="zh-TW" dirty="0" smtClean="0"/>
              <a:t>+-3</a:t>
            </a:r>
            <a:r>
              <a:rPr lang="zh-TW" altLang="en-US" dirty="0" smtClean="0"/>
              <a:t>被解調，取樣的時刻應該落在非陰影區，這些非陰影區張開的地方稱為</a:t>
            </a:r>
            <a:r>
              <a:rPr lang="en-US" altLang="zh-TW" dirty="0" smtClean="0"/>
              <a:t>(open-eye regions)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time recovery</a:t>
            </a:r>
            <a:r>
              <a:rPr lang="zh-TW" altLang="en-US" dirty="0" smtClean="0"/>
              <a:t>就是找出 </a:t>
            </a:r>
            <a:r>
              <a:rPr lang="en-US" altLang="zh-TW" dirty="0" smtClean="0"/>
              <a:t>time offset </a:t>
            </a:r>
            <a:r>
              <a:rPr lang="zh-TW" altLang="en-US" dirty="0" smtClean="0"/>
              <a:t>，取樣點落在眼圖張開區域。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(b)</a:t>
            </a:r>
            <a:r>
              <a:rPr lang="zh-TW" altLang="en-US" dirty="0" smtClean="0"/>
              <a:t>何謂週期偏移</a:t>
            </a:r>
            <a:r>
              <a:rPr lang="en-US" altLang="zh-TW" dirty="0" smtClean="0"/>
              <a:t>(period offset)(significant problem)</a:t>
            </a:r>
          </a:p>
          <a:p>
            <a:r>
              <a:rPr lang="zh-TW" altLang="en-US" dirty="0" smtClean="0"/>
              <a:t>如果取樣的週期是錯誤的，接收會認為最佳的取樣時間為 </a:t>
            </a:r>
            <a:r>
              <a:rPr lang="en-US" altLang="zh-TW" dirty="0" err="1" smtClean="0"/>
              <a:t>l+nT</a:t>
            </a:r>
            <a:r>
              <a:rPr lang="en-US" altLang="zh-TW" dirty="0" smtClean="0"/>
              <a:t>(l:</a:t>
            </a:r>
            <a:r>
              <a:rPr lang="zh-TW" altLang="en-US" dirty="0" smtClean="0"/>
              <a:t>取樣時刻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，造成有一個週期的偏移，代表傳送端與接收端使用的週期</a:t>
            </a:r>
            <a:r>
              <a:rPr lang="en-US" altLang="zh-TW" dirty="0" smtClean="0"/>
              <a:t>(Period)</a:t>
            </a:r>
            <a:r>
              <a:rPr lang="zh-TW" altLang="en-US" dirty="0" smtClean="0"/>
              <a:t>不同，如此一來當取樣時刻選定之後未對</a:t>
            </a:r>
            <a:r>
              <a:rPr lang="zh-TW" altLang="en-US" dirty="0"/>
              <a:t>齊</a:t>
            </a:r>
            <a:r>
              <a:rPr lang="zh-TW" altLang="en-US" dirty="0" smtClean="0"/>
              <a:t>的採樣週期會造成週期性的崩潰如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圖三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98" y="3327565"/>
            <a:ext cx="3709148" cy="321954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953233" y="6511299"/>
            <a:ext cx="7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749238" y="5755340"/>
            <a:ext cx="121024" cy="1748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67535" y="4326065"/>
            <a:ext cx="121024" cy="1748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541059" y="5396375"/>
            <a:ext cx="121024" cy="1748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844352" y="6430946"/>
            <a:ext cx="8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75743" y="4375965"/>
            <a:ext cx="497542" cy="1294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175284" y="4393894"/>
            <a:ext cx="497542" cy="1276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74825" y="4375965"/>
            <a:ext cx="497542" cy="1294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143" y="4312996"/>
            <a:ext cx="4562446" cy="194093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9622351" y="6422476"/>
            <a:ext cx="8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3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08" y="5354306"/>
            <a:ext cx="533679" cy="35786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918" y="107579"/>
            <a:ext cx="506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1.2 The problem of time recovery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3071" y="941294"/>
            <a:ext cx="11322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主要的問題是當一個訊號來的時候接收機需要知道何時去取樣，所以必須取假設一個參數，時間偏移量</a:t>
            </a:r>
            <a:r>
              <a:rPr lang="en-US" altLang="zh-TW" dirty="0" smtClean="0"/>
              <a:t>(timing offset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/>
              <a:t>)</a:t>
            </a:r>
            <a:r>
              <a:rPr lang="zh-TW" altLang="en-US" dirty="0" smtClean="0"/>
              <a:t>它可以用來放大</a:t>
            </a:r>
            <a:r>
              <a:rPr lang="en-US" altLang="zh-TW" dirty="0" smtClean="0"/>
              <a:t>(maximizes)</a:t>
            </a:r>
            <a:r>
              <a:rPr lang="zh-TW" altLang="en-US" dirty="0" smtClean="0"/>
              <a:t>或者縮小</a:t>
            </a:r>
            <a:r>
              <a:rPr lang="en-US" altLang="zh-TW" dirty="0" smtClean="0"/>
              <a:t>(minimizes)</a:t>
            </a:r>
            <a:r>
              <a:rPr lang="zh-TW" altLang="en-US" dirty="0" smtClean="0"/>
              <a:t>目標函數或稱為表現函數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:source recovery error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cluster variance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output power</a:t>
            </a:r>
            <a:r>
              <a:rPr lang="zh-TW" altLang="en-US" dirty="0" smtClean="0"/>
              <a:t>後面會提到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作為函數的輸入 ，首先以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PAM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系統來說明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5" y="1872682"/>
            <a:ext cx="4527737" cy="218742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542" y="2513673"/>
            <a:ext cx="5581650" cy="90487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156447" y="4011556"/>
            <a:ext cx="1005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goal of the optimization is to find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τ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so as to maximize or minimize some simple function 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6447" y="4006939"/>
            <a:ext cx="9601200" cy="362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5" y="4815655"/>
            <a:ext cx="3791231" cy="143516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657" y="4869696"/>
            <a:ext cx="2381250" cy="138112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0367" y="4986674"/>
            <a:ext cx="2857500" cy="12858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738282" y="5836024"/>
            <a:ext cx="779930" cy="4147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860367" y="4957661"/>
            <a:ext cx="3018304" cy="1293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7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147918"/>
            <a:ext cx="8579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1.3 An example extends to</a:t>
            </a:r>
            <a:r>
              <a:rPr lang="zh-TW" altLang="en-US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performance function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660939"/>
            <a:ext cx="1169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0" indent="-268288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Arial Unicode MS" panose="020B0604020202020204" pitchFamily="34" charset="-120"/>
              </a:rPr>
              <a:t>˙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example, suppose the concatenation of pulse shape, channel, receive filter is </a:t>
            </a:r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assumed a symmetric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triangle wave with unity amplitude and support 2T,i.e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  Suppose pulse shape is chosen so that h(t) is Nyquist</a:t>
            </a:r>
            <a:endParaRPr lang="zh-TW" altLang="zh-TW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44" y="1773888"/>
            <a:ext cx="2027145" cy="8108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8" y="2856555"/>
            <a:ext cx="5084238" cy="30884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156372" y="2377332"/>
            <a:ext cx="3374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latin typeface="Yu Mincho Light" panose="02020300000000000000" pitchFamily="18" charset="-128"/>
                <a:ea typeface="Yu Mincho Light" panose="02020300000000000000" pitchFamily="18" charset="-128"/>
                <a:cs typeface="Arial Unicode MS" panose="020B0604020202020204" pitchFamily="34" charset="-120"/>
              </a:rPr>
              <a:t>‥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sampled</a:t>
            </a:r>
            <a:r>
              <a:rPr lang="en-US" altLang="zh-TW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output at receiver: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648" y="3167115"/>
            <a:ext cx="4460209" cy="87028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210160" y="4827183"/>
            <a:ext cx="45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Three cases consideration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&gt;0 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=0  </a:t>
            </a:r>
            <a:r>
              <a:rPr lang="el-GR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τ</a:t>
            </a:r>
            <a:r>
              <a:rPr lang="en-US" altLang="zh-TW" dirty="0" smtClean="0">
                <a:latin typeface="Yu Mincho Light" panose="02020300000000000000" pitchFamily="18" charset="-128"/>
                <a:ea typeface="Yu Mincho Light" panose="02020300000000000000" pitchFamily="18" charset="-128"/>
              </a:rPr>
              <a:t>&lt;0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10160" y="4827183"/>
            <a:ext cx="45182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1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2652</Words>
  <Application>Microsoft Office PowerPoint</Application>
  <PresentationFormat>寬螢幕</PresentationFormat>
  <Paragraphs>257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Arial Unicode MS</vt:lpstr>
      <vt:lpstr>Yu Mincho Light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郭孟儒</dc:creator>
  <cp:lastModifiedBy>郭孟儒</cp:lastModifiedBy>
  <cp:revision>115</cp:revision>
  <dcterms:created xsi:type="dcterms:W3CDTF">2016-07-05T04:29:37Z</dcterms:created>
  <dcterms:modified xsi:type="dcterms:W3CDTF">2016-07-12T03:10:27Z</dcterms:modified>
</cp:coreProperties>
</file>