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61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9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22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32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53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43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2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07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63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23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E9FA-CDF8-466D-B586-2FF5CFAD3E87}" type="datetimeFigureOut">
              <a:rPr lang="zh-TW" altLang="en-US" smtClean="0"/>
              <a:t>2016/8/17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3EBF-5A4D-49B4-8854-2ECFDF4117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5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46027" y="2612091"/>
            <a:ext cx="62024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 Recovery Part-6</a:t>
            </a:r>
            <a:endParaRPr lang="zh-TW" altLang="en-US" sz="4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26858" y="4044205"/>
            <a:ext cx="46291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50" dirty="0"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sz="405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50" dirty="0">
                <a:latin typeface="標楷體" panose="03000509000000000000" pitchFamily="65" charset="-120"/>
                <a:ea typeface="標楷體" panose="03000509000000000000" pitchFamily="65" charset="-120"/>
              </a:rPr>
              <a:t>郭孟儒</a:t>
            </a:r>
          </a:p>
        </p:txBody>
      </p:sp>
    </p:spTree>
    <p:extLst>
      <p:ext uri="{BB962C8B-B14F-4D97-AF65-F5344CB8AC3E}">
        <p14:creationId xmlns:p14="http://schemas.microsoft.com/office/powerpoint/2010/main" val="5169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10" y="295016"/>
            <a:ext cx="5922500" cy="29680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10" y="3592223"/>
            <a:ext cx="6201381" cy="30959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474" y="98474"/>
            <a:ext cx="12093526" cy="3361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8474" y="3459616"/>
            <a:ext cx="12093526" cy="3361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0505" y="1317380"/>
            <a:ext cx="47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Cluster Variance 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Clock Drift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5629" y="4909354"/>
            <a:ext cx="523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Absolute Sampler  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with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Clock Drift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43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30" y="376091"/>
            <a:ext cx="3545821" cy="142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4"/>
          <p:cNvSpPr txBox="1">
            <a:spLocks noChangeArrowheads="1"/>
          </p:cNvSpPr>
          <p:nvPr/>
        </p:nvSpPr>
        <p:spPr bwMode="auto">
          <a:xfrm>
            <a:off x="3557588" y="26893"/>
            <a:ext cx="45243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762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E4438C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 charset="0"/>
              </a:rPr>
              <a:t> 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 charset="0"/>
              </a:rPr>
              <a:t>向量信號產生器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75427" y="118646"/>
            <a:ext cx="44114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80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latin typeface="Arial" panose="020B0604020202020204" pitchFamily="34" charset="0"/>
              </a:rPr>
              <a:t>    </a:t>
            </a:r>
            <a:endParaRPr lang="en-US" altLang="zh-TW" sz="1200">
              <a:latin typeface="Arial" panose="020B0604020202020204" pitchFamily="34" charset="0"/>
              <a:cs typeface="新細明體" panose="02020500000000000000" pitchFamily="18" charset="-12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  </a:t>
            </a:r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45024" y="1269364"/>
            <a:ext cx="8901953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主要技術與規格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:</a:t>
            </a:r>
            <a:endParaRPr lang="en-US" altLang="zh-TW" sz="1400" dirty="0">
              <a:cs typeface="新細明體" panose="02020500000000000000" pitchFamily="18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信號特性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250 kHz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到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1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2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3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4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或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6 GHz (.01 Hz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解析度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)</a:t>
            </a:r>
            <a:endParaRPr lang="en-US" altLang="zh-TW" sz="1400" dirty="0">
              <a:cs typeface="新細明體" panose="02020500000000000000" pitchFamily="18" charset="-120"/>
            </a:endParaRPr>
          </a:p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輸出功率為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+17 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dBm</a:t>
            </a:r>
            <a:endParaRPr lang="en-US" altLang="zh-TW" sz="1400" dirty="0">
              <a:cs typeface="新細明體" panose="02020500000000000000" pitchFamily="18" charset="-120"/>
            </a:endParaRPr>
          </a:p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在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1 GHz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及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20 kHz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典型偏移時，相位雜訊小於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-134 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dBc</a:t>
            </a:r>
            <a:endParaRPr lang="en-US" altLang="zh-TW" sz="1400" dirty="0">
              <a:cs typeface="新細明體" panose="02020500000000000000" pitchFamily="18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調變與掃描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zh-TW" altLang="en-US" sz="1400" b="1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   ˙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AM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FM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PM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與脈衝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zh-TW" altLang="en-US" sz="1400" b="1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ASK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FSK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MSK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QAM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和自訂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IQ</a:t>
            </a:r>
            <a:endParaRPr lang="en-US" altLang="zh-TW" sz="1400" dirty="0">
              <a:cs typeface="新細明體" panose="02020500000000000000" pitchFamily="18" charset="-120"/>
            </a:endParaRPr>
          </a:p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en-US" altLang="zh-TW" sz="1400" b="1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步進、列示和頻率與功率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基頻產生與信號產生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基頻產生與信號產生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64 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MSa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播放記憶體與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1 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GSa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儲存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產生參考信號：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LTE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HSPA+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WiMAX</a:t>
            </a:r>
            <a:r>
              <a:rPr lang="en-US" altLang="zh-TW" sz="1400" dirty="0"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™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WLAN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DVB-H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GPS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MATLAB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和其他     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pPr marL="538163" indent="-538163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使用 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Keysight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N5102A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數位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I/O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產生多通道基頻，並使用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PXB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基頻產生   器與通道模擬器執行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MIMO  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衰減以及射頻對射頻衰減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自動化與通訊介面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10BaseT LAN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和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GPIB  </a:t>
            </a:r>
            <a:endParaRPr lang="en-US" altLang="zh-TW" sz="1400" dirty="0">
              <a:cs typeface="新細明體" panose="02020500000000000000" pitchFamily="18" charset="-120"/>
            </a:endParaRPr>
          </a:p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en-US" altLang="zh-TW" sz="140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SCPI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與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IVI-COM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驅動程式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   </a:t>
            </a:r>
            <a:r>
              <a:rPr lang="zh-TW" altLang="en-US" sz="1400" dirty="0"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˙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與所有舊型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ESG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PSG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和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8648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信號產生器相容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敘述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:</a:t>
            </a:r>
            <a:endParaRPr lang="en-US" altLang="zh-TW" sz="1400" dirty="0">
              <a:cs typeface="新細明體" panose="02020500000000000000" pitchFamily="18" charset="-120"/>
            </a:endParaRPr>
          </a:p>
          <a:p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RF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效能與尖端的基頻產生能力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E4438C ESG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向量信號產生器結合了優異的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RF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效能與複雜的基頻產生能力，能在最高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6 GHz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的基頻、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IF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和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RF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頻率下產生校驗過的測試信號。具備任意波形和即時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I/Q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能力的內部基頻產生器、龐大的波形播放和儲存記憶體、以及寬廣的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RF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調變頻寬，使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E4438C ESG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新細明體" panose="02020500000000000000" pitchFamily="18" charset="-120"/>
              </a:rPr>
              <a:t>足以測試現今複雜的無線系統及其元件。</a:t>
            </a:r>
            <a:endParaRPr lang="zh-TW" altLang="en-US" sz="1400" dirty="0">
              <a:cs typeface="新細明體" panose="02020500000000000000" pitchFamily="18" charset="-120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824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66901" y="1129553"/>
            <a:ext cx="28541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35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9463" y="171748"/>
            <a:ext cx="4363260" cy="68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838200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E4406A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發射器測試儀器</a:t>
            </a:r>
          </a:p>
          <a:p>
            <a:pPr indent="838200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25" name="圖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89" y="583547"/>
            <a:ext cx="2728913" cy="125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26224" y="1972936"/>
            <a:ext cx="8590085" cy="450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685800"/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主要技術規格</a:t>
            </a:r>
            <a:endParaRPr lang="zh-TW" altLang="zh-TW" sz="1600" dirty="0"/>
          </a:p>
          <a:p>
            <a:pPr algn="just" defTabSz="685800"/>
            <a:r>
              <a:rPr lang="zh-TW" altLang="zh-TW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˙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頻率範圍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:7 MHz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 GHz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RF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輸入）以及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 Hz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至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 MHz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（選項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B7C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基頻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I/Q    </a:t>
            </a:r>
            <a:endParaRPr lang="en-US" altLang="zh-TW" sz="1600" dirty="0"/>
          </a:p>
          <a:p>
            <a:pPr algn="just" defTabSz="685800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50Ω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未平衡，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600Ω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1MΩ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平衡）</a:t>
            </a:r>
            <a:endParaRPr lang="zh-TW" altLang="en-US" sz="1600" dirty="0"/>
          </a:p>
          <a:p>
            <a:pPr algn="just" defTabSz="685800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˙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1GHz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下絕對振幅精準度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±0.6 dB</a:t>
            </a:r>
            <a:endParaRPr lang="en-US" altLang="zh-TW" sz="1600" dirty="0"/>
          </a:p>
          <a:p>
            <a:pPr algn="just" defTabSz="685800"/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˙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1GHz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下平均顯示雜訊位準（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DANL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-136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dBc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/Hz</a:t>
            </a:r>
            <a:endParaRPr lang="en-US" altLang="zh-TW" sz="1600" dirty="0"/>
          </a:p>
          <a:p>
            <a:pPr algn="just" defTabSz="685800"/>
            <a:r>
              <a:rPr lang="en-US" altLang="zh-TW" sz="16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˙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1GHz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下動態範圍（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階）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16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102 dB</a:t>
            </a:r>
            <a:endParaRPr lang="en-US" altLang="zh-TW" sz="1600" dirty="0"/>
          </a:p>
          <a:p>
            <a:pPr algn="just" defTabSz="685800"/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量測功能</a:t>
            </a:r>
            <a:endParaRPr lang="zh-TW" altLang="en-US" sz="1600" dirty="0"/>
          </a:p>
          <a:p>
            <a:pPr algn="just" defTabSz="685800"/>
            <a:r>
              <a:rPr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˙</a:t>
            </a:r>
            <a:r>
              <a:rPr lang="zh-TW" altLang="en-US" sz="1000" dirty="0">
                <a:solidFill>
                  <a:srgbClr val="343434"/>
                </a:solidFill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頻譜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頻域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zh-TW" altLang="en-US" sz="1600" dirty="0"/>
          </a:p>
          <a:p>
            <a:pPr algn="just" defTabSz="685800"/>
            <a:r>
              <a:rPr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˙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波形（時域）分析</a:t>
            </a:r>
            <a:endParaRPr lang="zh-TW" altLang="en-US" sz="1600" dirty="0"/>
          </a:p>
          <a:p>
            <a:pPr algn="just" defTabSz="685800"/>
            <a:r>
              <a:rPr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˙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鄰近通道功率（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ACP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 </a:t>
            </a:r>
            <a:endParaRPr lang="zh-TW" altLang="en-US" sz="1600" dirty="0"/>
          </a:p>
          <a:p>
            <a:pPr algn="just" defTabSz="685800"/>
            <a:r>
              <a:rPr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˙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通道功率</a:t>
            </a:r>
            <a:endParaRPr lang="zh-TW" altLang="en-US" sz="1600" dirty="0"/>
          </a:p>
          <a:p>
            <a:pPr algn="just" defTabSz="685800"/>
            <a:r>
              <a:rPr lang="zh-TW" altLang="en-US" sz="1600" b="1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˙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佔用頻寬</a:t>
            </a:r>
            <a:endParaRPr lang="zh-TW" altLang="en-US" sz="1600" dirty="0"/>
          </a:p>
          <a:p>
            <a:pPr algn="just" defTabSz="685800"/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敘述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1600" dirty="0"/>
          </a:p>
          <a:p>
            <a:pPr algn="just" defTabSz="685800"/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是一部功能完整的向量信號分析儀，適用於基地台和手機生產製造，並提供無線通訊設備之設計與研發所  需的應用。 該向量分析儀提供多樣化功率量測功能，以及強大的單鍵標準化調變分析功能，可支援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2G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2.5G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3G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3.5G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等多種無線通訊格式。 其定價實惠，非常適合用於量產的應用。 它提供廣泛的單鍵量測功能，而選配的基頻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IQ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輸入讓企業能夠方便無比地進行研發應用。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04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39153" y="255494"/>
            <a:ext cx="652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Minimizing Cluster Variance –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限制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739154" y="1653987"/>
            <a:ext cx="8727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ISI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雜訊效果不彰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68288" indent="-268288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Cluster Variance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的演算法中有一個量化的機制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效果開得太大的時候會造成訊號  疊加問題嚴重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導致收斂的過程造中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threshold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判斷錯誤。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68288" indent="-268288"/>
            <a:r>
              <a:rPr lang="zh-TW" altLang="en-US" dirty="0"/>
              <a:t>    </a:t>
            </a:r>
            <a:endParaRPr lang="en-US" altLang="zh-TW" dirty="0"/>
          </a:p>
          <a:p>
            <a:pPr marL="268288" indent="-268288"/>
            <a:r>
              <a:rPr lang="zh-TW" altLang="en-US" dirty="0"/>
              <a:t> 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解決辦法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在解調的過程中先進行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Normalize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讓訊號振幅控制在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之間，解決疊加造成振幅過大的問題。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68288" indent="-268288"/>
            <a:endParaRPr lang="en-US" altLang="zh-TW" dirty="0"/>
          </a:p>
          <a:p>
            <a:pPr marL="268288" indent="-268288"/>
            <a:r>
              <a:rPr lang="en-US" altLang="zh-TW" dirty="0"/>
              <a:t>(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2)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Variance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的演算法是不能實部虛部一起收斂，要在進行演算法前分成實部虛部分別做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收斂，但像是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PSK-array System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8PSK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判斷上要用角度區分，使得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不行分開進行收斂，此方法無法適用。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4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60" y="61889"/>
            <a:ext cx="4619625" cy="5143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645024" y="134398"/>
            <a:ext cx="28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(1)</a:t>
            </a:r>
            <a:r>
              <a:rPr lang="zh-TW" altLang="en-US" dirty="0"/>
              <a:t>未做</a:t>
            </a:r>
            <a:r>
              <a:rPr lang="en-US" altLang="zh-TW" dirty="0"/>
              <a:t>Normalize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27" y="635253"/>
            <a:ext cx="6228169" cy="278499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45023" y="3670955"/>
            <a:ext cx="287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</a:t>
            </a:r>
            <a:r>
              <a:rPr lang="zh-TW" altLang="en-US" dirty="0"/>
              <a:t>做</a:t>
            </a:r>
            <a:r>
              <a:rPr lang="en-US" altLang="zh-TW" dirty="0"/>
              <a:t>Normalize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75" y="3708305"/>
            <a:ext cx="2069997" cy="26984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934" y="4015502"/>
            <a:ext cx="5951152" cy="26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4684" y="295836"/>
            <a:ext cx="1748117" cy="5378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性能比較圖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92088" y="3915471"/>
            <a:ext cx="8700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結論</a:t>
            </a:r>
            <a:r>
              <a:rPr lang="en-US" altLang="zh-TW" dirty="0"/>
              <a:t>:</a:t>
            </a:r>
          </a:p>
          <a:p>
            <a:pPr marL="1519238" indent="-1519238"/>
            <a:r>
              <a:rPr lang="en-US" altLang="zh-TW" dirty="0"/>
              <a:t>Cluster Variance:</a:t>
            </a:r>
            <a:r>
              <a:rPr lang="zh-TW" altLang="en-US" dirty="0"/>
              <a:t>限制較多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IQ</a:t>
            </a:r>
            <a:r>
              <a:rPr lang="zh-TW" altLang="en-US" dirty="0"/>
              <a:t>需分開，</a:t>
            </a:r>
            <a:r>
              <a:rPr lang="en-US" altLang="zh-TW" dirty="0"/>
              <a:t>Multipath</a:t>
            </a:r>
            <a:r>
              <a:rPr lang="zh-TW" altLang="en-US" dirty="0"/>
              <a:t>疊加問題</a:t>
            </a:r>
            <a:r>
              <a:rPr lang="en-US" altLang="zh-TW" dirty="0"/>
              <a:t>)</a:t>
            </a:r>
            <a:r>
              <a:rPr lang="zh-TW" altLang="en-US" dirty="0"/>
              <a:t>，方式也較為複雜，但    收斂的性能較好</a:t>
            </a:r>
            <a:r>
              <a:rPr lang="en-US" altLang="zh-TW" dirty="0"/>
              <a:t> </a:t>
            </a:r>
          </a:p>
          <a:p>
            <a:pPr marL="1519238" indent="-1519238"/>
            <a:r>
              <a:rPr lang="en-US" altLang="zh-TW" dirty="0"/>
              <a:t>Output Power:    </a:t>
            </a:r>
            <a:r>
              <a:rPr lang="zh-TW" altLang="en-US" dirty="0"/>
              <a:t>沒有</a:t>
            </a:r>
            <a:r>
              <a:rPr lang="en-US" altLang="zh-TW" dirty="0"/>
              <a:t>IQ</a:t>
            </a:r>
            <a:r>
              <a:rPr lang="zh-TW" altLang="en-US" dirty="0"/>
              <a:t>分開的問題，但無法有效收斂。</a:t>
            </a:r>
            <a:endParaRPr lang="en-US" altLang="zh-TW" dirty="0"/>
          </a:p>
          <a:p>
            <a:pPr marL="1519238" indent="-1519238"/>
            <a:endParaRPr lang="en-US" altLang="zh-TW" dirty="0"/>
          </a:p>
          <a:p>
            <a:pPr marL="1708150" indent="-1708150"/>
            <a:r>
              <a:rPr lang="en-US" altLang="zh-TW" dirty="0"/>
              <a:t>Absolute Sampler: </a:t>
            </a:r>
            <a:r>
              <a:rPr lang="zh-TW" altLang="en-US" dirty="0"/>
              <a:t>算是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Power</a:t>
            </a:r>
            <a:r>
              <a:rPr lang="zh-TW" altLang="en-US" dirty="0"/>
              <a:t>的改善版，降低演算法的複雜程度，雖然曲線沒有</a:t>
            </a:r>
            <a:r>
              <a:rPr lang="en-US" altLang="zh-TW" dirty="0"/>
              <a:t>Cluster Variance</a:t>
            </a:r>
            <a:r>
              <a:rPr lang="zh-TW" altLang="en-US" dirty="0"/>
              <a:t>來的漂亮，但</a:t>
            </a:r>
            <a:r>
              <a:rPr lang="en-US" altLang="zh-TW" dirty="0"/>
              <a:t>IQ</a:t>
            </a:r>
            <a:r>
              <a:rPr lang="zh-TW" altLang="en-US" dirty="0"/>
              <a:t>不用分開，疊加影響不大，算是效果最廣泛也是限制最少的方法。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83658" y="3284675"/>
            <a:ext cx="824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圖表中</a:t>
            </a:r>
            <a:r>
              <a:rPr lang="en-US" altLang="zh-TW" dirty="0"/>
              <a:t>64QAM</a:t>
            </a:r>
            <a:r>
              <a:rPr lang="zh-TW" altLang="en-US" dirty="0"/>
              <a:t>只針對最佳的</a:t>
            </a:r>
            <a:r>
              <a:rPr lang="en-US" altLang="zh-TW" dirty="0" err="1"/>
              <a:t>StepSize</a:t>
            </a:r>
            <a:r>
              <a:rPr lang="zh-TW" altLang="en-US" dirty="0"/>
              <a:t>做觀察</a:t>
            </a:r>
          </a:p>
        </p:txBody>
      </p:sp>
      <p:sp>
        <p:nvSpPr>
          <p:cNvPr id="8" name="矩形 7"/>
          <p:cNvSpPr/>
          <p:nvPr/>
        </p:nvSpPr>
        <p:spPr>
          <a:xfrm>
            <a:off x="1604684" y="3915472"/>
            <a:ext cx="8955741" cy="235445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59" y="1102660"/>
            <a:ext cx="9117107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348"/>
            <a:ext cx="6046694" cy="30349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694" y="870348"/>
            <a:ext cx="6069174" cy="30392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675" y="3909625"/>
            <a:ext cx="5878606" cy="29483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8259" y="161365"/>
            <a:ext cx="398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Minimizing Cluster Variance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471" y="107576"/>
            <a:ext cx="3684494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6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8259" y="161365"/>
            <a:ext cx="398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Maximizing Output Power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471" y="107576"/>
            <a:ext cx="3684494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758108"/>
            <a:ext cx="5755507" cy="28911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78" y="758108"/>
            <a:ext cx="5854326" cy="29316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5" y="3845860"/>
            <a:ext cx="5777753" cy="287990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04" y="3724470"/>
            <a:ext cx="5988673" cy="30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8260" y="16136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Absolute Sampler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471" y="107576"/>
            <a:ext cx="2339789" cy="453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32" y="726142"/>
            <a:ext cx="5847138" cy="29718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0" y="726142"/>
            <a:ext cx="5948196" cy="29718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68" y="3697950"/>
            <a:ext cx="6127376" cy="30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663</Words>
  <Application>Microsoft Office PowerPoint</Application>
  <PresentationFormat>寬螢幕</PresentationFormat>
  <Paragraphs>63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Arial Unicode MS</vt:lpstr>
      <vt:lpstr>新細明體</vt:lpstr>
      <vt:lpstr>標楷體</vt:lpstr>
      <vt:lpstr>Arial</vt:lpstr>
      <vt:lpstr>Calibri</vt:lpstr>
      <vt:lpstr>Calibri Light</vt:lpstr>
      <vt:lpstr>Helvetica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郭孟儒</dc:creator>
  <cp:lastModifiedBy>郭孟儒</cp:lastModifiedBy>
  <cp:revision>16</cp:revision>
  <dcterms:created xsi:type="dcterms:W3CDTF">2016-08-17T02:07:02Z</dcterms:created>
  <dcterms:modified xsi:type="dcterms:W3CDTF">2016-08-17T06:21:11Z</dcterms:modified>
</cp:coreProperties>
</file>