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sldIdLst>
    <p:sldId id="260" r:id="rId6"/>
    <p:sldId id="263" r:id="rId7"/>
    <p:sldId id="300" r:id="rId8"/>
    <p:sldId id="304" r:id="rId9"/>
    <p:sldId id="306" r:id="rId10"/>
    <p:sldId id="305" r:id="rId11"/>
    <p:sldId id="320" r:id="rId12"/>
    <p:sldId id="321" r:id="rId13"/>
    <p:sldId id="307" r:id="rId14"/>
    <p:sldId id="308" r:id="rId15"/>
    <p:sldId id="311" r:id="rId16"/>
    <p:sldId id="312" r:id="rId17"/>
    <p:sldId id="313" r:id="rId18"/>
    <p:sldId id="314" r:id="rId19"/>
    <p:sldId id="315" r:id="rId20"/>
    <p:sldId id="316" r:id="rId21"/>
    <p:sldId id="317" r:id="rId22"/>
    <p:sldId id="318" r:id="rId23"/>
    <p:sldId id="319" r:id="rId24"/>
    <p:sldId id="322" r:id="rId25"/>
    <p:sldId id="259" r:id="rId26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480"/>
    <a:srgbClr val="0096E1"/>
    <a:srgbClr val="414141"/>
    <a:srgbClr val="FF3300"/>
    <a:srgbClr val="AA821E"/>
    <a:srgbClr val="FF9900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8815" autoAdjust="0"/>
  </p:normalViewPr>
  <p:slideViewPr>
    <p:cSldViewPr>
      <p:cViewPr varScale="1">
        <p:scale>
          <a:sx n="118" d="100"/>
          <a:sy n="118" d="100"/>
        </p:scale>
        <p:origin x="-594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image" Target="../media/image12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277417"/>
            <a:ext cx="5757874" cy="722697"/>
          </a:xfrm>
          <a:prstGeom prst="rect">
            <a:avLst/>
          </a:prstGeom>
        </p:spPr>
        <p:txBody>
          <a:bodyPr/>
          <a:lstStyle>
            <a:lvl1pPr algn="l">
              <a:defRPr sz="1800" b="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微软雅黑" pitchFamily="34" charset="-122"/>
                <a:ea typeface="微软雅黑" pitchFamily="34" charset="-122"/>
              </a:defRPr>
            </a:lvl1pPr>
            <a:lvl2pPr>
              <a:defRPr sz="1600">
                <a:latin typeface="微软雅黑" pitchFamily="34" charset="-122"/>
                <a:ea typeface="微软雅黑" pitchFamily="34" charset="-122"/>
              </a:defRPr>
            </a:lvl2pPr>
            <a:lvl3pPr>
              <a:defRPr sz="1600">
                <a:latin typeface="微软雅黑" pitchFamily="34" charset="-122"/>
                <a:ea typeface="微软雅黑" pitchFamily="34" charset="-122"/>
              </a:defRPr>
            </a:lvl3pPr>
            <a:lvl4pPr>
              <a:defRPr sz="1600">
                <a:latin typeface="微软雅黑" pitchFamily="34" charset="-122"/>
                <a:ea typeface="微软雅黑" pitchFamily="34" charset="-122"/>
              </a:defRPr>
            </a:lvl4pPr>
            <a:lvl5pPr>
              <a:defRPr sz="160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2015/11/30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2015/11/30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2015/11/30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2015/11/30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0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3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2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4.w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214810" y="2428874"/>
            <a:ext cx="4572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PLD/Kernel/System1</a:t>
            </a:r>
          </a:p>
        </p:txBody>
      </p:sp>
      <p:sp>
        <p:nvSpPr>
          <p:cNvPr id="6" name="副标题 2"/>
          <p:cNvSpPr txBox="1">
            <a:spLocks/>
          </p:cNvSpPr>
          <p:nvPr/>
        </p:nvSpPr>
        <p:spPr>
          <a:xfrm>
            <a:off x="214282" y="3500444"/>
            <a:ext cx="1643074" cy="500066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2015.11.30</a:t>
            </a: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403648" y="1142990"/>
            <a:ext cx="7483180" cy="1214446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ADB </a:t>
            </a:r>
            <a:r>
              <a:rPr lang="zh-CN" altLang="en-US" sz="3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实现原理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简介</a:t>
            </a:r>
            <a:endParaRPr kumimoji="0" lang="en-US" altLang="zh-CN" sz="3200" b="1" i="0" u="none" strike="noStrike" kern="1200" cap="none" spc="0" normalizeH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8" name="Text Placeholder 1"/>
          <p:cNvSpPr txBox="1">
            <a:spLocks/>
          </p:cNvSpPr>
          <p:nvPr/>
        </p:nvSpPr>
        <p:spPr>
          <a:xfrm>
            <a:off x="2411760" y="3651870"/>
            <a:ext cx="9144000" cy="91440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--- </a:t>
            </a:r>
            <a:r>
              <a:rPr kumimoji="0" lang="en-US" altLang="zh-CN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xiaodong.wang</a:t>
            </a: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en-US" altLang="zh-CN" dirty="0" smtClean="0"/>
              <a:t>. ADBD</a:t>
            </a:r>
            <a:r>
              <a:rPr lang="zh-CN" altLang="en-US" dirty="0" smtClean="0"/>
              <a:t>初始化流程</a:t>
            </a:r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6446231"/>
              </p:ext>
            </p:extLst>
          </p:nvPr>
        </p:nvGraphicFramePr>
        <p:xfrm>
          <a:off x="611560" y="123478"/>
          <a:ext cx="8258175" cy="48245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2" name="Visio" r:id="rId3" imgW="11170866" imgH="11167703" progId="Visio.Drawing.11">
                  <p:embed/>
                </p:oleObj>
              </mc:Choice>
              <mc:Fallback>
                <p:oleObj name="Visio" r:id="rId3" imgW="11170866" imgH="11167703" progId="Visio.Drawing.11">
                  <p:embed/>
                  <p:pic>
                    <p:nvPicPr>
                      <p:cNvPr id="0" name="Picture 1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123478"/>
                        <a:ext cx="8258175" cy="482453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051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 ADB Se</a:t>
            </a:r>
            <a:r>
              <a:rPr lang="en-US" altLang="zh-CN" dirty="0"/>
              <a:t>r</a:t>
            </a:r>
            <a:r>
              <a:rPr lang="en-US" altLang="zh-CN" dirty="0" smtClean="0"/>
              <a:t>ver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771550"/>
            <a:ext cx="8229600" cy="3607049"/>
          </a:xfrm>
        </p:spPr>
        <p:txBody>
          <a:bodyPr>
            <a:normAutofit/>
          </a:bodyPr>
          <a:lstStyle/>
          <a:p>
            <a:r>
              <a:rPr lang="zh-CN" altLang="zh-CN" dirty="0" smtClean="0"/>
              <a:t>电脑</a:t>
            </a:r>
            <a:r>
              <a:rPr lang="zh-CN" altLang="zh-CN" dirty="0"/>
              <a:t>上的后台进程</a:t>
            </a:r>
            <a:r>
              <a:rPr lang="zh-CN" altLang="zh-CN" dirty="0" smtClean="0"/>
              <a:t>，用于</a:t>
            </a:r>
            <a:r>
              <a:rPr lang="zh-CN" altLang="zh-CN" dirty="0"/>
              <a:t>管理客户端与运行</a:t>
            </a:r>
            <a:r>
              <a:rPr lang="zh-CN" altLang="zh-CN" dirty="0" smtClean="0"/>
              <a:t>在</a:t>
            </a:r>
            <a:r>
              <a:rPr lang="en-US" altLang="zh-CN" dirty="0" smtClean="0"/>
              <a:t>Guest</a:t>
            </a:r>
            <a:r>
              <a:rPr lang="zh-CN" altLang="zh-CN" dirty="0" smtClean="0"/>
              <a:t>的</a:t>
            </a:r>
            <a:r>
              <a:rPr lang="zh-CN" altLang="zh-CN" dirty="0"/>
              <a:t>守护进程通信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在</a:t>
            </a:r>
            <a:r>
              <a:rPr lang="en-US" altLang="zh-CN" dirty="0"/>
              <a:t>HOST</a:t>
            </a:r>
            <a:r>
              <a:rPr lang="zh-CN" altLang="zh-CN" dirty="0"/>
              <a:t>端</a:t>
            </a:r>
            <a:r>
              <a:rPr lang="zh-CN" altLang="zh-CN" dirty="0" smtClean="0"/>
              <a:t>，通过</a:t>
            </a:r>
            <a:r>
              <a:rPr lang="zh-CN" altLang="en-US" dirty="0" smtClean="0"/>
              <a:t>函数</a:t>
            </a:r>
            <a:r>
              <a:rPr lang="en-US" altLang="zh-CN" dirty="0" err="1" smtClean="0"/>
              <a:t>launch_server</a:t>
            </a:r>
            <a:r>
              <a:rPr lang="zh-CN" altLang="en-US" dirty="0" smtClean="0"/>
              <a:t>创建</a:t>
            </a:r>
            <a:r>
              <a:rPr lang="zh-CN" altLang="zh-CN" dirty="0" smtClean="0"/>
              <a:t>出</a:t>
            </a:r>
            <a:r>
              <a:rPr lang="zh-CN" altLang="zh-CN" dirty="0"/>
              <a:t>一个守护进程（</a:t>
            </a:r>
            <a:r>
              <a:rPr lang="en-US" altLang="zh-CN" dirty="0"/>
              <a:t>Host service</a:t>
            </a:r>
            <a:r>
              <a:rPr lang="zh-CN" altLang="zh-CN" dirty="0" smtClean="0"/>
              <a:t>），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处理</a:t>
            </a:r>
            <a:r>
              <a:rPr lang="en-US" altLang="zh-CN" dirty="0"/>
              <a:t>client</a:t>
            </a:r>
            <a:r>
              <a:rPr lang="zh-CN" altLang="zh-CN" dirty="0"/>
              <a:t>请求，所有的</a:t>
            </a:r>
            <a:r>
              <a:rPr lang="en-US" altLang="zh-CN" dirty="0"/>
              <a:t>client</a:t>
            </a:r>
            <a:r>
              <a:rPr lang="zh-CN" altLang="zh-CN" dirty="0"/>
              <a:t>通过</a:t>
            </a:r>
            <a:r>
              <a:rPr lang="en-US" altLang="zh-CN" dirty="0"/>
              <a:t>TCP</a:t>
            </a:r>
            <a:r>
              <a:rPr lang="zh-CN" altLang="zh-CN" dirty="0"/>
              <a:t>端口号</a:t>
            </a:r>
            <a:r>
              <a:rPr lang="en-US" altLang="zh-CN" dirty="0"/>
              <a:t>5037</a:t>
            </a:r>
            <a:r>
              <a:rPr lang="zh-CN" altLang="zh-CN" dirty="0"/>
              <a:t>进行与</a:t>
            </a:r>
            <a:r>
              <a:rPr lang="en-US" altLang="zh-CN" dirty="0"/>
              <a:t>server</a:t>
            </a:r>
            <a:r>
              <a:rPr lang="zh-CN" altLang="zh-CN" dirty="0"/>
              <a:t>通信</a:t>
            </a:r>
            <a:r>
              <a:rPr lang="zh-CN" altLang="zh-CN" dirty="0" smtClean="0"/>
              <a:t>，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server</a:t>
            </a:r>
            <a:r>
              <a:rPr lang="zh-CN" altLang="zh-CN" dirty="0"/>
              <a:t>创建</a:t>
            </a:r>
            <a:r>
              <a:rPr lang="en-US" altLang="zh-CN" dirty="0"/>
              <a:t>local socket</a:t>
            </a:r>
            <a:r>
              <a:rPr lang="zh-CN" altLang="zh-CN" dirty="0"/>
              <a:t>与</a:t>
            </a:r>
            <a:r>
              <a:rPr lang="en-US" altLang="zh-CN" dirty="0"/>
              <a:t>remote socket</a:t>
            </a:r>
            <a:r>
              <a:rPr lang="zh-CN" altLang="zh-CN" dirty="0"/>
              <a:t>，前者用于和</a:t>
            </a:r>
            <a:r>
              <a:rPr lang="en-US" altLang="zh-CN" dirty="0"/>
              <a:t>client</a:t>
            </a:r>
            <a:r>
              <a:rPr lang="zh-CN" altLang="zh-CN" dirty="0"/>
              <a:t>通信，后者用与远端（</a:t>
            </a:r>
            <a:r>
              <a:rPr lang="en-US" altLang="zh-CN" dirty="0" err="1"/>
              <a:t>adbd</a:t>
            </a:r>
            <a:r>
              <a:rPr lang="zh-CN" altLang="zh-CN" dirty="0"/>
              <a:t>）进行通信，</a:t>
            </a:r>
            <a:r>
              <a:rPr lang="en-US" altLang="zh-CN" dirty="0"/>
              <a:t>emulator</a:t>
            </a:r>
            <a:r>
              <a:rPr lang="zh-CN" altLang="zh-CN" dirty="0"/>
              <a:t>通过</a:t>
            </a:r>
            <a:r>
              <a:rPr lang="en-US" altLang="zh-CN" dirty="0"/>
              <a:t>TCP</a:t>
            </a:r>
            <a:r>
              <a:rPr lang="zh-CN" altLang="zh-CN" dirty="0"/>
              <a:t>，</a:t>
            </a:r>
            <a:r>
              <a:rPr lang="en-US" altLang="zh-CN" dirty="0"/>
              <a:t>real device</a:t>
            </a:r>
            <a:r>
              <a:rPr lang="zh-CN" altLang="zh-CN" dirty="0"/>
              <a:t>则通过</a:t>
            </a:r>
            <a:r>
              <a:rPr lang="en-US" altLang="zh-CN" dirty="0" err="1"/>
              <a:t>usb</a:t>
            </a:r>
            <a:r>
              <a:rPr lang="zh-CN" altLang="zh-CN" dirty="0"/>
              <a:t>。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adb</a:t>
            </a:r>
            <a:r>
              <a:rPr lang="en-US" altLang="zh-CN" dirty="0" smtClean="0"/>
              <a:t> server</a:t>
            </a:r>
            <a:r>
              <a:rPr lang="zh-CN" altLang="zh-CN" dirty="0" smtClean="0"/>
              <a:t>（</a:t>
            </a:r>
            <a:r>
              <a:rPr lang="en-US" altLang="zh-CN" dirty="0" err="1" smtClean="0"/>
              <a:t>adb</a:t>
            </a:r>
            <a:r>
              <a:rPr lang="zh-CN" altLang="zh-CN" dirty="0" smtClean="0"/>
              <a:t>服务端），其主要工作有两部分：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管理</a:t>
            </a:r>
            <a:r>
              <a:rPr lang="en-US" altLang="zh-CN" dirty="0" smtClean="0"/>
              <a:t>PC</a:t>
            </a:r>
            <a:r>
              <a:rPr lang="zh-CN" altLang="zh-CN" dirty="0" smtClean="0"/>
              <a:t>中的</a:t>
            </a:r>
            <a:r>
              <a:rPr lang="en-US" altLang="zh-CN" dirty="0" smtClean="0"/>
              <a:t>Android</a:t>
            </a:r>
            <a:r>
              <a:rPr lang="zh-CN" altLang="zh-CN" dirty="0" smtClean="0"/>
              <a:t>模拟器，以及通过</a:t>
            </a:r>
            <a:r>
              <a:rPr lang="en-US" altLang="zh-CN" dirty="0" smtClean="0"/>
              <a:t>USB</a:t>
            </a:r>
            <a:r>
              <a:rPr lang="zh-CN" altLang="zh-CN" dirty="0" smtClean="0"/>
              <a:t>线连接到</a:t>
            </a:r>
            <a:r>
              <a:rPr lang="en-US" altLang="zh-CN" dirty="0" smtClean="0"/>
              <a:t>PC</a:t>
            </a:r>
            <a:r>
              <a:rPr lang="zh-CN" altLang="zh-CN" dirty="0" smtClean="0"/>
              <a:t>的</a:t>
            </a:r>
            <a:r>
              <a:rPr lang="en-US" altLang="zh-CN" dirty="0" smtClean="0"/>
              <a:t>Android</a:t>
            </a:r>
            <a:r>
              <a:rPr lang="zh-CN" altLang="zh-CN" dirty="0" smtClean="0"/>
              <a:t>设备，负责维持运行于其中的</a:t>
            </a:r>
            <a:r>
              <a:rPr lang="en-US" altLang="zh-CN" dirty="0" err="1" smtClean="0"/>
              <a:t>adbd</a:t>
            </a:r>
            <a:r>
              <a:rPr lang="zh-CN" altLang="zh-CN" dirty="0" smtClean="0"/>
              <a:t>进程与自身的数据通道；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实现</a:t>
            </a:r>
            <a:r>
              <a:rPr lang="en-US" altLang="zh-CN" dirty="0" smtClean="0"/>
              <a:t>PC</a:t>
            </a:r>
            <a:r>
              <a:rPr lang="zh-CN" altLang="zh-CN" dirty="0" smtClean="0"/>
              <a:t>与设备</a:t>
            </a:r>
            <a:r>
              <a:rPr lang="en-US" altLang="zh-CN" dirty="0" smtClean="0"/>
              <a:t>/</a:t>
            </a:r>
            <a:r>
              <a:rPr lang="zh-CN" altLang="zh-CN" dirty="0" smtClean="0"/>
              <a:t>模拟器之间的数据拷贝。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sz="900" dirty="0" smtClean="0"/>
          </a:p>
          <a:p>
            <a:pPr lvl="1"/>
            <a:endParaRPr lang="en-US" altLang="zh-CN" sz="900" dirty="0" smtClean="0"/>
          </a:p>
          <a:p>
            <a:pPr lvl="1"/>
            <a:endParaRPr lang="en-US" altLang="zh-CN" sz="900" dirty="0" smtClean="0"/>
          </a:p>
        </p:txBody>
      </p:sp>
    </p:spTree>
    <p:extLst>
      <p:ext uri="{BB962C8B-B14F-4D97-AF65-F5344CB8AC3E}">
        <p14:creationId xmlns:p14="http://schemas.microsoft.com/office/powerpoint/2010/main" val="4268763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en-US" altLang="zh-CN" dirty="0" smtClean="0"/>
              <a:t>. ADB </a:t>
            </a:r>
            <a:r>
              <a:rPr lang="en-US" altLang="zh-CN" dirty="0"/>
              <a:t>Server</a:t>
            </a:r>
            <a:r>
              <a:rPr lang="zh-CN" altLang="en-US" dirty="0"/>
              <a:t>初始化流程</a:t>
            </a: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67544" y="825289"/>
            <a:ext cx="8229600" cy="396044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                                                </a:t>
            </a:r>
            <a:r>
              <a:rPr lang="en-US" altLang="zh-CN" dirty="0" err="1" smtClean="0"/>
              <a:t>adb</a:t>
            </a:r>
            <a:r>
              <a:rPr lang="en-US" altLang="zh-CN" dirty="0" smtClean="0"/>
              <a:t> </a:t>
            </a:r>
            <a:r>
              <a:rPr lang="en-US" altLang="zh-CN" dirty="0"/>
              <a:t>server</a:t>
            </a:r>
            <a:r>
              <a:rPr lang="zh-CN" altLang="zh-CN" dirty="0"/>
              <a:t>由</a:t>
            </a:r>
            <a:r>
              <a:rPr lang="en-US" altLang="zh-CN" dirty="0" err="1"/>
              <a:t>adb</a:t>
            </a:r>
            <a:r>
              <a:rPr lang="en-US" altLang="zh-CN" dirty="0"/>
              <a:t> client</a:t>
            </a:r>
            <a:r>
              <a:rPr lang="zh-CN" altLang="zh-CN" dirty="0" smtClean="0"/>
              <a:t>启动</a:t>
            </a:r>
            <a:r>
              <a:rPr lang="zh-CN" altLang="en-US" dirty="0"/>
              <a:t>。</a:t>
            </a:r>
            <a:endParaRPr lang="zh-CN" altLang="zh-CN" dirty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endParaRPr lang="zh-CN" altLang="zh-CN" dirty="0" smtClean="0"/>
          </a:p>
          <a:p>
            <a:endParaRPr lang="zh-CN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zh-CN" dirty="0"/>
          </a:p>
          <a:p>
            <a:endParaRPr lang="zh-CN" altLang="zh-CN" dirty="0"/>
          </a:p>
          <a:p>
            <a:endParaRPr lang="en-US" altLang="zh-CN" sz="900" dirty="0" smtClean="0"/>
          </a:p>
          <a:p>
            <a:pPr lvl="1"/>
            <a:endParaRPr lang="en-US" altLang="zh-CN" sz="900" dirty="0" smtClean="0"/>
          </a:p>
          <a:p>
            <a:pPr lvl="1"/>
            <a:endParaRPr lang="en-US" altLang="zh-CN" sz="900" dirty="0" smtClean="0"/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67" y="771550"/>
            <a:ext cx="3044473" cy="3884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1213454"/>
            <a:ext cx="5437187" cy="328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4779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 ADB </a:t>
            </a:r>
            <a:r>
              <a:rPr lang="en-US" altLang="zh-CN" dirty="0"/>
              <a:t>Server</a:t>
            </a:r>
            <a:r>
              <a:rPr lang="zh-CN" altLang="en-US" dirty="0"/>
              <a:t>初始化流程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9044801"/>
              </p:ext>
            </p:extLst>
          </p:nvPr>
        </p:nvGraphicFramePr>
        <p:xfrm>
          <a:off x="683568" y="502132"/>
          <a:ext cx="7416824" cy="46143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4" name="Visio" r:id="rId3" imgW="10943347" imgH="7462658" progId="Visio.Drawing.11">
                  <p:embed/>
                </p:oleObj>
              </mc:Choice>
              <mc:Fallback>
                <p:oleObj name="Visio" r:id="rId3" imgW="10943347" imgH="7462658" progId="Visio.Drawing.11">
                  <p:embed/>
                  <p:pic>
                    <p:nvPicPr>
                      <p:cNvPr id="0" name="Picture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502132"/>
                        <a:ext cx="7416824" cy="461434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48587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 ADB client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771550"/>
            <a:ext cx="8229600" cy="3607049"/>
          </a:xfrm>
        </p:spPr>
        <p:txBody>
          <a:bodyPr>
            <a:normAutofit/>
          </a:bodyPr>
          <a:lstStyle/>
          <a:p>
            <a:r>
              <a:rPr lang="zh-CN" altLang="zh-CN" dirty="0"/>
              <a:t>命令行中运行</a:t>
            </a:r>
            <a:r>
              <a:rPr lang="en-US" altLang="zh-CN" dirty="0" err="1"/>
              <a:t>adb</a:t>
            </a:r>
            <a:r>
              <a:rPr lang="zh-CN" altLang="zh-CN" dirty="0"/>
              <a:t>命令来调用该客户端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提供给用户</a:t>
            </a:r>
            <a:r>
              <a:rPr lang="en-US" altLang="zh-CN" dirty="0" smtClean="0"/>
              <a:t>install</a:t>
            </a:r>
            <a:r>
              <a:rPr lang="zh-CN" altLang="zh-CN" dirty="0"/>
              <a:t>、</a:t>
            </a:r>
            <a:r>
              <a:rPr lang="en-US" altLang="zh-CN" dirty="0"/>
              <a:t>push</a:t>
            </a:r>
            <a:r>
              <a:rPr lang="zh-CN" altLang="zh-CN" dirty="0"/>
              <a:t>、</a:t>
            </a:r>
            <a:r>
              <a:rPr lang="en-US" altLang="zh-CN" dirty="0"/>
              <a:t>shell</a:t>
            </a:r>
            <a:r>
              <a:rPr lang="zh-CN" altLang="zh-CN" dirty="0"/>
              <a:t>等接口，与用户</a:t>
            </a:r>
            <a:r>
              <a:rPr lang="zh-CN" altLang="zh-CN" dirty="0" smtClean="0"/>
              <a:t>交互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zh-CN" dirty="0" smtClean="0"/>
              <a:t>解析这些命令</a:t>
            </a:r>
            <a:r>
              <a:rPr lang="zh-CN" altLang="zh-CN" dirty="0"/>
              <a:t>的参数，做必要预处理，然后</a:t>
            </a:r>
            <a:r>
              <a:rPr lang="zh-CN" altLang="zh-CN" dirty="0" smtClean="0"/>
              <a:t>转</a:t>
            </a:r>
            <a:r>
              <a:rPr lang="zh-CN" altLang="en-US" dirty="0" smtClean="0"/>
              <a:t>换</a:t>
            </a:r>
            <a:r>
              <a:rPr lang="zh-CN" altLang="zh-CN" dirty="0" smtClean="0"/>
              <a:t>为</a:t>
            </a:r>
            <a:r>
              <a:rPr lang="zh-CN" altLang="zh-CN" dirty="0"/>
              <a:t>指令或数据，发送给</a:t>
            </a:r>
            <a:r>
              <a:rPr lang="en-US" altLang="zh-CN" dirty="0" err="1"/>
              <a:t>adb</a:t>
            </a:r>
            <a:r>
              <a:rPr lang="zh-CN" altLang="zh-CN" dirty="0"/>
              <a:t>服务端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/>
              <a:t>adb</a:t>
            </a:r>
            <a:r>
              <a:rPr lang="zh-CN" altLang="zh-CN" dirty="0"/>
              <a:t>服务端再将指令数据转发到模拟器或设备中，由</a:t>
            </a:r>
            <a:r>
              <a:rPr lang="en-US" altLang="zh-CN" dirty="0" err="1"/>
              <a:t>adbd</a:t>
            </a:r>
            <a:r>
              <a:rPr lang="zh-CN" altLang="zh-CN" dirty="0"/>
              <a:t>处理，产生结果，再通过</a:t>
            </a:r>
            <a:r>
              <a:rPr lang="en-US" altLang="zh-CN" dirty="0" err="1"/>
              <a:t>adb</a:t>
            </a:r>
            <a:r>
              <a:rPr lang="zh-CN" altLang="zh-CN" dirty="0"/>
              <a:t>服务端接收回来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endParaRPr lang="zh-CN" altLang="zh-CN" dirty="0"/>
          </a:p>
          <a:p>
            <a:endParaRPr lang="en-US" altLang="zh-CN" sz="900" dirty="0" smtClean="0"/>
          </a:p>
          <a:p>
            <a:pPr lvl="1"/>
            <a:endParaRPr lang="en-US" altLang="zh-CN" sz="900" dirty="0" smtClean="0"/>
          </a:p>
          <a:p>
            <a:pPr lvl="1"/>
            <a:endParaRPr lang="en-US" altLang="zh-CN" sz="900" dirty="0" smtClean="0"/>
          </a:p>
        </p:txBody>
      </p:sp>
    </p:spTree>
    <p:extLst>
      <p:ext uri="{BB962C8B-B14F-4D97-AF65-F5344CB8AC3E}">
        <p14:creationId xmlns:p14="http://schemas.microsoft.com/office/powerpoint/2010/main" val="568735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 ADB </a:t>
            </a:r>
            <a:r>
              <a:rPr lang="zh-CN" altLang="en-US" dirty="0" smtClean="0"/>
              <a:t>通信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771550"/>
            <a:ext cx="8229600" cy="3607049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70000"/>
              </a:lnSpc>
            </a:pPr>
            <a:r>
              <a:rPr lang="en-US" altLang="zh-CN" dirty="0" err="1"/>
              <a:t>adb的通信涉及到host端的adb</a:t>
            </a:r>
            <a:r>
              <a:rPr lang="en-US" altLang="zh-CN" dirty="0"/>
              <a:t> </a:t>
            </a:r>
            <a:r>
              <a:rPr lang="en-US" altLang="zh-CN" dirty="0" err="1"/>
              <a:t>client和adb</a:t>
            </a:r>
            <a:r>
              <a:rPr lang="en-US" altLang="zh-CN" dirty="0"/>
              <a:t> </a:t>
            </a:r>
            <a:r>
              <a:rPr lang="en-US" altLang="zh-CN" dirty="0" err="1"/>
              <a:t>server</a:t>
            </a:r>
            <a:r>
              <a:rPr lang="en-US" altLang="zh-CN" dirty="0" err="1" smtClean="0"/>
              <a:t>之间通信</a:t>
            </a:r>
            <a:endParaRPr lang="en-US" altLang="zh-CN" dirty="0" smtClean="0"/>
          </a:p>
          <a:p>
            <a:pPr>
              <a:lnSpc>
                <a:spcPct val="170000"/>
              </a:lnSpc>
            </a:pPr>
            <a:r>
              <a:rPr lang="en-US" altLang="zh-CN" dirty="0" err="1" smtClean="0"/>
              <a:t>adb</a:t>
            </a:r>
            <a:r>
              <a:rPr lang="en-US" altLang="zh-CN" dirty="0" smtClean="0"/>
              <a:t> </a:t>
            </a:r>
            <a:r>
              <a:rPr lang="en-US" altLang="zh-CN" dirty="0"/>
              <a:t>server和adbd</a:t>
            </a:r>
            <a:r>
              <a:rPr lang="en-US" altLang="zh-CN" dirty="0" smtClean="0"/>
              <a:t>之间的通信部分</a:t>
            </a:r>
            <a:r>
              <a:rPr lang="en-US" altLang="zh-CN" dirty="0"/>
              <a:t>（协议描述见：protocol.TXT</a:t>
            </a:r>
            <a:r>
              <a:rPr lang="en-US" altLang="zh-CN" dirty="0" smtClean="0"/>
              <a:t>）</a:t>
            </a:r>
          </a:p>
          <a:p>
            <a:pPr>
              <a:lnSpc>
                <a:spcPct val="200000"/>
              </a:lnSpc>
            </a:pPr>
            <a:endParaRPr lang="en-US" altLang="zh-CN" dirty="0" smtClean="0"/>
          </a:p>
          <a:p>
            <a:r>
              <a:rPr lang="en-US" altLang="zh-CN" dirty="0" smtClean="0"/>
              <a:t>ADB client &amp; ADB Devices &amp; ADB Emulator </a:t>
            </a:r>
            <a:r>
              <a:rPr lang="zh-CN" altLang="en-US" dirty="0" smtClean="0"/>
              <a:t>之间的</a:t>
            </a:r>
            <a:r>
              <a:rPr lang="zh-CN" altLang="zh-CN" dirty="0" smtClean="0"/>
              <a:t>通信</a:t>
            </a:r>
            <a:r>
              <a:rPr lang="zh-CN" altLang="zh-CN" dirty="0"/>
              <a:t>整个流程是这样的</a:t>
            </a:r>
            <a:r>
              <a:rPr lang="zh-CN" altLang="zh-CN" dirty="0" smtClean="0"/>
              <a:t>：</a:t>
            </a:r>
            <a:endParaRPr lang="en-US" altLang="zh-CN" dirty="0"/>
          </a:p>
          <a:p>
            <a:pPr lvl="1"/>
            <a:r>
              <a:rPr lang="en-US" altLang="zh-CN" dirty="0" smtClean="0"/>
              <a:t>client</a:t>
            </a:r>
            <a:r>
              <a:rPr lang="zh-CN" altLang="en-US" dirty="0"/>
              <a:t>调用某个</a:t>
            </a:r>
            <a:r>
              <a:rPr lang="en-US" altLang="zh-CN" dirty="0" err="1"/>
              <a:t>adb</a:t>
            </a:r>
            <a:r>
              <a:rPr lang="zh-CN" altLang="en-US" dirty="0"/>
              <a:t>命令</a:t>
            </a:r>
          </a:p>
          <a:p>
            <a:pPr lvl="1"/>
            <a:r>
              <a:rPr lang="en-US" altLang="zh-CN" dirty="0" err="1"/>
              <a:t>adb</a:t>
            </a:r>
            <a:r>
              <a:rPr lang="zh-CN" altLang="en-US" dirty="0"/>
              <a:t>进程</a:t>
            </a:r>
            <a:r>
              <a:rPr lang="en-US" altLang="zh-CN" dirty="0"/>
              <a:t>fork</a:t>
            </a:r>
            <a:r>
              <a:rPr lang="zh-CN" altLang="en-US" dirty="0"/>
              <a:t>出一个子进程作为</a:t>
            </a:r>
            <a:r>
              <a:rPr lang="en-US" altLang="zh-CN" dirty="0"/>
              <a:t>server</a:t>
            </a:r>
          </a:p>
          <a:p>
            <a:pPr lvl="1"/>
            <a:r>
              <a:rPr lang="en-US" altLang="zh-CN" dirty="0"/>
              <a:t>server</a:t>
            </a:r>
            <a:r>
              <a:rPr lang="zh-CN" altLang="en-US" dirty="0"/>
              <a:t>查找当前连接的</a:t>
            </a:r>
            <a:r>
              <a:rPr lang="en-US" altLang="zh-CN" dirty="0"/>
              <a:t>emulator/device</a:t>
            </a:r>
          </a:p>
          <a:p>
            <a:pPr lvl="1"/>
            <a:r>
              <a:rPr lang="en-US" altLang="zh-CN" dirty="0"/>
              <a:t>server</a:t>
            </a:r>
            <a:r>
              <a:rPr lang="zh-CN" altLang="en-US" dirty="0"/>
              <a:t>接收到来自</a:t>
            </a:r>
            <a:r>
              <a:rPr lang="en-US" altLang="zh-CN" dirty="0"/>
              <a:t>client</a:t>
            </a:r>
            <a:r>
              <a:rPr lang="zh-CN" altLang="en-US" dirty="0"/>
              <a:t>请求</a:t>
            </a:r>
          </a:p>
          <a:p>
            <a:pPr lvl="1"/>
            <a:r>
              <a:rPr lang="en-US" altLang="zh-CN" dirty="0"/>
              <a:t>server</a:t>
            </a:r>
            <a:r>
              <a:rPr lang="zh-CN" altLang="en-US" dirty="0"/>
              <a:t>处理请求，将本地处理不了的请求发给</a:t>
            </a:r>
            <a:r>
              <a:rPr lang="en-US" altLang="zh-CN" dirty="0"/>
              <a:t>emulator/device</a:t>
            </a:r>
          </a:p>
          <a:p>
            <a:pPr lvl="1"/>
            <a:r>
              <a:rPr lang="zh-CN" altLang="en-US" dirty="0" smtClean="0"/>
              <a:t>位于</a:t>
            </a:r>
            <a:r>
              <a:rPr lang="en-US" altLang="zh-CN" dirty="0" smtClean="0"/>
              <a:t>emulator/device</a:t>
            </a:r>
            <a:r>
              <a:rPr lang="zh-CN" altLang="en-US" dirty="0" smtClean="0"/>
              <a:t>的</a:t>
            </a:r>
            <a:r>
              <a:rPr lang="en-US" altLang="zh-CN" dirty="0" err="1"/>
              <a:t>adbd</a:t>
            </a:r>
            <a:r>
              <a:rPr lang="zh-CN" altLang="en-US" dirty="0"/>
              <a:t>拿到请求后交给对应的</a:t>
            </a:r>
            <a:r>
              <a:rPr lang="en-US" altLang="zh-CN" dirty="0"/>
              <a:t>java</a:t>
            </a:r>
            <a:r>
              <a:rPr lang="zh-CN" altLang="en-US" dirty="0"/>
              <a:t>虚拟机进程。</a:t>
            </a:r>
          </a:p>
          <a:p>
            <a:pPr lvl="1"/>
            <a:r>
              <a:rPr lang="en-US" altLang="zh-CN" dirty="0" err="1"/>
              <a:t>adbd</a:t>
            </a:r>
            <a:r>
              <a:rPr lang="zh-CN" altLang="en-US" dirty="0" smtClean="0"/>
              <a:t>将结果</a:t>
            </a:r>
            <a:r>
              <a:rPr lang="zh-CN" altLang="en-US" dirty="0"/>
              <a:t>发回给</a:t>
            </a:r>
            <a:r>
              <a:rPr lang="en-US" altLang="zh-CN" dirty="0"/>
              <a:t>server</a:t>
            </a:r>
          </a:p>
          <a:p>
            <a:pPr lvl="1"/>
            <a:r>
              <a:rPr lang="en-US" altLang="zh-CN" dirty="0"/>
              <a:t>server</a:t>
            </a:r>
            <a:r>
              <a:rPr lang="zh-CN" altLang="en-US" dirty="0"/>
              <a:t>讲结果发回给</a:t>
            </a:r>
            <a:r>
              <a:rPr lang="en-US" altLang="zh-CN" dirty="0"/>
              <a:t>client</a:t>
            </a:r>
          </a:p>
          <a:p>
            <a:pPr lvl="1"/>
            <a:endParaRPr lang="en-US" altLang="zh-CN" b="1" dirty="0" smtClean="0"/>
          </a:p>
          <a:p>
            <a:pPr lvl="1"/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endParaRPr lang="zh-CN" altLang="zh-CN" dirty="0"/>
          </a:p>
          <a:p>
            <a:endParaRPr lang="en-US" altLang="zh-CN" sz="900" dirty="0" smtClean="0"/>
          </a:p>
          <a:p>
            <a:pPr lvl="1"/>
            <a:endParaRPr lang="en-US" altLang="zh-CN" sz="900" dirty="0" smtClean="0"/>
          </a:p>
          <a:p>
            <a:pPr lvl="1"/>
            <a:endParaRPr lang="en-US" altLang="zh-CN" sz="900" dirty="0" smtClean="0"/>
          </a:p>
        </p:txBody>
      </p:sp>
    </p:spTree>
    <p:extLst>
      <p:ext uri="{BB962C8B-B14F-4D97-AF65-F5344CB8AC3E}">
        <p14:creationId xmlns:p14="http://schemas.microsoft.com/office/powerpoint/2010/main" val="606492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277417"/>
            <a:ext cx="6591106" cy="722697"/>
          </a:xfrm>
        </p:spPr>
        <p:txBody>
          <a:bodyPr/>
          <a:lstStyle/>
          <a:p>
            <a:r>
              <a:rPr lang="en-US" altLang="zh-CN" dirty="0" smtClean="0"/>
              <a:t>6. ADB client &amp; ADB Devices &amp; ADB Emulator </a:t>
            </a:r>
            <a:r>
              <a:rPr lang="zh-CN" altLang="en-US" dirty="0" smtClean="0"/>
              <a:t>通信流程</a:t>
            </a:r>
            <a:endParaRPr lang="zh-CN" altLang="en-US" dirty="0"/>
          </a:p>
        </p:txBody>
      </p:sp>
      <p:pic>
        <p:nvPicPr>
          <p:cNvPr id="7170" name="图片 6" descr="screenshot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847740"/>
            <a:ext cx="6128192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8998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zh-CN" b="1" dirty="0" smtClean="0"/>
              <a:t>6. </a:t>
            </a:r>
            <a:r>
              <a:rPr lang="en-US" altLang="zh-CN" b="1" dirty="0" err="1" smtClean="0"/>
              <a:t>adb</a:t>
            </a:r>
            <a:r>
              <a:rPr lang="en-US" altLang="zh-CN" b="1" dirty="0" smtClean="0"/>
              <a:t> </a:t>
            </a:r>
            <a:r>
              <a:rPr lang="en-US" altLang="zh-CN" b="1" dirty="0"/>
              <a:t>client&lt;--&gt;</a:t>
            </a:r>
            <a:r>
              <a:rPr lang="en-US" altLang="zh-CN" b="1" dirty="0" err="1"/>
              <a:t>adb</a:t>
            </a:r>
            <a:r>
              <a:rPr lang="en-US" altLang="zh-CN" b="1" dirty="0"/>
              <a:t> server</a:t>
            </a:r>
            <a:endParaRPr lang="zh-CN" altLang="zh-CN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771550"/>
            <a:ext cx="8229600" cy="3607049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adb</a:t>
            </a:r>
            <a:r>
              <a:rPr lang="en-US" altLang="zh-CN" dirty="0"/>
              <a:t> client</a:t>
            </a:r>
            <a:r>
              <a:rPr lang="zh-CN" altLang="zh-CN" dirty="0"/>
              <a:t>的每个命令都会包含两个部分，前一部分固定</a:t>
            </a:r>
            <a:r>
              <a:rPr lang="en-US" altLang="zh-CN" dirty="0"/>
              <a:t>4</a:t>
            </a:r>
            <a:r>
              <a:rPr lang="zh-CN" altLang="zh-CN" dirty="0"/>
              <a:t>个字节，以十六进制方式指定命令部分的长度。后一部分是真正的内容。发送命令的接口为</a:t>
            </a:r>
            <a:r>
              <a:rPr lang="en-US" altLang="zh-CN" dirty="0" err="1" smtClean="0"/>
              <a:t>writex</a:t>
            </a:r>
            <a:r>
              <a:rPr lang="zh-CN" altLang="en-US" dirty="0" smtClean="0"/>
              <a:t>。</a:t>
            </a:r>
            <a:r>
              <a:rPr lang="zh-CN" altLang="zh-CN" dirty="0" smtClean="0"/>
              <a:t>因此</a:t>
            </a:r>
            <a:r>
              <a:rPr lang="zh-CN" altLang="zh-CN" dirty="0"/>
              <a:t>这两部分至少需要发送两个</a:t>
            </a:r>
            <a:r>
              <a:rPr lang="en-US" altLang="zh-CN" dirty="0" err="1"/>
              <a:t>tcp</a:t>
            </a:r>
            <a:r>
              <a:rPr lang="zh-CN" altLang="zh-CN" dirty="0"/>
              <a:t>包</a:t>
            </a:r>
            <a:r>
              <a:rPr lang="zh-CN" altLang="zh-CN" dirty="0" smtClean="0"/>
              <a:t>。</a:t>
            </a:r>
            <a:endParaRPr lang="zh-CN" altLang="zh-CN" dirty="0"/>
          </a:p>
          <a:p>
            <a:r>
              <a:rPr lang="zh-CN" altLang="zh-CN" dirty="0"/>
              <a:t>例如想要获取</a:t>
            </a:r>
            <a:r>
              <a:rPr lang="en-US" altLang="zh-CN" dirty="0" err="1"/>
              <a:t>adb</a:t>
            </a:r>
            <a:r>
              <a:rPr lang="en-US" altLang="zh-CN" dirty="0"/>
              <a:t> server</a:t>
            </a:r>
            <a:r>
              <a:rPr lang="zh-CN" altLang="zh-CN" dirty="0"/>
              <a:t>的版本号，</a:t>
            </a:r>
            <a:r>
              <a:rPr lang="en-US" altLang="zh-CN" dirty="0"/>
              <a:t>client</a:t>
            </a:r>
            <a:r>
              <a:rPr lang="zh-CN" altLang="zh-CN" dirty="0"/>
              <a:t>首先连接本机的</a:t>
            </a:r>
            <a:r>
              <a:rPr lang="en-US" altLang="zh-CN" dirty="0"/>
              <a:t>TCP 5037</a:t>
            </a:r>
            <a:r>
              <a:rPr lang="zh-CN" altLang="zh-CN" dirty="0"/>
              <a:t>端口，然后发送“</a:t>
            </a:r>
            <a:r>
              <a:rPr lang="en-US" altLang="zh-CN" dirty="0"/>
              <a:t>000C”</a:t>
            </a:r>
            <a:r>
              <a:rPr lang="zh-CN" altLang="zh-CN" dirty="0"/>
              <a:t>和“</a:t>
            </a:r>
            <a:r>
              <a:rPr lang="en-US" altLang="zh-CN" dirty="0" err="1"/>
              <a:t>host:version</a:t>
            </a:r>
            <a:r>
              <a:rPr lang="en-US" altLang="zh-CN" dirty="0"/>
              <a:t>”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endParaRPr lang="zh-CN" altLang="zh-CN" dirty="0"/>
          </a:p>
          <a:p>
            <a:r>
              <a:rPr lang="en-US" altLang="zh-CN" dirty="0" err="1"/>
              <a:t>adb</a:t>
            </a:r>
            <a:r>
              <a:rPr lang="en-US" altLang="zh-CN" dirty="0"/>
              <a:t> server</a:t>
            </a:r>
            <a:r>
              <a:rPr lang="zh-CN" altLang="zh-CN" dirty="0"/>
              <a:t>对</a:t>
            </a:r>
            <a:r>
              <a:rPr lang="en-US" altLang="zh-CN" dirty="0" err="1"/>
              <a:t>adb</a:t>
            </a:r>
            <a:r>
              <a:rPr lang="en-US" altLang="zh-CN" dirty="0"/>
              <a:t> client</a:t>
            </a:r>
            <a:r>
              <a:rPr lang="zh-CN" altLang="zh-CN" dirty="0"/>
              <a:t>回复，分为如下情况：</a:t>
            </a:r>
          </a:p>
          <a:p>
            <a:pPr lvl="1"/>
            <a:r>
              <a:rPr lang="zh-CN" altLang="zh-CN" dirty="0" smtClean="0"/>
              <a:t>成功</a:t>
            </a:r>
            <a:r>
              <a:rPr lang="zh-CN" altLang="zh-CN" dirty="0"/>
              <a:t>，回复四字节串“</a:t>
            </a:r>
            <a:r>
              <a:rPr lang="en-US" altLang="zh-CN" dirty="0"/>
              <a:t>OKAY”</a:t>
            </a:r>
            <a:r>
              <a:rPr lang="zh-CN" altLang="zh-CN" dirty="0"/>
              <a:t>，后面跟的内容根据不同的命令而不同。</a:t>
            </a:r>
          </a:p>
          <a:p>
            <a:pPr lvl="1"/>
            <a:r>
              <a:rPr lang="zh-CN" altLang="zh-CN" dirty="0" smtClean="0"/>
              <a:t>失败</a:t>
            </a:r>
            <a:r>
              <a:rPr lang="zh-CN" altLang="zh-CN" dirty="0"/>
              <a:t>，回复四字节串“</a:t>
            </a:r>
            <a:r>
              <a:rPr lang="en-US" altLang="zh-CN" dirty="0"/>
              <a:t>FAIL”</a:t>
            </a:r>
            <a:r>
              <a:rPr lang="zh-CN" altLang="zh-CN" dirty="0"/>
              <a:t>，然后跟四字节的十六进制长度，以及失败原因。</a:t>
            </a:r>
          </a:p>
          <a:p>
            <a:pPr lvl="1"/>
            <a:r>
              <a:rPr lang="zh-CN" altLang="zh-CN" dirty="0" smtClean="0"/>
              <a:t>对于</a:t>
            </a:r>
            <a:r>
              <a:rPr lang="en-US" altLang="zh-CN" dirty="0" err="1"/>
              <a:t>host:version</a:t>
            </a:r>
            <a:r>
              <a:rPr lang="zh-CN" altLang="zh-CN" dirty="0"/>
              <a:t>，回复</a:t>
            </a:r>
            <a:r>
              <a:rPr lang="en-US" altLang="zh-CN" dirty="0"/>
              <a:t>4</a:t>
            </a:r>
            <a:r>
              <a:rPr lang="zh-CN" altLang="zh-CN" dirty="0"/>
              <a:t>个字节的十六进制字串，代表</a:t>
            </a:r>
            <a:r>
              <a:rPr lang="en-US" altLang="zh-CN" dirty="0"/>
              <a:t>server</a:t>
            </a:r>
            <a:r>
              <a:rPr lang="zh-CN" altLang="zh-CN" dirty="0"/>
              <a:t>的内部版本号。</a:t>
            </a:r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 err="1"/>
              <a:t>adb</a:t>
            </a:r>
            <a:r>
              <a:rPr lang="en-US" altLang="zh-CN" dirty="0"/>
              <a:t> shell command </a:t>
            </a:r>
            <a:r>
              <a:rPr lang="zh-CN" altLang="zh-CN" dirty="0"/>
              <a:t>描述见文件：</a:t>
            </a:r>
            <a:r>
              <a:rPr lang="en-US" altLang="zh-CN" dirty="0"/>
              <a:t>system/core/</a:t>
            </a:r>
            <a:r>
              <a:rPr lang="en-US" altLang="zh-CN" dirty="0" err="1"/>
              <a:t>adb</a:t>
            </a:r>
            <a:r>
              <a:rPr lang="en-US" altLang="zh-CN" dirty="0"/>
              <a:t>/SERVICES.TXT</a:t>
            </a:r>
            <a:endParaRPr lang="zh-CN" altLang="zh-CN" dirty="0"/>
          </a:p>
          <a:p>
            <a:pPr lvl="1"/>
            <a:endParaRPr lang="en-US" altLang="zh-CN" b="1" dirty="0" smtClean="0"/>
          </a:p>
          <a:p>
            <a:pPr lvl="1"/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endParaRPr lang="zh-CN" altLang="zh-CN" dirty="0"/>
          </a:p>
          <a:p>
            <a:endParaRPr lang="en-US" altLang="zh-CN" sz="900" dirty="0" smtClean="0"/>
          </a:p>
          <a:p>
            <a:pPr lvl="1"/>
            <a:endParaRPr lang="en-US" altLang="zh-CN" sz="900" dirty="0" smtClean="0"/>
          </a:p>
          <a:p>
            <a:pPr lvl="1"/>
            <a:endParaRPr lang="en-US" altLang="zh-CN" sz="900" dirty="0" smtClean="0"/>
          </a:p>
        </p:txBody>
      </p:sp>
    </p:spTree>
    <p:extLst>
      <p:ext uri="{BB962C8B-B14F-4D97-AF65-F5344CB8AC3E}">
        <p14:creationId xmlns:p14="http://schemas.microsoft.com/office/powerpoint/2010/main" val="1623837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zh-CN" b="1" dirty="0"/>
              <a:t>6</a:t>
            </a:r>
            <a:r>
              <a:rPr lang="en-US" altLang="zh-CN" b="1" dirty="0" smtClean="0"/>
              <a:t>. </a:t>
            </a:r>
            <a:r>
              <a:rPr lang="en-US" altLang="zh-CN" b="1" dirty="0" err="1" smtClean="0"/>
              <a:t>adb</a:t>
            </a:r>
            <a:r>
              <a:rPr lang="en-US" altLang="zh-CN" b="1" dirty="0" smtClean="0"/>
              <a:t> </a:t>
            </a:r>
            <a:r>
              <a:rPr lang="en-US" altLang="zh-CN" b="1" dirty="0"/>
              <a:t>server&lt;--&gt;</a:t>
            </a:r>
            <a:r>
              <a:rPr lang="en-US" altLang="zh-CN" b="1" dirty="0" err="1"/>
              <a:t>adbd</a:t>
            </a:r>
            <a:endParaRPr lang="zh-CN" altLang="zh-CN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771550"/>
            <a:ext cx="8229600" cy="3607049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adb</a:t>
            </a:r>
            <a:r>
              <a:rPr lang="en-US" altLang="zh-CN" dirty="0"/>
              <a:t> server</a:t>
            </a:r>
            <a:r>
              <a:rPr lang="zh-CN" altLang="zh-CN" dirty="0"/>
              <a:t>和设备或者模拟器之间的通信方式，包含如下两种情况：</a:t>
            </a:r>
          </a:p>
          <a:p>
            <a:pPr lvl="1"/>
            <a:r>
              <a:rPr lang="en-US" altLang="zh-CN" b="1" dirty="0" smtClean="0"/>
              <a:t> </a:t>
            </a:r>
            <a:r>
              <a:rPr lang="en-US" altLang="zh-CN" dirty="0"/>
              <a:t>USB </a:t>
            </a:r>
            <a:r>
              <a:rPr lang="en-US" altLang="zh-CN" dirty="0" smtClean="0"/>
              <a:t>transports</a:t>
            </a:r>
            <a:r>
              <a:rPr lang="zh-CN" altLang="en-US" dirty="0"/>
              <a:t>，</a:t>
            </a:r>
            <a:r>
              <a:rPr lang="en-US" altLang="zh-CN" dirty="0" err="1" smtClean="0"/>
              <a:t>通过</a:t>
            </a:r>
            <a:r>
              <a:rPr lang="en-US" altLang="zh-CN" dirty="0" err="1"/>
              <a:t>USB方式和物理设备通信</a:t>
            </a:r>
            <a:r>
              <a:rPr lang="en-US" altLang="zh-CN" dirty="0"/>
              <a:t>。</a:t>
            </a:r>
            <a:endParaRPr lang="zh-CN" altLang="zh-CN" dirty="0"/>
          </a:p>
          <a:p>
            <a:pPr lvl="1"/>
            <a:r>
              <a:rPr lang="en-US" altLang="zh-CN" b="1" dirty="0" smtClean="0"/>
              <a:t> </a:t>
            </a:r>
            <a:r>
              <a:rPr lang="en-US" altLang="zh-CN" dirty="0"/>
              <a:t>Local </a:t>
            </a:r>
            <a:r>
              <a:rPr lang="en-US" altLang="zh-CN" dirty="0" smtClean="0"/>
              <a:t>transports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通过本机的</a:t>
            </a:r>
            <a:r>
              <a:rPr lang="en-US" altLang="zh-CN" dirty="0" err="1"/>
              <a:t>TCP连接方式和模拟器通信</a:t>
            </a:r>
            <a:r>
              <a:rPr lang="en-US" altLang="zh-CN" dirty="0"/>
              <a:t>。</a:t>
            </a:r>
            <a:endParaRPr lang="zh-CN" altLang="zh-CN" dirty="0"/>
          </a:p>
          <a:p>
            <a:r>
              <a:rPr lang="en-US" altLang="zh-CN" dirty="0" err="1"/>
              <a:t>Adb</a:t>
            </a:r>
            <a:r>
              <a:rPr lang="en-US" altLang="zh-CN" dirty="0"/>
              <a:t> server通过扫描所有5555到5585范围内的奇数端口来定位所有的模拟器或设备。</a:t>
            </a:r>
            <a:r>
              <a:rPr lang="zh-CN" altLang="zh-CN" dirty="0"/>
              <a:t>一旦</a:t>
            </a:r>
            <a:r>
              <a:rPr lang="en-US" altLang="zh-CN" dirty="0" err="1"/>
              <a:t>adb</a:t>
            </a:r>
            <a:r>
              <a:rPr lang="en-US" altLang="zh-CN" dirty="0"/>
              <a:t> server</a:t>
            </a:r>
            <a:r>
              <a:rPr lang="zh-CN" altLang="zh-CN" dirty="0"/>
              <a:t>找到了</a:t>
            </a:r>
            <a:r>
              <a:rPr lang="en-US" altLang="zh-CN" dirty="0" err="1"/>
              <a:t>adbd</a:t>
            </a:r>
            <a:r>
              <a:rPr lang="zh-CN" altLang="zh-CN" dirty="0"/>
              <a:t>守护程序，它将建立一个到该端口的连接。请注意任何模拟器或设备实例会取得两个连续的端口——一个偶数端口用来相应控制台的连接，和一个奇数端口用来响应</a:t>
            </a:r>
            <a:r>
              <a:rPr lang="en-US" altLang="zh-CN" dirty="0" err="1"/>
              <a:t>adb</a:t>
            </a:r>
            <a:r>
              <a:rPr lang="zh-CN" altLang="zh-CN" dirty="0"/>
              <a:t>连接。比如说：</a:t>
            </a:r>
          </a:p>
          <a:p>
            <a:r>
              <a:rPr lang="zh-CN" altLang="zh-CN" dirty="0"/>
              <a:t>模拟器</a:t>
            </a:r>
            <a:r>
              <a:rPr lang="en-US" altLang="zh-CN" dirty="0"/>
              <a:t>1</a:t>
            </a:r>
            <a:r>
              <a:rPr lang="zh-CN" altLang="zh-CN" dirty="0"/>
              <a:t>，控制台：端口</a:t>
            </a:r>
            <a:r>
              <a:rPr lang="en-US" altLang="zh-CN" dirty="0"/>
              <a:t>5554</a:t>
            </a:r>
            <a:endParaRPr lang="zh-CN" altLang="zh-CN" dirty="0"/>
          </a:p>
          <a:p>
            <a:r>
              <a:rPr lang="zh-CN" altLang="zh-CN" dirty="0"/>
              <a:t>模拟器</a:t>
            </a:r>
            <a:r>
              <a:rPr lang="en-US" altLang="zh-CN" dirty="0"/>
              <a:t>1</a:t>
            </a:r>
            <a:r>
              <a:rPr lang="zh-CN" altLang="zh-CN" dirty="0"/>
              <a:t>，</a:t>
            </a:r>
            <a:r>
              <a:rPr lang="en-US" altLang="zh-CN" dirty="0" err="1"/>
              <a:t>Adb</a:t>
            </a:r>
            <a:r>
              <a:rPr lang="zh-CN" altLang="zh-CN" dirty="0"/>
              <a:t>端口</a:t>
            </a:r>
            <a:r>
              <a:rPr lang="en-US" altLang="zh-CN" dirty="0"/>
              <a:t>5555</a:t>
            </a:r>
            <a:endParaRPr lang="zh-CN" altLang="zh-CN" dirty="0"/>
          </a:p>
          <a:p>
            <a:r>
              <a:rPr lang="zh-CN" altLang="zh-CN" dirty="0"/>
              <a:t>模拟器</a:t>
            </a:r>
            <a:r>
              <a:rPr lang="en-US" altLang="zh-CN" dirty="0"/>
              <a:t>2</a:t>
            </a:r>
            <a:r>
              <a:rPr lang="zh-CN" altLang="zh-CN" dirty="0"/>
              <a:t>，控制台端口</a:t>
            </a:r>
            <a:r>
              <a:rPr lang="en-US" altLang="zh-CN" dirty="0"/>
              <a:t> 5556</a:t>
            </a:r>
            <a:endParaRPr lang="zh-CN" altLang="zh-CN" dirty="0"/>
          </a:p>
          <a:p>
            <a:r>
              <a:rPr lang="zh-CN" altLang="zh-CN" dirty="0"/>
              <a:t>模拟器</a:t>
            </a:r>
            <a:r>
              <a:rPr lang="en-US" altLang="zh-CN" dirty="0"/>
              <a:t>2</a:t>
            </a:r>
            <a:r>
              <a:rPr lang="zh-CN" altLang="zh-CN" dirty="0"/>
              <a:t>，</a:t>
            </a:r>
            <a:r>
              <a:rPr lang="en-US" altLang="zh-CN" dirty="0" err="1"/>
              <a:t>Adb</a:t>
            </a:r>
            <a:r>
              <a:rPr lang="zh-CN" altLang="zh-CN" dirty="0"/>
              <a:t>端口</a:t>
            </a:r>
            <a:r>
              <a:rPr lang="en-US" altLang="zh-CN" dirty="0"/>
              <a:t>5557</a:t>
            </a:r>
            <a:endParaRPr lang="zh-CN" altLang="zh-CN" dirty="0"/>
          </a:p>
          <a:p>
            <a:r>
              <a:rPr lang="zh-CN" altLang="zh-CN" dirty="0" smtClean="0"/>
              <a:t>…</a:t>
            </a:r>
            <a:endParaRPr lang="en-US" altLang="zh-CN" b="1" dirty="0" smtClean="0"/>
          </a:p>
          <a:p>
            <a:pPr lvl="1"/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endParaRPr lang="zh-CN" altLang="zh-CN" dirty="0"/>
          </a:p>
          <a:p>
            <a:endParaRPr lang="en-US" altLang="zh-CN" sz="900" dirty="0" smtClean="0"/>
          </a:p>
          <a:p>
            <a:pPr lvl="1"/>
            <a:endParaRPr lang="en-US" altLang="zh-CN" sz="900" dirty="0" smtClean="0"/>
          </a:p>
          <a:p>
            <a:pPr lvl="1"/>
            <a:endParaRPr lang="en-US" altLang="zh-CN" sz="900" dirty="0" smtClean="0"/>
          </a:p>
        </p:txBody>
      </p:sp>
    </p:spTree>
    <p:extLst>
      <p:ext uri="{BB962C8B-B14F-4D97-AF65-F5344CB8AC3E}">
        <p14:creationId xmlns:p14="http://schemas.microsoft.com/office/powerpoint/2010/main" val="202971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zh-CN" b="1" dirty="0" smtClean="0"/>
              <a:t>7. ADB </a:t>
            </a:r>
            <a:r>
              <a:rPr lang="zh-CN" altLang="en-US" b="1" dirty="0" smtClean="0"/>
              <a:t>协议实现</a:t>
            </a:r>
            <a:endParaRPr lang="zh-CN" altLang="zh-CN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771550"/>
            <a:ext cx="8229600" cy="3607049"/>
          </a:xfrm>
        </p:spPr>
        <p:txBody>
          <a:bodyPr>
            <a:normAutofit/>
          </a:bodyPr>
          <a:lstStyle/>
          <a:p>
            <a:r>
              <a:rPr lang="en-US" altLang="zh-CN" dirty="0"/>
              <a:t>transport</a:t>
            </a:r>
            <a:r>
              <a:rPr lang="zh-CN" altLang="zh-CN" dirty="0"/>
              <a:t>层用于处理消息，每个消息包含</a:t>
            </a:r>
            <a:r>
              <a:rPr lang="en-US" altLang="zh-CN" dirty="0"/>
              <a:t>24</a:t>
            </a:r>
            <a:r>
              <a:rPr lang="zh-CN" altLang="zh-CN" dirty="0"/>
              <a:t>个字节的头部，定义</a:t>
            </a:r>
            <a:r>
              <a:rPr lang="zh-CN" altLang="zh-CN" dirty="0" smtClean="0"/>
              <a:t>如下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endParaRPr lang="zh-CN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 smtClean="0"/>
              <a:t>adb</a:t>
            </a:r>
            <a:r>
              <a:rPr lang="en-US" altLang="zh-CN" dirty="0" smtClean="0"/>
              <a:t> </a:t>
            </a:r>
            <a:r>
              <a:rPr lang="en-US" altLang="zh-CN" dirty="0"/>
              <a:t>server 和 </a:t>
            </a:r>
            <a:r>
              <a:rPr lang="en-US" altLang="zh-CN" dirty="0" err="1"/>
              <a:t>adbd传输和接收的都是apacket结构数据，</a:t>
            </a:r>
            <a:r>
              <a:rPr lang="en-US" altLang="zh-CN" dirty="0" err="1" smtClean="0"/>
              <a:t>定义如</a:t>
            </a:r>
            <a:r>
              <a:rPr lang="zh-CN" altLang="en-US" dirty="0"/>
              <a:t>上</a:t>
            </a:r>
            <a:r>
              <a:rPr lang="en-US" altLang="zh-CN" dirty="0" smtClean="0"/>
              <a:t>：</a:t>
            </a:r>
            <a:endParaRPr lang="zh-CN" altLang="zh-CN" dirty="0"/>
          </a:p>
          <a:p>
            <a:pPr lvl="1"/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endParaRPr lang="zh-CN" altLang="zh-CN" dirty="0"/>
          </a:p>
          <a:p>
            <a:endParaRPr lang="en-US" altLang="zh-CN" sz="900" dirty="0" smtClean="0"/>
          </a:p>
          <a:p>
            <a:pPr lvl="1"/>
            <a:endParaRPr lang="en-US" altLang="zh-CN" sz="900" dirty="0" smtClean="0"/>
          </a:p>
          <a:p>
            <a:pPr lvl="1"/>
            <a:endParaRPr lang="en-US" altLang="zh-CN" sz="900" dirty="0" smtClean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2832187"/>
              </p:ext>
            </p:extLst>
          </p:nvPr>
        </p:nvGraphicFramePr>
        <p:xfrm>
          <a:off x="467544" y="915566"/>
          <a:ext cx="4200525" cy="2619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8" name="Visio" r:id="rId3" imgW="2044532" imgH="1275976" progId="Visio.Drawing.11">
                  <p:embed/>
                </p:oleObj>
              </mc:Choice>
              <mc:Fallback>
                <p:oleObj name="Visio" r:id="rId3" imgW="2044532" imgH="1275976" progId="Visio.Drawing.11">
                  <p:embed/>
                  <p:pic>
                    <p:nvPicPr>
                      <p:cNvPr id="0" name="Picture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915566"/>
                        <a:ext cx="4200525" cy="2619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0294157"/>
              </p:ext>
            </p:extLst>
          </p:nvPr>
        </p:nvGraphicFramePr>
        <p:xfrm>
          <a:off x="4860032" y="1059582"/>
          <a:ext cx="4010025" cy="235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9" name="Visio" r:id="rId5" imgW="1942830" imgH="1138956" progId="Visio.Drawing.11">
                  <p:embed/>
                </p:oleObj>
              </mc:Choice>
              <mc:Fallback>
                <p:oleObj name="Visio" r:id="rId5" imgW="1942830" imgH="1138956" progId="Visio.Drawing.11">
                  <p:embed/>
                  <p:pic>
                    <p:nvPicPr>
                      <p:cNvPr id="0" name="Picture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0032" y="1059582"/>
                        <a:ext cx="4010025" cy="2352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5437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735806"/>
            <a:ext cx="8424862" cy="385216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1. ADB</a:t>
            </a:r>
            <a:r>
              <a:rPr lang="zh-CN" altLang="en-US" dirty="0" smtClean="0"/>
              <a:t>概述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2. ADB</a:t>
            </a:r>
            <a:r>
              <a:rPr lang="zh-CN" altLang="en-US" dirty="0" smtClean="0"/>
              <a:t>整体架构和模块组成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3. ADBD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4. ADB Server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5. ADB client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6. ADB </a:t>
            </a:r>
            <a:r>
              <a:rPr lang="zh-CN" altLang="en-US" dirty="0" smtClean="0"/>
              <a:t>通信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7. ADB </a:t>
            </a:r>
            <a:r>
              <a:rPr lang="zh-CN" altLang="en-US" dirty="0" smtClean="0"/>
              <a:t>协议</a:t>
            </a:r>
            <a:endParaRPr lang="en-US" altLang="zh-CN" dirty="0" smtClean="0"/>
          </a:p>
        </p:txBody>
      </p:sp>
      <p:sp>
        <p:nvSpPr>
          <p:cNvPr id="4157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0. </a:t>
            </a:r>
            <a:r>
              <a:rPr lang="zh-CN" altLang="en-US" dirty="0" smtClean="0"/>
              <a:t>目录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zh-CN" b="1" dirty="0"/>
              <a:t>8</a:t>
            </a:r>
            <a:r>
              <a:rPr lang="en-US" altLang="zh-CN" b="1" dirty="0" smtClean="0"/>
              <a:t>. </a:t>
            </a:r>
            <a:r>
              <a:rPr lang="zh-CN" altLang="en-US" b="1" dirty="0" smtClean="0"/>
              <a:t>补充</a:t>
            </a:r>
            <a:endParaRPr lang="zh-CN" altLang="zh-CN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771550"/>
            <a:ext cx="8229600" cy="3607049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一次命令交互的</a:t>
            </a:r>
            <a:r>
              <a:rPr lang="en-US" altLang="zh-CN" dirty="0" smtClean="0"/>
              <a:t>ADB</a:t>
            </a:r>
            <a:r>
              <a:rPr lang="zh-CN" altLang="en-US" dirty="0" smtClean="0"/>
              <a:t>和</a:t>
            </a:r>
            <a:r>
              <a:rPr lang="en-US" altLang="zh-CN" dirty="0" smtClean="0"/>
              <a:t>ADBD</a:t>
            </a:r>
            <a:r>
              <a:rPr lang="zh-CN" altLang="en-US" dirty="0" smtClean="0"/>
              <a:t>的时序图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命令协议具体交互格式</a:t>
            </a:r>
            <a:endParaRPr lang="zh-CN" altLang="zh-CN" dirty="0"/>
          </a:p>
          <a:p>
            <a:pPr lvl="1"/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Adb</a:t>
            </a:r>
            <a:r>
              <a:rPr lang="en-US" altLang="zh-CN" dirty="0" smtClean="0"/>
              <a:t> pull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Adbd</a:t>
            </a:r>
            <a:r>
              <a:rPr lang="en-US" altLang="zh-CN" dirty="0" smtClean="0"/>
              <a:t> pull</a:t>
            </a:r>
            <a:endParaRPr lang="en-US" altLang="zh-CN" dirty="0"/>
          </a:p>
          <a:p>
            <a:pPr marL="0" indent="0">
              <a:buNone/>
            </a:pPr>
            <a:endParaRPr lang="zh-CN" altLang="zh-CN" dirty="0"/>
          </a:p>
          <a:p>
            <a:endParaRPr lang="en-US" altLang="zh-CN" sz="900" dirty="0" smtClean="0"/>
          </a:p>
          <a:p>
            <a:pPr lvl="1"/>
            <a:endParaRPr lang="en-US" altLang="zh-CN" sz="900" dirty="0" smtClean="0"/>
          </a:p>
          <a:p>
            <a:pPr lvl="1"/>
            <a:endParaRPr lang="en-US" altLang="zh-CN" sz="900" dirty="0" smtClean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5344181"/>
              </p:ext>
            </p:extLst>
          </p:nvPr>
        </p:nvGraphicFramePr>
        <p:xfrm>
          <a:off x="1619672" y="1563638"/>
          <a:ext cx="1281113" cy="712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6" name="包装程序外壳对象" showAsIcon="1" r:id="rId3" imgW="1281600" imgH="712440" progId="Package">
                  <p:embed/>
                </p:oleObj>
              </mc:Choice>
              <mc:Fallback>
                <p:oleObj name="包装程序外壳对象" showAsIcon="1" r:id="rId3" imgW="1281600" imgH="712440" progId="Package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1563638"/>
                        <a:ext cx="1281113" cy="712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0485865"/>
              </p:ext>
            </p:extLst>
          </p:nvPr>
        </p:nvGraphicFramePr>
        <p:xfrm>
          <a:off x="1619672" y="2139702"/>
          <a:ext cx="1408113" cy="712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7" name="包装程序外壳对象" showAsIcon="1" r:id="rId5" imgW="1408680" imgH="712440" progId="Package">
                  <p:embed/>
                </p:oleObj>
              </mc:Choice>
              <mc:Fallback>
                <p:oleObj name="包装程序外壳对象" showAsIcon="1" r:id="rId5" imgW="1408680" imgH="712440" progId="Package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2139702"/>
                        <a:ext cx="1408113" cy="712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07795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3428992" y="3214693"/>
            <a:ext cx="2357454" cy="1214445"/>
          </a:xfrm>
        </p:spPr>
        <p:txBody>
          <a:bodyPr/>
          <a:lstStyle/>
          <a:p>
            <a:pPr algn="ctr"/>
            <a:r>
              <a:rPr lang="en-US" altLang="zh-CN" sz="2800" dirty="0" smtClean="0">
                <a:latin typeface="Arial" pitchFamily="34" charset="0"/>
                <a:cs typeface="Arial" pitchFamily="34" charset="0"/>
              </a:rPr>
              <a:t>THANK YOU!</a:t>
            </a:r>
            <a:endParaRPr lang="zh-CN" altLang="en-US" sz="2800" dirty="0">
              <a:solidFill>
                <a:schemeClr val="bg1">
                  <a:lumMod val="8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 ADB</a:t>
            </a:r>
            <a:r>
              <a:rPr lang="zh-CN" altLang="en-US" dirty="0" smtClean="0"/>
              <a:t>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771550"/>
            <a:ext cx="8229600" cy="3607049"/>
          </a:xfrm>
        </p:spPr>
        <p:txBody>
          <a:bodyPr>
            <a:normAutofit/>
          </a:bodyPr>
          <a:lstStyle/>
          <a:p>
            <a:r>
              <a:rPr lang="x-none" altLang="zh-CN" dirty="0"/>
              <a:t>Android Debug Bridge (adb) </a:t>
            </a:r>
            <a:r>
              <a:rPr lang="zh-CN" altLang="zh-CN" dirty="0"/>
              <a:t>是一个</a:t>
            </a:r>
            <a:r>
              <a:rPr lang="x-none" altLang="zh-CN" dirty="0"/>
              <a:t>android</a:t>
            </a:r>
            <a:r>
              <a:rPr lang="zh-CN" altLang="zh-CN" dirty="0"/>
              <a:t>开发调试工具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x-none" altLang="zh-CN" dirty="0"/>
              <a:t>adb</a:t>
            </a:r>
            <a:r>
              <a:rPr lang="zh-CN" altLang="zh-CN" dirty="0"/>
              <a:t>源码位置是：</a:t>
            </a:r>
            <a:r>
              <a:rPr lang="x-none" altLang="zh-CN" dirty="0"/>
              <a:t>system/core/adb</a:t>
            </a:r>
            <a:r>
              <a:rPr lang="x-none" altLang="zh-CN" dirty="0" smtClean="0"/>
              <a:t>.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ADB</a:t>
            </a:r>
            <a:r>
              <a:rPr lang="zh-CN" altLang="en-US" dirty="0" smtClean="0"/>
              <a:t>的组成：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err="1" smtClean="0"/>
              <a:t>adb</a:t>
            </a:r>
            <a:r>
              <a:rPr lang="en-US" altLang="zh-CN" dirty="0" smtClean="0"/>
              <a:t>/adb.exe</a:t>
            </a:r>
            <a:r>
              <a:rPr lang="zh-CN" altLang="en-US" dirty="0" smtClean="0"/>
              <a:t>，</a:t>
            </a:r>
            <a:r>
              <a:rPr lang="zh-CN" altLang="zh-CN" dirty="0" smtClean="0"/>
              <a:t>运行</a:t>
            </a:r>
            <a:r>
              <a:rPr lang="zh-CN" altLang="zh-CN" dirty="0"/>
              <a:t>于</a:t>
            </a:r>
            <a:r>
              <a:rPr lang="en-US" altLang="zh-CN" dirty="0"/>
              <a:t>PC</a:t>
            </a:r>
            <a:r>
              <a:rPr lang="zh-CN" altLang="zh-CN" dirty="0"/>
              <a:t>端，包括</a:t>
            </a:r>
            <a:r>
              <a:rPr lang="en-US" altLang="zh-CN" dirty="0"/>
              <a:t>Linux</a:t>
            </a:r>
            <a:r>
              <a:rPr lang="zh-CN" altLang="zh-CN" dirty="0"/>
              <a:t>、</a:t>
            </a:r>
            <a:r>
              <a:rPr lang="en-US" altLang="zh-CN" dirty="0"/>
              <a:t>Windows</a:t>
            </a:r>
            <a:r>
              <a:rPr lang="zh-CN" altLang="zh-CN" dirty="0"/>
              <a:t>、</a:t>
            </a:r>
            <a:r>
              <a:rPr lang="en-US" altLang="zh-CN" dirty="0"/>
              <a:t>Mac OS</a:t>
            </a:r>
            <a:r>
              <a:rPr lang="zh-CN" altLang="zh-CN" dirty="0"/>
              <a:t>等系统</a:t>
            </a:r>
            <a:r>
              <a:rPr lang="zh-CN" altLang="zh-CN" dirty="0" smtClean="0"/>
              <a:t>之中</a:t>
            </a:r>
            <a:r>
              <a:rPr lang="zh-CN" altLang="en-US" dirty="0"/>
              <a:t>。</a:t>
            </a:r>
            <a:endParaRPr lang="zh-CN" altLang="zh-CN" dirty="0"/>
          </a:p>
          <a:p>
            <a:pPr lvl="1">
              <a:lnSpc>
                <a:spcPct val="150000"/>
              </a:lnSpc>
            </a:pPr>
            <a:r>
              <a:rPr lang="en-US" altLang="zh-CN" dirty="0" err="1"/>
              <a:t>adbd</a:t>
            </a:r>
            <a:r>
              <a:rPr lang="zh-CN" altLang="zh-CN" dirty="0"/>
              <a:t>运行于</a:t>
            </a:r>
            <a:r>
              <a:rPr lang="en-US" altLang="zh-CN" dirty="0"/>
              <a:t>Android</a:t>
            </a:r>
            <a:r>
              <a:rPr lang="zh-CN" altLang="zh-CN" dirty="0"/>
              <a:t>设备的底层</a:t>
            </a:r>
            <a:r>
              <a:rPr lang="en-US" altLang="zh-CN" dirty="0"/>
              <a:t>Linux</a:t>
            </a:r>
            <a:r>
              <a:rPr lang="zh-CN" altLang="zh-CN" dirty="0" smtClean="0"/>
              <a:t>之中。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zh-CN" dirty="0"/>
              <a:t>构建不同文件，通过传入</a:t>
            </a:r>
            <a:r>
              <a:rPr lang="en-US" altLang="zh-CN" dirty="0"/>
              <a:t>Android.mk</a:t>
            </a:r>
            <a:r>
              <a:rPr lang="zh-CN" altLang="zh-CN" dirty="0"/>
              <a:t>的</a:t>
            </a:r>
            <a:r>
              <a:rPr lang="en-US" altLang="zh-CN" dirty="0"/>
              <a:t>$(BUILD_SIMULATOR)</a:t>
            </a:r>
            <a:r>
              <a:rPr lang="zh-CN" altLang="zh-CN" dirty="0"/>
              <a:t>变量是否为真。源码中由</a:t>
            </a:r>
            <a:r>
              <a:rPr lang="en-US" altLang="zh-CN" dirty="0"/>
              <a:t>ADB_HOST</a:t>
            </a:r>
            <a:r>
              <a:rPr lang="zh-CN" altLang="zh-CN" dirty="0"/>
              <a:t>宏用来区分本地主机</a:t>
            </a:r>
            <a:r>
              <a:rPr lang="en-US" altLang="zh-CN" dirty="0"/>
              <a:t>(</a:t>
            </a:r>
            <a:r>
              <a:rPr lang="en-US" altLang="zh-CN" dirty="0" err="1"/>
              <a:t>adb</a:t>
            </a:r>
            <a:r>
              <a:rPr lang="en-US" altLang="zh-CN" dirty="0"/>
              <a:t>)</a:t>
            </a:r>
            <a:r>
              <a:rPr lang="zh-CN" altLang="zh-CN" dirty="0"/>
              <a:t>和目标机</a:t>
            </a:r>
            <a:r>
              <a:rPr lang="en-US" altLang="zh-CN" dirty="0"/>
              <a:t>(</a:t>
            </a:r>
            <a:r>
              <a:rPr lang="en-US" altLang="zh-CN" dirty="0" err="1"/>
              <a:t>adbd</a:t>
            </a:r>
            <a:r>
              <a:rPr lang="en-US" altLang="zh-CN" dirty="0"/>
              <a:t>)</a:t>
            </a:r>
            <a:r>
              <a:rPr lang="zh-CN" altLang="zh-CN" dirty="0"/>
              <a:t>。</a:t>
            </a:r>
          </a:p>
          <a:p>
            <a:endParaRPr lang="zh-CN" altLang="zh-CN" dirty="0"/>
          </a:p>
          <a:p>
            <a:endParaRPr lang="en-US" altLang="zh-CN" sz="900" dirty="0" smtClean="0"/>
          </a:p>
          <a:p>
            <a:pPr lvl="1"/>
            <a:endParaRPr lang="en-US" altLang="zh-CN" sz="900" dirty="0" smtClean="0"/>
          </a:p>
          <a:p>
            <a:pPr lvl="1"/>
            <a:endParaRPr lang="en-US" altLang="zh-CN" sz="9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 ADB</a:t>
            </a:r>
            <a:r>
              <a:rPr lang="zh-CN" altLang="en-US" dirty="0" smtClean="0"/>
              <a:t>各模块组成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771550"/>
            <a:ext cx="8229600" cy="3607049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ADB</a:t>
            </a:r>
            <a:r>
              <a:rPr lang="zh-CN" altLang="en-US" dirty="0" smtClean="0"/>
              <a:t>各模块定义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err="1"/>
              <a:t>adb</a:t>
            </a:r>
            <a:r>
              <a:rPr lang="en-US" altLang="zh-CN" dirty="0"/>
              <a:t> server</a:t>
            </a:r>
            <a:r>
              <a:rPr lang="zh-CN" altLang="en-US" dirty="0"/>
              <a:t>： 计算机上的一个服务进程，进程名为</a:t>
            </a:r>
            <a:r>
              <a:rPr lang="en-US" altLang="zh-CN" dirty="0" err="1" smtClean="0"/>
              <a:t>adb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err="1"/>
              <a:t>adbd</a:t>
            </a:r>
            <a:r>
              <a:rPr lang="en-US" altLang="zh-CN" dirty="0"/>
              <a:t> (</a:t>
            </a:r>
            <a:r>
              <a:rPr lang="en-US" altLang="zh-CN" dirty="0" err="1"/>
              <a:t>adb</a:t>
            </a:r>
            <a:r>
              <a:rPr lang="en-US" altLang="zh-CN" dirty="0"/>
              <a:t> daemon) </a:t>
            </a:r>
            <a:r>
              <a:rPr lang="zh-CN" altLang="en-US" dirty="0"/>
              <a:t>： </a:t>
            </a:r>
            <a:r>
              <a:rPr lang="en-US" altLang="zh-CN" dirty="0"/>
              <a:t>Android </a:t>
            </a:r>
            <a:r>
              <a:rPr lang="zh-CN" altLang="en-US" dirty="0"/>
              <a:t>手机上的一个服务进程，进程名为</a:t>
            </a:r>
            <a:r>
              <a:rPr lang="en-US" altLang="zh-CN" dirty="0" err="1" smtClean="0"/>
              <a:t>adbd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err="1"/>
              <a:t>adb</a:t>
            </a:r>
            <a:r>
              <a:rPr lang="en-US" altLang="zh-CN" dirty="0"/>
              <a:t> client</a:t>
            </a:r>
            <a:r>
              <a:rPr lang="zh-CN" altLang="en-US" dirty="0"/>
              <a:t>：你可以认为是计算机上的一个终端窗口，进程名也为</a:t>
            </a:r>
            <a:r>
              <a:rPr lang="en-US" altLang="zh-CN" dirty="0" err="1" smtClean="0"/>
              <a:t>adb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/>
              <a:t>DDMS</a:t>
            </a:r>
            <a:r>
              <a:rPr lang="zh-CN" altLang="en-US" dirty="0"/>
              <a:t>：</a:t>
            </a:r>
            <a:r>
              <a:rPr lang="en-US" altLang="zh-CN" dirty="0" err="1"/>
              <a:t>Dalvik</a:t>
            </a:r>
            <a:r>
              <a:rPr lang="en-US" altLang="zh-CN" dirty="0"/>
              <a:t> Debug Monitor </a:t>
            </a:r>
            <a:r>
              <a:rPr lang="en-US" altLang="zh-CN" dirty="0" smtClean="0"/>
              <a:t>Service</a:t>
            </a:r>
          </a:p>
          <a:p>
            <a:pPr lvl="1">
              <a:lnSpc>
                <a:spcPct val="150000"/>
              </a:lnSpc>
            </a:pPr>
            <a:r>
              <a:rPr lang="en-US" altLang="zh-CN" dirty="0" err="1"/>
              <a:t>Jdwp</a:t>
            </a:r>
            <a:r>
              <a:rPr lang="zh-CN" altLang="en-US" dirty="0"/>
              <a:t>： </a:t>
            </a:r>
            <a:r>
              <a:rPr lang="en-US" altLang="zh-CN" dirty="0"/>
              <a:t>Java Debug Wire Protocol</a:t>
            </a:r>
            <a:endParaRPr lang="en-US" altLang="zh-CN" dirty="0" smtClean="0"/>
          </a:p>
          <a:p>
            <a:endParaRPr lang="en-US" altLang="zh-CN" dirty="0"/>
          </a:p>
          <a:p>
            <a:endParaRPr lang="zh-CN" altLang="zh-CN" dirty="0"/>
          </a:p>
          <a:p>
            <a:endParaRPr lang="zh-CN" altLang="zh-CN" dirty="0"/>
          </a:p>
          <a:p>
            <a:endParaRPr lang="en-US" altLang="zh-CN" sz="900" dirty="0" smtClean="0"/>
          </a:p>
          <a:p>
            <a:pPr lvl="1"/>
            <a:endParaRPr lang="en-US" altLang="zh-CN" sz="900" dirty="0" smtClean="0"/>
          </a:p>
          <a:p>
            <a:pPr lvl="1"/>
            <a:endParaRPr lang="en-US" altLang="zh-CN" sz="900" dirty="0" smtClean="0"/>
          </a:p>
        </p:txBody>
      </p:sp>
    </p:spTree>
    <p:extLst>
      <p:ext uri="{BB962C8B-B14F-4D97-AF65-F5344CB8AC3E}">
        <p14:creationId xmlns:p14="http://schemas.microsoft.com/office/powerpoint/2010/main" val="938535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 ADB</a:t>
            </a:r>
            <a:r>
              <a:rPr lang="zh-CN" altLang="en-US" dirty="0"/>
              <a:t>整体</a:t>
            </a:r>
            <a:r>
              <a:rPr lang="zh-CN" altLang="en-US" dirty="0" smtClean="0"/>
              <a:t>架构和数据传输流程图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1" y="1275606"/>
            <a:ext cx="4314825" cy="277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467544" y="825289"/>
            <a:ext cx="8229600" cy="3960440"/>
          </a:xfrm>
        </p:spPr>
        <p:txBody>
          <a:bodyPr>
            <a:normAutofit fontScale="92500"/>
          </a:bodyPr>
          <a:lstStyle/>
          <a:p>
            <a:r>
              <a:rPr lang="en-US" altLang="zh-CN" dirty="0" err="1"/>
              <a:t>DDMS和Jdwp不做多的了解。只看adb模块，如下图</a:t>
            </a:r>
            <a:r>
              <a:rPr lang="en-US" altLang="zh-CN" dirty="0" smtClean="0"/>
              <a:t>：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system/core/</a:t>
            </a:r>
            <a:r>
              <a:rPr lang="en-US" altLang="zh-CN" dirty="0" err="1"/>
              <a:t>adb</a:t>
            </a:r>
            <a:r>
              <a:rPr lang="en-US" altLang="zh-CN" dirty="0"/>
              <a:t>/</a:t>
            </a:r>
            <a:r>
              <a:rPr lang="en-US" altLang="zh-CN" dirty="0" err="1"/>
              <a:t>OVERVIEW.txt文件中对它们的关系进行了描述</a:t>
            </a:r>
            <a:r>
              <a:rPr lang="en-US" altLang="zh-CN" dirty="0"/>
              <a:t>。</a:t>
            </a:r>
            <a:endParaRPr lang="zh-CN" altLang="zh-CN" dirty="0"/>
          </a:p>
          <a:p>
            <a:r>
              <a:rPr lang="en-US" altLang="zh-CN" dirty="0"/>
              <a:t>system/core/</a:t>
            </a:r>
            <a:r>
              <a:rPr lang="en-US" altLang="zh-CN" dirty="0" err="1"/>
              <a:t>adb</a:t>
            </a:r>
            <a:r>
              <a:rPr lang="en-US" altLang="zh-CN" dirty="0"/>
              <a:t>/</a:t>
            </a:r>
            <a:r>
              <a:rPr lang="en-US" altLang="zh-CN" dirty="0" err="1"/>
              <a:t>protocol.txt和OVERVIEW.txt描述了各模块之间通信协作的协议格式</a:t>
            </a:r>
            <a:r>
              <a:rPr lang="en-US" altLang="zh-CN" dirty="0"/>
              <a:t>。</a:t>
            </a:r>
            <a:endParaRPr lang="zh-CN" altLang="zh-CN" dirty="0"/>
          </a:p>
          <a:p>
            <a:pPr marL="0" indent="0">
              <a:buNone/>
            </a:pPr>
            <a:endParaRPr lang="zh-CN" altLang="zh-CN" dirty="0" smtClean="0"/>
          </a:p>
          <a:p>
            <a:endParaRPr lang="zh-CN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zh-CN" dirty="0"/>
          </a:p>
          <a:p>
            <a:endParaRPr lang="zh-CN" altLang="zh-CN" dirty="0"/>
          </a:p>
          <a:p>
            <a:endParaRPr lang="en-US" altLang="zh-CN" sz="900" dirty="0" smtClean="0"/>
          </a:p>
          <a:p>
            <a:pPr lvl="1"/>
            <a:endParaRPr lang="en-US" altLang="zh-CN" sz="900" dirty="0" smtClean="0"/>
          </a:p>
          <a:p>
            <a:pPr lvl="1"/>
            <a:endParaRPr lang="en-US" altLang="zh-CN" sz="900" dirty="0" smtClean="0"/>
          </a:p>
        </p:txBody>
      </p:sp>
    </p:spTree>
    <p:extLst>
      <p:ext uri="{BB962C8B-B14F-4D97-AF65-F5344CB8AC3E}">
        <p14:creationId xmlns:p14="http://schemas.microsoft.com/office/powerpoint/2010/main" val="3640927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 ADB</a:t>
            </a:r>
            <a:r>
              <a:rPr lang="zh-CN" altLang="en-US" dirty="0"/>
              <a:t>整体</a:t>
            </a:r>
            <a:r>
              <a:rPr lang="zh-CN" altLang="en-US" dirty="0" smtClean="0"/>
              <a:t>架构和数据传输流程图</a:t>
            </a:r>
            <a:endParaRPr lang="zh-CN" altLang="en-US" dirty="0"/>
          </a:p>
        </p:txBody>
      </p:sp>
      <p:pic>
        <p:nvPicPr>
          <p:cNvPr id="1027" name="图片 5" descr="screenshot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857280"/>
            <a:ext cx="5864737" cy="3829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5475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123478"/>
            <a:ext cx="5757874" cy="722697"/>
          </a:xfrm>
        </p:spPr>
        <p:txBody>
          <a:bodyPr/>
          <a:lstStyle/>
          <a:p>
            <a:r>
              <a:rPr lang="en-US" altLang="zh-CN" dirty="0" smtClean="0"/>
              <a:t>2. Android 6.0 ADB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C++</a:t>
            </a:r>
            <a:r>
              <a:rPr lang="zh-CN" altLang="en-US" dirty="0" smtClean="0"/>
              <a:t>改写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4008" y="915566"/>
            <a:ext cx="2905696" cy="3643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771550"/>
            <a:ext cx="2797870" cy="4077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5682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 </a:t>
            </a:r>
            <a:r>
              <a:rPr lang="zh-CN" altLang="en-US" dirty="0" smtClean="0"/>
              <a:t>软件实现方面主要的模块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771550"/>
            <a:ext cx="8229600" cy="3607049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zh-CN" dirty="0" err="1" smtClean="0"/>
              <a:t>fdevent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通过</a:t>
            </a:r>
            <a:r>
              <a:rPr lang="en-US" altLang="zh-CN" dirty="0" smtClean="0"/>
              <a:t>select</a:t>
            </a:r>
            <a:r>
              <a:rPr lang="zh-CN" altLang="en-US" dirty="0" smtClean="0"/>
              <a:t>非阻塞方式，循环查询文件上的读写操作，提交给处理函数。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transport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s</a:t>
            </a:r>
            <a:r>
              <a:rPr lang="en-US" altLang="zh-CN" dirty="0" smtClean="0"/>
              <a:t>ocket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usb</a:t>
            </a:r>
            <a:r>
              <a:rPr lang="zh-CN" altLang="en-US" dirty="0" smtClean="0"/>
              <a:t>文件描述符的中转。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err="1" smtClean="0"/>
              <a:t>usb_ffs_open</a:t>
            </a:r>
            <a:r>
              <a:rPr lang="en-US" altLang="zh-CN" dirty="0" err="1"/>
              <a:t>_</a:t>
            </a:r>
            <a:r>
              <a:rPr lang="en-US" altLang="zh-CN" dirty="0" err="1" smtClean="0"/>
              <a:t>thread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读取</a:t>
            </a:r>
            <a:r>
              <a:rPr lang="en-US" altLang="zh-CN" dirty="0" smtClean="0"/>
              <a:t>USB</a:t>
            </a:r>
            <a:r>
              <a:rPr lang="zh-CN" altLang="en-US" dirty="0" smtClean="0"/>
              <a:t>的事件发送给</a:t>
            </a:r>
            <a:r>
              <a:rPr lang="en-US" altLang="zh-CN" dirty="0" smtClean="0"/>
              <a:t>transport</a:t>
            </a:r>
            <a:r>
              <a:rPr lang="zh-CN" altLang="en-US" dirty="0" smtClean="0"/>
              <a:t>模块。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input thread &amp; output thread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通过</a:t>
            </a:r>
            <a:r>
              <a:rPr lang="en-US" altLang="zh-CN" dirty="0" err="1" smtClean="0"/>
              <a:t>read_packet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write_packet</a:t>
            </a:r>
            <a:r>
              <a:rPr lang="zh-CN" altLang="en-US" dirty="0" smtClean="0"/>
              <a:t>将文件上的数据，加入以</a:t>
            </a:r>
            <a:r>
              <a:rPr lang="en-US" altLang="zh-CN" dirty="0" smtClean="0"/>
              <a:t>select</a:t>
            </a:r>
            <a:r>
              <a:rPr lang="zh-CN" altLang="en-US" dirty="0" smtClean="0"/>
              <a:t>集合中。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err="1"/>
              <a:t>a</a:t>
            </a:r>
            <a:r>
              <a:rPr lang="en-US" altLang="zh-CN" dirty="0" err="1" smtClean="0"/>
              <a:t>db</a:t>
            </a:r>
            <a:r>
              <a:rPr lang="en-US" altLang="zh-CN" dirty="0" smtClean="0"/>
              <a:t> command</a:t>
            </a:r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对</a:t>
            </a:r>
            <a:r>
              <a:rPr lang="en-US" altLang="zh-CN" dirty="0" smtClean="0"/>
              <a:t>ADB</a:t>
            </a:r>
            <a:r>
              <a:rPr lang="zh-CN" altLang="en-US" dirty="0" smtClean="0"/>
              <a:t>命令进行解析。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zh-CN" dirty="0"/>
          </a:p>
          <a:p>
            <a:pPr lvl="1">
              <a:lnSpc>
                <a:spcPct val="150000"/>
              </a:lnSpc>
            </a:pPr>
            <a:endParaRPr lang="en-US" altLang="zh-CN" dirty="0"/>
          </a:p>
          <a:p>
            <a:endParaRPr lang="en-US" altLang="zh-CN" dirty="0"/>
          </a:p>
          <a:p>
            <a:endParaRPr lang="zh-CN" altLang="zh-CN" dirty="0"/>
          </a:p>
          <a:p>
            <a:endParaRPr lang="zh-CN" altLang="zh-CN" dirty="0"/>
          </a:p>
          <a:p>
            <a:endParaRPr lang="en-US" altLang="zh-CN" sz="900" dirty="0" smtClean="0"/>
          </a:p>
          <a:p>
            <a:pPr lvl="1"/>
            <a:endParaRPr lang="en-US" altLang="zh-CN" sz="900" dirty="0" smtClean="0"/>
          </a:p>
          <a:p>
            <a:pPr lvl="1"/>
            <a:endParaRPr lang="en-US" altLang="zh-CN" sz="900" dirty="0" smtClean="0"/>
          </a:p>
        </p:txBody>
      </p:sp>
    </p:spTree>
    <p:extLst>
      <p:ext uri="{BB962C8B-B14F-4D97-AF65-F5344CB8AC3E}">
        <p14:creationId xmlns:p14="http://schemas.microsoft.com/office/powerpoint/2010/main" val="2385238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 ADBD(ADB </a:t>
            </a:r>
            <a:r>
              <a:rPr lang="en-US" altLang="zh-CN" dirty="0" err="1" smtClean="0"/>
              <a:t>Deamon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771550"/>
            <a:ext cx="8229600" cy="3607049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zh-CN" altLang="zh-CN" dirty="0"/>
              <a:t>运行于</a:t>
            </a:r>
            <a:r>
              <a:rPr lang="en-US" altLang="zh-CN" dirty="0"/>
              <a:t>device/emulator</a:t>
            </a:r>
            <a:r>
              <a:rPr lang="zh-CN" altLang="zh-CN" dirty="0"/>
              <a:t>的守护进程（</a:t>
            </a:r>
            <a:r>
              <a:rPr lang="en-US" altLang="zh-CN" dirty="0"/>
              <a:t>Local service</a:t>
            </a:r>
            <a:r>
              <a:rPr lang="zh-CN" altLang="zh-CN" dirty="0"/>
              <a:t>）。其作用如下：</a:t>
            </a:r>
          </a:p>
          <a:p>
            <a:pPr lvl="1">
              <a:lnSpc>
                <a:spcPct val="200000"/>
              </a:lnSpc>
            </a:pPr>
            <a:r>
              <a:rPr lang="zh-CN" altLang="zh-CN" dirty="0" smtClean="0"/>
              <a:t>用来</a:t>
            </a:r>
            <a:r>
              <a:rPr lang="zh-CN" altLang="zh-CN" dirty="0"/>
              <a:t>连接</a:t>
            </a:r>
            <a:r>
              <a:rPr lang="en-US" altLang="zh-CN" dirty="0"/>
              <a:t>device/emulator</a:t>
            </a:r>
            <a:r>
              <a:rPr lang="zh-CN" altLang="zh-CN" dirty="0"/>
              <a:t>和</a:t>
            </a:r>
            <a:r>
              <a:rPr lang="en-US" altLang="zh-CN" dirty="0" err="1"/>
              <a:t>adb</a:t>
            </a:r>
            <a:r>
              <a:rPr lang="en-US" altLang="zh-CN" dirty="0"/>
              <a:t> server</a:t>
            </a:r>
            <a:r>
              <a:rPr lang="zh-CN" altLang="zh-CN" dirty="0"/>
              <a:t>，</a:t>
            </a:r>
            <a:r>
              <a:rPr lang="en-US" altLang="zh-CN" dirty="0"/>
              <a:t>device</a:t>
            </a:r>
            <a:r>
              <a:rPr lang="zh-CN" altLang="zh-CN" dirty="0"/>
              <a:t>通过</a:t>
            </a:r>
            <a:r>
              <a:rPr lang="en-US" altLang="zh-CN" dirty="0"/>
              <a:t>USB</a:t>
            </a:r>
            <a:r>
              <a:rPr lang="zh-CN" altLang="zh-CN" dirty="0"/>
              <a:t>连接，</a:t>
            </a:r>
            <a:r>
              <a:rPr lang="en-US" altLang="zh-CN" dirty="0"/>
              <a:t>emulator</a:t>
            </a:r>
            <a:r>
              <a:rPr lang="zh-CN" altLang="zh-CN" dirty="0"/>
              <a:t>通过</a:t>
            </a:r>
            <a:r>
              <a:rPr lang="en-US" altLang="zh-CN" dirty="0"/>
              <a:t>TCP</a:t>
            </a:r>
            <a:r>
              <a:rPr lang="zh-CN" altLang="zh-CN" dirty="0"/>
              <a:t>连接。</a:t>
            </a:r>
          </a:p>
          <a:p>
            <a:pPr lvl="1">
              <a:lnSpc>
                <a:spcPct val="200000"/>
              </a:lnSpc>
            </a:pPr>
            <a:r>
              <a:rPr lang="zh-CN" altLang="zh-CN" dirty="0" smtClean="0"/>
              <a:t>为</a:t>
            </a:r>
            <a:r>
              <a:rPr lang="en-US" altLang="zh-CN" dirty="0"/>
              <a:t>device/emulator</a:t>
            </a:r>
            <a:r>
              <a:rPr lang="zh-CN" altLang="zh-CN" dirty="0"/>
              <a:t>提供服务</a:t>
            </a:r>
            <a:r>
              <a:rPr lang="en-US" altLang="zh-CN" dirty="0"/>
              <a:t>--&gt; </a:t>
            </a:r>
            <a:r>
              <a:rPr lang="en-US" altLang="zh-CN" dirty="0" err="1"/>
              <a:t>adb</a:t>
            </a:r>
            <a:r>
              <a:rPr lang="en-US" altLang="zh-CN" dirty="0"/>
              <a:t> </a:t>
            </a:r>
            <a:r>
              <a:rPr lang="en-US" altLang="zh-CN" dirty="0" smtClean="0"/>
              <a:t>service</a:t>
            </a:r>
            <a:r>
              <a:rPr lang="zh-CN" altLang="en-US" dirty="0" smtClean="0"/>
              <a:t>，响应</a:t>
            </a:r>
            <a:r>
              <a:rPr lang="en-US" altLang="zh-CN" dirty="0" smtClean="0"/>
              <a:t>Host</a:t>
            </a:r>
            <a:r>
              <a:rPr lang="zh-CN" altLang="en-US" dirty="0" smtClean="0"/>
              <a:t>的</a:t>
            </a:r>
            <a:r>
              <a:rPr lang="en-US" altLang="zh-CN" dirty="0" smtClean="0"/>
              <a:t>ADB</a:t>
            </a:r>
            <a:r>
              <a:rPr lang="zh-CN" altLang="en-US" dirty="0" smtClean="0"/>
              <a:t>命令</a:t>
            </a:r>
            <a:endParaRPr lang="zh-CN" altLang="zh-CN" dirty="0"/>
          </a:p>
          <a:p>
            <a:pPr>
              <a:lnSpc>
                <a:spcPct val="200000"/>
              </a:lnSpc>
            </a:pPr>
            <a:r>
              <a:rPr lang="zh-CN" altLang="zh-CN" dirty="0"/>
              <a:t>在</a:t>
            </a:r>
            <a:r>
              <a:rPr lang="en-US" altLang="zh-CN" dirty="0"/>
              <a:t>emulator/device</a:t>
            </a:r>
            <a:r>
              <a:rPr lang="zh-CN" altLang="zh-CN" dirty="0"/>
              <a:t>端，</a:t>
            </a:r>
            <a:r>
              <a:rPr lang="en-US" altLang="zh-CN" dirty="0" err="1"/>
              <a:t>adbd</a:t>
            </a:r>
            <a:r>
              <a:rPr lang="zh-CN" altLang="zh-CN" dirty="0"/>
              <a:t>也创建</a:t>
            </a:r>
            <a:r>
              <a:rPr lang="en-US" altLang="zh-CN" dirty="0"/>
              <a:t>local socket</a:t>
            </a:r>
            <a:r>
              <a:rPr lang="zh-CN" altLang="zh-CN" dirty="0"/>
              <a:t>和</a:t>
            </a:r>
            <a:r>
              <a:rPr lang="en-US" altLang="zh-CN" dirty="0"/>
              <a:t>remote socket</a:t>
            </a:r>
            <a:r>
              <a:rPr lang="zh-CN" altLang="zh-CN" dirty="0"/>
              <a:t>，前者与通过</a:t>
            </a:r>
            <a:r>
              <a:rPr lang="en-US" altLang="zh-CN" dirty="0" err="1"/>
              <a:t>jdwp</a:t>
            </a:r>
            <a:r>
              <a:rPr lang="zh-CN" altLang="zh-CN" dirty="0"/>
              <a:t>与</a:t>
            </a:r>
            <a:r>
              <a:rPr lang="en-US" altLang="zh-CN" dirty="0" err="1"/>
              <a:t>dalvik</a:t>
            </a:r>
            <a:r>
              <a:rPr lang="en-US" altLang="zh-CN" dirty="0"/>
              <a:t> VM</a:t>
            </a:r>
            <a:r>
              <a:rPr lang="zh-CN" altLang="zh-CN" dirty="0"/>
              <a:t>进层通信，后者通过</a:t>
            </a:r>
            <a:r>
              <a:rPr lang="en-US" altLang="zh-CN" dirty="0"/>
              <a:t>TCP/USB</a:t>
            </a:r>
            <a:r>
              <a:rPr lang="zh-CN" altLang="zh-CN" dirty="0"/>
              <a:t>与</a:t>
            </a:r>
            <a:r>
              <a:rPr lang="en-US" altLang="zh-CN" dirty="0" err="1"/>
              <a:t>adb</a:t>
            </a:r>
            <a:r>
              <a:rPr lang="en-US" altLang="zh-CN" dirty="0"/>
              <a:t> server</a:t>
            </a:r>
            <a:r>
              <a:rPr lang="zh-CN" altLang="zh-CN" dirty="0"/>
              <a:t>通信。</a:t>
            </a:r>
          </a:p>
          <a:p>
            <a:endParaRPr lang="en-US" altLang="zh-CN" dirty="0"/>
          </a:p>
          <a:p>
            <a:endParaRPr lang="en-US" altLang="zh-CN" sz="900" dirty="0" smtClean="0"/>
          </a:p>
          <a:p>
            <a:pPr lvl="1"/>
            <a:endParaRPr lang="en-US" altLang="zh-CN" sz="900" dirty="0" smtClean="0"/>
          </a:p>
          <a:p>
            <a:pPr lvl="1"/>
            <a:endParaRPr lang="en-US" altLang="zh-CN" sz="900" dirty="0" smtClean="0"/>
          </a:p>
        </p:txBody>
      </p:sp>
    </p:spTree>
    <p:extLst>
      <p:ext uri="{BB962C8B-B14F-4D97-AF65-F5344CB8AC3E}">
        <p14:creationId xmlns:p14="http://schemas.microsoft.com/office/powerpoint/2010/main" val="2029452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25fe2791-1b06-47a9-ad06-5da6bb59703a">4DZPVM3E3HVF-231-190</_dlc_DocId>
    <_dlc_DocIdUrl xmlns="25fe2791-1b06-47a9-ad06-5da6bb59703a">
      <Url>http://eip.spreadtrum.com/sites/pld/kernel/_layouts/15/DocIdRedir.aspx?ID=4DZPVM3E3HVF-231-190</Url>
      <Description>4DZPVM3E3HVF-231-190</Description>
    </_dlc_DocIdUrl>
  </documentManagement>
</p:properties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6B3A1B6896A894886BA4156369147F4" ma:contentTypeVersion="0" ma:contentTypeDescription="Create a new document." ma:contentTypeScope="" ma:versionID="0f5364019fa9843d06756446d7d2db84">
  <xsd:schema xmlns:xsd="http://www.w3.org/2001/XMLSchema" xmlns:xs="http://www.w3.org/2001/XMLSchema" xmlns:p="http://schemas.microsoft.com/office/2006/metadata/properties" xmlns:ns2="25fe2791-1b06-47a9-ad06-5da6bb59703a" targetNamespace="http://schemas.microsoft.com/office/2006/metadata/properties" ma:root="true" ma:fieldsID="ff2317f7f7ff0a7b06c14b7713fcee8d" ns2:_="">
    <xsd:import namespace="25fe2791-1b06-47a9-ad06-5da6bb59703a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fe2791-1b06-47a9-ad06-5da6bb59703a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5C48F3A-D1CF-4729-97F8-26C67E0FD93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3C674B9-951D-4A6E-8055-4540E3DA02E9}">
  <ds:schemaRefs>
    <ds:schemaRef ds:uri="http://purl.org/dc/elements/1.1/"/>
    <ds:schemaRef ds:uri="http://schemas.openxmlformats.org/package/2006/metadata/core-properties"/>
    <ds:schemaRef ds:uri="http://www.w3.org/XML/1998/namespace"/>
    <ds:schemaRef ds:uri="http://schemas.microsoft.com/office/2006/documentManagement/types"/>
    <ds:schemaRef ds:uri="http://purl.org/dc/terms/"/>
    <ds:schemaRef ds:uri="http://purl.org/dc/dcmitype/"/>
    <ds:schemaRef ds:uri="http://schemas.microsoft.com/office/2006/metadata/properties"/>
    <ds:schemaRef ds:uri="http://schemas.microsoft.com/office/infopath/2007/PartnerControls"/>
    <ds:schemaRef ds:uri="25fe2791-1b06-47a9-ad06-5da6bb59703a"/>
  </ds:schemaRefs>
</ds:datastoreItem>
</file>

<file path=customXml/itemProps3.xml><?xml version="1.0" encoding="utf-8"?>
<ds:datastoreItem xmlns:ds="http://schemas.openxmlformats.org/officeDocument/2006/customXml" ds:itemID="{DDD05C4B-AAD6-4426-B418-929C83BFA03B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E7272413-53ED-4762-8699-CE1A4725A67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5fe2791-1b06-47a9-ad06-5da6bb59703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3408</TotalTime>
  <Words>1126</Words>
  <Application>Microsoft Office PowerPoint</Application>
  <PresentationFormat>全屏显示(16:9)</PresentationFormat>
  <Paragraphs>202</Paragraphs>
  <Slides>21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24" baseType="lpstr">
      <vt:lpstr>Office 主题</vt:lpstr>
      <vt:lpstr>Visio</vt:lpstr>
      <vt:lpstr>包装程序外壳对象</vt:lpstr>
      <vt:lpstr>PowerPoint 演示文稿</vt:lpstr>
      <vt:lpstr>0. 目录</vt:lpstr>
      <vt:lpstr>1. ADB概述</vt:lpstr>
      <vt:lpstr>1. ADB各模块组成</vt:lpstr>
      <vt:lpstr>2. ADB整体架构和数据传输流程图</vt:lpstr>
      <vt:lpstr>2. ADB整体架构和数据传输流程图</vt:lpstr>
      <vt:lpstr>2. Android 6.0 ADB使用C++改写</vt:lpstr>
      <vt:lpstr>2. 软件实现方面主要的模块</vt:lpstr>
      <vt:lpstr>3. ADBD(ADB Deamon)</vt:lpstr>
      <vt:lpstr>3. ADBD初始化流程</vt:lpstr>
      <vt:lpstr>4. ADB Server</vt:lpstr>
      <vt:lpstr>4. ADB Server初始化流程</vt:lpstr>
      <vt:lpstr>4. ADB Server初始化流程</vt:lpstr>
      <vt:lpstr>5. ADB client</vt:lpstr>
      <vt:lpstr>6. ADB 通信</vt:lpstr>
      <vt:lpstr>6. ADB client &amp; ADB Devices &amp; ADB Emulator 通信流程</vt:lpstr>
      <vt:lpstr>6. adb client&lt;--&gt;adb server</vt:lpstr>
      <vt:lpstr>6. adb server&lt;--&gt;adbd</vt:lpstr>
      <vt:lpstr>7. ADB 协议实现</vt:lpstr>
      <vt:lpstr>8. 补充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System1_w15.39</dc:title>
  <dc:creator>Xiongshan.An</dc:creator>
  <cp:lastModifiedBy>wangxd</cp:lastModifiedBy>
  <cp:revision>529</cp:revision>
  <dcterms:modified xsi:type="dcterms:W3CDTF">2015-11-30T09:00:11Z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  <property fmtid="{D5CDD505-2E9C-101B-9397-08002B2CF9AE}" pid="3" name="ContentTypeId">
    <vt:lpwstr>0x010100B6B3A1B6896A894886BA4156369147F4</vt:lpwstr>
  </property>
  <property fmtid="{D5CDD505-2E9C-101B-9397-08002B2CF9AE}" pid="4" name="_dlc_DocIdItemGuid">
    <vt:lpwstr>dda3aee7-3692-4ac3-9eff-fd682c917f6b</vt:lpwstr>
  </property>
</Properties>
</file>