
<file path=[Content_Types].xml><?xml version="1.0" encoding="utf-8"?>
<Types xmlns="http://schemas.openxmlformats.org/package/2006/content-types">
  <Default Extension="png" ContentType="image/png"/>
  <Default Extension="bin" ContentType="application/vnd.openxmlformats-officedocument.oleObject"/>
  <Default Extension="webm" ContentType="video/webm"/>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handoutMasterIdLst>
    <p:handoutMasterId r:id="rId21"/>
  </p:handoutMasterIdLst>
  <p:sldIdLst>
    <p:sldId id="259" r:id="rId2"/>
    <p:sldId id="278" r:id="rId3"/>
    <p:sldId id="280" r:id="rId4"/>
    <p:sldId id="433" r:id="rId5"/>
    <p:sldId id="460" r:id="rId6"/>
    <p:sldId id="462" r:id="rId7"/>
    <p:sldId id="463" r:id="rId8"/>
    <p:sldId id="449" r:id="rId9"/>
    <p:sldId id="448" r:id="rId10"/>
    <p:sldId id="398" r:id="rId11"/>
    <p:sldId id="451" r:id="rId12"/>
    <p:sldId id="450" r:id="rId13"/>
    <p:sldId id="442" r:id="rId14"/>
    <p:sldId id="443" r:id="rId15"/>
    <p:sldId id="284" r:id="rId16"/>
    <p:sldId id="286" r:id="rId17"/>
    <p:sldId id="316" r:id="rId18"/>
    <p:sldId id="277" r:id="rId19"/>
  </p:sldIdLst>
  <p:sldSz cx="9906000" cy="6858000" type="A4"/>
  <p:notesSz cx="9906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46" userDrawn="1">
          <p15:clr>
            <a:srgbClr val="A4A3A4"/>
          </p15:clr>
        </p15:guide>
        <p15:guide id="2"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1F82C7"/>
    <a:srgbClr val="ADD7F3"/>
    <a:srgbClr val="D2A000"/>
    <a:srgbClr val="FFD6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2" autoAdjust="0"/>
    <p:restoredTop sz="94712" autoAdjust="0"/>
  </p:normalViewPr>
  <p:slideViewPr>
    <p:cSldViewPr showGuides="1">
      <p:cViewPr varScale="1">
        <p:scale>
          <a:sx n="107" d="100"/>
          <a:sy n="107" d="100"/>
        </p:scale>
        <p:origin x="1482" y="114"/>
      </p:cViewPr>
      <p:guideLst>
        <p:guide orient="horz" pos="2846"/>
        <p:guide pos="216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26" d="100"/>
          <a:sy n="126" d="100"/>
        </p:scale>
        <p:origin x="4282"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CA757A5-F671-4432-ACDC-48658D86D078}" type="doc">
      <dgm:prSet loTypeId="urn:microsoft.com/office/officeart/2005/8/layout/process3#1" loCatId="process" qsTypeId="urn:microsoft.com/office/officeart/2005/8/quickstyle/simple1#1" qsCatId="simple" csTypeId="urn:microsoft.com/office/officeart/2005/8/colors/accent1_1#1" csCatId="accent1" phldr="1"/>
      <dgm:spPr/>
      <dgm:t>
        <a:bodyPr/>
        <a:lstStyle/>
        <a:p>
          <a:endParaRPr lang="en-US"/>
        </a:p>
      </dgm:t>
    </dgm:pt>
    <dgm:pt modelId="{4D269200-78E8-4867-8E9B-F3ABB7577CA1}">
      <dgm:prSet phldrT="[Text]" custT="1"/>
      <dgm:spPr/>
      <dgm:t>
        <a:bodyPr/>
        <a:lstStyle/>
        <a:p>
          <a:pPr>
            <a:lnSpc>
              <a:spcPct val="100000"/>
            </a:lnSpc>
          </a:pPr>
          <a:r>
            <a:rPr lang="en-US" sz="2000">
              <a:latin typeface="+mn-lt"/>
              <a:ea typeface="Rix모던고딕 L" panose="02020603020101020101"/>
            </a:rPr>
            <a:t>Background</a:t>
          </a:r>
          <a:endParaRPr lang="en-US" sz="1800" dirty="0">
            <a:latin typeface="+mn-lt"/>
            <a:ea typeface="Rix모던고딕 L" panose="02020603020101020101"/>
          </a:endParaRPr>
        </a:p>
      </dgm:t>
    </dgm:pt>
    <dgm:pt modelId="{FF09A118-9F65-4DD6-A0DB-D990CB4F6654}" type="parTrans" cxnId="{261ECDD8-F972-414B-833D-AAF500F528CC}">
      <dgm:prSet/>
      <dgm:spPr/>
      <dgm:t>
        <a:bodyPr/>
        <a:lstStyle/>
        <a:p>
          <a:endParaRPr lang="en-US"/>
        </a:p>
      </dgm:t>
    </dgm:pt>
    <dgm:pt modelId="{D8C003DB-9665-4B73-9ED8-C8D8AC890296}" type="sibTrans" cxnId="{261ECDD8-F972-414B-833D-AAF500F528CC}">
      <dgm:prSet/>
      <dgm:spPr/>
      <dgm:t>
        <a:bodyPr/>
        <a:lstStyle/>
        <a:p>
          <a:endParaRPr lang="en-US"/>
        </a:p>
      </dgm:t>
    </dgm:pt>
    <dgm:pt modelId="{CDA62A89-0F10-4D21-9F67-8B083FA54DAE}">
      <dgm:prSet phldrT="[Text]" phldr="0" custT="1"/>
      <dgm:spPr/>
      <dgm:t>
        <a:bodyPr vert="horz" wrap="square"/>
        <a:lstStyle/>
        <a:p>
          <a:pPr>
            <a:lnSpc>
              <a:spcPct val="100000"/>
            </a:lnSpc>
            <a:spcBef>
              <a:spcPct val="0"/>
            </a:spcBef>
            <a:spcAft>
              <a:spcPct val="15000"/>
            </a:spcAft>
          </a:pPr>
          <a:r>
            <a:rPr lang="vi-VN" sz="1600" b="0" i="0" u="none" kern="1200">
              <a:latin typeface="Calibri" panose="020F0502020204030204" pitchFamily="34" charset="0"/>
              <a:cs typeface="Calibri" panose="020F0502020204030204" pitchFamily="34" charset="0"/>
            </a:rPr>
            <a:t>The earliest forms of forecasting were rudimentary and based on astrology and patterns observed in nature. Farmers predict the Nile’s flooding based on environmental cues.</a:t>
          </a:r>
          <a:endParaRPr sz="6600">
            <a:latin typeface="Calibri" panose="020F0502020204030204" pitchFamily="34" charset="0"/>
            <a:cs typeface="Calibri" panose="020F0502020204030204" pitchFamily="34" charset="0"/>
          </a:endParaRPr>
        </a:p>
      </dgm:t>
    </dgm:pt>
    <dgm:pt modelId="{E54F2BEF-8DF7-426A-BC96-F1E7235659E8}" type="parTrans" cxnId="{EF7111E0-F5B6-446A-9674-A3F4B575BE05}">
      <dgm:prSet/>
      <dgm:spPr/>
      <dgm:t>
        <a:bodyPr/>
        <a:lstStyle/>
        <a:p>
          <a:endParaRPr lang="en-US"/>
        </a:p>
      </dgm:t>
    </dgm:pt>
    <dgm:pt modelId="{8D7EB5F8-3234-4282-A772-4F11920F0E3F}" type="sibTrans" cxnId="{EF7111E0-F5B6-446A-9674-A3F4B575BE05}">
      <dgm:prSet/>
      <dgm:spPr/>
      <dgm:t>
        <a:bodyPr/>
        <a:lstStyle/>
        <a:p>
          <a:endParaRPr lang="en-US"/>
        </a:p>
      </dgm:t>
    </dgm:pt>
    <dgm:pt modelId="{09470BC2-52A8-46C2-AF89-4AF84FF48C89}">
      <dgm:prSet phldrT="[Text]" phldr="0" custT="1"/>
      <dgm:spPr/>
      <dgm:t>
        <a:bodyPr vert="horz" wrap="square"/>
        <a:lstStyle/>
        <a:p>
          <a:pPr>
            <a:lnSpc>
              <a:spcPct val="100000"/>
            </a:lnSpc>
            <a:spcBef>
              <a:spcPct val="0"/>
            </a:spcBef>
            <a:spcAft>
              <a:spcPct val="35000"/>
            </a:spcAft>
          </a:pPr>
          <a:r>
            <a:rPr lang="en-US" sz="2000" dirty="0">
              <a:ea typeface="Rix모던고딕 L" panose="02020603020101020101"/>
              <a:cs typeface="+mn-lt"/>
            </a:rPr>
            <a:t>Motivation</a:t>
          </a:r>
          <a:endParaRPr sz="6500">
            <a:cs typeface="+mn-lt"/>
          </a:endParaRPr>
        </a:p>
      </dgm:t>
    </dgm:pt>
    <dgm:pt modelId="{33045A2B-D7BD-43DD-94F5-0EEA6D2B1F8C}" type="parTrans" cxnId="{C49803C0-182B-4FD5-840D-B822DF023E3B}">
      <dgm:prSet/>
      <dgm:spPr/>
      <dgm:t>
        <a:bodyPr/>
        <a:lstStyle/>
        <a:p>
          <a:endParaRPr lang="en-US"/>
        </a:p>
      </dgm:t>
    </dgm:pt>
    <dgm:pt modelId="{316D4BD3-9866-4E85-8383-9D876AA973E9}" type="sibTrans" cxnId="{C49803C0-182B-4FD5-840D-B822DF023E3B}">
      <dgm:prSet/>
      <dgm:spPr/>
      <dgm:t>
        <a:bodyPr/>
        <a:lstStyle/>
        <a:p>
          <a:endParaRPr lang="en-US"/>
        </a:p>
      </dgm:t>
    </dgm:pt>
    <dgm:pt modelId="{6E8B9332-FDCC-44AD-AC60-088B018937B6}">
      <dgm:prSet phldrT="[Text]" phldr="0" custT="1"/>
      <dgm:spPr/>
      <dgm:t>
        <a:bodyPr vert="horz" wrap="square"/>
        <a:lstStyle/>
        <a:p>
          <a:pPr>
            <a:lnSpc>
              <a:spcPct val="100000"/>
            </a:lnSpc>
            <a:spcBef>
              <a:spcPct val="0"/>
            </a:spcBef>
            <a:spcAft>
              <a:spcPct val="15000"/>
            </a:spcAft>
          </a:pPr>
          <a:r>
            <a:rPr lang="vi-VN" sz="1600" kern="1200">
              <a:latin typeface="Calibri" panose="020F0502020204030204" pitchFamily="34" charset="0"/>
              <a:ea typeface="Rix모던고딕 L" panose="02020603020101020101" pitchFamily="18" charset="-127"/>
              <a:cs typeface="Calibri" panose="020F0502020204030204" pitchFamily="34" charset="0"/>
            </a:rPr>
            <a:t>Developing forecasting models stems from the inherent need to predict future events, allowing for risk management and resource optimization.</a:t>
          </a:r>
          <a:endParaRPr sz="1600" kern="1200" dirty="0">
            <a:latin typeface="Calibri" panose="020F0502020204030204" pitchFamily="34" charset="0"/>
            <a:ea typeface="Rix모던고딕 L" panose="02020603020101020101" pitchFamily="18" charset="-127"/>
            <a:cs typeface="Calibri" panose="020F0502020204030204" pitchFamily="34" charset="0"/>
          </a:endParaRPr>
        </a:p>
      </dgm:t>
    </dgm:pt>
    <dgm:pt modelId="{FCD8602D-A7E2-4039-979F-FF4A0D9290C8}" type="parTrans" cxnId="{2A421551-5F37-41C5-A979-94EFB66061BA}">
      <dgm:prSet/>
      <dgm:spPr/>
      <dgm:t>
        <a:bodyPr/>
        <a:lstStyle/>
        <a:p>
          <a:endParaRPr lang="en-US"/>
        </a:p>
      </dgm:t>
    </dgm:pt>
    <dgm:pt modelId="{8731817E-F4CC-40B6-916F-C2299AB51760}" type="sibTrans" cxnId="{2A421551-5F37-41C5-A979-94EFB66061BA}">
      <dgm:prSet/>
      <dgm:spPr/>
      <dgm:t>
        <a:bodyPr/>
        <a:lstStyle/>
        <a:p>
          <a:endParaRPr lang="en-US"/>
        </a:p>
      </dgm:t>
    </dgm:pt>
    <dgm:pt modelId="{80E12238-E50F-4CC9-9F88-68559468CADB}">
      <dgm:prSet phldrT="[Text]" custT="1"/>
      <dgm:spPr/>
      <dgm:t>
        <a:bodyPr/>
        <a:lstStyle/>
        <a:p>
          <a:pPr>
            <a:lnSpc>
              <a:spcPct val="100000"/>
            </a:lnSpc>
          </a:pPr>
          <a:r>
            <a:rPr lang="en-US" sz="2000" dirty="0">
              <a:latin typeface="+mn-lt"/>
              <a:ea typeface="Rix모던고딕 L" panose="02020603020101020101"/>
            </a:rPr>
            <a:t>Proposed method</a:t>
          </a:r>
        </a:p>
      </dgm:t>
    </dgm:pt>
    <dgm:pt modelId="{AEE6A3A6-4E21-4A37-8C35-19EBD79DD3F7}" type="parTrans" cxnId="{77130B7E-AEC9-4AE9-9039-678B17492702}">
      <dgm:prSet/>
      <dgm:spPr/>
      <dgm:t>
        <a:bodyPr/>
        <a:lstStyle/>
        <a:p>
          <a:endParaRPr lang="en-US"/>
        </a:p>
      </dgm:t>
    </dgm:pt>
    <dgm:pt modelId="{1AE900A0-274E-470E-9CAD-1A00FC0C7F01}" type="sibTrans" cxnId="{77130B7E-AEC9-4AE9-9039-678B17492702}">
      <dgm:prSet/>
      <dgm:spPr/>
      <dgm:t>
        <a:bodyPr/>
        <a:lstStyle/>
        <a:p>
          <a:endParaRPr lang="en-US"/>
        </a:p>
      </dgm:t>
    </dgm:pt>
    <dgm:pt modelId="{936524B8-5A83-4521-8825-444F1EFEDD73}">
      <dgm:prSet phldrT="[Text]" phldr="0" custT="1"/>
      <dgm:spPr/>
      <dgm:t>
        <a:bodyPr vert="horz" wrap="square"/>
        <a:lstStyle/>
        <a:p>
          <a:pPr>
            <a:lnSpc>
              <a:spcPct val="100000"/>
            </a:lnSpc>
            <a:spcBef>
              <a:spcPct val="0"/>
            </a:spcBef>
            <a:spcAft>
              <a:spcPct val="15000"/>
            </a:spcAft>
          </a:pPr>
          <a:r>
            <a:rPr lang="en-US" altLang="en-US" sz="1600" kern="1200" dirty="0">
              <a:latin typeface="Calibri" panose="020F0502020204030204" pitchFamily="34" charset="0"/>
              <a:ea typeface="Rix모던고딕 L" panose="02020603020101020101" pitchFamily="18" charset="-127"/>
              <a:cs typeface="Calibri" panose="020F0502020204030204" pitchFamily="34" charset="0"/>
            </a:rPr>
            <a:t>The predictive model will be developed and implemented using the Streamlit library, which provides a seamless and efficient framework for building interactive and user-friendly applications. </a:t>
          </a:r>
        </a:p>
      </dgm:t>
    </dgm:pt>
    <dgm:pt modelId="{5C618C28-01A8-430A-8CDB-8FCE0AAB5246}" type="parTrans" cxnId="{5DAFBA1E-AD24-40A0-A0EF-B6C36EED81F1}">
      <dgm:prSet/>
      <dgm:spPr/>
      <dgm:t>
        <a:bodyPr/>
        <a:lstStyle/>
        <a:p>
          <a:endParaRPr lang="en-US"/>
        </a:p>
      </dgm:t>
    </dgm:pt>
    <dgm:pt modelId="{CB274EFA-5D2E-4495-8D6E-0ED6A7A634B1}" type="sibTrans" cxnId="{5DAFBA1E-AD24-40A0-A0EF-B6C36EED81F1}">
      <dgm:prSet/>
      <dgm:spPr/>
      <dgm:t>
        <a:bodyPr/>
        <a:lstStyle/>
        <a:p>
          <a:endParaRPr lang="en-US"/>
        </a:p>
      </dgm:t>
    </dgm:pt>
    <dgm:pt modelId="{239F1771-3373-44BF-8DC0-1EB6CCEC57F1}" type="pres">
      <dgm:prSet presAssocID="{BCA757A5-F671-4432-ACDC-48658D86D078}" presName="linearFlow" presStyleCnt="0">
        <dgm:presLayoutVars>
          <dgm:dir/>
          <dgm:animLvl val="lvl"/>
          <dgm:resizeHandles val="exact"/>
        </dgm:presLayoutVars>
      </dgm:prSet>
      <dgm:spPr/>
    </dgm:pt>
    <dgm:pt modelId="{5026CAE2-BF84-460F-9F42-6093DCC3283A}" type="pres">
      <dgm:prSet presAssocID="{4D269200-78E8-4867-8E9B-F3ABB7577CA1}" presName="composite" presStyleCnt="0"/>
      <dgm:spPr/>
    </dgm:pt>
    <dgm:pt modelId="{8CAE19E6-5E58-409A-B93C-3B0F2B1DEAA7}" type="pres">
      <dgm:prSet presAssocID="{4D269200-78E8-4867-8E9B-F3ABB7577CA1}" presName="parTx" presStyleLbl="node1" presStyleIdx="0" presStyleCnt="3">
        <dgm:presLayoutVars>
          <dgm:chMax val="0"/>
          <dgm:chPref val="0"/>
          <dgm:bulletEnabled val="1"/>
        </dgm:presLayoutVars>
      </dgm:prSet>
      <dgm:spPr/>
    </dgm:pt>
    <dgm:pt modelId="{89709469-B85F-43EE-9FF1-4884E8FD55CA}" type="pres">
      <dgm:prSet presAssocID="{4D269200-78E8-4867-8E9B-F3ABB7577CA1}" presName="parSh" presStyleLbl="node1" presStyleIdx="0" presStyleCnt="3" custLinFactNeighborX="1178" custLinFactNeighborY="909"/>
      <dgm:spPr/>
    </dgm:pt>
    <dgm:pt modelId="{52E7D06D-46A4-46E1-B354-D7BE1359033E}" type="pres">
      <dgm:prSet presAssocID="{4D269200-78E8-4867-8E9B-F3ABB7577CA1}" presName="desTx" presStyleLbl="fgAcc1" presStyleIdx="0" presStyleCnt="3" custScaleY="108000" custLinFactNeighborX="-20799" custLinFactNeighborY="38259">
        <dgm:presLayoutVars>
          <dgm:bulletEnabled val="1"/>
        </dgm:presLayoutVars>
      </dgm:prSet>
      <dgm:spPr/>
    </dgm:pt>
    <dgm:pt modelId="{B8E1B31F-BE1A-4C14-B35D-74DC512C1764}" type="pres">
      <dgm:prSet presAssocID="{D8C003DB-9665-4B73-9ED8-C8D8AC890296}" presName="sibTrans" presStyleLbl="sibTrans2D1" presStyleIdx="0" presStyleCnt="2"/>
      <dgm:spPr/>
    </dgm:pt>
    <dgm:pt modelId="{8CE7A713-265C-4B47-9CFC-A0DA1D7112F0}" type="pres">
      <dgm:prSet presAssocID="{D8C003DB-9665-4B73-9ED8-C8D8AC890296}" presName="connTx" presStyleLbl="sibTrans2D1" presStyleIdx="0" presStyleCnt="2"/>
      <dgm:spPr/>
    </dgm:pt>
    <dgm:pt modelId="{2923153E-F44F-4D73-99CD-503108E52F07}" type="pres">
      <dgm:prSet presAssocID="{09470BC2-52A8-46C2-AF89-4AF84FF48C89}" presName="composite" presStyleCnt="0"/>
      <dgm:spPr/>
    </dgm:pt>
    <dgm:pt modelId="{13B03DDC-56B6-4FFD-86BC-F5AD09164C00}" type="pres">
      <dgm:prSet presAssocID="{09470BC2-52A8-46C2-AF89-4AF84FF48C89}" presName="parTx" presStyleLbl="node1" presStyleIdx="0" presStyleCnt="3">
        <dgm:presLayoutVars>
          <dgm:chMax val="0"/>
          <dgm:chPref val="0"/>
          <dgm:bulletEnabled val="1"/>
        </dgm:presLayoutVars>
      </dgm:prSet>
      <dgm:spPr/>
    </dgm:pt>
    <dgm:pt modelId="{7161C5FC-B185-4EA2-BF20-1330C52E994A}" type="pres">
      <dgm:prSet presAssocID="{09470BC2-52A8-46C2-AF89-4AF84FF48C89}" presName="parSh" presStyleLbl="node1" presStyleIdx="1" presStyleCnt="3"/>
      <dgm:spPr/>
    </dgm:pt>
    <dgm:pt modelId="{A76BBBC7-7EC6-4BEA-82FE-9DF3ADC8F948}" type="pres">
      <dgm:prSet presAssocID="{09470BC2-52A8-46C2-AF89-4AF84FF48C89}" presName="desTx" presStyleLbl="fgAcc1" presStyleIdx="1" presStyleCnt="3" custScaleY="106542" custLinFactNeighborX="-20075" custLinFactNeighborY="20379">
        <dgm:presLayoutVars>
          <dgm:bulletEnabled val="1"/>
        </dgm:presLayoutVars>
      </dgm:prSet>
      <dgm:spPr/>
    </dgm:pt>
    <dgm:pt modelId="{95382703-32ED-4C05-AF72-57E9D0B3C3EB}" type="pres">
      <dgm:prSet presAssocID="{316D4BD3-9866-4E85-8383-9D876AA973E9}" presName="sibTrans" presStyleLbl="sibTrans2D1" presStyleIdx="1" presStyleCnt="2"/>
      <dgm:spPr/>
    </dgm:pt>
    <dgm:pt modelId="{0F693E5F-A67E-4132-9439-9D3880FCE1A7}" type="pres">
      <dgm:prSet presAssocID="{316D4BD3-9866-4E85-8383-9D876AA973E9}" presName="connTx" presStyleLbl="sibTrans2D1" presStyleIdx="1" presStyleCnt="2"/>
      <dgm:spPr/>
    </dgm:pt>
    <dgm:pt modelId="{DE84CE53-443D-4011-B918-52276215BC4E}" type="pres">
      <dgm:prSet presAssocID="{80E12238-E50F-4CC9-9F88-68559468CADB}" presName="composite" presStyleCnt="0"/>
      <dgm:spPr/>
    </dgm:pt>
    <dgm:pt modelId="{7808B509-E860-4E3F-884F-050B9F82BA80}" type="pres">
      <dgm:prSet presAssocID="{80E12238-E50F-4CC9-9F88-68559468CADB}" presName="parTx" presStyleLbl="node1" presStyleIdx="1" presStyleCnt="3">
        <dgm:presLayoutVars>
          <dgm:chMax val="0"/>
          <dgm:chPref val="0"/>
          <dgm:bulletEnabled val="1"/>
        </dgm:presLayoutVars>
      </dgm:prSet>
      <dgm:spPr/>
    </dgm:pt>
    <dgm:pt modelId="{E4EFF9C5-C816-48C3-A254-F094174E8195}" type="pres">
      <dgm:prSet presAssocID="{80E12238-E50F-4CC9-9F88-68559468CADB}" presName="parSh" presStyleLbl="node1" presStyleIdx="2" presStyleCnt="3" custLinFactNeighborX="1034" custLinFactNeighborY="-584"/>
      <dgm:spPr/>
    </dgm:pt>
    <dgm:pt modelId="{709805BE-5F05-4222-BF38-DE24837A7D84}" type="pres">
      <dgm:prSet presAssocID="{80E12238-E50F-4CC9-9F88-68559468CADB}" presName="desTx" presStyleLbl="fgAcc1" presStyleIdx="2" presStyleCnt="3" custScaleY="107109" custLinFactNeighborX="-19448" custLinFactNeighborY="21206">
        <dgm:presLayoutVars>
          <dgm:bulletEnabled val="1"/>
        </dgm:presLayoutVars>
      </dgm:prSet>
      <dgm:spPr/>
    </dgm:pt>
  </dgm:ptLst>
  <dgm:cxnLst>
    <dgm:cxn modelId="{86F4ED04-B75A-4B5D-A7C3-F8DA3F5BFDF6}" type="presOf" srcId="{80E12238-E50F-4CC9-9F88-68559468CADB}" destId="{7808B509-E860-4E3F-884F-050B9F82BA80}" srcOrd="1" destOrd="0" presId="urn:microsoft.com/office/officeart/2005/8/layout/process3#1"/>
    <dgm:cxn modelId="{3B7B560B-8C4C-424E-A8BB-5B43C29749FE}" type="presOf" srcId="{CDA62A89-0F10-4D21-9F67-8B083FA54DAE}" destId="{52E7D06D-46A4-46E1-B354-D7BE1359033E}" srcOrd="0" destOrd="0" presId="urn:microsoft.com/office/officeart/2005/8/layout/process3#1"/>
    <dgm:cxn modelId="{CA970C18-3C84-4C73-85B3-2D99F8E83FE5}" type="presOf" srcId="{09470BC2-52A8-46C2-AF89-4AF84FF48C89}" destId="{7161C5FC-B185-4EA2-BF20-1330C52E994A}" srcOrd="0" destOrd="0" presId="urn:microsoft.com/office/officeart/2005/8/layout/process3#1"/>
    <dgm:cxn modelId="{5DAFBA1E-AD24-40A0-A0EF-B6C36EED81F1}" srcId="{80E12238-E50F-4CC9-9F88-68559468CADB}" destId="{936524B8-5A83-4521-8825-444F1EFEDD73}" srcOrd="0" destOrd="0" parTransId="{5C618C28-01A8-430A-8CDB-8FCE0AAB5246}" sibTransId="{CB274EFA-5D2E-4495-8D6E-0ED6A7A634B1}"/>
    <dgm:cxn modelId="{70F2EF2D-D3C4-414B-B745-A3429000D110}" type="presOf" srcId="{4D269200-78E8-4867-8E9B-F3ABB7577CA1}" destId="{8CAE19E6-5E58-409A-B93C-3B0F2B1DEAA7}" srcOrd="1" destOrd="0" presId="urn:microsoft.com/office/officeart/2005/8/layout/process3#1"/>
    <dgm:cxn modelId="{3284CB33-5D92-40CD-9137-14048D69A01B}" type="presOf" srcId="{80E12238-E50F-4CC9-9F88-68559468CADB}" destId="{E4EFF9C5-C816-48C3-A254-F094174E8195}" srcOrd="0" destOrd="0" presId="urn:microsoft.com/office/officeart/2005/8/layout/process3#1"/>
    <dgm:cxn modelId="{65955834-B34E-4A9F-AC73-BFBB9404227C}" type="presOf" srcId="{D8C003DB-9665-4B73-9ED8-C8D8AC890296}" destId="{B8E1B31F-BE1A-4C14-B35D-74DC512C1764}" srcOrd="0" destOrd="0" presId="urn:microsoft.com/office/officeart/2005/8/layout/process3#1"/>
    <dgm:cxn modelId="{6C477561-4B5E-4F71-9CFD-B4D35ABF7CAE}" type="presOf" srcId="{09470BC2-52A8-46C2-AF89-4AF84FF48C89}" destId="{13B03DDC-56B6-4FFD-86BC-F5AD09164C00}" srcOrd="1" destOrd="0" presId="urn:microsoft.com/office/officeart/2005/8/layout/process3#1"/>
    <dgm:cxn modelId="{B8D40A64-02C2-4AE6-8045-6999603099B0}" type="presOf" srcId="{316D4BD3-9866-4E85-8383-9D876AA973E9}" destId="{0F693E5F-A67E-4132-9439-9D3880FCE1A7}" srcOrd="1" destOrd="0" presId="urn:microsoft.com/office/officeart/2005/8/layout/process3#1"/>
    <dgm:cxn modelId="{6457E468-9E40-4EDE-B522-F2E1D151BCA3}" type="presOf" srcId="{D8C003DB-9665-4B73-9ED8-C8D8AC890296}" destId="{8CE7A713-265C-4B47-9CFC-A0DA1D7112F0}" srcOrd="1" destOrd="0" presId="urn:microsoft.com/office/officeart/2005/8/layout/process3#1"/>
    <dgm:cxn modelId="{DDA3154F-4728-4ECD-A34A-F566CA16521E}" type="presOf" srcId="{6E8B9332-FDCC-44AD-AC60-088B018937B6}" destId="{A76BBBC7-7EC6-4BEA-82FE-9DF3ADC8F948}" srcOrd="0" destOrd="0" presId="urn:microsoft.com/office/officeart/2005/8/layout/process3#1"/>
    <dgm:cxn modelId="{2A421551-5F37-41C5-A979-94EFB66061BA}" srcId="{09470BC2-52A8-46C2-AF89-4AF84FF48C89}" destId="{6E8B9332-FDCC-44AD-AC60-088B018937B6}" srcOrd="0" destOrd="0" parTransId="{FCD8602D-A7E2-4039-979F-FF4A0D9290C8}" sibTransId="{8731817E-F4CC-40B6-916F-C2299AB51760}"/>
    <dgm:cxn modelId="{77130B7E-AEC9-4AE9-9039-678B17492702}" srcId="{BCA757A5-F671-4432-ACDC-48658D86D078}" destId="{80E12238-E50F-4CC9-9F88-68559468CADB}" srcOrd="2" destOrd="0" parTransId="{AEE6A3A6-4E21-4A37-8C35-19EBD79DD3F7}" sibTransId="{1AE900A0-274E-470E-9CAD-1A00FC0C7F01}"/>
    <dgm:cxn modelId="{DB92C781-2D20-454D-88A7-6F549CDBA447}" type="presOf" srcId="{316D4BD3-9866-4E85-8383-9D876AA973E9}" destId="{95382703-32ED-4C05-AF72-57E9D0B3C3EB}" srcOrd="0" destOrd="0" presId="urn:microsoft.com/office/officeart/2005/8/layout/process3#1"/>
    <dgm:cxn modelId="{F3252CAD-9DA5-4FC2-8EE3-0FDD78AEBF20}" type="presOf" srcId="{4D269200-78E8-4867-8E9B-F3ABB7577CA1}" destId="{89709469-B85F-43EE-9FF1-4884E8FD55CA}" srcOrd="0" destOrd="0" presId="urn:microsoft.com/office/officeart/2005/8/layout/process3#1"/>
    <dgm:cxn modelId="{A448F1B7-E7A5-4342-A31C-1225B6366DE7}" type="presOf" srcId="{BCA757A5-F671-4432-ACDC-48658D86D078}" destId="{239F1771-3373-44BF-8DC0-1EB6CCEC57F1}" srcOrd="0" destOrd="0" presId="urn:microsoft.com/office/officeart/2005/8/layout/process3#1"/>
    <dgm:cxn modelId="{C49803C0-182B-4FD5-840D-B822DF023E3B}" srcId="{BCA757A5-F671-4432-ACDC-48658D86D078}" destId="{09470BC2-52A8-46C2-AF89-4AF84FF48C89}" srcOrd="1" destOrd="0" parTransId="{33045A2B-D7BD-43DD-94F5-0EEA6D2B1F8C}" sibTransId="{316D4BD3-9866-4E85-8383-9D876AA973E9}"/>
    <dgm:cxn modelId="{261ECDD8-F972-414B-833D-AAF500F528CC}" srcId="{BCA757A5-F671-4432-ACDC-48658D86D078}" destId="{4D269200-78E8-4867-8E9B-F3ABB7577CA1}" srcOrd="0" destOrd="0" parTransId="{FF09A118-9F65-4DD6-A0DB-D990CB4F6654}" sibTransId="{D8C003DB-9665-4B73-9ED8-C8D8AC890296}"/>
    <dgm:cxn modelId="{EF7111E0-F5B6-446A-9674-A3F4B575BE05}" srcId="{4D269200-78E8-4867-8E9B-F3ABB7577CA1}" destId="{CDA62A89-0F10-4D21-9F67-8B083FA54DAE}" srcOrd="0" destOrd="0" parTransId="{E54F2BEF-8DF7-426A-BC96-F1E7235659E8}" sibTransId="{8D7EB5F8-3234-4282-A772-4F11920F0E3F}"/>
    <dgm:cxn modelId="{2A426FE2-78C1-43D6-9925-B4517AC32F15}" type="presOf" srcId="{936524B8-5A83-4521-8825-444F1EFEDD73}" destId="{709805BE-5F05-4222-BF38-DE24837A7D84}" srcOrd="0" destOrd="0" presId="urn:microsoft.com/office/officeart/2005/8/layout/process3#1"/>
    <dgm:cxn modelId="{83D3AAFE-67D1-4FE9-83C9-E925188F9EB6}" type="presParOf" srcId="{239F1771-3373-44BF-8DC0-1EB6CCEC57F1}" destId="{5026CAE2-BF84-460F-9F42-6093DCC3283A}" srcOrd="0" destOrd="0" presId="urn:microsoft.com/office/officeart/2005/8/layout/process3#1"/>
    <dgm:cxn modelId="{0E5AE034-D560-40DA-8578-CBDAB68C5369}" type="presParOf" srcId="{5026CAE2-BF84-460F-9F42-6093DCC3283A}" destId="{8CAE19E6-5E58-409A-B93C-3B0F2B1DEAA7}" srcOrd="0" destOrd="0" presId="urn:microsoft.com/office/officeart/2005/8/layout/process3#1"/>
    <dgm:cxn modelId="{29AB76B2-D521-44F6-B79A-A354457D57B1}" type="presParOf" srcId="{5026CAE2-BF84-460F-9F42-6093DCC3283A}" destId="{89709469-B85F-43EE-9FF1-4884E8FD55CA}" srcOrd="1" destOrd="0" presId="urn:microsoft.com/office/officeart/2005/8/layout/process3#1"/>
    <dgm:cxn modelId="{730208D7-A4CE-4531-B4AF-8F098AD1F65B}" type="presParOf" srcId="{5026CAE2-BF84-460F-9F42-6093DCC3283A}" destId="{52E7D06D-46A4-46E1-B354-D7BE1359033E}" srcOrd="2" destOrd="0" presId="urn:microsoft.com/office/officeart/2005/8/layout/process3#1"/>
    <dgm:cxn modelId="{48DFF847-D67A-47C1-AE3B-F5AEC79EA3E8}" type="presParOf" srcId="{239F1771-3373-44BF-8DC0-1EB6CCEC57F1}" destId="{B8E1B31F-BE1A-4C14-B35D-74DC512C1764}" srcOrd="1" destOrd="0" presId="urn:microsoft.com/office/officeart/2005/8/layout/process3#1"/>
    <dgm:cxn modelId="{C9AA729A-5837-4499-87EB-C2199B948F91}" type="presParOf" srcId="{B8E1B31F-BE1A-4C14-B35D-74DC512C1764}" destId="{8CE7A713-265C-4B47-9CFC-A0DA1D7112F0}" srcOrd="0" destOrd="0" presId="urn:microsoft.com/office/officeart/2005/8/layout/process3#1"/>
    <dgm:cxn modelId="{096D8EF6-909A-469E-8F8C-217EDB3C0BD9}" type="presParOf" srcId="{239F1771-3373-44BF-8DC0-1EB6CCEC57F1}" destId="{2923153E-F44F-4D73-99CD-503108E52F07}" srcOrd="2" destOrd="0" presId="urn:microsoft.com/office/officeart/2005/8/layout/process3#1"/>
    <dgm:cxn modelId="{50F6AE9C-97D3-409A-B5AC-AB3F1CD98350}" type="presParOf" srcId="{2923153E-F44F-4D73-99CD-503108E52F07}" destId="{13B03DDC-56B6-4FFD-86BC-F5AD09164C00}" srcOrd="0" destOrd="0" presId="urn:microsoft.com/office/officeart/2005/8/layout/process3#1"/>
    <dgm:cxn modelId="{AE6ADFC2-0C0E-4BBE-8782-E3704E790775}" type="presParOf" srcId="{2923153E-F44F-4D73-99CD-503108E52F07}" destId="{7161C5FC-B185-4EA2-BF20-1330C52E994A}" srcOrd="1" destOrd="0" presId="urn:microsoft.com/office/officeart/2005/8/layout/process3#1"/>
    <dgm:cxn modelId="{24B636DC-39D6-4CBF-84A9-033652E7E27A}" type="presParOf" srcId="{2923153E-F44F-4D73-99CD-503108E52F07}" destId="{A76BBBC7-7EC6-4BEA-82FE-9DF3ADC8F948}" srcOrd="2" destOrd="0" presId="urn:microsoft.com/office/officeart/2005/8/layout/process3#1"/>
    <dgm:cxn modelId="{BDED64C4-C996-4E1D-B102-5E52C67F5F91}" type="presParOf" srcId="{239F1771-3373-44BF-8DC0-1EB6CCEC57F1}" destId="{95382703-32ED-4C05-AF72-57E9D0B3C3EB}" srcOrd="3" destOrd="0" presId="urn:microsoft.com/office/officeart/2005/8/layout/process3#1"/>
    <dgm:cxn modelId="{6CCF1CAD-3C3D-4153-A125-69B2E8E1621B}" type="presParOf" srcId="{95382703-32ED-4C05-AF72-57E9D0B3C3EB}" destId="{0F693E5F-A67E-4132-9439-9D3880FCE1A7}" srcOrd="0" destOrd="0" presId="urn:microsoft.com/office/officeart/2005/8/layout/process3#1"/>
    <dgm:cxn modelId="{16DFB7A5-F147-439D-963C-1FAEA8508A68}" type="presParOf" srcId="{239F1771-3373-44BF-8DC0-1EB6CCEC57F1}" destId="{DE84CE53-443D-4011-B918-52276215BC4E}" srcOrd="4" destOrd="0" presId="urn:microsoft.com/office/officeart/2005/8/layout/process3#1"/>
    <dgm:cxn modelId="{E8EA9ABD-6C78-4A54-98A6-79FFB975E796}" type="presParOf" srcId="{DE84CE53-443D-4011-B918-52276215BC4E}" destId="{7808B509-E860-4E3F-884F-050B9F82BA80}" srcOrd="0" destOrd="0" presId="urn:microsoft.com/office/officeart/2005/8/layout/process3#1"/>
    <dgm:cxn modelId="{8963CB68-1E12-4EA6-B96F-67EF64556A4F}" type="presParOf" srcId="{DE84CE53-443D-4011-B918-52276215BC4E}" destId="{E4EFF9C5-C816-48C3-A254-F094174E8195}" srcOrd="1" destOrd="0" presId="urn:microsoft.com/office/officeart/2005/8/layout/process3#1"/>
    <dgm:cxn modelId="{CB250AB3-56DF-4B45-8186-4167F7D08856}" type="presParOf" srcId="{DE84CE53-443D-4011-B918-52276215BC4E}" destId="{709805BE-5F05-4222-BF38-DE24837A7D84}" srcOrd="2" destOrd="0" presId="urn:microsoft.com/office/officeart/2005/8/layout/process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709469-B85F-43EE-9FF1-4884E8FD55CA}">
      <dsp:nvSpPr>
        <dsp:cNvPr id="0" name=""/>
        <dsp:cNvSpPr/>
      </dsp:nvSpPr>
      <dsp:spPr bwMode="white">
        <a:xfrm>
          <a:off x="35478" y="-189590"/>
          <a:ext cx="2077025" cy="796181"/>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100000"/>
            </a:lnSpc>
            <a:spcBef>
              <a:spcPct val="0"/>
            </a:spcBef>
            <a:spcAft>
              <a:spcPct val="35000"/>
            </a:spcAft>
            <a:buNone/>
          </a:pPr>
          <a:r>
            <a:rPr lang="en-US" sz="2000" kern="1200">
              <a:latin typeface="+mn-lt"/>
              <a:ea typeface="Rix모던고딕 L" panose="02020603020101020101"/>
            </a:rPr>
            <a:t>Background</a:t>
          </a:r>
          <a:endParaRPr lang="en-US" sz="1800" kern="1200" dirty="0">
            <a:latin typeface="+mn-lt"/>
            <a:ea typeface="Rix모던고딕 L" panose="02020603020101020101"/>
          </a:endParaRPr>
        </a:p>
      </dsp:txBody>
      <dsp:txXfrm>
        <a:off x="35478" y="-189590"/>
        <a:ext cx="2077025" cy="530787"/>
      </dsp:txXfrm>
    </dsp:sp>
    <dsp:sp modelId="{52E7D06D-46A4-46E1-B354-D7BE1359033E}">
      <dsp:nvSpPr>
        <dsp:cNvPr id="0" name=""/>
        <dsp:cNvSpPr/>
      </dsp:nvSpPr>
      <dsp:spPr bwMode="white">
        <a:xfrm>
          <a:off x="3665" y="157526"/>
          <a:ext cx="2077025" cy="4763699"/>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100000"/>
            </a:lnSpc>
            <a:spcBef>
              <a:spcPct val="0"/>
            </a:spcBef>
            <a:spcAft>
              <a:spcPct val="15000"/>
            </a:spcAft>
            <a:buChar char="•"/>
          </a:pPr>
          <a:r>
            <a:rPr lang="vi-VN" sz="1600" b="0" i="0" u="none" kern="1200">
              <a:latin typeface="Calibri" panose="020F0502020204030204" pitchFamily="34" charset="0"/>
              <a:cs typeface="Calibri" panose="020F0502020204030204" pitchFamily="34" charset="0"/>
            </a:rPr>
            <a:t>The earliest forms of forecasting were rudimentary and based on astrology and patterns observed in nature. Farmers predict the Nile’s flooding based on environmental cues.</a:t>
          </a:r>
          <a:endParaRPr sz="6600">
            <a:latin typeface="Calibri" panose="020F0502020204030204" pitchFamily="34" charset="0"/>
            <a:cs typeface="Calibri" panose="020F0502020204030204" pitchFamily="34" charset="0"/>
          </a:endParaRPr>
        </a:p>
      </dsp:txBody>
      <dsp:txXfrm>
        <a:off x="64499" y="218360"/>
        <a:ext cx="1955357" cy="4642031"/>
      </dsp:txXfrm>
    </dsp:sp>
    <dsp:sp modelId="{B8E1B31F-BE1A-4C14-B35D-74DC512C1764}">
      <dsp:nvSpPr>
        <dsp:cNvPr id="0" name=""/>
        <dsp:cNvSpPr/>
      </dsp:nvSpPr>
      <dsp:spPr bwMode="white">
        <a:xfrm rot="21441156">
          <a:off x="2420514" y="-259894"/>
          <a:ext cx="654419" cy="5166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2420597" y="-152992"/>
        <a:ext cx="499435" cy="309968"/>
      </dsp:txXfrm>
    </dsp:sp>
    <dsp:sp modelId="{7161C5FC-B185-4EA2-BF20-1330C52E994A}">
      <dsp:nvSpPr>
        <dsp:cNvPr id="0" name=""/>
        <dsp:cNvSpPr/>
      </dsp:nvSpPr>
      <dsp:spPr bwMode="white">
        <a:xfrm>
          <a:off x="3345940" y="-342661"/>
          <a:ext cx="2077025" cy="796181"/>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100000"/>
            </a:lnSpc>
            <a:spcBef>
              <a:spcPct val="0"/>
            </a:spcBef>
            <a:spcAft>
              <a:spcPct val="35000"/>
            </a:spcAft>
            <a:buNone/>
          </a:pPr>
          <a:r>
            <a:rPr lang="en-US" sz="2000" kern="1200" dirty="0">
              <a:ea typeface="Rix모던고딕 L" panose="02020603020101020101"/>
              <a:cs typeface="+mn-lt"/>
            </a:rPr>
            <a:t>Motivation</a:t>
          </a:r>
          <a:endParaRPr sz="6500" kern="1200">
            <a:cs typeface="+mn-lt"/>
          </a:endParaRPr>
        </a:p>
      </dsp:txBody>
      <dsp:txXfrm>
        <a:off x="3345940" y="-342661"/>
        <a:ext cx="2077025" cy="530787"/>
      </dsp:txXfrm>
    </dsp:sp>
    <dsp:sp modelId="{A76BBBC7-7EC6-4BEA-82FE-9DF3ADC8F948}">
      <dsp:nvSpPr>
        <dsp:cNvPr id="0" name=""/>
        <dsp:cNvSpPr/>
      </dsp:nvSpPr>
      <dsp:spPr bwMode="white">
        <a:xfrm>
          <a:off x="3353632" y="33591"/>
          <a:ext cx="2077025" cy="5033469"/>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100000"/>
            </a:lnSpc>
            <a:spcBef>
              <a:spcPct val="0"/>
            </a:spcBef>
            <a:spcAft>
              <a:spcPct val="15000"/>
            </a:spcAft>
            <a:buChar char="•"/>
          </a:pPr>
          <a:r>
            <a:rPr lang="vi-VN" sz="1600" kern="1200">
              <a:latin typeface="Calibri" panose="020F0502020204030204" pitchFamily="34" charset="0"/>
              <a:ea typeface="Rix모던고딕 L" panose="02020603020101020101" pitchFamily="18" charset="-127"/>
              <a:cs typeface="Calibri" panose="020F0502020204030204" pitchFamily="34" charset="0"/>
            </a:rPr>
            <a:t>Developing forecasting models stems from the inherent need to predict future events, allowing for risk management and resource optimization.</a:t>
          </a:r>
          <a:endParaRPr sz="1600" kern="1200" dirty="0">
            <a:latin typeface="Calibri" panose="020F0502020204030204" pitchFamily="34" charset="0"/>
            <a:ea typeface="Rix모던고딕 L" panose="02020603020101020101" pitchFamily="18" charset="-127"/>
            <a:cs typeface="Calibri" panose="020F0502020204030204" pitchFamily="34" charset="0"/>
          </a:endParaRPr>
        </a:p>
      </dsp:txBody>
      <dsp:txXfrm>
        <a:off x="3414466" y="94425"/>
        <a:ext cx="1955357" cy="4911801"/>
      </dsp:txXfrm>
    </dsp:sp>
    <dsp:sp modelId="{95382703-32ED-4C05-AF72-57E9D0B3C3EB}">
      <dsp:nvSpPr>
        <dsp:cNvPr id="0" name=""/>
        <dsp:cNvSpPr/>
      </dsp:nvSpPr>
      <dsp:spPr bwMode="white">
        <a:xfrm rot="21429375">
          <a:off x="5742392" y="-419890"/>
          <a:ext cx="678907" cy="5166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742487" y="-312722"/>
        <a:ext cx="523923" cy="309968"/>
      </dsp:txXfrm>
    </dsp:sp>
    <dsp:sp modelId="{E4EFF9C5-C816-48C3-A254-F094174E8195}">
      <dsp:nvSpPr>
        <dsp:cNvPr id="0" name=""/>
        <dsp:cNvSpPr/>
      </dsp:nvSpPr>
      <dsp:spPr bwMode="white">
        <a:xfrm>
          <a:off x="6702345" y="-509386"/>
          <a:ext cx="2077025" cy="796181"/>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100000"/>
            </a:lnSpc>
            <a:spcBef>
              <a:spcPct val="0"/>
            </a:spcBef>
            <a:spcAft>
              <a:spcPct val="35000"/>
            </a:spcAft>
            <a:buNone/>
          </a:pPr>
          <a:r>
            <a:rPr lang="en-US" sz="2000" kern="1200" dirty="0">
              <a:latin typeface="+mn-lt"/>
              <a:ea typeface="Rix모던고딕 L" panose="02020603020101020101"/>
            </a:rPr>
            <a:t>Proposed method</a:t>
          </a:r>
        </a:p>
      </dsp:txBody>
      <dsp:txXfrm>
        <a:off x="6702345" y="-509386"/>
        <a:ext cx="2077025" cy="530787"/>
      </dsp:txXfrm>
    </dsp:sp>
    <dsp:sp modelId="{709805BE-5F05-4222-BF38-DE24837A7D84}">
      <dsp:nvSpPr>
        <dsp:cNvPr id="0" name=""/>
        <dsp:cNvSpPr/>
      </dsp:nvSpPr>
      <dsp:spPr bwMode="white">
        <a:xfrm>
          <a:off x="6701584" y="-157513"/>
          <a:ext cx="2077025" cy="5391298"/>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100000"/>
            </a:lnSpc>
            <a:spcBef>
              <a:spcPct val="0"/>
            </a:spcBef>
            <a:spcAft>
              <a:spcPct val="15000"/>
            </a:spcAft>
            <a:buChar char="•"/>
          </a:pPr>
          <a:r>
            <a:rPr lang="en-US" altLang="en-US" sz="1600" kern="1200" dirty="0">
              <a:latin typeface="Calibri" panose="020F0502020204030204" pitchFamily="34" charset="0"/>
              <a:ea typeface="Rix모던고딕 L" panose="02020603020101020101" pitchFamily="18" charset="-127"/>
              <a:cs typeface="Calibri" panose="020F0502020204030204" pitchFamily="34" charset="0"/>
            </a:rPr>
            <a:t>The predictive model will be developed and implemented using the Streamlit library, which provides a seamless and efficient framework for building interactive and user-friendly applications. </a:t>
          </a:r>
        </a:p>
      </dsp:txBody>
      <dsp:txXfrm>
        <a:off x="6762418" y="-96679"/>
        <a:ext cx="1955357" cy="526963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1">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92600" cy="344488"/>
          </a:xfrm>
          <a:prstGeom prst="rect">
            <a:avLst/>
          </a:prstGeom>
        </p:spPr>
        <p:txBody>
          <a:bodyPr vert="horz" lIns="91440" tIns="45720" rIns="91440" bIns="45720" rtlCol="0"/>
          <a:lstStyle>
            <a:lvl1pPr algn="l">
              <a:defRPr sz="1200"/>
            </a:lvl1pPr>
          </a:lstStyle>
          <a:p>
            <a:r>
              <a:rPr lang="en-GB"/>
              <a:t>[Title of paper]</a:t>
            </a:r>
          </a:p>
        </p:txBody>
      </p:sp>
      <p:sp>
        <p:nvSpPr>
          <p:cNvPr id="3" name="Date Placeholder 2"/>
          <p:cNvSpPr>
            <a:spLocks noGrp="1"/>
          </p:cNvSpPr>
          <p:nvPr>
            <p:ph type="dt" sz="quarter" idx="1"/>
          </p:nvPr>
        </p:nvSpPr>
        <p:spPr>
          <a:xfrm>
            <a:off x="5611813" y="0"/>
            <a:ext cx="4292600" cy="344488"/>
          </a:xfrm>
          <a:prstGeom prst="rect">
            <a:avLst/>
          </a:prstGeom>
        </p:spPr>
        <p:txBody>
          <a:bodyPr vert="horz" lIns="91440" tIns="45720" rIns="91440" bIns="45720" rtlCol="0"/>
          <a:lstStyle>
            <a:lvl1pPr algn="r">
              <a:defRPr sz="1200"/>
            </a:lvl1pPr>
          </a:lstStyle>
          <a:p>
            <a:fld id="{D5E2BFC0-33C9-4630-BB7D-3520BAF75715}" type="datetimeFigureOut">
              <a:rPr lang="en-GB" smtClean="0"/>
              <a:t>02/10/2025</a:t>
            </a:fld>
            <a:endParaRPr lang="en-GB"/>
          </a:p>
        </p:txBody>
      </p:sp>
      <p:sp>
        <p:nvSpPr>
          <p:cNvPr id="4" name="Footer Placeholder 3"/>
          <p:cNvSpPr>
            <a:spLocks noGrp="1"/>
          </p:cNvSpPr>
          <p:nvPr>
            <p:ph type="ftr" sz="quarter" idx="2"/>
          </p:nvPr>
        </p:nvSpPr>
        <p:spPr>
          <a:xfrm>
            <a:off x="0" y="6513513"/>
            <a:ext cx="4292600" cy="344487"/>
          </a:xfrm>
          <a:prstGeom prst="rect">
            <a:avLst/>
          </a:prstGeom>
        </p:spPr>
        <p:txBody>
          <a:bodyPr vert="horz" lIns="91440" tIns="45720" rIns="91440" bIns="45720" rtlCol="0" anchor="b"/>
          <a:lstStyle>
            <a:lvl1pPr algn="l">
              <a:defRPr sz="1200"/>
            </a:lvl1pPr>
          </a:lstStyle>
          <a:p>
            <a:r>
              <a:rPr lang="en-GB"/>
              <a:t>Logistics Automation Laboratory - Department of Logistics (KMOU)</a:t>
            </a:r>
          </a:p>
        </p:txBody>
      </p:sp>
      <p:sp>
        <p:nvSpPr>
          <p:cNvPr id="5" name="Slide Number Placeholder 4"/>
          <p:cNvSpPr>
            <a:spLocks noGrp="1"/>
          </p:cNvSpPr>
          <p:nvPr>
            <p:ph type="sldNum" sz="quarter" idx="3"/>
          </p:nvPr>
        </p:nvSpPr>
        <p:spPr>
          <a:xfrm>
            <a:off x="5611813" y="6513513"/>
            <a:ext cx="4292600" cy="344487"/>
          </a:xfrm>
          <a:prstGeom prst="rect">
            <a:avLst/>
          </a:prstGeom>
        </p:spPr>
        <p:txBody>
          <a:bodyPr vert="horz" lIns="91440" tIns="45720" rIns="91440" bIns="45720" rtlCol="0" anchor="b"/>
          <a:lstStyle>
            <a:lvl1pPr algn="r">
              <a:defRPr sz="1200"/>
            </a:lvl1pPr>
          </a:lstStyle>
          <a:p>
            <a:fld id="{224C3541-9829-4366-A63A-BB2C56149795}" type="slidenum">
              <a:rPr lang="en-GB" smtClean="0"/>
              <a:t>‹#›</a:t>
            </a:fld>
            <a:endParaRPr lang="en-GB"/>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92600" cy="344488"/>
          </a:xfrm>
          <a:prstGeom prst="rect">
            <a:avLst/>
          </a:prstGeom>
        </p:spPr>
        <p:txBody>
          <a:bodyPr vert="horz" lIns="91440" tIns="45720" rIns="91440" bIns="45720" rtlCol="0"/>
          <a:lstStyle>
            <a:lvl1pPr algn="l">
              <a:defRPr sz="1200"/>
            </a:lvl1pPr>
          </a:lstStyle>
          <a:p>
            <a:r>
              <a:rPr lang="en-GB"/>
              <a:t>[Title of paper]</a:t>
            </a:r>
          </a:p>
        </p:txBody>
      </p:sp>
      <p:sp>
        <p:nvSpPr>
          <p:cNvPr id="3" name="Date Placeholder 2"/>
          <p:cNvSpPr>
            <a:spLocks noGrp="1"/>
          </p:cNvSpPr>
          <p:nvPr>
            <p:ph type="dt" idx="1"/>
          </p:nvPr>
        </p:nvSpPr>
        <p:spPr>
          <a:xfrm>
            <a:off x="5611813" y="0"/>
            <a:ext cx="4292600" cy="344488"/>
          </a:xfrm>
          <a:prstGeom prst="rect">
            <a:avLst/>
          </a:prstGeom>
        </p:spPr>
        <p:txBody>
          <a:bodyPr vert="horz" lIns="91440" tIns="45720" rIns="91440" bIns="45720" rtlCol="0"/>
          <a:lstStyle>
            <a:lvl1pPr algn="r">
              <a:defRPr sz="1200"/>
            </a:lvl1pPr>
          </a:lstStyle>
          <a:p>
            <a:fld id="{E196F332-E02C-4E1C-B78C-DCE92B3D9758}" type="datetimeFigureOut">
              <a:rPr lang="en-GB" smtClean="0"/>
              <a:t>02/10/2025</a:t>
            </a:fld>
            <a:endParaRPr lang="en-GB"/>
          </a:p>
        </p:txBody>
      </p:sp>
      <p:sp>
        <p:nvSpPr>
          <p:cNvPr id="4" name="Slide Image Placeholder 3"/>
          <p:cNvSpPr>
            <a:spLocks noGrp="1" noRot="1" noChangeAspect="1"/>
          </p:cNvSpPr>
          <p:nvPr>
            <p:ph type="sldImg" idx="2"/>
          </p:nvPr>
        </p:nvSpPr>
        <p:spPr>
          <a:xfrm>
            <a:off x="3281363" y="857250"/>
            <a:ext cx="3343275"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0600" y="3300413"/>
            <a:ext cx="79248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4292600" cy="344487"/>
          </a:xfrm>
          <a:prstGeom prst="rect">
            <a:avLst/>
          </a:prstGeom>
        </p:spPr>
        <p:txBody>
          <a:bodyPr vert="horz" lIns="91440" tIns="45720" rIns="91440" bIns="45720" rtlCol="0" anchor="b"/>
          <a:lstStyle>
            <a:lvl1pPr algn="l">
              <a:defRPr sz="1200"/>
            </a:lvl1pPr>
          </a:lstStyle>
          <a:p>
            <a:r>
              <a:rPr lang="en-GB"/>
              <a:t>Logistics Automation Laboratory - Department of Logistics (KMOU)</a:t>
            </a:r>
          </a:p>
        </p:txBody>
      </p:sp>
      <p:sp>
        <p:nvSpPr>
          <p:cNvPr id="7" name="Slide Number Placeholder 6"/>
          <p:cNvSpPr>
            <a:spLocks noGrp="1"/>
          </p:cNvSpPr>
          <p:nvPr>
            <p:ph type="sldNum" sz="quarter" idx="5"/>
          </p:nvPr>
        </p:nvSpPr>
        <p:spPr>
          <a:xfrm>
            <a:off x="5611813" y="6513513"/>
            <a:ext cx="4292600" cy="344487"/>
          </a:xfrm>
          <a:prstGeom prst="rect">
            <a:avLst/>
          </a:prstGeom>
        </p:spPr>
        <p:txBody>
          <a:bodyPr vert="horz" lIns="91440" tIns="45720" rIns="91440" bIns="45720" rtlCol="0" anchor="b"/>
          <a:lstStyle>
            <a:lvl1pPr algn="r">
              <a:defRPr sz="1200"/>
            </a:lvl1pPr>
          </a:lstStyle>
          <a:p>
            <a:fld id="{C5E85B35-74CB-40C4-859C-D8A9A855D145}" type="slidenum">
              <a:rPr lang="en-GB" smtClean="0"/>
              <a:t>‹#›</a:t>
            </a:fld>
            <a:endParaRPr lang="en-GB"/>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
        <p:nvSpPr>
          <p:cNvPr id="4" name="Slide Number Placeholder 3"/>
          <p:cNvSpPr>
            <a:spLocks noGrp="1"/>
          </p:cNvSpPr>
          <p:nvPr>
            <p:ph type="sldNum" sz="quarter" idx="5"/>
          </p:nvPr>
        </p:nvSpPr>
        <p:spPr/>
        <p:txBody>
          <a:bodyPr/>
          <a:lstStyle/>
          <a:p>
            <a:fld id="{C5E85B35-74CB-40C4-859C-D8A9A855D145}" type="slidenum">
              <a:rPr lang="en-GB" smtClean="0"/>
              <a:t>2</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
        <p:nvSpPr>
          <p:cNvPr id="4" name="Slide Number Placeholder 3"/>
          <p:cNvSpPr>
            <a:spLocks noGrp="1"/>
          </p:cNvSpPr>
          <p:nvPr>
            <p:ph type="sldNum" sz="quarter" idx="5"/>
          </p:nvPr>
        </p:nvSpPr>
        <p:spPr/>
        <p:txBody>
          <a:bodyPr/>
          <a:lstStyle/>
          <a:p>
            <a:fld id="{C5E85B35-74CB-40C4-859C-D8A9A855D145}" type="slidenum">
              <a:rPr lang="en-GB" smtClean="0"/>
              <a:t>12</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
        <p:nvSpPr>
          <p:cNvPr id="4" name="Slide Number Placeholder 3"/>
          <p:cNvSpPr>
            <a:spLocks noGrp="1"/>
          </p:cNvSpPr>
          <p:nvPr>
            <p:ph type="sldNum" sz="quarter" idx="5"/>
          </p:nvPr>
        </p:nvSpPr>
        <p:spPr/>
        <p:txBody>
          <a:bodyPr/>
          <a:lstStyle/>
          <a:p>
            <a:fld id="{C5E85B35-74CB-40C4-859C-D8A9A855D145}" type="slidenum">
              <a:rPr lang="en-GB" smtClean="0"/>
              <a:t>14</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
        <p:nvSpPr>
          <p:cNvPr id="4" name="Slide Number Placeholder 3"/>
          <p:cNvSpPr>
            <a:spLocks noGrp="1"/>
          </p:cNvSpPr>
          <p:nvPr>
            <p:ph type="sldNum" sz="quarter" idx="5"/>
          </p:nvPr>
        </p:nvSpPr>
        <p:spPr/>
        <p:txBody>
          <a:bodyPr/>
          <a:lstStyle/>
          <a:p>
            <a:fld id="{C5E85B35-74CB-40C4-859C-D8A9A855D145}" type="slidenum">
              <a:rPr lang="en-GB" smtClean="0"/>
              <a:t>3</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C5E85B35-74CB-40C4-859C-D8A9A855D145}" type="slidenum">
              <a:rPr lang="en-GB" smtClean="0"/>
              <a:t>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
        <p:nvSpPr>
          <p:cNvPr id="4" name="Slide Number Placeholder 3"/>
          <p:cNvSpPr>
            <a:spLocks noGrp="1"/>
          </p:cNvSpPr>
          <p:nvPr>
            <p:ph type="sldNum" sz="quarter" idx="5"/>
          </p:nvPr>
        </p:nvSpPr>
        <p:spPr/>
        <p:txBody>
          <a:bodyPr/>
          <a:lstStyle/>
          <a:p>
            <a:fld id="{C5E85B35-74CB-40C4-859C-D8A9A855D145}" type="slidenum">
              <a:rPr lang="en-GB" smtClean="0"/>
              <a:t>5</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5E85B35-74CB-40C4-859C-D8A9A855D145}" type="slidenum">
              <a:rPr lang="en-GB" smtClean="0"/>
              <a:t>6</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5E85B35-74CB-40C4-859C-D8A9A855D145}" type="slidenum">
              <a:rPr lang="en-GB" smtClean="0"/>
              <a:t>8</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5E85B35-74CB-40C4-859C-D8A9A855D145}" type="slidenum">
              <a:rPr lang="en-GB" smtClean="0"/>
              <a:t>9</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
        <p:nvSpPr>
          <p:cNvPr id="4" name="Slide Number Placeholder 3"/>
          <p:cNvSpPr>
            <a:spLocks noGrp="1"/>
          </p:cNvSpPr>
          <p:nvPr>
            <p:ph type="sldNum" sz="quarter" idx="5"/>
          </p:nvPr>
        </p:nvSpPr>
        <p:spPr/>
        <p:txBody>
          <a:bodyPr/>
          <a:lstStyle/>
          <a:p>
            <a:fld id="{C5E85B35-74CB-40C4-859C-D8A9A855D145}" type="slidenum">
              <a:rPr lang="en-GB" smtClean="0"/>
              <a:t>10</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
        <p:nvSpPr>
          <p:cNvPr id="4" name="Slide Number Placeholder 3"/>
          <p:cNvSpPr>
            <a:spLocks noGrp="1"/>
          </p:cNvSpPr>
          <p:nvPr>
            <p:ph type="sldNum" sz="quarter" idx="5"/>
          </p:nvPr>
        </p:nvSpPr>
        <p:spPr/>
        <p:txBody>
          <a:bodyPr/>
          <a:lstStyle/>
          <a:p>
            <a:fld id="{C5E85B35-74CB-40C4-859C-D8A9A855D145}" type="slidenum">
              <a:rPr lang="en-GB" smtClean="0"/>
              <a:t>11</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2950" y="2125980"/>
            <a:ext cx="84201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485900" y="3840480"/>
            <a:ext cx="69342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368040" y="6377940"/>
            <a:ext cx="3169920" cy="342900"/>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95300" y="6377940"/>
            <a:ext cx="2278380" cy="342900"/>
          </a:xfrm>
          <a:prstGeom prst="rect">
            <a:avLst/>
          </a:prstGeom>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7132320" y="6377940"/>
            <a:ext cx="227838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a:xfrm>
            <a:off x="313943" y="1187172"/>
            <a:ext cx="9270365" cy="276999"/>
          </a:xfrm>
          <a:prstGeom prst="rect">
            <a:avLst/>
          </a:prstGeom>
        </p:spPr>
        <p:txBody>
          <a:bodyPr lIns="0" tIns="0" rIns="0" bIns="0"/>
          <a:lstStyle>
            <a:lvl1pPr>
              <a:defRPr b="0" i="0">
                <a:solidFill>
                  <a:schemeClr val="tx1"/>
                </a:solidFill>
              </a:defRPr>
            </a:lvl1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sz="half" idx="2"/>
          </p:nvPr>
        </p:nvSpPr>
        <p:spPr>
          <a:xfrm>
            <a:off x="495300" y="1577340"/>
            <a:ext cx="430911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01590" y="1577340"/>
            <a:ext cx="430911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3368040" y="6377940"/>
            <a:ext cx="3169920" cy="342900"/>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495300" y="6377940"/>
            <a:ext cx="2278380" cy="342900"/>
          </a:xfrm>
          <a:prstGeom prst="rect">
            <a:avLst/>
          </a:prstGeom>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a:xfrm>
            <a:off x="7132320" y="6377940"/>
            <a:ext cx="227838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31847" cy="278892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752843" y="4728208"/>
            <a:ext cx="3153155" cy="2122169"/>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3197351" y="4581144"/>
            <a:ext cx="3976115" cy="556259"/>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000" b="1"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ftr" sz="quarter" idx="5"/>
          </p:nvPr>
        </p:nvSpPr>
        <p:spPr>
          <a:xfrm>
            <a:off x="3368040" y="6377940"/>
            <a:ext cx="3169920" cy="342900"/>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495300" y="6377940"/>
            <a:ext cx="2278380" cy="342900"/>
          </a:xfrm>
          <a:prstGeom prst="rect">
            <a:avLst/>
          </a:prstGeom>
        </p:spPr>
        <p:txBody>
          <a:bodyPr lIns="0" tIns="0" rIns="0" bIns="0"/>
          <a:lstStyle>
            <a:lvl1pPr algn="l">
              <a:defRPr>
                <a:solidFill>
                  <a:schemeClr val="tx1">
                    <a:tint val="75000"/>
                  </a:schemeClr>
                </a:solidFill>
              </a:defRPr>
            </a:lvl1pPr>
          </a:lstStyle>
          <a:p>
            <a:endParaRPr lang="en-US"/>
          </a:p>
        </p:txBody>
      </p:sp>
      <p:sp>
        <p:nvSpPr>
          <p:cNvPr id="5" name="Holder 5"/>
          <p:cNvSpPr>
            <a:spLocks noGrp="1"/>
          </p:cNvSpPr>
          <p:nvPr>
            <p:ph type="sldNum" sz="quarter" idx="7"/>
          </p:nvPr>
        </p:nvSpPr>
        <p:spPr>
          <a:xfrm>
            <a:off x="7132320" y="6377940"/>
            <a:ext cx="227838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31847" cy="278892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752843" y="4728208"/>
            <a:ext cx="3153155" cy="2122169"/>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4939283" y="3429000"/>
            <a:ext cx="27940" cy="0"/>
          </a:xfrm>
          <a:custGeom>
            <a:avLst/>
            <a:gdLst/>
            <a:ahLst/>
            <a:cxnLst/>
            <a:rect l="l" t="t" r="r" b="b"/>
            <a:pathLst>
              <a:path w="27939">
                <a:moveTo>
                  <a:pt x="0" y="0"/>
                </a:moveTo>
                <a:lnTo>
                  <a:pt x="27432" y="0"/>
                </a:lnTo>
              </a:path>
            </a:pathLst>
          </a:custGeom>
          <a:ln w="9143">
            <a:solidFill>
              <a:srgbClr val="FEFEFE"/>
            </a:solidFill>
          </a:ln>
        </p:spPr>
        <p:txBody>
          <a:bodyPr wrap="square" lIns="0" tIns="0" rIns="0" bIns="0" rtlCol="0"/>
          <a:lstStyle/>
          <a:p>
            <a:endParaRPr/>
          </a:p>
        </p:txBody>
      </p:sp>
      <p:sp>
        <p:nvSpPr>
          <p:cNvPr id="19" name="bg object 19"/>
          <p:cNvSpPr/>
          <p:nvPr/>
        </p:nvSpPr>
        <p:spPr>
          <a:xfrm>
            <a:off x="2039111" y="1680972"/>
            <a:ext cx="5829299" cy="3496055"/>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ftr" sz="quarter" idx="5"/>
          </p:nvPr>
        </p:nvSpPr>
        <p:spPr>
          <a:xfrm>
            <a:off x="3368040" y="6377940"/>
            <a:ext cx="3169920" cy="342900"/>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495300" y="6377940"/>
            <a:ext cx="2278380" cy="342900"/>
          </a:xfrm>
          <a:prstGeom prst="rect">
            <a:avLst/>
          </a:prstGeom>
        </p:spPr>
        <p:txBody>
          <a:bodyPr lIns="0" tIns="0" rIns="0" bIns="0"/>
          <a:lstStyle>
            <a:lvl1pPr algn="l">
              <a:defRPr>
                <a:solidFill>
                  <a:schemeClr val="tx1">
                    <a:tint val="75000"/>
                  </a:schemeClr>
                </a:solidFill>
              </a:defRPr>
            </a:lvl1pPr>
          </a:lstStyle>
          <a:p>
            <a:endParaRPr lang="en-US"/>
          </a:p>
        </p:txBody>
      </p:sp>
      <p:sp>
        <p:nvSpPr>
          <p:cNvPr id="4" name="Holder 4"/>
          <p:cNvSpPr>
            <a:spLocks noGrp="1"/>
          </p:cNvSpPr>
          <p:nvPr>
            <p:ph type="sldNum" sz="quarter" idx="7"/>
          </p:nvPr>
        </p:nvSpPr>
        <p:spPr>
          <a:xfrm>
            <a:off x="7132320" y="6377940"/>
            <a:ext cx="227838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04448" y="1162701"/>
            <a:ext cx="1269206" cy="4394200"/>
          </a:xfrm>
          <a:prstGeom prst="rect">
            <a:avLst/>
          </a:prstGeom>
        </p:spPr>
      </p:pic>
      <p:sp>
        <p:nvSpPr>
          <p:cNvPr id="18" name="Rectangle 17"/>
          <p:cNvSpPr/>
          <p:nvPr userDrawn="1"/>
        </p:nvSpPr>
        <p:spPr>
          <a:xfrm>
            <a:off x="0" y="1"/>
            <a:ext cx="4953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5" dirty="0"/>
          </a:p>
        </p:txBody>
      </p:sp>
      <p:pic>
        <p:nvPicPr>
          <p:cNvPr id="8" name="Picture 7" descr="A picture containing flower, plant&#10;&#10;Description automatically generated"/>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94004" y="2476883"/>
            <a:ext cx="608806" cy="2755900"/>
          </a:xfrm>
          <a:prstGeom prst="rect">
            <a:avLst/>
          </a:prstGeom>
        </p:spPr>
      </p:pic>
      <p:pic>
        <p:nvPicPr>
          <p:cNvPr id="10" name="Picture 9" descr="A close-up of a flower&#10;&#10;Description automatically generated with low confidenc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84845" y="1695833"/>
            <a:ext cx="939006" cy="4318000"/>
          </a:xfrm>
          <a:prstGeom prst="rect">
            <a:avLst/>
          </a:prstGeom>
        </p:spPr>
      </p:pic>
      <p:pic>
        <p:nvPicPr>
          <p:cNvPr id="12" name="Picture 11" descr="A close-up of a flower&#10;&#10;Description automatically generated with low confidenc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922984" y="381916"/>
            <a:ext cx="939006" cy="4318000"/>
          </a:xfrm>
          <a:prstGeom prst="rect">
            <a:avLst/>
          </a:prstGeom>
        </p:spPr>
      </p:pic>
      <p:sp>
        <p:nvSpPr>
          <p:cNvPr id="14" name="Rectangle 13"/>
          <p:cNvSpPr/>
          <p:nvPr userDrawn="1"/>
        </p:nvSpPr>
        <p:spPr>
          <a:xfrm>
            <a:off x="832104" y="2162946"/>
            <a:ext cx="3083243"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5" dirty="0"/>
          </a:p>
        </p:txBody>
      </p:sp>
      <p:sp>
        <p:nvSpPr>
          <p:cNvPr id="16" name="Rectangle 15"/>
          <p:cNvSpPr/>
          <p:nvPr userDrawn="1"/>
        </p:nvSpPr>
        <p:spPr>
          <a:xfrm>
            <a:off x="919470" y="2264500"/>
            <a:ext cx="291325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5" dirty="0"/>
          </a:p>
        </p:txBody>
      </p:sp>
      <p:sp>
        <p:nvSpPr>
          <p:cNvPr id="2" name="Title 1"/>
          <p:cNvSpPr>
            <a:spLocks noGrp="1"/>
          </p:cNvSpPr>
          <p:nvPr>
            <p:ph type="title"/>
          </p:nvPr>
        </p:nvSpPr>
        <p:spPr>
          <a:xfrm>
            <a:off x="1196150" y="2889504"/>
            <a:ext cx="2318004" cy="3847207"/>
          </a:xfrm>
        </p:spPr>
        <p:txBody>
          <a:bodyPr/>
          <a:lstStyle>
            <a:lvl1pPr algn="ctr">
              <a:defRPr/>
            </a:lvl1pPr>
          </a:lstStyle>
          <a:p>
            <a:r>
              <a:rPr lang="en-US"/>
              <a:t>Click to edit Master title style</a:t>
            </a:r>
          </a:p>
        </p:txBody>
      </p:sp>
      <p:sp>
        <p:nvSpPr>
          <p:cNvPr id="19" name="Content Placeholder 2"/>
          <p:cNvSpPr>
            <a:spLocks noGrp="1"/>
          </p:cNvSpPr>
          <p:nvPr>
            <p:ph idx="1"/>
          </p:nvPr>
        </p:nvSpPr>
        <p:spPr>
          <a:xfrm>
            <a:off x="6671691" y="2011680"/>
            <a:ext cx="2436876" cy="2843784"/>
          </a:xfrm>
          <a:prstGeom prst="rect">
            <a:avLst/>
          </a:prstGeom>
        </p:spPr>
        <p:txBody>
          <a:bodyPr anchor="ctr">
            <a:normAutofit/>
          </a:bodyPr>
          <a:lstStyle>
            <a:lvl1pPr marL="0" indent="0" algn="l">
              <a:lnSpc>
                <a:spcPct val="150000"/>
              </a:lnSpc>
              <a:buNone/>
              <a:defRPr sz="1950">
                <a:latin typeface="Gill Sans Nova Light" panose="020F0302020204030204" pitchFamily="34" charset="0"/>
                <a:cs typeface="Gill Sans Nova Light" panose="020F0302020204030204" pitchFamily="34" charset="0"/>
              </a:defRPr>
            </a:lvl1pPr>
            <a:lvl2pPr algn="l">
              <a:lnSpc>
                <a:spcPct val="150000"/>
              </a:lnSpc>
              <a:defRPr sz="1625">
                <a:latin typeface="Gill Sans Nova Light" panose="020F0302020204030204" pitchFamily="34" charset="0"/>
                <a:cs typeface="Gill Sans Nova Light" panose="020F0302020204030204" pitchFamily="34" charset="0"/>
              </a:defRPr>
            </a:lvl2pPr>
            <a:lvl3pPr algn="ctr">
              <a:defRPr sz="1300">
                <a:latin typeface="Gill Sans Nova Light" panose="020F0302020204030204" pitchFamily="34" charset="0"/>
                <a:cs typeface="Gill Sans Nova Light" panose="020F0302020204030204" pitchFamily="34" charset="0"/>
              </a:defRPr>
            </a:lvl3pPr>
            <a:lvl4pPr algn="ctr">
              <a:defRPr sz="1140">
                <a:latin typeface="Gill Sans Nova Light" panose="020F0302020204030204" pitchFamily="34" charset="0"/>
                <a:cs typeface="Gill Sans Nova Light" panose="020F0302020204030204" pitchFamily="34" charset="0"/>
              </a:defRPr>
            </a:lvl4pPr>
            <a:lvl5pPr algn="ctr">
              <a:defRPr sz="114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96240" y="739140"/>
            <a:ext cx="9508490" cy="60960"/>
          </a:xfrm>
          <a:custGeom>
            <a:avLst/>
            <a:gdLst/>
            <a:ahLst/>
            <a:cxnLst/>
            <a:rect l="l" t="t" r="r" b="b"/>
            <a:pathLst>
              <a:path w="9508490" h="60959">
                <a:moveTo>
                  <a:pt x="9508236" y="0"/>
                </a:moveTo>
                <a:lnTo>
                  <a:pt x="0" y="0"/>
                </a:lnTo>
                <a:lnTo>
                  <a:pt x="0" y="60960"/>
                </a:lnTo>
                <a:lnTo>
                  <a:pt x="9508236" y="60960"/>
                </a:lnTo>
                <a:lnTo>
                  <a:pt x="9508236" y="0"/>
                </a:lnTo>
                <a:close/>
              </a:path>
            </a:pathLst>
          </a:custGeom>
          <a:solidFill>
            <a:srgbClr val="DEEBF7"/>
          </a:solidFill>
        </p:spPr>
        <p:txBody>
          <a:bodyPr wrap="square" lIns="0" tIns="0" rIns="0" bIns="0" rtlCol="0"/>
          <a:lstStyle/>
          <a:p>
            <a:endParaRPr/>
          </a:p>
        </p:txBody>
      </p:sp>
      <p:sp>
        <p:nvSpPr>
          <p:cNvPr id="17" name="bg object 17"/>
          <p:cNvSpPr/>
          <p:nvPr/>
        </p:nvSpPr>
        <p:spPr>
          <a:xfrm>
            <a:off x="0" y="44196"/>
            <a:ext cx="505967" cy="1656588"/>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2171573" y="1811477"/>
            <a:ext cx="5562853" cy="788669"/>
          </a:xfrm>
          <a:prstGeom prst="rect">
            <a:avLst/>
          </a:prstGeom>
        </p:spPr>
        <p:txBody>
          <a:bodyPr wrap="square" lIns="0" tIns="0" rIns="0" bIns="0">
            <a:spAutoFit/>
          </a:bodyPr>
          <a:lstStyle>
            <a:lvl1pPr>
              <a:defRPr sz="5000" b="1" i="0">
                <a:solidFill>
                  <a:schemeClr val="tx1"/>
                </a:solidFill>
                <a:latin typeface="Times New Roman" panose="02020603050405020304"/>
                <a:cs typeface="Times New Roman" panose="02020603050405020304"/>
              </a:defRPr>
            </a:lvl1pPr>
          </a:lstStyle>
          <a:p>
            <a:endParaRPr/>
          </a:p>
        </p:txBody>
      </p:sp>
      <p:sp>
        <p:nvSpPr>
          <p:cNvPr id="8" name="TextBox 7"/>
          <p:cNvSpPr txBox="1"/>
          <p:nvPr userDrawn="1"/>
        </p:nvSpPr>
        <p:spPr>
          <a:xfrm>
            <a:off x="2286000" y="6477000"/>
            <a:ext cx="6950861"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600" i="0" dirty="0">
                <a:solidFill>
                  <a:schemeClr val="tx1">
                    <a:lumMod val="50000"/>
                    <a:lumOff val="50000"/>
                  </a:schemeClr>
                </a:solidFill>
              </a:rPr>
              <a:t>Logistics Automation Laboratory - Department of Logistics (KMOU)</a:t>
            </a:r>
          </a:p>
        </p:txBody>
      </p:sp>
      <p:sp>
        <p:nvSpPr>
          <p:cNvPr id="4" name="TextBox 3"/>
          <p:cNvSpPr txBox="1"/>
          <p:nvPr userDrawn="1"/>
        </p:nvSpPr>
        <p:spPr>
          <a:xfrm>
            <a:off x="6096000" y="277475"/>
            <a:ext cx="3742005" cy="275590"/>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US" altLang="en-US" sz="1200" i="0" dirty="0">
                <a:solidFill>
                  <a:schemeClr val="tx1">
                    <a:lumMod val="50000"/>
                    <a:lumOff val="50000"/>
                  </a:schemeClr>
                </a:solidFill>
              </a:rPr>
              <a:t>Forecasting with High-Order Neural Networks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video" Target="../media/media1.webm"/><Relationship Id="rId7" Type="http://schemas.openxmlformats.org/officeDocument/2006/relationships/image" Target="../media/image13.wmf"/><Relationship Id="rId2" Type="http://schemas.microsoft.com/office/2007/relationships/media" Target="../media/media1.webm"/><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8.xml"/><Relationship Id="rId4" Type="http://schemas.openxmlformats.org/officeDocument/2006/relationships/slideLayout" Target="../slideLayouts/slideLayout2.xml"/><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3.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10.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3.w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oleObject" Target="../embeddings/oleObject9.bin"/><Relationship Id="rId2" Type="http://schemas.openxmlformats.org/officeDocument/2006/relationships/tags" Target="../tags/tag4.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8.bin"/><Relationship Id="rId4"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image" Target="../media/image10.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84092" y="1025037"/>
            <a:ext cx="8042615" cy="766445"/>
          </a:xfrm>
          <a:prstGeom prst="rect">
            <a:avLst/>
          </a:prstGeom>
        </p:spPr>
        <p:txBody>
          <a:bodyPr vert="horz" wrap="square" lIns="0" tIns="12700" rIns="0" bIns="0" rtlCol="0">
            <a:spAutoFit/>
          </a:bodyPr>
          <a:lstStyle/>
          <a:p>
            <a:pPr marL="12065" algn="ctr">
              <a:lnSpc>
                <a:spcPct val="100000"/>
              </a:lnSpc>
              <a:spcBef>
                <a:spcPts val="100"/>
              </a:spcBef>
              <a:tabLst>
                <a:tab pos="297815" algn="l"/>
              </a:tabLst>
            </a:pPr>
            <a:r>
              <a:rPr lang="en-US" sz="2400" dirty="0">
                <a:solidFill>
                  <a:srgbClr val="001F5F"/>
                </a:solidFill>
                <a:cs typeface="Times New Roman" panose="02020603050405020304"/>
              </a:rPr>
              <a:t> Seminar Presentation</a:t>
            </a:r>
            <a:r>
              <a:rPr lang="vi-VN" sz="2400" dirty="0">
                <a:solidFill>
                  <a:srgbClr val="001F5F"/>
                </a:solidFill>
                <a:cs typeface="Times New Roman" panose="02020603050405020304"/>
              </a:rPr>
              <a:t>                 </a:t>
            </a:r>
            <a:endParaRPr lang="en-US" sz="2400" dirty="0">
              <a:solidFill>
                <a:srgbClr val="001F5F"/>
              </a:solidFill>
              <a:cs typeface="Times New Roman" panose="02020603050405020304"/>
            </a:endParaRPr>
          </a:p>
          <a:p>
            <a:pPr marL="12065" algn="ctr">
              <a:lnSpc>
                <a:spcPct val="100000"/>
              </a:lnSpc>
              <a:spcBef>
                <a:spcPts val="600"/>
              </a:spcBef>
              <a:tabLst>
                <a:tab pos="297815" algn="l"/>
              </a:tabLst>
            </a:pPr>
            <a:r>
              <a:rPr lang="en-US" altLang="vi-VN" sz="2000" dirty="0">
                <a:solidFill>
                  <a:srgbClr val="001F5F"/>
                </a:solidFill>
                <a:latin typeface="Calibri" panose="020F0502020204030204" pitchFamily="34" charset="0"/>
                <a:ea typeface="Calibri" panose="020F0502020204030204" pitchFamily="34" charset="0"/>
                <a:cs typeface="Calibri" panose="020F0502020204030204" pitchFamily="34" charset="0"/>
              </a:rPr>
              <a:t>December</a:t>
            </a:r>
            <a:r>
              <a:rPr lang="vi-VN" sz="2000" dirty="0">
                <a:solidFill>
                  <a:srgbClr val="001F5F"/>
                </a:solidFill>
                <a:latin typeface="Calibri" panose="020F0502020204030204" pitchFamily="34" charset="0"/>
                <a:ea typeface="Calibri" panose="020F0502020204030204" pitchFamily="34" charset="0"/>
                <a:cs typeface="Calibri" panose="020F0502020204030204" pitchFamily="34" charset="0"/>
              </a:rPr>
              <a:t> </a:t>
            </a:r>
            <a:r>
              <a:rPr lang="en-US" altLang="vi-VN" sz="2000" dirty="0">
                <a:solidFill>
                  <a:srgbClr val="001F5F"/>
                </a:solidFill>
                <a:latin typeface="Calibri" panose="020F0502020204030204" pitchFamily="34" charset="0"/>
                <a:ea typeface="Calibri" panose="020F0502020204030204" pitchFamily="34" charset="0"/>
                <a:cs typeface="Calibri" panose="020F0502020204030204" pitchFamily="34" charset="0"/>
              </a:rPr>
              <a:t>31</a:t>
            </a:r>
            <a:r>
              <a:rPr lang="vi-VN" sz="2000" baseline="30000" dirty="0">
                <a:solidFill>
                  <a:srgbClr val="001F5F"/>
                </a:solidFill>
                <a:latin typeface="Calibri" panose="020F0502020204030204" pitchFamily="34" charset="0"/>
                <a:ea typeface="Calibri" panose="020F0502020204030204" pitchFamily="34" charset="0"/>
                <a:cs typeface="Calibri" panose="020F0502020204030204" pitchFamily="34" charset="0"/>
              </a:rPr>
              <a:t>th</a:t>
            </a:r>
            <a:r>
              <a:rPr lang="vi-VN" sz="2000" dirty="0">
                <a:solidFill>
                  <a:srgbClr val="001F5F"/>
                </a:solidFill>
                <a:latin typeface="Calibri" panose="020F0502020204030204" pitchFamily="34" charset="0"/>
                <a:ea typeface="Calibri" panose="020F0502020204030204" pitchFamily="34" charset="0"/>
                <a:cs typeface="Calibri" panose="020F0502020204030204" pitchFamily="34" charset="0"/>
              </a:rPr>
              <a:t>, 202</a:t>
            </a:r>
            <a:r>
              <a:rPr lang="en-US" sz="2000" dirty="0">
                <a:solidFill>
                  <a:srgbClr val="001F5F"/>
                </a:solidFill>
                <a:latin typeface="Calibri" panose="020F0502020204030204" pitchFamily="34" charset="0"/>
                <a:ea typeface="Calibri" panose="020F0502020204030204" pitchFamily="34" charset="0"/>
                <a:cs typeface="Calibri" panose="020F0502020204030204" pitchFamily="34" charset="0"/>
              </a:rPr>
              <a:t>4</a:t>
            </a:r>
            <a:r>
              <a:rPr lang="vi-VN" sz="2000" dirty="0">
                <a:solidFill>
                  <a:srgbClr val="001F5F"/>
                </a:solidFill>
                <a:latin typeface="Calibri" panose="020F0502020204030204" pitchFamily="34" charset="0"/>
                <a:ea typeface="Calibri" panose="020F0502020204030204" pitchFamily="34" charset="0"/>
                <a:cs typeface="Calibri" panose="020F0502020204030204" pitchFamily="34" charset="0"/>
              </a:rPr>
              <a:t> </a:t>
            </a:r>
          </a:p>
        </p:txBody>
      </p:sp>
      <p:sp>
        <p:nvSpPr>
          <p:cNvPr id="34" name="TextBox 33"/>
          <p:cNvSpPr txBox="1"/>
          <p:nvPr/>
        </p:nvSpPr>
        <p:spPr>
          <a:xfrm>
            <a:off x="2019363" y="5043983"/>
            <a:ext cx="6553200" cy="1342034"/>
          </a:xfrm>
          <a:prstGeom prst="rect">
            <a:avLst/>
          </a:prstGeom>
          <a:noFill/>
          <a:scene3d>
            <a:camera prst="obliqueTopLeft"/>
            <a:lightRig rig="threePt" dir="t"/>
          </a:scene3d>
        </p:spPr>
        <p:txBody>
          <a:bodyPr wrap="square" rtlCol="0">
            <a:spAutoFit/>
          </a:bodyPr>
          <a:lstStyle/>
          <a:p>
            <a:pPr>
              <a:lnSpc>
                <a:spcPct val="150000"/>
              </a:lnSpc>
            </a:pPr>
            <a:r>
              <a:rPr lang="en-US" altLang="ko-KR" sz="2000" dirty="0">
                <a:solidFill>
                  <a:srgbClr val="0070C0"/>
                </a:solidFill>
                <a:latin typeface="+mj-lt"/>
                <a:ea typeface="Rix고딕 B" panose="02020603020101020101" pitchFamily="18" charset="-127"/>
                <a:cs typeface="조선일보명조" pitchFamily="18" charset="-127"/>
              </a:rPr>
              <a:t>Presenter</a:t>
            </a:r>
            <a:r>
              <a:rPr lang="en-US" altLang="ko-KR" sz="2000">
                <a:solidFill>
                  <a:srgbClr val="0070C0"/>
                </a:solidFill>
                <a:latin typeface="+mj-lt"/>
                <a:ea typeface="Rix고딕 B" panose="02020603020101020101" pitchFamily="18" charset="-127"/>
                <a:cs typeface="조선일보명조" pitchFamily="18" charset="-127"/>
              </a:rPr>
              <a:t>: </a:t>
            </a:r>
            <a:r>
              <a:rPr lang="en-US" altLang="ko-KR" sz="2000" b="1">
                <a:solidFill>
                  <a:srgbClr val="C00000"/>
                </a:solidFill>
                <a:latin typeface="+mj-lt"/>
                <a:ea typeface="Rix고딕 B" panose="02020603020101020101" pitchFamily="18" charset="-127"/>
                <a:cs typeface="조선일보명조" pitchFamily="18" charset="-127"/>
              </a:rPr>
              <a:t>Thang Le Quoc</a:t>
            </a:r>
            <a:r>
              <a:rPr lang="en-US" altLang="ko-KR" sz="2000">
                <a:solidFill>
                  <a:srgbClr val="C00000"/>
                </a:solidFill>
                <a:latin typeface="+mj-lt"/>
                <a:ea typeface="Rix모던고딕 L" panose="02020603020101020101" pitchFamily="18" charset="-127"/>
                <a:cs typeface="조선일보명조" pitchFamily="18" charset="-127"/>
              </a:rPr>
              <a:t>, </a:t>
            </a:r>
            <a:endParaRPr lang="en-US" altLang="ko-KR" sz="2000" dirty="0">
              <a:solidFill>
                <a:srgbClr val="C00000"/>
              </a:solidFill>
              <a:latin typeface="+mj-lt"/>
              <a:ea typeface="Rix모던고딕 L" panose="02020603020101020101" pitchFamily="18" charset="-127"/>
              <a:cs typeface="조선일보명조" pitchFamily="18" charset="-127"/>
            </a:endParaRPr>
          </a:p>
          <a:p>
            <a:pPr>
              <a:lnSpc>
                <a:spcPct val="150000"/>
              </a:lnSpc>
            </a:pPr>
            <a:r>
              <a:rPr lang="en-US" altLang="ko-KR" dirty="0">
                <a:solidFill>
                  <a:srgbClr val="0070C0"/>
                </a:solidFill>
                <a:latin typeface="+mj-lt"/>
                <a:ea typeface="Rix모던고딕 L" panose="02020603020101020101" pitchFamily="18" charset="-127"/>
                <a:cs typeface="조선일보명조" pitchFamily="18" charset="-127"/>
              </a:rPr>
              <a:t>Logistics Automation Laboratory</a:t>
            </a:r>
          </a:p>
          <a:p>
            <a:pPr>
              <a:lnSpc>
                <a:spcPct val="150000"/>
              </a:lnSpc>
            </a:pPr>
            <a:r>
              <a:rPr lang="en-US" altLang="ko-KR" dirty="0">
                <a:solidFill>
                  <a:srgbClr val="0070C0"/>
                </a:solidFill>
                <a:latin typeface="+mj-lt"/>
                <a:ea typeface="Rix모던고딕 L" panose="02020603020101020101" pitchFamily="18" charset="-127"/>
                <a:cs typeface="조선일보명조" pitchFamily="18" charset="-127"/>
              </a:rPr>
              <a:t>Department of Logistics, Korea Maritime &amp; Ocean University</a:t>
            </a:r>
          </a:p>
        </p:txBody>
      </p:sp>
      <p:sp>
        <p:nvSpPr>
          <p:cNvPr id="36" name="TextBox 35"/>
          <p:cNvSpPr txBox="1"/>
          <p:nvPr/>
        </p:nvSpPr>
        <p:spPr>
          <a:xfrm>
            <a:off x="436067" y="2838432"/>
            <a:ext cx="9033865" cy="953135"/>
          </a:xfrm>
          <a:prstGeom prst="rect">
            <a:avLst/>
          </a:prstGeom>
          <a:noFill/>
        </p:spPr>
        <p:txBody>
          <a:bodyPr wrap="square">
            <a:spAutoFit/>
          </a:bodyPr>
          <a:lstStyle/>
          <a:p>
            <a:pPr algn="ctr"/>
            <a:r>
              <a:rPr lang="en-US" altLang="en-US" sz="2800" dirty="0">
                <a:solidFill>
                  <a:srgbClr val="1F82C7"/>
                </a:solidFill>
                <a:latin typeface="Calibri" panose="020F0502020204030204" pitchFamily="34" charset="0"/>
                <a:ea typeface="Rix고딕 B" panose="02020603020101020101" pitchFamily="18" charset="-127"/>
                <a:cs typeface="Calibri" panose="020F0502020204030204" pitchFamily="34" charset="0"/>
              </a:rPr>
              <a:t>Engineering Intelligence: Developing an Accurate Prediction Model</a:t>
            </a:r>
          </a:p>
        </p:txBody>
      </p:sp>
      <p:sp>
        <p:nvSpPr>
          <p:cNvPr id="4" name="Slide Number Placeholder 3"/>
          <p:cNvSpPr>
            <a:spLocks noGrp="1"/>
          </p:cNvSpPr>
          <p:nvPr>
            <p:ph type="sldNum" sz="quarter" idx="4294967295"/>
          </p:nvPr>
        </p:nvSpPr>
        <p:spPr>
          <a:xfrm>
            <a:off x="7734426" y="6377940"/>
            <a:ext cx="1676274" cy="342900"/>
          </a:xfrm>
          <a:prstGeom prst="rect">
            <a:avLst/>
          </a:prstGeom>
        </p:spPr>
        <p:txBody>
          <a:bodyPr/>
          <a:lstStyle/>
          <a:p>
            <a:pPr algn="r"/>
            <a:fld id="{B6F15528-21DE-4FAA-801E-634DDDAF4B2B}" type="slidenum">
              <a:rPr lang="en-GB" smtClean="0"/>
              <a:t>1</a:t>
            </a:fld>
            <a:endParaRPr lang="en-GB"/>
          </a:p>
        </p:txBody>
      </p:sp>
      <p:sp>
        <p:nvSpPr>
          <p:cNvPr id="2" name="Rectangle 1"/>
          <p:cNvSpPr/>
          <p:nvPr/>
        </p:nvSpPr>
        <p:spPr>
          <a:xfrm>
            <a:off x="1828799" y="6446977"/>
            <a:ext cx="6553200" cy="3348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6248400" y="228600"/>
            <a:ext cx="3581400" cy="427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p:cNvPicPr>
            <a:picLocks noChangeAspect="1"/>
          </p:cNvPicPr>
          <p:nvPr/>
        </p:nvPicPr>
        <p:blipFill rotWithShape="1">
          <a:blip r:embed="rId2"/>
          <a:srcRect t="8021"/>
          <a:stretch>
            <a:fillRect/>
          </a:stretch>
        </p:blipFill>
        <p:spPr>
          <a:xfrm>
            <a:off x="2819400" y="30328"/>
            <a:ext cx="4419600" cy="6714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557" y="281686"/>
            <a:ext cx="8238643" cy="442595"/>
          </a:xfrm>
          <a:prstGeom prst="rect">
            <a:avLst/>
          </a:prstGeom>
        </p:spPr>
        <p:txBody>
          <a:bodyPr vert="horz" wrap="square" lIns="0" tIns="12065" rIns="0" bIns="0" rtlCol="0">
            <a:spAutoFit/>
          </a:bodyPr>
          <a:lstStyle/>
          <a:p>
            <a:pPr marL="12700">
              <a:spcBef>
                <a:spcPts val="95"/>
              </a:spcBef>
            </a:pPr>
            <a:r>
              <a:rPr lang="en-US" sz="2800" spc="-5">
                <a:solidFill>
                  <a:srgbClr val="0070C0"/>
                </a:solidFill>
                <a:latin typeface="Calibri" panose="020F0502020204030204" pitchFamily="34" charset="0"/>
                <a:ea typeface="Calibri" panose="020F0502020204030204" pitchFamily="34" charset="0"/>
                <a:cs typeface="Calibri" panose="020F0502020204030204" pitchFamily="34" charset="0"/>
              </a:rPr>
              <a:t>3. Stimulation</a:t>
            </a:r>
            <a:endParaRPr sz="2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Rectangle 34"/>
          <p:cNvSpPr/>
          <p:nvPr/>
        </p:nvSpPr>
        <p:spPr>
          <a:xfrm>
            <a:off x="681355" y="1386840"/>
            <a:ext cx="5123815"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294967295"/>
          </p:nvPr>
        </p:nvSpPr>
        <p:spPr>
          <a:xfrm>
            <a:off x="7734426" y="6377940"/>
            <a:ext cx="1676274" cy="342900"/>
          </a:xfrm>
          <a:prstGeom prst="rect">
            <a:avLst/>
          </a:prstGeom>
        </p:spPr>
        <p:txBody>
          <a:bodyPr/>
          <a:lstStyle/>
          <a:p>
            <a:pPr algn="r"/>
            <a:fld id="{B6F15528-21DE-4FAA-801E-634DDDAF4B2B}" type="slidenum">
              <a:rPr lang="en-GB" smtClean="0"/>
              <a:t>10</a:t>
            </a:fld>
            <a:endParaRPr lang="en-GB" dirty="0"/>
          </a:p>
        </p:txBody>
      </p:sp>
      <p:graphicFrame>
        <p:nvGraphicFramePr>
          <p:cNvPr id="3" name="Object 2">
            <a:hlinkClick r:id="" action="ppaction://ole?verb=0"/>
          </p:cNvPr>
          <p:cNvGraphicFramePr>
            <a:graphicFrameLocks noChangeAspect="1"/>
          </p:cNvGraphicFramePr>
          <p:nvPr/>
        </p:nvGraphicFramePr>
        <p:xfrm>
          <a:off x="5181600" y="3321050"/>
          <a:ext cx="914400" cy="215900"/>
        </p:xfrm>
        <a:graphic>
          <a:graphicData uri="http://schemas.openxmlformats.org/presentationml/2006/ole">
            <mc:AlternateContent xmlns:mc="http://schemas.openxmlformats.org/markup-compatibility/2006">
              <mc:Choice xmlns:v="urn:schemas-microsoft-com:vml" Requires="v">
                <p:oleObj spid="_x0000_s4164" r:id="rId6" imgW="914400" imgH="215900" progId="Equation.KSEE3">
                  <p:embed/>
                </p:oleObj>
              </mc:Choice>
              <mc:Fallback>
                <p:oleObj r:id="rId6" imgW="914400" imgH="215900" progId="Equation.KSEE3">
                  <p:embed/>
                  <p:pic>
                    <p:nvPicPr>
                      <p:cNvPr id="0" name="Object 2">
                        <a:hlinkClick r:id="" action="ppaction://ole?verb=0"/>
                      </p:cNvPr>
                      <p:cNvPicPr/>
                      <p:nvPr/>
                    </p:nvPicPr>
                    <p:blipFill>
                      <a:blip r:embed="rId7"/>
                      <a:stretch>
                        <a:fillRect/>
                      </a:stretch>
                    </p:blipFill>
                    <p:spPr>
                      <a:xfrm>
                        <a:off x="5181600" y="3321050"/>
                        <a:ext cx="914400" cy="215900"/>
                      </a:xfrm>
                      <a:prstGeom prst="rect">
                        <a:avLst/>
                      </a:prstGeom>
                    </p:spPr>
                  </p:pic>
                </p:oleObj>
              </mc:Fallback>
            </mc:AlternateContent>
          </a:graphicData>
        </a:graphic>
      </p:graphicFrame>
      <p:graphicFrame>
        <p:nvGraphicFramePr>
          <p:cNvPr id="43" name="Object 42">
            <a:hlinkClick r:id="" action="ppaction://ole?verb=0"/>
          </p:cNvPr>
          <p:cNvGraphicFramePr>
            <a:graphicFrameLocks noChangeAspect="1"/>
          </p:cNvGraphicFramePr>
          <p:nvPr/>
        </p:nvGraphicFramePr>
        <p:xfrm>
          <a:off x="4495800" y="3321050"/>
          <a:ext cx="914400" cy="215900"/>
        </p:xfrm>
        <a:graphic>
          <a:graphicData uri="http://schemas.openxmlformats.org/presentationml/2006/ole">
            <mc:AlternateContent xmlns:mc="http://schemas.openxmlformats.org/markup-compatibility/2006">
              <mc:Choice xmlns:v="urn:schemas-microsoft-com:vml" Requires="v">
                <p:oleObj spid="_x0000_s4165" r:id="rId8" imgW="914400" imgH="215900" progId="Equation.KSEE3">
                  <p:embed/>
                </p:oleObj>
              </mc:Choice>
              <mc:Fallback>
                <p:oleObj r:id="rId8" imgW="914400" imgH="215900" progId="Equation.KSEE3">
                  <p:embed/>
                  <p:pic>
                    <p:nvPicPr>
                      <p:cNvPr id="0" name="Object 42">
                        <a:hlinkClick r:id="" action="ppaction://ole?verb=0"/>
                      </p:cNvPr>
                      <p:cNvPicPr/>
                      <p:nvPr/>
                    </p:nvPicPr>
                    <p:blipFill>
                      <a:blip r:embed="rId7"/>
                      <a:stretch>
                        <a:fillRect/>
                      </a:stretch>
                    </p:blipFill>
                    <p:spPr>
                      <a:xfrm>
                        <a:off x="4495800" y="3321050"/>
                        <a:ext cx="914400" cy="215900"/>
                      </a:xfrm>
                      <a:prstGeom prst="rect">
                        <a:avLst/>
                      </a:prstGeom>
                    </p:spPr>
                  </p:pic>
                </p:oleObj>
              </mc:Fallback>
            </mc:AlternateContent>
          </a:graphicData>
        </a:graphic>
      </p:graphicFrame>
      <p:sp>
        <p:nvSpPr>
          <p:cNvPr id="5" name="Text Box 4"/>
          <p:cNvSpPr txBox="1"/>
          <p:nvPr/>
        </p:nvSpPr>
        <p:spPr>
          <a:xfrm>
            <a:off x="4506595" y="3048000"/>
            <a:ext cx="5399405" cy="706755"/>
          </a:xfrm>
          <a:prstGeom prst="rect">
            <a:avLst/>
          </a:prstGeom>
          <a:noFill/>
        </p:spPr>
        <p:txBody>
          <a:bodyPr wrap="square" rtlCol="0" anchor="t">
            <a:noAutofit/>
          </a:bodyPr>
          <a:lstStyle/>
          <a:p>
            <a:pPr algn="ctr" rtl="0">
              <a:defRPr sz="1860" b="0" i="0" u="none" strike="noStrike" kern="1200" spc="0" baseline="0">
                <a:solidFill>
                  <a:prstClr val="black">
                    <a:lumMod val="65000"/>
                    <a:lumOff val="35000"/>
                  </a:prstClr>
                </a:solidFill>
                <a:latin typeface="Rix모던고딕 M" panose="02020603020101020101" pitchFamily="18" charset="-127"/>
                <a:ea typeface="Rix모던고딕 M" panose="02020603020101020101" pitchFamily="18" charset="-127"/>
                <a:cs typeface="+mn-cs"/>
              </a:defRPr>
            </a:pPr>
            <a:endParaRPr lang="en-US" altLang="ko-KR" sz="14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mn-ea"/>
            </a:endParaRPr>
          </a:p>
        </p:txBody>
      </p:sp>
      <p:sp>
        <p:nvSpPr>
          <p:cNvPr id="11" name="직사각형 10"/>
          <p:cNvSpPr/>
          <p:nvPr/>
        </p:nvSpPr>
        <p:spPr>
          <a:xfrm>
            <a:off x="1718310" y="3862899"/>
            <a:ext cx="6515100" cy="398780"/>
          </a:xfrm>
          <a:prstGeom prst="rect">
            <a:avLst/>
          </a:prstGeom>
        </p:spPr>
        <p:txBody>
          <a:bodyPr wrap="square">
            <a:spAutoFit/>
          </a:bodyPr>
          <a:lstStyle/>
          <a:p>
            <a:pPr algn="ctr"/>
            <a:r>
              <a:rPr lang="vi-VN" altLang="en-US" sz="2000" b="1">
                <a:solidFill>
                  <a:srgbClr val="0070C0"/>
                </a:solidFill>
                <a:latin typeface="Calibri" panose="020F0502020204030204" pitchFamily="34" charset="0"/>
                <a:cs typeface="Calibri" panose="020F0502020204030204" pitchFamily="34" charset="0"/>
              </a:rPr>
              <a:t> </a:t>
            </a:r>
            <a:endParaRPr lang="en-US" sz="2000" b="1" dirty="0">
              <a:solidFill>
                <a:srgbClr val="0070C0"/>
              </a:solidFill>
              <a:latin typeface="Calibri" panose="020F0502020204030204" pitchFamily="34" charset="0"/>
              <a:cs typeface="Calibri" panose="020F0502020204030204" pitchFamily="34" charset="0"/>
            </a:endParaRPr>
          </a:p>
        </p:txBody>
      </p:sp>
      <p:pic>
        <p:nvPicPr>
          <p:cNvPr id="13" name="screen-capture">
            <a:hlinkClick r:id="" action="ppaction://media"/>
          </p:cNvPr>
          <p:cNvPicPr/>
          <p:nvPr>
            <a:videoFile r:link="rId3"/>
            <p:extLst>
              <p:ext uri="{DAA4B4D4-6D71-4841-9C94-3DE7FCFB9230}">
                <p14:media xmlns:p14="http://schemas.microsoft.com/office/powerpoint/2010/main" r:embed="rId2"/>
              </p:ext>
            </p:extLst>
          </p:nvPr>
        </p:nvPicPr>
        <p:blipFill>
          <a:blip r:embed="rId9"/>
          <a:stretch>
            <a:fillRect/>
          </a:stretch>
        </p:blipFill>
        <p:spPr>
          <a:xfrm>
            <a:off x="340995" y="1066800"/>
            <a:ext cx="9224645" cy="5175885"/>
          </a:xfrm>
          <a:prstGeom prst="rect">
            <a:avLst/>
          </a:prstGeom>
        </p:spPr>
      </p:pic>
    </p:spTree>
  </p:cSld>
  <p:clrMapOvr>
    <a:masterClrMapping/>
  </p:clrMapOvr>
  <p:timing>
    <p:tnLst>
      <p:par>
        <p:cTn id="1" dur="indefinite" restart="never" nodeType="tmRoot">
          <p:childTnLst>
            <p:video>
              <p:cMediaNode>
                <p:cTn id="2" fill="hold" display="1">
                  <p:stCondLst>
                    <p:cond delay="indefinite"/>
                  </p:stCondLst>
                </p:cTn>
                <p:tgtEl>
                  <p:spTgt spid="13"/>
                </p:tgtEl>
              </p:cMediaNode>
            </p:video>
            <p:seq concurrent="1" nextAc="seek">
              <p:cTn id="3" restart="whenNotActive" fill="hold" evtFilter="cancelBubble" nodeType="interactiveSeq">
                <p:stCondLst>
                  <p:cond evt="onClick" delay="0">
                    <p:tgtEl>
                      <p:spTgt spid="13"/>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13"/>
                                        </p:tgtEl>
                                      </p:cBhvr>
                                    </p:cmd>
                                  </p:childTnLst>
                                </p:cTn>
                              </p:par>
                            </p:childTnLst>
                          </p:cTn>
                        </p:par>
                      </p:childTnLst>
                    </p:cTn>
                  </p:par>
                </p:childTnLst>
              </p:cTn>
              <p:nextCondLst>
                <p:cond evt="onClick" delay="0">
                  <p:tgtEl>
                    <p:spTgt spid="13"/>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557" y="281686"/>
            <a:ext cx="8238643" cy="442595"/>
          </a:xfrm>
          <a:prstGeom prst="rect">
            <a:avLst/>
          </a:prstGeom>
        </p:spPr>
        <p:txBody>
          <a:bodyPr vert="horz" wrap="square" lIns="0" tIns="12065" rIns="0" bIns="0" rtlCol="0">
            <a:spAutoFit/>
          </a:bodyPr>
          <a:lstStyle/>
          <a:p>
            <a:pPr marL="12700">
              <a:spcBef>
                <a:spcPts val="95"/>
              </a:spcBef>
            </a:pPr>
            <a:r>
              <a:rPr lang="en-US" sz="2800" spc="-5">
                <a:solidFill>
                  <a:srgbClr val="0070C0"/>
                </a:solidFill>
                <a:latin typeface="Calibri" panose="020F0502020204030204" pitchFamily="34" charset="0"/>
                <a:ea typeface="Calibri" panose="020F0502020204030204" pitchFamily="34" charset="0"/>
                <a:cs typeface="Calibri" panose="020F0502020204030204" pitchFamily="34" charset="0"/>
              </a:rPr>
              <a:t>4. Result</a:t>
            </a:r>
            <a:endParaRPr sz="2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Rectangle 34"/>
          <p:cNvSpPr/>
          <p:nvPr/>
        </p:nvSpPr>
        <p:spPr>
          <a:xfrm>
            <a:off x="681355" y="1386840"/>
            <a:ext cx="5123815"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294967295"/>
          </p:nvPr>
        </p:nvSpPr>
        <p:spPr>
          <a:xfrm>
            <a:off x="7734426" y="6377940"/>
            <a:ext cx="1676274" cy="342900"/>
          </a:xfrm>
          <a:prstGeom prst="rect">
            <a:avLst/>
          </a:prstGeom>
        </p:spPr>
        <p:txBody>
          <a:bodyPr/>
          <a:lstStyle/>
          <a:p>
            <a:pPr algn="r"/>
            <a:fld id="{B6F15528-21DE-4FAA-801E-634DDDAF4B2B}" type="slidenum">
              <a:rPr lang="en-GB" smtClean="0"/>
              <a:t>11</a:t>
            </a:fld>
            <a:endParaRPr lang="en-GB" dirty="0"/>
          </a:p>
        </p:txBody>
      </p:sp>
      <p:graphicFrame>
        <p:nvGraphicFramePr>
          <p:cNvPr id="3" name="Object 2">
            <a:hlinkClick r:id="" action="ppaction://ole?verb=0"/>
          </p:cNvPr>
          <p:cNvGraphicFramePr>
            <a:graphicFrameLocks noChangeAspect="1"/>
          </p:cNvGraphicFramePr>
          <p:nvPr/>
        </p:nvGraphicFramePr>
        <p:xfrm>
          <a:off x="5181600" y="3321050"/>
          <a:ext cx="914400" cy="215900"/>
        </p:xfrm>
        <a:graphic>
          <a:graphicData uri="http://schemas.openxmlformats.org/presentationml/2006/ole">
            <mc:AlternateContent xmlns:mc="http://schemas.openxmlformats.org/markup-compatibility/2006">
              <mc:Choice xmlns:v="urn:schemas-microsoft-com:vml" Requires="v">
                <p:oleObj spid="_x0000_s5123" r:id="rId4" imgW="914400" imgH="215900" progId="Equation.KSEE3">
                  <p:embed/>
                </p:oleObj>
              </mc:Choice>
              <mc:Fallback>
                <p:oleObj r:id="rId4" imgW="914400" imgH="215900" progId="Equation.KSEE3">
                  <p:embed/>
                  <p:pic>
                    <p:nvPicPr>
                      <p:cNvPr id="0" name="Object 2">
                        <a:hlinkClick r:id="" action="ppaction://ole?verb=0"/>
                      </p:cNvPr>
                      <p:cNvPicPr/>
                      <p:nvPr/>
                    </p:nvPicPr>
                    <p:blipFill>
                      <a:blip r:embed="rId5"/>
                      <a:stretch>
                        <a:fillRect/>
                      </a:stretch>
                    </p:blipFill>
                    <p:spPr>
                      <a:xfrm>
                        <a:off x="5181600" y="3321050"/>
                        <a:ext cx="914400" cy="215900"/>
                      </a:xfrm>
                      <a:prstGeom prst="rect">
                        <a:avLst/>
                      </a:prstGeom>
                    </p:spPr>
                  </p:pic>
                </p:oleObj>
              </mc:Fallback>
            </mc:AlternateContent>
          </a:graphicData>
        </a:graphic>
      </p:graphicFrame>
      <p:graphicFrame>
        <p:nvGraphicFramePr>
          <p:cNvPr id="43" name="Object 42">
            <a:hlinkClick r:id="" action="ppaction://ole?verb=0"/>
          </p:cNvPr>
          <p:cNvGraphicFramePr>
            <a:graphicFrameLocks noChangeAspect="1"/>
          </p:cNvGraphicFramePr>
          <p:nvPr/>
        </p:nvGraphicFramePr>
        <p:xfrm>
          <a:off x="4495800" y="3321050"/>
          <a:ext cx="914400" cy="215900"/>
        </p:xfrm>
        <a:graphic>
          <a:graphicData uri="http://schemas.openxmlformats.org/presentationml/2006/ole">
            <mc:AlternateContent xmlns:mc="http://schemas.openxmlformats.org/markup-compatibility/2006">
              <mc:Choice xmlns:v="urn:schemas-microsoft-com:vml" Requires="v">
                <p:oleObj spid="_x0000_s5124" r:id="rId6" imgW="914400" imgH="215900" progId="Equation.KSEE3">
                  <p:embed/>
                </p:oleObj>
              </mc:Choice>
              <mc:Fallback>
                <p:oleObj r:id="rId6" imgW="914400" imgH="215900" progId="Equation.KSEE3">
                  <p:embed/>
                  <p:pic>
                    <p:nvPicPr>
                      <p:cNvPr id="0" name="Object 42">
                        <a:hlinkClick r:id="" action="ppaction://ole?verb=0"/>
                      </p:cNvPr>
                      <p:cNvPicPr/>
                      <p:nvPr/>
                    </p:nvPicPr>
                    <p:blipFill>
                      <a:blip r:embed="rId5"/>
                      <a:stretch>
                        <a:fillRect/>
                      </a:stretch>
                    </p:blipFill>
                    <p:spPr>
                      <a:xfrm>
                        <a:off x="4495800" y="3321050"/>
                        <a:ext cx="914400" cy="215900"/>
                      </a:xfrm>
                      <a:prstGeom prst="rect">
                        <a:avLst/>
                      </a:prstGeom>
                    </p:spPr>
                  </p:pic>
                </p:oleObj>
              </mc:Fallback>
            </mc:AlternateContent>
          </a:graphicData>
        </a:graphic>
      </p:graphicFrame>
      <p:sp>
        <p:nvSpPr>
          <p:cNvPr id="5" name="Text Box 4"/>
          <p:cNvSpPr txBox="1"/>
          <p:nvPr/>
        </p:nvSpPr>
        <p:spPr>
          <a:xfrm>
            <a:off x="4506595" y="3048000"/>
            <a:ext cx="5399405" cy="706755"/>
          </a:xfrm>
          <a:prstGeom prst="rect">
            <a:avLst/>
          </a:prstGeom>
          <a:noFill/>
        </p:spPr>
        <p:txBody>
          <a:bodyPr wrap="square" rtlCol="0" anchor="t">
            <a:noAutofit/>
          </a:bodyPr>
          <a:lstStyle/>
          <a:p>
            <a:pPr algn="ctr" rtl="0">
              <a:defRPr sz="1860" b="0" i="0" u="none" strike="noStrike" kern="1200" spc="0" baseline="0">
                <a:solidFill>
                  <a:prstClr val="black">
                    <a:lumMod val="65000"/>
                    <a:lumOff val="35000"/>
                  </a:prstClr>
                </a:solidFill>
                <a:latin typeface="Rix모던고딕 M" panose="02020603020101020101" pitchFamily="18" charset="-127"/>
                <a:ea typeface="Rix모던고딕 M" panose="02020603020101020101" pitchFamily="18" charset="-127"/>
                <a:cs typeface="+mn-cs"/>
              </a:defRPr>
            </a:pPr>
            <a:endParaRPr lang="en-US" altLang="ko-KR" sz="14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mn-ea"/>
            </a:endParaRPr>
          </a:p>
        </p:txBody>
      </p:sp>
      <p:sp>
        <p:nvSpPr>
          <p:cNvPr id="11" name="직사각형 10"/>
          <p:cNvSpPr/>
          <p:nvPr/>
        </p:nvSpPr>
        <p:spPr>
          <a:xfrm>
            <a:off x="1718310" y="3862899"/>
            <a:ext cx="6515100" cy="398780"/>
          </a:xfrm>
          <a:prstGeom prst="rect">
            <a:avLst/>
          </a:prstGeom>
        </p:spPr>
        <p:txBody>
          <a:bodyPr wrap="square">
            <a:spAutoFit/>
          </a:bodyPr>
          <a:lstStyle/>
          <a:p>
            <a:pPr algn="ctr"/>
            <a:r>
              <a:rPr lang="vi-VN" altLang="en-US" sz="2000" b="1">
                <a:solidFill>
                  <a:srgbClr val="0070C0"/>
                </a:solidFill>
                <a:latin typeface="Calibri" panose="020F0502020204030204" pitchFamily="34" charset="0"/>
                <a:cs typeface="Calibri" panose="020F0502020204030204" pitchFamily="34" charset="0"/>
              </a:rPr>
              <a:t> </a:t>
            </a:r>
            <a:endParaRPr lang="en-US" sz="2000" b="1" dirty="0">
              <a:solidFill>
                <a:srgbClr val="0070C0"/>
              </a:solidFill>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7"/>
          <a:stretch>
            <a:fillRect/>
          </a:stretch>
        </p:blipFill>
        <p:spPr>
          <a:xfrm>
            <a:off x="600710" y="3536950"/>
            <a:ext cx="8705850" cy="2933700"/>
          </a:xfrm>
          <a:prstGeom prst="rect">
            <a:avLst/>
          </a:prstGeom>
        </p:spPr>
      </p:pic>
      <p:sp>
        <p:nvSpPr>
          <p:cNvPr id="12" name="Text Box 11"/>
          <p:cNvSpPr txBox="1"/>
          <p:nvPr/>
        </p:nvSpPr>
        <p:spPr>
          <a:xfrm>
            <a:off x="1642110" y="3505200"/>
            <a:ext cx="5901690" cy="398780"/>
          </a:xfrm>
          <a:prstGeom prst="rect">
            <a:avLst/>
          </a:prstGeom>
          <a:noFill/>
        </p:spPr>
        <p:txBody>
          <a:bodyPr wrap="square" rtlCol="0" anchor="t">
            <a:spAutoFit/>
          </a:bodyPr>
          <a:lstStyle/>
          <a:p>
            <a:pPr algn="ctr"/>
            <a:r>
              <a:rPr lang="en-US" sz="2000" b="1">
                <a:solidFill>
                  <a:srgbClr val="0070C0"/>
                </a:solidFill>
                <a:latin typeface="Calibri" panose="020F0502020204030204" pitchFamily="34" charset="0"/>
                <a:cs typeface="Calibri" panose="020F0502020204030204" pitchFamily="34" charset="0"/>
                <a:sym typeface="+mn-ea"/>
              </a:rPr>
              <a:t>Figure 2. </a:t>
            </a:r>
            <a:r>
              <a:rPr lang="en-US" altLang="en-US" sz="2000" b="1">
                <a:solidFill>
                  <a:srgbClr val="0070C0"/>
                </a:solidFill>
                <a:latin typeface="Calibri" panose="020F0502020204030204" pitchFamily="34" charset="0"/>
                <a:cs typeface="Calibri" panose="020F0502020204030204" pitchFamily="34" charset="0"/>
                <a:sym typeface="+mn-ea"/>
              </a:rPr>
              <a:t>Comparing Denoised Data with Original Data</a:t>
            </a:r>
          </a:p>
        </p:txBody>
      </p:sp>
      <p:sp>
        <p:nvSpPr>
          <p:cNvPr id="13" name="Text Box 12"/>
          <p:cNvSpPr txBox="1"/>
          <p:nvPr/>
        </p:nvSpPr>
        <p:spPr>
          <a:xfrm>
            <a:off x="533400" y="457200"/>
            <a:ext cx="4953000" cy="829945"/>
          </a:xfrm>
          <a:prstGeom prst="rect">
            <a:avLst/>
          </a:prstGeom>
          <a:noFill/>
        </p:spPr>
        <p:txBody>
          <a:bodyPr wrap="square" rtlCol="0" anchor="t">
            <a:spAutoFit/>
          </a:bodyPr>
          <a:lstStyle/>
          <a:p>
            <a:pPr fontAlgn="base">
              <a:lnSpc>
                <a:spcPct val="200000"/>
              </a:lnSpc>
            </a:pPr>
            <a:r>
              <a:rPr lang="en-US" altLang="ko-KR" sz="24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mn-ea"/>
              </a:rPr>
              <a:t>“Insights”</a:t>
            </a:r>
          </a:p>
        </p:txBody>
      </p:sp>
      <p:sp>
        <p:nvSpPr>
          <p:cNvPr id="4" name="Text Box 3"/>
          <p:cNvSpPr txBox="1"/>
          <p:nvPr/>
        </p:nvSpPr>
        <p:spPr>
          <a:xfrm>
            <a:off x="600710" y="1066800"/>
            <a:ext cx="9083040" cy="2399665"/>
          </a:xfrm>
          <a:prstGeom prst="rect">
            <a:avLst/>
          </a:prstGeom>
          <a:noFill/>
        </p:spPr>
        <p:txBody>
          <a:bodyPr wrap="square" rtlCol="0" anchor="t">
            <a:spAutoFit/>
          </a:bodyPr>
          <a:lstStyle/>
          <a:p>
            <a:pPr marL="171450" indent="-171450" fontAlgn="base">
              <a:lnSpc>
                <a:spcPct val="150000"/>
              </a:lnSpc>
              <a:buFont typeface="Arial" panose="020B0604020202020204" pitchFamily="34" charset="0"/>
              <a:buChar char="•"/>
            </a:pPr>
            <a:r>
              <a:rPr lang="en-US" altLang="en-US" sz="2000" dirty="0">
                <a:ea typeface="Rix모던고딕 L" panose="02020603020101020101" pitchFamily="18" charset="-127"/>
                <a:cs typeface="조선일보명조" pitchFamily="18" charset="-127"/>
                <a:sym typeface="+mn-ea"/>
              </a:rPr>
              <a:t>The denoising process was effective in reducing noise while preserving the overall structure and trends of the data.</a:t>
            </a:r>
          </a:p>
          <a:p>
            <a:pPr marL="171450" indent="-171450" fontAlgn="base">
              <a:lnSpc>
                <a:spcPct val="150000"/>
              </a:lnSpc>
              <a:buFont typeface="Arial" panose="020B0604020202020204" pitchFamily="34" charset="0"/>
              <a:buChar char="•"/>
            </a:pPr>
            <a:r>
              <a:rPr lang="en-US" altLang="en-US" sz="2000" dirty="0">
                <a:ea typeface="Rix모던고딕 L" panose="02020603020101020101" pitchFamily="18" charset="-127"/>
                <a:cs typeface="조선일보명조" pitchFamily="18" charset="-127"/>
                <a:sym typeface="+mn-ea"/>
              </a:rPr>
              <a:t>The denoised data (red line) is likely better suited for use in machine learning models or other predictive tasks, as it removes extraneous noise that could negatively impact model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557" y="281686"/>
            <a:ext cx="8238643" cy="442595"/>
          </a:xfrm>
          <a:prstGeom prst="rect">
            <a:avLst/>
          </a:prstGeom>
        </p:spPr>
        <p:txBody>
          <a:bodyPr vert="horz" wrap="square" lIns="0" tIns="12065" rIns="0" bIns="0" rtlCol="0">
            <a:spAutoFit/>
          </a:bodyPr>
          <a:lstStyle/>
          <a:p>
            <a:pPr marL="12700">
              <a:spcBef>
                <a:spcPts val="95"/>
              </a:spcBef>
            </a:pPr>
            <a:r>
              <a:rPr lang="en-US" sz="2800" spc="-5">
                <a:solidFill>
                  <a:srgbClr val="0070C0"/>
                </a:solidFill>
                <a:latin typeface="Calibri" panose="020F0502020204030204" pitchFamily="34" charset="0"/>
                <a:ea typeface="Calibri" panose="020F0502020204030204" pitchFamily="34" charset="0"/>
                <a:cs typeface="Calibri" panose="020F0502020204030204" pitchFamily="34" charset="0"/>
              </a:rPr>
              <a:t>4. Result</a:t>
            </a:r>
            <a:endParaRPr sz="2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Rectangle 34"/>
          <p:cNvSpPr/>
          <p:nvPr/>
        </p:nvSpPr>
        <p:spPr>
          <a:xfrm>
            <a:off x="681355" y="1386840"/>
            <a:ext cx="5123815"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294967295"/>
          </p:nvPr>
        </p:nvSpPr>
        <p:spPr>
          <a:xfrm>
            <a:off x="7734426" y="6377940"/>
            <a:ext cx="1676274" cy="342900"/>
          </a:xfrm>
          <a:prstGeom prst="rect">
            <a:avLst/>
          </a:prstGeom>
        </p:spPr>
        <p:txBody>
          <a:bodyPr/>
          <a:lstStyle/>
          <a:p>
            <a:pPr algn="r"/>
            <a:fld id="{B6F15528-21DE-4FAA-801E-634DDDAF4B2B}" type="slidenum">
              <a:rPr lang="en-GB" smtClean="0"/>
              <a:t>12</a:t>
            </a:fld>
            <a:endParaRPr lang="en-GB" dirty="0"/>
          </a:p>
        </p:txBody>
      </p:sp>
      <p:graphicFrame>
        <p:nvGraphicFramePr>
          <p:cNvPr id="3" name="Object 2">
            <a:hlinkClick r:id="" action="ppaction://ole?verb=0"/>
          </p:cNvPr>
          <p:cNvGraphicFramePr>
            <a:graphicFrameLocks noChangeAspect="1"/>
          </p:cNvGraphicFramePr>
          <p:nvPr/>
        </p:nvGraphicFramePr>
        <p:xfrm>
          <a:off x="5181600" y="3321050"/>
          <a:ext cx="914400" cy="215900"/>
        </p:xfrm>
        <a:graphic>
          <a:graphicData uri="http://schemas.openxmlformats.org/presentationml/2006/ole">
            <mc:AlternateContent xmlns:mc="http://schemas.openxmlformats.org/markup-compatibility/2006">
              <mc:Choice xmlns:v="urn:schemas-microsoft-com:vml" Requires="v">
                <p:oleObj spid="_x0000_s6147" r:id="rId4" imgW="914400" imgH="215900" progId="Equation.KSEE3">
                  <p:embed/>
                </p:oleObj>
              </mc:Choice>
              <mc:Fallback>
                <p:oleObj r:id="rId4" imgW="914400" imgH="215900" progId="Equation.KSEE3">
                  <p:embed/>
                  <p:pic>
                    <p:nvPicPr>
                      <p:cNvPr id="0" name="Object 2">
                        <a:hlinkClick r:id="" action="ppaction://ole?verb=0"/>
                      </p:cNvPr>
                      <p:cNvPicPr/>
                      <p:nvPr/>
                    </p:nvPicPr>
                    <p:blipFill>
                      <a:blip r:embed="rId5"/>
                      <a:stretch>
                        <a:fillRect/>
                      </a:stretch>
                    </p:blipFill>
                    <p:spPr>
                      <a:xfrm>
                        <a:off x="5181600" y="3321050"/>
                        <a:ext cx="914400" cy="215900"/>
                      </a:xfrm>
                      <a:prstGeom prst="rect">
                        <a:avLst/>
                      </a:prstGeom>
                    </p:spPr>
                  </p:pic>
                </p:oleObj>
              </mc:Fallback>
            </mc:AlternateContent>
          </a:graphicData>
        </a:graphic>
      </p:graphicFrame>
      <p:graphicFrame>
        <p:nvGraphicFramePr>
          <p:cNvPr id="43" name="Object 42">
            <a:hlinkClick r:id="" action="ppaction://ole?verb=0"/>
          </p:cNvPr>
          <p:cNvGraphicFramePr>
            <a:graphicFrameLocks noChangeAspect="1"/>
          </p:cNvGraphicFramePr>
          <p:nvPr/>
        </p:nvGraphicFramePr>
        <p:xfrm>
          <a:off x="4495800" y="3321050"/>
          <a:ext cx="914400" cy="215900"/>
        </p:xfrm>
        <a:graphic>
          <a:graphicData uri="http://schemas.openxmlformats.org/presentationml/2006/ole">
            <mc:AlternateContent xmlns:mc="http://schemas.openxmlformats.org/markup-compatibility/2006">
              <mc:Choice xmlns:v="urn:schemas-microsoft-com:vml" Requires="v">
                <p:oleObj spid="_x0000_s6148" r:id="rId6" imgW="914400" imgH="215900" progId="Equation.KSEE3">
                  <p:embed/>
                </p:oleObj>
              </mc:Choice>
              <mc:Fallback>
                <p:oleObj r:id="rId6" imgW="914400" imgH="215900" progId="Equation.KSEE3">
                  <p:embed/>
                  <p:pic>
                    <p:nvPicPr>
                      <p:cNvPr id="0" name="Object 42">
                        <a:hlinkClick r:id="" action="ppaction://ole?verb=0"/>
                      </p:cNvPr>
                      <p:cNvPicPr/>
                      <p:nvPr/>
                    </p:nvPicPr>
                    <p:blipFill>
                      <a:blip r:embed="rId5"/>
                      <a:stretch>
                        <a:fillRect/>
                      </a:stretch>
                    </p:blipFill>
                    <p:spPr>
                      <a:xfrm>
                        <a:off x="4495800" y="3321050"/>
                        <a:ext cx="914400" cy="215900"/>
                      </a:xfrm>
                      <a:prstGeom prst="rect">
                        <a:avLst/>
                      </a:prstGeom>
                    </p:spPr>
                  </p:pic>
                </p:oleObj>
              </mc:Fallback>
            </mc:AlternateContent>
          </a:graphicData>
        </a:graphic>
      </p:graphicFrame>
      <p:sp>
        <p:nvSpPr>
          <p:cNvPr id="11" name="직사각형 10"/>
          <p:cNvSpPr/>
          <p:nvPr/>
        </p:nvSpPr>
        <p:spPr>
          <a:xfrm>
            <a:off x="1718310" y="3862899"/>
            <a:ext cx="6515100" cy="398780"/>
          </a:xfrm>
          <a:prstGeom prst="rect">
            <a:avLst/>
          </a:prstGeom>
        </p:spPr>
        <p:txBody>
          <a:bodyPr wrap="square">
            <a:spAutoFit/>
          </a:bodyPr>
          <a:lstStyle/>
          <a:p>
            <a:pPr algn="ctr"/>
            <a:r>
              <a:rPr lang="vi-VN" altLang="en-US" sz="2000" b="1">
                <a:solidFill>
                  <a:srgbClr val="0070C0"/>
                </a:solidFill>
                <a:latin typeface="Calibri" panose="020F0502020204030204" pitchFamily="34" charset="0"/>
                <a:cs typeface="Calibri" panose="020F0502020204030204" pitchFamily="34" charset="0"/>
              </a:rPr>
              <a:t> </a:t>
            </a:r>
            <a:endParaRPr lang="en-US" sz="2000" b="1" dirty="0">
              <a:solidFill>
                <a:srgbClr val="0070C0"/>
              </a:solidFill>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7"/>
          <a:stretch>
            <a:fillRect/>
          </a:stretch>
        </p:blipFill>
        <p:spPr>
          <a:xfrm>
            <a:off x="4450715" y="3981450"/>
            <a:ext cx="5125085" cy="2332355"/>
          </a:xfrm>
          <a:prstGeom prst="rect">
            <a:avLst/>
          </a:prstGeom>
        </p:spPr>
      </p:pic>
      <p:pic>
        <p:nvPicPr>
          <p:cNvPr id="8" name="Picture 7"/>
          <p:cNvPicPr>
            <a:picLocks noChangeAspect="1"/>
          </p:cNvPicPr>
          <p:nvPr/>
        </p:nvPicPr>
        <p:blipFill>
          <a:blip r:embed="rId8"/>
          <a:stretch>
            <a:fillRect/>
          </a:stretch>
        </p:blipFill>
        <p:spPr>
          <a:xfrm>
            <a:off x="381000" y="3982085"/>
            <a:ext cx="4037330" cy="2331720"/>
          </a:xfrm>
          <a:prstGeom prst="rect">
            <a:avLst/>
          </a:prstGeom>
        </p:spPr>
      </p:pic>
      <p:sp>
        <p:nvSpPr>
          <p:cNvPr id="9" name="Text Box 8"/>
          <p:cNvSpPr txBox="1"/>
          <p:nvPr/>
        </p:nvSpPr>
        <p:spPr>
          <a:xfrm>
            <a:off x="2514600" y="3733800"/>
            <a:ext cx="4953000" cy="398780"/>
          </a:xfrm>
          <a:prstGeom prst="rect">
            <a:avLst/>
          </a:prstGeom>
          <a:noFill/>
        </p:spPr>
        <p:txBody>
          <a:bodyPr wrap="square" rtlCol="0" anchor="t">
            <a:spAutoFit/>
          </a:bodyPr>
          <a:lstStyle/>
          <a:p>
            <a:pPr algn="ctr"/>
            <a:r>
              <a:rPr lang="en-US" sz="2000" b="1">
                <a:solidFill>
                  <a:srgbClr val="0070C0"/>
                </a:solidFill>
                <a:latin typeface="Calibri" panose="020F0502020204030204" pitchFamily="34" charset="0"/>
                <a:cs typeface="Calibri" panose="020F0502020204030204" pitchFamily="34" charset="0"/>
                <a:sym typeface="+mn-ea"/>
              </a:rPr>
              <a:t>Figure 3. </a:t>
            </a:r>
            <a:r>
              <a:rPr lang="en-US" altLang="en-US" sz="2000" b="1">
                <a:solidFill>
                  <a:srgbClr val="0070C0"/>
                </a:solidFill>
                <a:latin typeface="Calibri" panose="020F0502020204030204" pitchFamily="34" charset="0"/>
                <a:cs typeface="Calibri" panose="020F0502020204030204" pitchFamily="34" charset="0"/>
                <a:sym typeface="+mn-ea"/>
              </a:rPr>
              <a:t>Prediction Comparision</a:t>
            </a:r>
          </a:p>
        </p:txBody>
      </p:sp>
      <p:sp>
        <p:nvSpPr>
          <p:cNvPr id="13" name="Text Box 12"/>
          <p:cNvSpPr txBox="1"/>
          <p:nvPr/>
        </p:nvSpPr>
        <p:spPr>
          <a:xfrm>
            <a:off x="533400" y="457200"/>
            <a:ext cx="4953000" cy="829945"/>
          </a:xfrm>
          <a:prstGeom prst="rect">
            <a:avLst/>
          </a:prstGeom>
          <a:noFill/>
        </p:spPr>
        <p:txBody>
          <a:bodyPr wrap="square" rtlCol="0" anchor="t">
            <a:spAutoFit/>
          </a:bodyPr>
          <a:lstStyle/>
          <a:p>
            <a:pPr fontAlgn="base">
              <a:lnSpc>
                <a:spcPct val="200000"/>
              </a:lnSpc>
            </a:pPr>
            <a:r>
              <a:rPr lang="en-US" altLang="ko-KR" sz="24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mn-ea"/>
              </a:rPr>
              <a:t>“Insights”</a:t>
            </a:r>
          </a:p>
        </p:txBody>
      </p:sp>
      <p:sp>
        <p:nvSpPr>
          <p:cNvPr id="4" name="Text Box 3"/>
          <p:cNvSpPr txBox="1"/>
          <p:nvPr/>
        </p:nvSpPr>
        <p:spPr>
          <a:xfrm>
            <a:off x="609600" y="1056005"/>
            <a:ext cx="9053195" cy="2861310"/>
          </a:xfrm>
          <a:prstGeom prst="rect">
            <a:avLst/>
          </a:prstGeom>
          <a:noFill/>
        </p:spPr>
        <p:txBody>
          <a:bodyPr wrap="square" rtlCol="0" anchor="t">
            <a:spAutoFit/>
          </a:bodyPr>
          <a:lstStyle/>
          <a:p>
            <a:pPr marL="171450" indent="-171450" fontAlgn="base">
              <a:lnSpc>
                <a:spcPct val="150000"/>
              </a:lnSpc>
              <a:buFont typeface="Arial" panose="020B0604020202020204" pitchFamily="34" charset="0"/>
              <a:buChar char="•"/>
            </a:pPr>
            <a:r>
              <a:rPr lang="en-US" altLang="en-US" sz="2000" dirty="0">
                <a:ea typeface="Rix모던고딕 L" panose="02020603020101020101" pitchFamily="18" charset="-127"/>
                <a:cs typeface="조선일보명조" pitchFamily="18" charset="-127"/>
                <a:sym typeface="+mn-ea"/>
              </a:rPr>
              <a:t>Based on the visual inspection, the HOON model (orange) seems to perform better, as it closely follows the actual prices.</a:t>
            </a:r>
          </a:p>
          <a:p>
            <a:pPr marL="171450" indent="-171450" fontAlgn="base">
              <a:lnSpc>
                <a:spcPct val="150000"/>
              </a:lnSpc>
              <a:buFont typeface="Arial" panose="020B0604020202020204" pitchFamily="34" charset="0"/>
              <a:buChar char="•"/>
            </a:pPr>
            <a:r>
              <a:rPr lang="en-US" altLang="en-US" sz="2000" dirty="0">
                <a:ea typeface="Rix모던고딕 L" panose="02020603020101020101" pitchFamily="18" charset="-127"/>
                <a:cs typeface="조선일보명조" pitchFamily="18" charset="-127"/>
                <a:sym typeface="+mn-ea"/>
              </a:rPr>
              <a:t>All models seem to capture the general upward or downward trends in the stock prices but struggle with finer fluctuations.</a:t>
            </a:r>
          </a:p>
          <a:p>
            <a:pPr marL="171450" indent="-171450" fontAlgn="base">
              <a:lnSpc>
                <a:spcPct val="150000"/>
              </a:lnSpc>
              <a:buFont typeface="Arial" panose="020B0604020202020204" pitchFamily="34" charset="0"/>
              <a:buChar char="•"/>
            </a:pPr>
            <a:r>
              <a:rPr lang="en-US" altLang="en-US" sz="2000" dirty="0">
                <a:ea typeface="Rix모던고딕 L" panose="02020603020101020101" pitchFamily="18" charset="-127"/>
                <a:cs typeface="조선일보명조" pitchFamily="18" charset="-127"/>
                <a:sym typeface="+mn-ea"/>
              </a:rPr>
              <a:t>The more closely a model follows the blue line (actual prices), the more reliable it is for prediction tasks.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557" y="281686"/>
            <a:ext cx="8238643" cy="442595"/>
          </a:xfrm>
          <a:prstGeom prst="rect">
            <a:avLst/>
          </a:prstGeom>
        </p:spPr>
        <p:txBody>
          <a:bodyPr vert="horz" wrap="square" lIns="0" tIns="12065" rIns="0" bIns="0" rtlCol="0">
            <a:spAutoFit/>
          </a:bodyPr>
          <a:lstStyle/>
          <a:p>
            <a:pPr marL="12700">
              <a:spcBef>
                <a:spcPts val="95"/>
              </a:spcBef>
            </a:pPr>
            <a:r>
              <a:rPr lang="en-US" sz="2800" spc="-5">
                <a:solidFill>
                  <a:srgbClr val="0070C0"/>
                </a:solidFill>
                <a:latin typeface="Calibri" panose="020F0502020204030204" pitchFamily="34" charset="0"/>
                <a:ea typeface="Calibri" panose="020F0502020204030204" pitchFamily="34" charset="0"/>
                <a:cs typeface="Calibri" panose="020F0502020204030204" pitchFamily="34" charset="0"/>
              </a:rPr>
              <a:t>4. </a:t>
            </a:r>
            <a:r>
              <a:rPr lang="en-US" sz="2800" spc="-5" dirty="0">
                <a:solidFill>
                  <a:srgbClr val="0070C0"/>
                </a:solidFill>
                <a:latin typeface="Calibri" panose="020F0502020204030204" pitchFamily="34" charset="0"/>
                <a:ea typeface="Calibri" panose="020F0502020204030204" pitchFamily="34" charset="0"/>
                <a:cs typeface="Calibri" panose="020F0502020204030204" pitchFamily="34" charset="0"/>
              </a:rPr>
              <a:t>Result</a:t>
            </a:r>
            <a:endParaRPr sz="2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Rectangle 34"/>
          <p:cNvSpPr/>
          <p:nvPr/>
        </p:nvSpPr>
        <p:spPr>
          <a:xfrm>
            <a:off x="600557" y="1066800"/>
            <a:ext cx="8543443"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p:cNvSpPr>
            <a:spLocks noGrp="1"/>
          </p:cNvSpPr>
          <p:nvPr>
            <p:ph type="sldNum" sz="quarter" idx="4294967295"/>
          </p:nvPr>
        </p:nvSpPr>
        <p:spPr>
          <a:xfrm>
            <a:off x="7734426" y="6377940"/>
            <a:ext cx="1676274" cy="342900"/>
          </a:xfrm>
          <a:prstGeom prst="rect">
            <a:avLst/>
          </a:prstGeom>
        </p:spPr>
        <p:txBody>
          <a:bodyPr/>
          <a:lstStyle/>
          <a:p>
            <a:pPr algn="r"/>
            <a:fld id="{B6F15528-21DE-4FAA-801E-634DDDAF4B2B}" type="slidenum">
              <a:rPr lang="en-GB" smtClean="0"/>
              <a:t>13</a:t>
            </a:fld>
            <a:endParaRPr lang="en-GB" dirty="0"/>
          </a:p>
        </p:txBody>
      </p:sp>
      <mc:AlternateContent xmlns:mc="http://schemas.openxmlformats.org/markup-compatibility/2006" xmlns:a14="http://schemas.microsoft.com/office/drawing/2010/main">
        <mc:Choice Requires="a14">
          <p:sp>
            <p:nvSpPr>
              <p:cNvPr id="6" name="TextBox 5"/>
              <p:cNvSpPr txBox="1"/>
              <p:nvPr/>
            </p:nvSpPr>
            <p:spPr>
              <a:xfrm>
                <a:off x="343053" y="457324"/>
                <a:ext cx="8962390" cy="5386070"/>
              </a:xfrm>
              <a:prstGeom prst="rect">
                <a:avLst/>
              </a:prstGeom>
              <a:noFill/>
            </p:spPr>
            <p:txBody>
              <a:bodyPr wrap="square">
                <a:noAutofit/>
              </a:bodyPr>
              <a:lstStyle/>
              <a:p>
                <a:pPr fontAlgn="base">
                  <a:lnSpc>
                    <a:spcPct val="200000"/>
                  </a:lnSpc>
                </a:pPr>
                <a:r>
                  <a:rPr lang="en-US" altLang="ko-KR" sz="2400" b="1" dirty="0">
                    <a:solidFill>
                      <a:srgbClr val="0070C0"/>
                    </a:solidFill>
                    <a:latin typeface="Calibri" panose="020F0502020204030204" pitchFamily="34" charset="0"/>
                    <a:ea typeface="Calibri" panose="020F0502020204030204" pitchFamily="34" charset="0"/>
                    <a:cs typeface="Calibri" panose="020F0502020204030204" pitchFamily="34" charset="0"/>
                  </a:rPr>
                  <a:t>“Explanation formular”</a:t>
                </a:r>
                <a:endParaRPr lang="ko-KR" altLang="en-US" sz="2400" b="1" dirty="0">
                  <a:solidFill>
                    <a:srgbClr val="0070C0"/>
                  </a:solidFill>
                  <a:latin typeface="Calibri" panose="020F0502020204030204" pitchFamily="34" charset="0"/>
                  <a:ea typeface="Rix모던고딕 M" panose="02020603020101020101" pitchFamily="18" charset="-127"/>
                  <a:cs typeface="Calibri" panose="020F0502020204030204" pitchFamily="34" charset="0"/>
                </a:endParaRPr>
              </a:p>
              <a:p>
                <a:pPr marL="171450" indent="-171450" fontAlgn="base">
                  <a:lnSpc>
                    <a:spcPct val="150000"/>
                  </a:lnSpc>
                  <a:buFont typeface="Arial" panose="020B0604020202020204" pitchFamily="34" charset="0"/>
                  <a:buChar char="•"/>
                </a:pPr>
                <a:r>
                  <a:rPr lang="en-US" altLang="ko-KR" sz="2000" dirty="0">
                    <a:ea typeface="Rix모던고딕 L" panose="02020603020101020101" pitchFamily="18" charset="-127"/>
                    <a:cs typeface="조선일보명조" pitchFamily="18" charset="-127"/>
                  </a:rPr>
                  <a:t>In this prediction, MAE, MSE, and RMSE are the parameters that show the rate of prediction can fail. </a:t>
                </a:r>
              </a:p>
              <a:p>
                <a:pPr indent="0" fontAlgn="base">
                  <a:lnSpc>
                    <a:spcPct val="150000"/>
                  </a:lnSpc>
                  <a:buFont typeface="Arial" panose="020B0604020202020204" pitchFamily="34" charset="0"/>
                  <a:buNone/>
                </a:pPr>
                <a14:m>
                  <m:oMathPara xmlns:m="http://schemas.openxmlformats.org/officeDocument/2006/math">
                    <m:oMathParaPr>
                      <m:jc m:val="left"/>
                    </m:oMathParaPr>
                    <m:oMath xmlns:m="http://schemas.openxmlformats.org/officeDocument/2006/math">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𝑀</m:t>
                      </m:r>
                      <m:r>
                        <m:rPr>
                          <m:sty m:val="p"/>
                        </m:rPr>
                        <a:rPr lang="en-US" altLang="ko-KR" sz="2000" dirty="0">
                          <a:latin typeface="Cambria Math" panose="02040503050406030204" pitchFamily="18" charset="0"/>
                          <a:ea typeface="Rix모던고딕 L" panose="02020603020101020101" pitchFamily="18" charset="-127"/>
                          <a:cs typeface="Cambria Math" panose="02040503050406030204" pitchFamily="18" charset="0"/>
                        </a:rPr>
                        <m:t>AE</m:t>
                      </m:r>
                      <m:r>
                        <a:rPr lang="en-US" altLang="ko-KR" sz="2000" dirty="0">
                          <a:latin typeface="Cambria Math" panose="02040503050406030204" pitchFamily="18" charset="0"/>
                          <a:ea typeface="MS Mincho" charset="0"/>
                          <a:cs typeface="Cambria Math" panose="02040503050406030204" pitchFamily="18" charset="0"/>
                        </a:rPr>
                        <m:t> = </m:t>
                      </m:r>
                      <m:f>
                        <m:fPr>
                          <m:ctrlP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ctrlPr>
                        </m:fPr>
                        <m:num>
                          <m:r>
                            <a:rPr lang="en-US" altLang="ko-KR" sz="2000" i="1" dirty="0">
                              <a:latin typeface="Cambria Math" panose="02040503050406030204" pitchFamily="18" charset="0"/>
                              <a:ea typeface="MS Mincho" charset="0"/>
                              <a:cs typeface="Cambria Math" panose="02040503050406030204" pitchFamily="18" charset="0"/>
                            </a:rPr>
                            <m:t>1</m:t>
                          </m:r>
                        </m:num>
                        <m:den>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𝑛</m:t>
                          </m:r>
                        </m:den>
                      </m:f>
                      <m:nary>
                        <m:naryPr>
                          <m:chr m:val="∑"/>
                          <m:limLoc m:val="subSup"/>
                          <m:ctrlP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ctrlPr>
                        </m:naryPr>
                        <m:sub>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𝑖</m:t>
                          </m:r>
                          <m:r>
                            <a:rPr lang="en-US" altLang="ko-KR" sz="2000" i="1" dirty="0">
                              <a:latin typeface="Cambria Math" panose="02040503050406030204" pitchFamily="18" charset="0"/>
                              <a:ea typeface="MS Mincho" charset="0"/>
                              <a:cs typeface="Cambria Math" panose="02040503050406030204" pitchFamily="18" charset="0"/>
                            </a:rPr>
                            <m:t>=1</m:t>
                          </m:r>
                        </m:sub>
                        <m:sup>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𝑛</m:t>
                          </m:r>
                        </m:sup>
                        <m:e>
                          <m:d>
                            <m:dPr>
                              <m:begChr m:val="|"/>
                              <m:endChr m:val="|"/>
                              <m:ctrlP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ctrlPr>
                            </m:dPr>
                            <m:e>
                              <m:sSub>
                                <m:sSubPr>
                                  <m:ctrlP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ctrlPr>
                                </m:sSubPr>
                                <m:e>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𝑦</m:t>
                                  </m:r>
                                </m:e>
                                <m:sub>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𝑖</m:t>
                                  </m:r>
                                </m:sub>
                              </m:sSub>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m:t>
                              </m:r>
                              <m:sSub>
                                <m:sSubPr>
                                  <m:ctrlP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ctrlPr>
                                </m:sSubPr>
                                <m:e>
                                  <m:r>
                                    <a:rPr lang="en-US" altLang="ko-KR" sz="2000" i="1" dirty="0">
                                      <a:latin typeface="Cambria Math" panose="02040503050406030204" pitchFamily="18" charset="0"/>
                                      <a:ea typeface="MS Mincho" charset="0"/>
                                      <a:cs typeface="Cambria Math" panose="02040503050406030204" pitchFamily="18" charset="0"/>
                                    </a:rPr>
                                    <m:t>ŷ</m:t>
                                  </m:r>
                                </m:e>
                                <m:sub>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𝑖</m:t>
                                  </m:r>
                                </m:sub>
                              </m:sSub>
                              <m:r>
                                <a:rPr lang="en-US" altLang="ko-KR" sz="2000" i="1" dirty="0">
                                  <a:latin typeface="Cambria Math" panose="02040503050406030204" pitchFamily="18" charset="0"/>
                                  <a:ea typeface="MS Mincho" charset="0"/>
                                  <a:cs typeface="Cambria Math" panose="02040503050406030204" pitchFamily="18" charset="0"/>
                                </a:rPr>
                                <m:t> </m:t>
                              </m:r>
                            </m:e>
                          </m:d>
                        </m:e>
                      </m:nary>
                    </m:oMath>
                  </m:oMathPara>
                </a14:m>
                <a:endParaRPr lang="en-US" altLang="ko-KR" sz="2000" i="1" dirty="0">
                  <a:latin typeface="Cambria Math" panose="02040503050406030204" pitchFamily="18" charset="0"/>
                  <a:ea typeface="Rix모던고딕 L" panose="02020603020101020101" pitchFamily="18" charset="-127"/>
                  <a:cs typeface="Cambria Math" panose="02040503050406030204" pitchFamily="18" charset="0"/>
                </a:endParaRPr>
              </a:p>
              <a:p>
                <a:pPr indent="0" fontAlgn="base">
                  <a:lnSpc>
                    <a:spcPct val="150000"/>
                  </a:lnSpc>
                  <a:buFont typeface="Arial" panose="020B0604020202020204" pitchFamily="34" charset="0"/>
                  <a:buNone/>
                </a:pPr>
                <a14:m>
                  <m:oMathPara xmlns:m="http://schemas.openxmlformats.org/officeDocument/2006/math">
                    <m:oMathParaPr>
                      <m:jc m:val="left"/>
                    </m:oMathParaPr>
                    <m:oMath xmlns:m="http://schemas.openxmlformats.org/officeDocument/2006/math">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𝑀𝑆𝐸</m:t>
                      </m:r>
                      <m:r>
                        <a:rPr lang="en-US" altLang="ko-KR" sz="2000" i="1" dirty="0">
                          <a:latin typeface="Cambria Math" panose="02040503050406030204" pitchFamily="18" charset="0"/>
                          <a:ea typeface="MS Mincho" charset="0"/>
                          <a:cs typeface="Cambria Math" panose="02040503050406030204" pitchFamily="18" charset="0"/>
                        </a:rPr>
                        <m:t> = </m:t>
                      </m:r>
                      <m:r>
                        <a:rPr lang="en-US" altLang="ko-KR" sz="2000" dirty="0">
                          <a:latin typeface="Cambria Math" panose="02040503050406030204" pitchFamily="18" charset="0"/>
                          <a:ea typeface="MS Mincho" charset="0"/>
                          <a:cs typeface="Cambria Math" panose="02040503050406030204" pitchFamily="18" charset="0"/>
                        </a:rPr>
                        <m:t> </m:t>
                      </m:r>
                      <m:f>
                        <m:fPr>
                          <m:ctrlP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ctrlPr>
                        </m:fPr>
                        <m:num>
                          <m:r>
                            <a:rPr lang="en-US" altLang="ko-KR" sz="2000" i="1" dirty="0">
                              <a:latin typeface="Cambria Math" panose="02040503050406030204" pitchFamily="18" charset="0"/>
                              <a:ea typeface="MS Mincho" charset="0"/>
                              <a:cs typeface="Cambria Math" panose="02040503050406030204" pitchFamily="18" charset="0"/>
                            </a:rPr>
                            <m:t>1</m:t>
                          </m:r>
                        </m:num>
                        <m:den>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𝑛</m:t>
                          </m:r>
                        </m:den>
                      </m:f>
                      <m:nary>
                        <m:naryPr>
                          <m:chr m:val="∑"/>
                          <m:limLoc m:val="subSup"/>
                          <m:ctrlP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ctrlPr>
                        </m:naryPr>
                        <m:sub>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𝑖</m:t>
                          </m:r>
                          <m:r>
                            <a:rPr lang="en-US" altLang="ko-KR" sz="2000" i="1" dirty="0">
                              <a:latin typeface="Cambria Math" panose="02040503050406030204" pitchFamily="18" charset="0"/>
                              <a:ea typeface="MS Mincho" charset="0"/>
                              <a:cs typeface="Cambria Math" panose="02040503050406030204" pitchFamily="18" charset="0"/>
                            </a:rPr>
                            <m:t>=1</m:t>
                          </m:r>
                        </m:sub>
                        <m:sup>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𝑛</m:t>
                          </m:r>
                        </m:sup>
                        <m:e>
                          <m:r>
                            <a:rPr lang="en-US" altLang="ko-KR" sz="2000" i="1" dirty="0">
                              <a:latin typeface="Cambria Math" panose="02040503050406030204" pitchFamily="18" charset="0"/>
                              <a:ea typeface="MS Mincho" charset="0"/>
                              <a:cs typeface="Cambria Math" panose="02040503050406030204" pitchFamily="18" charset="0"/>
                            </a:rPr>
                            <m:t>(</m:t>
                          </m:r>
                          <m:sSup>
                            <m:sSupPr>
                              <m:ctrlP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ctrlPr>
                            </m:sSupPr>
                            <m:e>
                              <m:sSub>
                                <m:sSubPr>
                                  <m:ctrlP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ctrlPr>
                                </m:sSubPr>
                                <m:e>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𝑦</m:t>
                                  </m:r>
                                </m:e>
                                <m:sub>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𝑖</m:t>
                                  </m:r>
                                </m:sub>
                              </m:sSub>
                              <m:r>
                                <a:rPr lang="en-US" altLang="ko-KR" sz="2000" i="1" dirty="0">
                                  <a:latin typeface="Cambria Math" panose="02040503050406030204" pitchFamily="18" charset="0"/>
                                  <a:ea typeface="MS Mincho" charset="0"/>
                                  <a:cs typeface="Cambria Math" panose="02040503050406030204" pitchFamily="18" charset="0"/>
                                </a:rPr>
                                <m:t>−</m:t>
                              </m:r>
                              <m:sSub>
                                <m:sSubPr>
                                  <m:ctrlP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ctrlPr>
                                </m:sSubPr>
                                <m:e>
                                  <m:r>
                                    <a:rPr lang="en-US" altLang="ko-KR" sz="2000" i="1" dirty="0">
                                      <a:latin typeface="Cambria Math" panose="02040503050406030204" pitchFamily="18" charset="0"/>
                                      <a:ea typeface="MS Mincho" charset="0"/>
                                      <a:cs typeface="Cambria Math" panose="02040503050406030204" pitchFamily="18" charset="0"/>
                                    </a:rPr>
                                    <m:t>ŷ</m:t>
                                  </m:r>
                                </m:e>
                                <m:sub>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𝑖</m:t>
                                  </m:r>
                                </m:sub>
                              </m:sSub>
                              <m:r>
                                <a:rPr lang="en-US" altLang="ko-KR" sz="2000" i="1" dirty="0">
                                  <a:latin typeface="Cambria Math" panose="02040503050406030204" pitchFamily="18" charset="0"/>
                                  <a:ea typeface="MS Mincho" charset="0"/>
                                  <a:cs typeface="Cambria Math" panose="02040503050406030204" pitchFamily="18" charset="0"/>
                                </a:rPr>
                                <m:t>)</m:t>
                              </m:r>
                            </m:e>
                            <m:sup>
                              <m:r>
                                <a:rPr lang="en-US" altLang="ko-KR" sz="2000" i="1" dirty="0">
                                  <a:latin typeface="Cambria Math" panose="02040503050406030204" pitchFamily="18" charset="0"/>
                                  <a:ea typeface="MS Mincho" charset="0"/>
                                  <a:cs typeface="Cambria Math" panose="02040503050406030204" pitchFamily="18" charset="0"/>
                                </a:rPr>
                                <m:t>2</m:t>
                              </m:r>
                            </m:sup>
                          </m:sSup>
                        </m:e>
                      </m:nary>
                    </m:oMath>
                  </m:oMathPara>
                </a14:m>
                <a:endParaRPr lang="en-US" altLang="ko-KR" sz="2000" i="1" dirty="0">
                  <a:latin typeface="Cambria Math" panose="02040503050406030204" pitchFamily="18" charset="0"/>
                  <a:ea typeface="Rix모던고딕 L" panose="02020603020101020101" pitchFamily="18" charset="-127"/>
                  <a:cs typeface="Cambria Math" panose="02040503050406030204" pitchFamily="18" charset="0"/>
                </a:endParaRPr>
              </a:p>
              <a:p>
                <a:pPr indent="0" fontAlgn="base">
                  <a:lnSpc>
                    <a:spcPct val="150000"/>
                  </a:lnSpc>
                  <a:buFont typeface="Arial" panose="020B0604020202020204" pitchFamily="34" charset="0"/>
                  <a:buNone/>
                </a:pPr>
                <a14:m>
                  <m:oMathPara xmlns:m="http://schemas.openxmlformats.org/officeDocument/2006/math">
                    <m:oMathParaPr>
                      <m:jc m:val="left"/>
                    </m:oMathParaPr>
                    <m:oMath xmlns:m="http://schemas.openxmlformats.org/officeDocument/2006/math">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𝑅𝑀𝑆𝐸</m:t>
                      </m:r>
                      <m:r>
                        <a:rPr lang="en-US" altLang="ko-KR" sz="2000" i="1" dirty="0">
                          <a:latin typeface="Cambria Math" panose="02040503050406030204" pitchFamily="18" charset="0"/>
                          <a:ea typeface="MS Mincho" charset="0"/>
                          <a:cs typeface="Cambria Math" panose="02040503050406030204" pitchFamily="18" charset="0"/>
                        </a:rPr>
                        <m:t> = </m:t>
                      </m:r>
                      <m:rad>
                        <m:radPr>
                          <m:degHide m:val="on"/>
                          <m:ctrlP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ctrlPr>
                        </m:radPr>
                        <m:deg/>
                        <m:e>
                          <m:f>
                            <m:fPr>
                              <m:ctrlP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ctrlPr>
                            </m:fPr>
                            <m:num>
                              <m:r>
                                <a:rPr lang="en-US" altLang="ko-KR" sz="2000" i="1" dirty="0">
                                  <a:latin typeface="Cambria Math" panose="02040503050406030204" pitchFamily="18" charset="0"/>
                                  <a:ea typeface="MS Mincho" charset="0"/>
                                  <a:cs typeface="Cambria Math" panose="02040503050406030204" pitchFamily="18" charset="0"/>
                                </a:rPr>
                                <m:t>1</m:t>
                              </m:r>
                            </m:num>
                            <m:den>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𝑛</m:t>
                              </m:r>
                            </m:den>
                          </m:f>
                          <m:nary>
                            <m:naryPr>
                              <m:chr m:val="∑"/>
                              <m:limLoc m:val="subSup"/>
                              <m:ctrlP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ctrlPr>
                            </m:naryPr>
                            <m:sub>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𝑖</m:t>
                              </m:r>
                              <m:r>
                                <a:rPr lang="en-US" altLang="ko-KR" sz="2000" i="1" dirty="0">
                                  <a:latin typeface="Cambria Math" panose="02040503050406030204" pitchFamily="18" charset="0"/>
                                  <a:ea typeface="MS Mincho" charset="0"/>
                                  <a:cs typeface="Cambria Math" panose="02040503050406030204" pitchFamily="18" charset="0"/>
                                </a:rPr>
                                <m:t>=1</m:t>
                              </m:r>
                            </m:sub>
                            <m:sup>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𝑛</m:t>
                              </m:r>
                            </m:sup>
                            <m:e>
                              <m:r>
                                <a:rPr lang="en-US" altLang="ko-KR" sz="2000" i="1" dirty="0">
                                  <a:latin typeface="Cambria Math" panose="02040503050406030204" pitchFamily="18" charset="0"/>
                                  <a:ea typeface="MS Mincho" charset="0"/>
                                  <a:cs typeface="Cambria Math" panose="02040503050406030204" pitchFamily="18" charset="0"/>
                                </a:rPr>
                                <m:t>(</m:t>
                              </m:r>
                              <m:sSup>
                                <m:sSupPr>
                                  <m:ctrlP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ctrlPr>
                                </m:sSupPr>
                                <m:e>
                                  <m:sSub>
                                    <m:sSubPr>
                                      <m:ctrlP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ctrlPr>
                                    </m:sSubPr>
                                    <m:e>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𝑦</m:t>
                                      </m:r>
                                    </m:e>
                                    <m:sub>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𝑖</m:t>
                                      </m:r>
                                    </m:sub>
                                  </m:sSub>
                                  <m:r>
                                    <a:rPr lang="en-US" altLang="ko-KR" sz="2000" i="1" dirty="0">
                                      <a:latin typeface="Cambria Math" panose="02040503050406030204" pitchFamily="18" charset="0"/>
                                      <a:ea typeface="MS Mincho" charset="0"/>
                                      <a:cs typeface="Cambria Math" panose="02040503050406030204" pitchFamily="18" charset="0"/>
                                    </a:rPr>
                                    <m:t>−</m:t>
                                  </m:r>
                                  <m:sSub>
                                    <m:sSubPr>
                                      <m:ctrlP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ctrlPr>
                                    </m:sSubPr>
                                    <m:e>
                                      <m:r>
                                        <a:rPr lang="en-US" altLang="ko-KR" sz="2000" i="1" dirty="0">
                                          <a:latin typeface="Cambria Math" panose="02040503050406030204" pitchFamily="18" charset="0"/>
                                          <a:ea typeface="MS Mincho" charset="0"/>
                                          <a:cs typeface="Cambria Math" panose="02040503050406030204" pitchFamily="18" charset="0"/>
                                        </a:rPr>
                                        <m:t>ŷ</m:t>
                                      </m:r>
                                    </m:e>
                                    <m:sub>
                                      <m:r>
                                        <a:rPr lang="en-US" altLang="ko-KR" sz="2000" i="1" dirty="0">
                                          <a:latin typeface="Cambria Math" panose="02040503050406030204" pitchFamily="18" charset="0"/>
                                          <a:ea typeface="Rix모던고딕 L" panose="02020603020101020101" pitchFamily="18" charset="-127"/>
                                          <a:cs typeface="Cambria Math" panose="02040503050406030204" pitchFamily="18" charset="0"/>
                                        </a:rPr>
                                        <m:t>𝑖</m:t>
                                      </m:r>
                                    </m:sub>
                                  </m:sSub>
                                  <m:r>
                                    <a:rPr lang="en-US" altLang="ko-KR" sz="2000" i="1" dirty="0">
                                      <a:latin typeface="Cambria Math" panose="02040503050406030204" pitchFamily="18" charset="0"/>
                                      <a:ea typeface="MS Mincho" charset="0"/>
                                      <a:cs typeface="Cambria Math" panose="02040503050406030204" pitchFamily="18" charset="0"/>
                                    </a:rPr>
                                    <m:t>)</m:t>
                                  </m:r>
                                </m:e>
                                <m:sup>
                                  <m:r>
                                    <a:rPr lang="en-US" altLang="ko-KR" sz="2000" i="1" dirty="0">
                                      <a:latin typeface="Cambria Math" panose="02040503050406030204" pitchFamily="18" charset="0"/>
                                      <a:ea typeface="MS Mincho" charset="0"/>
                                      <a:cs typeface="Cambria Math" panose="02040503050406030204" pitchFamily="18" charset="0"/>
                                    </a:rPr>
                                    <m:t>2</m:t>
                                  </m:r>
                                </m:sup>
                              </m:sSup>
                            </m:e>
                          </m:nary>
                          <m:r>
                            <a:rPr lang="en-US" altLang="ko-KR" sz="2000" dirty="0">
                              <a:latin typeface="Cambria Math" panose="02040503050406030204" pitchFamily="18" charset="0"/>
                              <a:ea typeface="Rix모던고딕 L" panose="02020603020101020101" pitchFamily="18" charset="-127"/>
                              <a:cs typeface="Cambria Math" panose="02040503050406030204" pitchFamily="18" charset="0"/>
                            </a:rPr>
                            <m:t> </m:t>
                          </m:r>
                        </m:e>
                      </m:rad>
                    </m:oMath>
                  </m:oMathPara>
                </a14:m>
                <a:endParaRPr lang="en-US" altLang="ko-KR" sz="2000" dirty="0">
                  <a:ea typeface="Rix모던고딕 L" panose="02020603020101020101" pitchFamily="18" charset="-127"/>
                  <a:cs typeface="조선일보명조" pitchFamily="18" charset="-127"/>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43053" y="457324"/>
                <a:ext cx="8962390" cy="5386070"/>
              </a:xfrm>
              <a:prstGeom prst="rect">
                <a:avLst/>
              </a:prstGeom>
              <a:blipFill rotWithShape="1">
                <a:blip r:embed="rId2"/>
                <a:stretch>
                  <a:fillRect l="-2" t="-2" r="2" b="2"/>
                </a:stretch>
              </a:blipFill>
            </p:spPr>
            <p:txBody>
              <a:bodyPr/>
              <a:lstStyle/>
              <a:p>
                <a:r>
                  <a:rPr lang="en-US" altLang="en-US">
                    <a:noFill/>
                  </a:rPr>
                  <a:t> </a:t>
                </a:r>
              </a:p>
            </p:txBody>
          </p:sp>
        </mc:Fallback>
      </mc:AlternateContent>
      <p:pic>
        <p:nvPicPr>
          <p:cNvPr id="107" name="Picture 106"/>
          <p:cNvPicPr/>
          <p:nvPr/>
        </p:nvPicPr>
        <p:blipFill>
          <a:blip r:embed="rId3"/>
          <a:stretch>
            <a:fillRect/>
          </a:stretch>
        </p:blipFill>
        <p:spPr>
          <a:xfrm>
            <a:off x="4483735" y="1752600"/>
            <a:ext cx="4374515" cy="367220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557" y="281686"/>
            <a:ext cx="8238643" cy="442595"/>
          </a:xfrm>
          <a:prstGeom prst="rect">
            <a:avLst/>
          </a:prstGeom>
        </p:spPr>
        <p:txBody>
          <a:bodyPr vert="horz" wrap="square" lIns="0" tIns="12065" rIns="0" bIns="0" rtlCol="0">
            <a:spAutoFit/>
          </a:bodyPr>
          <a:lstStyle/>
          <a:p>
            <a:pPr marL="12700">
              <a:spcBef>
                <a:spcPts val="95"/>
              </a:spcBef>
            </a:pPr>
            <a:r>
              <a:rPr lang="en-US" sz="2800" spc="-5">
                <a:solidFill>
                  <a:srgbClr val="0070C0"/>
                </a:solidFill>
                <a:latin typeface="Calibri" panose="020F0502020204030204" pitchFamily="34" charset="0"/>
                <a:ea typeface="Calibri" panose="020F0502020204030204" pitchFamily="34" charset="0"/>
                <a:cs typeface="Calibri" panose="020F0502020204030204" pitchFamily="34" charset="0"/>
              </a:rPr>
              <a:t>4. </a:t>
            </a:r>
            <a:r>
              <a:rPr lang="en-US" sz="2800" spc="-5" dirty="0">
                <a:solidFill>
                  <a:srgbClr val="0070C0"/>
                </a:solidFill>
                <a:latin typeface="Calibri" panose="020F0502020204030204" pitchFamily="34" charset="0"/>
                <a:ea typeface="Calibri" panose="020F0502020204030204" pitchFamily="34" charset="0"/>
                <a:cs typeface="Calibri" panose="020F0502020204030204" pitchFamily="34" charset="0"/>
              </a:rPr>
              <a:t>Result</a:t>
            </a:r>
            <a:endParaRPr sz="2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Rectangle 34"/>
          <p:cNvSpPr/>
          <p:nvPr/>
        </p:nvSpPr>
        <p:spPr>
          <a:xfrm>
            <a:off x="681355" y="1386840"/>
            <a:ext cx="5123815"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294967295"/>
          </p:nvPr>
        </p:nvSpPr>
        <p:spPr>
          <a:xfrm>
            <a:off x="7734426" y="6377940"/>
            <a:ext cx="1676274" cy="342900"/>
          </a:xfrm>
          <a:prstGeom prst="rect">
            <a:avLst/>
          </a:prstGeom>
        </p:spPr>
        <p:txBody>
          <a:bodyPr/>
          <a:lstStyle/>
          <a:p>
            <a:pPr algn="r"/>
            <a:fld id="{B6F15528-21DE-4FAA-801E-634DDDAF4B2B}" type="slidenum">
              <a:rPr lang="en-GB" smtClean="0"/>
              <a:t>14</a:t>
            </a:fld>
            <a:endParaRPr lang="en-GB" dirty="0"/>
          </a:p>
        </p:txBody>
      </p:sp>
      <p:graphicFrame>
        <p:nvGraphicFramePr>
          <p:cNvPr id="3" name="Object 2">
            <a:hlinkClick r:id="" action="ppaction://ole?verb=0"/>
          </p:cNvPr>
          <p:cNvGraphicFramePr>
            <a:graphicFrameLocks noChangeAspect="1"/>
          </p:cNvGraphicFramePr>
          <p:nvPr/>
        </p:nvGraphicFramePr>
        <p:xfrm>
          <a:off x="5181600" y="3321050"/>
          <a:ext cx="914400" cy="215900"/>
        </p:xfrm>
        <a:graphic>
          <a:graphicData uri="http://schemas.openxmlformats.org/presentationml/2006/ole">
            <mc:AlternateContent xmlns:mc="http://schemas.openxmlformats.org/markup-compatibility/2006">
              <mc:Choice xmlns:v="urn:schemas-microsoft-com:vml" Requires="v">
                <p:oleObj spid="_x0000_s7171" r:id="rId5" imgW="914400" imgH="215900" progId="Equation.KSEE3">
                  <p:embed/>
                </p:oleObj>
              </mc:Choice>
              <mc:Fallback>
                <p:oleObj r:id="rId5" imgW="914400" imgH="215900" progId="Equation.KSEE3">
                  <p:embed/>
                  <p:pic>
                    <p:nvPicPr>
                      <p:cNvPr id="0" name="Object 2">
                        <a:hlinkClick r:id="" action="ppaction://ole?verb=0"/>
                      </p:cNvPr>
                      <p:cNvPicPr/>
                      <p:nvPr/>
                    </p:nvPicPr>
                    <p:blipFill>
                      <a:blip r:embed="rId6"/>
                      <a:stretch>
                        <a:fillRect/>
                      </a:stretch>
                    </p:blipFill>
                    <p:spPr>
                      <a:xfrm>
                        <a:off x="5181600" y="3321050"/>
                        <a:ext cx="914400" cy="215900"/>
                      </a:xfrm>
                      <a:prstGeom prst="rect">
                        <a:avLst/>
                      </a:prstGeom>
                    </p:spPr>
                  </p:pic>
                </p:oleObj>
              </mc:Fallback>
            </mc:AlternateContent>
          </a:graphicData>
        </a:graphic>
      </p:graphicFrame>
      <p:graphicFrame>
        <p:nvGraphicFramePr>
          <p:cNvPr id="43" name="Object 42">
            <a:hlinkClick r:id="" action="ppaction://ole?verb=0"/>
          </p:cNvPr>
          <p:cNvGraphicFramePr>
            <a:graphicFrameLocks noChangeAspect="1"/>
          </p:cNvGraphicFramePr>
          <p:nvPr/>
        </p:nvGraphicFramePr>
        <p:xfrm>
          <a:off x="4495800" y="3321050"/>
          <a:ext cx="914400" cy="215900"/>
        </p:xfrm>
        <a:graphic>
          <a:graphicData uri="http://schemas.openxmlformats.org/presentationml/2006/ole">
            <mc:AlternateContent xmlns:mc="http://schemas.openxmlformats.org/markup-compatibility/2006">
              <mc:Choice xmlns:v="urn:schemas-microsoft-com:vml" Requires="v">
                <p:oleObj spid="_x0000_s7172" r:id="rId7" imgW="914400" imgH="215900" progId="Equation.KSEE3">
                  <p:embed/>
                </p:oleObj>
              </mc:Choice>
              <mc:Fallback>
                <p:oleObj r:id="rId7" imgW="914400" imgH="215900" progId="Equation.KSEE3">
                  <p:embed/>
                  <p:pic>
                    <p:nvPicPr>
                      <p:cNvPr id="0" name="Object 42">
                        <a:hlinkClick r:id="" action="ppaction://ole?verb=0"/>
                      </p:cNvPr>
                      <p:cNvPicPr/>
                      <p:nvPr/>
                    </p:nvPicPr>
                    <p:blipFill>
                      <a:blip r:embed="rId6"/>
                      <a:stretch>
                        <a:fillRect/>
                      </a:stretch>
                    </p:blipFill>
                    <p:spPr>
                      <a:xfrm>
                        <a:off x="4495800" y="3321050"/>
                        <a:ext cx="914400" cy="215900"/>
                      </a:xfrm>
                      <a:prstGeom prst="rect">
                        <a:avLst/>
                      </a:prstGeom>
                    </p:spPr>
                  </p:pic>
                </p:oleObj>
              </mc:Fallback>
            </mc:AlternateContent>
          </a:graphicData>
        </a:graphic>
      </p:graphicFrame>
      <p:sp>
        <p:nvSpPr>
          <p:cNvPr id="7" name="Text Box 6"/>
          <p:cNvSpPr txBox="1"/>
          <p:nvPr/>
        </p:nvSpPr>
        <p:spPr>
          <a:xfrm>
            <a:off x="381000" y="551815"/>
            <a:ext cx="9189720" cy="3310890"/>
          </a:xfrm>
          <a:prstGeom prst="rect">
            <a:avLst/>
          </a:prstGeom>
          <a:noFill/>
        </p:spPr>
        <p:txBody>
          <a:bodyPr wrap="square" rtlCol="0" anchor="t">
            <a:noAutofit/>
          </a:bodyPr>
          <a:lstStyle/>
          <a:p>
            <a:pPr fontAlgn="base">
              <a:lnSpc>
                <a:spcPct val="200000"/>
              </a:lnSpc>
            </a:pPr>
            <a:r>
              <a:rPr lang="en-US" altLang="ko-KR" sz="24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mn-ea"/>
              </a:rPr>
              <a:t>“Explanation chart visualization”</a:t>
            </a:r>
            <a:endParaRPr lang="ko-KR" altLang="en-US" sz="2400" b="1" dirty="0">
              <a:solidFill>
                <a:srgbClr val="0070C0"/>
              </a:solidFill>
              <a:latin typeface="Calibri" panose="020F0502020204030204" pitchFamily="34" charset="0"/>
              <a:ea typeface="Rix모던고딕 M" panose="02020603020101020101" pitchFamily="18" charset="-127"/>
              <a:cs typeface="Calibri" panose="020F0502020204030204" pitchFamily="34" charset="0"/>
            </a:endParaRPr>
          </a:p>
          <a:p>
            <a:pPr marL="171450" indent="-171450" fontAlgn="base">
              <a:lnSpc>
                <a:spcPct val="150000"/>
              </a:lnSpc>
              <a:buFont typeface="Arial" panose="020B0604020202020204" pitchFamily="34" charset="0"/>
              <a:buChar char="•"/>
            </a:pPr>
            <a:r>
              <a:rPr lang="en-US" altLang="ko-KR" sz="2000" dirty="0">
                <a:ea typeface="Rix모던고딕 L" panose="02020603020101020101" pitchFamily="18" charset="-127"/>
                <a:cs typeface="조선일보명조" pitchFamily="18" charset="-127"/>
                <a:sym typeface="+mn-ea"/>
              </a:rPr>
              <a:t>As shown </a:t>
            </a:r>
            <a:r>
              <a:rPr lang="en-US" altLang="ko-KR" sz="2000">
                <a:ea typeface="Rix모던고딕 L" panose="02020603020101020101" pitchFamily="18" charset="-127"/>
                <a:cs typeface="조선일보명조" pitchFamily="18" charset="-127"/>
                <a:sym typeface="+mn-ea"/>
              </a:rPr>
              <a:t>in </a:t>
            </a:r>
            <a:r>
              <a:rPr lang="vi-VN" altLang="ko-KR" sz="2000">
                <a:ea typeface="Rix모던고딕 L" panose="02020603020101020101" pitchFamily="18" charset="-127"/>
                <a:cs typeface="조선일보명조" pitchFamily="18" charset="-127"/>
                <a:sym typeface="+mn-ea"/>
              </a:rPr>
              <a:t>Figure</a:t>
            </a:r>
            <a:r>
              <a:rPr lang="en-US" altLang="ko-KR" sz="2000">
                <a:ea typeface="Rix모던고딕 L" panose="02020603020101020101" pitchFamily="18" charset="-127"/>
                <a:cs typeface="조선일보명조" pitchFamily="18" charset="-127"/>
                <a:sym typeface="+mn-ea"/>
              </a:rPr>
              <a:t> 4</a:t>
            </a:r>
            <a:r>
              <a:rPr lang="vi-VN" altLang="ko-KR" sz="2000">
                <a:ea typeface="Rix모던고딕 L" panose="02020603020101020101" pitchFamily="18" charset="-127"/>
                <a:cs typeface="조선일보명조" pitchFamily="18" charset="-127"/>
                <a:sym typeface="+mn-ea"/>
              </a:rPr>
              <a:t> </a:t>
            </a:r>
            <a:r>
              <a:rPr lang="en-US" altLang="ko-KR" sz="2000">
                <a:ea typeface="Rix모던고딕 L" panose="02020603020101020101" pitchFamily="18" charset="-127"/>
                <a:cs typeface="조선일보명조" pitchFamily="18" charset="-127"/>
                <a:sym typeface="+mn-ea"/>
              </a:rPr>
              <a:t>Mean </a:t>
            </a:r>
            <a:r>
              <a:rPr lang="en-US" altLang="ko-KR" sz="2000" dirty="0">
                <a:ea typeface="Rix모던고딕 L" panose="02020603020101020101" pitchFamily="18" charset="-127"/>
                <a:cs typeface="조선일보명조" pitchFamily="18" charset="-127"/>
                <a:sym typeface="+mn-ea"/>
              </a:rPr>
              <a:t>Squared Error (MSE), Mean Absolute Error (MAE), and Root Mean Squared Error (RMSE) are popular metrics used to measure the accuracy of prediction models in statistics and machine learning. These metrics evaluate how close the predictions of a model are to the </a:t>
            </a:r>
            <a:r>
              <a:rPr lang="en-US" altLang="ko-KR" sz="2000">
                <a:ea typeface="Rix모던고딕 L" panose="02020603020101020101" pitchFamily="18" charset="-127"/>
                <a:cs typeface="조선일보명조" pitchFamily="18" charset="-127"/>
                <a:sym typeface="+mn-ea"/>
              </a:rPr>
              <a:t>actual outcomes.  </a:t>
            </a:r>
            <a:r>
              <a:rPr lang="en-US" altLang="ko-KR" sz="2000" dirty="0">
                <a:ea typeface="Rix모던고딕 L" panose="02020603020101020101" pitchFamily="18" charset="-127"/>
                <a:cs typeface="조선일보명조" pitchFamily="18" charset="-127"/>
                <a:sym typeface="+mn-ea"/>
              </a:rPr>
              <a:t>It can be understood that the lower the number the more accurate the </a:t>
            </a:r>
            <a:r>
              <a:rPr lang="en-US" altLang="ko-KR" sz="2000">
                <a:ea typeface="Rix모던고딕 L" panose="02020603020101020101" pitchFamily="18" charset="-127"/>
                <a:cs typeface="조선일보명조" pitchFamily="18" charset="-127"/>
                <a:sym typeface="+mn-ea"/>
              </a:rPr>
              <a:t>prediction.</a:t>
            </a:r>
            <a:endParaRPr lang="en-US" altLang="ko-KR" sz="2000" dirty="0">
              <a:ea typeface="Rix모던고딕 L" panose="02020603020101020101" pitchFamily="18" charset="-127"/>
              <a:cs typeface="조선일보명조" pitchFamily="18" charset="-127"/>
              <a:sym typeface="+mn-ea"/>
            </a:endParaRPr>
          </a:p>
        </p:txBody>
      </p:sp>
      <p:sp>
        <p:nvSpPr>
          <p:cNvPr id="5" name="Text Box 4"/>
          <p:cNvSpPr txBox="1"/>
          <p:nvPr/>
        </p:nvSpPr>
        <p:spPr>
          <a:xfrm>
            <a:off x="4506595" y="3048000"/>
            <a:ext cx="5399405" cy="706755"/>
          </a:xfrm>
          <a:prstGeom prst="rect">
            <a:avLst/>
          </a:prstGeom>
          <a:noFill/>
        </p:spPr>
        <p:txBody>
          <a:bodyPr wrap="square" rtlCol="0" anchor="t">
            <a:noAutofit/>
          </a:bodyPr>
          <a:lstStyle/>
          <a:p>
            <a:pPr algn="ctr" rtl="0">
              <a:defRPr sz="1860" b="0" i="0" u="none" strike="noStrike" kern="1200" spc="0" baseline="0">
                <a:solidFill>
                  <a:prstClr val="black">
                    <a:lumMod val="65000"/>
                    <a:lumOff val="35000"/>
                  </a:prstClr>
                </a:solidFill>
                <a:latin typeface="Rix모던고딕 M" panose="02020603020101020101" pitchFamily="18" charset="-127"/>
                <a:ea typeface="Rix모던고딕 M" panose="02020603020101020101" pitchFamily="18" charset="-127"/>
                <a:cs typeface="+mn-cs"/>
              </a:defRPr>
            </a:pPr>
            <a:endParaRPr lang="en-US" altLang="ko-KR" sz="14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mn-ea"/>
            </a:endParaRPr>
          </a:p>
        </p:txBody>
      </p:sp>
      <p:sp>
        <p:nvSpPr>
          <p:cNvPr id="11" name="직사각형 10"/>
          <p:cNvSpPr/>
          <p:nvPr/>
        </p:nvSpPr>
        <p:spPr>
          <a:xfrm>
            <a:off x="1752600" y="3581594"/>
            <a:ext cx="6515100" cy="400110"/>
          </a:xfrm>
          <a:prstGeom prst="rect">
            <a:avLst/>
          </a:prstGeom>
        </p:spPr>
        <p:txBody>
          <a:bodyPr wrap="square">
            <a:spAutoFit/>
          </a:bodyPr>
          <a:lstStyle/>
          <a:p>
            <a:pPr algn="ctr"/>
            <a:r>
              <a:rPr lang="en-US" sz="2000" b="1">
                <a:solidFill>
                  <a:srgbClr val="0070C0"/>
                </a:solidFill>
                <a:latin typeface="Calibri" panose="020F0502020204030204" pitchFamily="34" charset="0"/>
                <a:cs typeface="Calibri" panose="020F0502020204030204" pitchFamily="34" charset="0"/>
              </a:rPr>
              <a:t>Figure 4. Performance Model Metrics</a:t>
            </a:r>
            <a:r>
              <a:rPr lang="vi-VN" altLang="en-US" sz="2000" b="1">
                <a:solidFill>
                  <a:srgbClr val="0070C0"/>
                </a:solidFill>
                <a:latin typeface="Calibri" panose="020F0502020204030204" pitchFamily="34" charset="0"/>
                <a:cs typeface="Calibri" panose="020F0502020204030204" pitchFamily="34" charset="0"/>
              </a:rPr>
              <a:t> </a:t>
            </a:r>
            <a:endParaRPr lang="en-US" sz="2000" b="1" dirty="0">
              <a:solidFill>
                <a:srgbClr val="0070C0"/>
              </a:solidFill>
              <a:latin typeface="Calibri" panose="020F0502020204030204" pitchFamily="34" charset="0"/>
              <a:cs typeface="Calibri" panose="020F0502020204030204" pitchFamily="34" charset="0"/>
            </a:endParaRPr>
          </a:p>
        </p:txBody>
      </p:sp>
      <p:graphicFrame>
        <p:nvGraphicFramePr>
          <p:cNvPr id="13" name="표 12"/>
          <p:cNvGraphicFramePr>
            <a:graphicFrameLocks noGrp="1"/>
          </p:cNvGraphicFramePr>
          <p:nvPr>
            <p:custDataLst>
              <p:tags r:id="rId2"/>
            </p:custDataLst>
          </p:nvPr>
        </p:nvGraphicFramePr>
        <p:xfrm>
          <a:off x="681355" y="4114800"/>
          <a:ext cx="8338820" cy="2240280"/>
        </p:xfrm>
        <a:graphic>
          <a:graphicData uri="http://schemas.openxmlformats.org/drawingml/2006/table">
            <a:tbl>
              <a:tblPr firstRow="1" bandRow="1">
                <a:tableStyleId>{5C22544A-7EE6-4342-B048-85BDC9FD1C3A}</a:tableStyleId>
              </a:tblPr>
              <a:tblGrid>
                <a:gridCol w="2084705">
                  <a:extLst>
                    <a:ext uri="{9D8B030D-6E8A-4147-A177-3AD203B41FA5}">
                      <a16:colId xmlns:a16="http://schemas.microsoft.com/office/drawing/2014/main" val="20000"/>
                    </a:ext>
                  </a:extLst>
                </a:gridCol>
                <a:gridCol w="2084705">
                  <a:extLst>
                    <a:ext uri="{9D8B030D-6E8A-4147-A177-3AD203B41FA5}">
                      <a16:colId xmlns:a16="http://schemas.microsoft.com/office/drawing/2014/main" val="20001"/>
                    </a:ext>
                  </a:extLst>
                </a:gridCol>
                <a:gridCol w="2084705">
                  <a:extLst>
                    <a:ext uri="{9D8B030D-6E8A-4147-A177-3AD203B41FA5}">
                      <a16:colId xmlns:a16="http://schemas.microsoft.com/office/drawing/2014/main" val="20002"/>
                    </a:ext>
                  </a:extLst>
                </a:gridCol>
                <a:gridCol w="2084705">
                  <a:extLst>
                    <a:ext uri="{9D8B030D-6E8A-4147-A177-3AD203B41FA5}">
                      <a16:colId xmlns:a16="http://schemas.microsoft.com/office/drawing/2014/main" val="20003"/>
                    </a:ext>
                  </a:extLst>
                </a:gridCol>
              </a:tblGrid>
              <a:tr h="365760">
                <a:tc>
                  <a:txBody>
                    <a:bodyPr/>
                    <a:lstStyle/>
                    <a:p>
                      <a:r>
                        <a:rPr lang="en-US"/>
                        <a:t>Models</a:t>
                      </a:r>
                    </a:p>
                  </a:txBody>
                  <a:tcPr/>
                </a:tc>
                <a:tc gridSpan="3">
                  <a:txBody>
                    <a:bodyPr/>
                    <a:lstStyle/>
                    <a:p>
                      <a:pPr algn="ctr"/>
                      <a:r>
                        <a:rPr lang="en-US"/>
                        <a:t>Metrics</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5760">
                <a:tc>
                  <a:txBody>
                    <a:bodyPr/>
                    <a:lstStyle/>
                    <a:p>
                      <a:endParaRPr lang="en-US" b="1"/>
                    </a:p>
                  </a:txBody>
                  <a:tcPr/>
                </a:tc>
                <a:tc>
                  <a:txBody>
                    <a:bodyPr/>
                    <a:lstStyle/>
                    <a:p>
                      <a:r>
                        <a:rPr lang="en-US" b="0">
                          <a:latin typeface="+mn-lt"/>
                        </a:rPr>
                        <a:t>MAE</a:t>
                      </a:r>
                    </a:p>
                  </a:txBody>
                  <a:tcPr/>
                </a:tc>
                <a:tc>
                  <a:txBody>
                    <a:bodyPr/>
                    <a:lstStyle/>
                    <a:p>
                      <a:r>
                        <a:rPr lang="en-US" b="0">
                          <a:latin typeface="+mn-lt"/>
                        </a:rPr>
                        <a:t>MSE</a:t>
                      </a:r>
                    </a:p>
                  </a:txBody>
                  <a:tcPr/>
                </a:tc>
                <a:tc>
                  <a:txBody>
                    <a:bodyPr/>
                    <a:lstStyle/>
                    <a:p>
                      <a:r>
                        <a:rPr lang="en-US" b="0">
                          <a:latin typeface="+mn-lt"/>
                        </a:rPr>
                        <a:t>RMSE</a:t>
                      </a:r>
                    </a:p>
                  </a:txBody>
                  <a:tcPr/>
                </a:tc>
                <a:extLst>
                  <a:ext uri="{0D108BD9-81ED-4DB2-BD59-A6C34878D82A}">
                    <a16:rowId xmlns:a16="http://schemas.microsoft.com/office/drawing/2014/main" val="10001"/>
                  </a:ext>
                </a:extLst>
              </a:tr>
              <a:tr h="411480">
                <a:tc>
                  <a:txBody>
                    <a:bodyPr/>
                    <a:lstStyle/>
                    <a:p>
                      <a:r>
                        <a:rPr lang="en-US" altLang="vi-VN" b="0">
                          <a:latin typeface="Calibri" panose="020F0502020204030204" pitchFamily="34" charset="0"/>
                          <a:cs typeface="Calibri" panose="020F0502020204030204" pitchFamily="34" charset="0"/>
                        </a:rPr>
                        <a:t>LSTM</a:t>
                      </a:r>
                    </a:p>
                  </a:txBody>
                  <a:tcPr/>
                </a:tc>
                <a:tc>
                  <a:txBody>
                    <a:bodyPr/>
                    <a:lstStyle/>
                    <a:p>
                      <a:pPr algn="ctr"/>
                      <a:r>
                        <a:rPr lang="en-US" altLang="en-US" sz="1800" b="0">
                          <a:solidFill>
                            <a:schemeClr val="tx1"/>
                          </a:solidFill>
                          <a:latin typeface="Calibri" panose="020F0502020204030204" pitchFamily="34" charset="0"/>
                          <a:cs typeface="Calibri" panose="020F0502020204030204" pitchFamily="34" charset="0"/>
                        </a:rPr>
                        <a:t>213</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en-US" sz="1800" b="0">
                          <a:solidFill>
                            <a:schemeClr val="tx1"/>
                          </a:solidFill>
                          <a:latin typeface="Calibri" panose="020F0502020204030204" pitchFamily="34" charset="0"/>
                          <a:cs typeface="Calibri" panose="020F0502020204030204" pitchFamily="34" charset="0"/>
                        </a:rPr>
                        <a:t>47356</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1800" b="0">
                          <a:solidFill>
                            <a:schemeClr val="tx1"/>
                          </a:solidFill>
                          <a:latin typeface="Calibri" panose="020F0502020204030204" pitchFamily="34" charset="0"/>
                          <a:cs typeface="Calibri" panose="020F0502020204030204" pitchFamily="34" charset="0"/>
                        </a:rPr>
                        <a:t>217</a:t>
                      </a:r>
                    </a:p>
                  </a:txBody>
                  <a:tcPr/>
                </a:tc>
                <a:extLst>
                  <a:ext uri="{0D108BD9-81ED-4DB2-BD59-A6C34878D82A}">
                    <a16:rowId xmlns:a16="http://schemas.microsoft.com/office/drawing/2014/main" val="10002"/>
                  </a:ext>
                </a:extLst>
              </a:tr>
              <a:tr h="365760">
                <a:tc>
                  <a:txBody>
                    <a:bodyPr/>
                    <a:lstStyle/>
                    <a:p>
                      <a:r>
                        <a:rPr lang="en-US" b="0">
                          <a:latin typeface="Calibri" panose="020F0502020204030204" pitchFamily="34" charset="0"/>
                          <a:cs typeface="Calibri" panose="020F0502020204030204" pitchFamily="34" charset="0"/>
                        </a:rPr>
                        <a:t>GRU</a:t>
                      </a:r>
                    </a:p>
                  </a:txBody>
                  <a:tcPr/>
                </a:tc>
                <a:tc>
                  <a:txBody>
                    <a:bodyPr/>
                    <a:lstStyle/>
                    <a:p>
                      <a:pPr algn="ctr" fontAlgn="ctr"/>
                      <a:r>
                        <a:rPr lang="en-US" altLang="en-US" sz="1800" b="0" i="0">
                          <a:solidFill>
                            <a:schemeClr val="tx1"/>
                          </a:solidFill>
                          <a:latin typeface="Calibri" panose="020F0502020204030204" pitchFamily="34" charset="0"/>
                          <a:ea typeface="Source Sans Pro"/>
                          <a:cs typeface="Calibri" panose="020F0502020204030204" pitchFamily="34" charset="0"/>
                        </a:rPr>
                        <a:t>211</a:t>
                      </a:r>
                    </a:p>
                  </a:txBody>
                  <a:tcPr marL="0" marR="0" marT="0" marB="0" anchor="ctr"/>
                </a:tc>
                <a:tc>
                  <a:txBody>
                    <a:bodyPr/>
                    <a:lstStyle/>
                    <a:p>
                      <a:pPr algn="ctr"/>
                      <a:r>
                        <a:rPr lang="en-US" altLang="en-US" sz="1800" b="0">
                          <a:solidFill>
                            <a:schemeClr val="tx1"/>
                          </a:solidFill>
                          <a:latin typeface="Calibri" panose="020F0502020204030204" pitchFamily="34" charset="0"/>
                          <a:cs typeface="Calibri" panose="020F0502020204030204" pitchFamily="34" charset="0"/>
                        </a:rPr>
                        <a:t>46495</a:t>
                      </a:r>
                    </a:p>
                  </a:txBody>
                  <a:tcPr/>
                </a:tc>
                <a:tc>
                  <a:txBody>
                    <a:bodyPr/>
                    <a:lstStyle/>
                    <a:p>
                      <a:pPr algn="ctr"/>
                      <a:r>
                        <a:rPr lang="en-US" sz="1800" b="0" i="0">
                          <a:solidFill>
                            <a:schemeClr val="tx1"/>
                          </a:solidFill>
                          <a:latin typeface="Calibri" panose="020F0502020204030204" pitchFamily="34" charset="0"/>
                          <a:ea typeface="Source Sans Pro"/>
                          <a:cs typeface="Calibri" panose="020F0502020204030204" pitchFamily="34" charset="0"/>
                        </a:rPr>
                        <a:t>215</a:t>
                      </a:r>
                    </a:p>
                  </a:txBody>
                  <a:tcPr marL="0" marR="0" marT="0" marB="0" anchor="ctr"/>
                </a:tc>
                <a:extLst>
                  <a:ext uri="{0D108BD9-81ED-4DB2-BD59-A6C34878D82A}">
                    <a16:rowId xmlns:a16="http://schemas.microsoft.com/office/drawing/2014/main" val="10003"/>
                  </a:ext>
                </a:extLst>
              </a:tr>
              <a:tr h="365760">
                <a:tc>
                  <a:txBody>
                    <a:bodyPr/>
                    <a:lstStyle/>
                    <a:p>
                      <a:pPr>
                        <a:buNone/>
                      </a:pPr>
                      <a:r>
                        <a:rPr lang="en-US" altLang="vi-VN" b="0">
                          <a:latin typeface="Calibri" panose="020F0502020204030204" pitchFamily="34" charset="0"/>
                          <a:cs typeface="Calibri" panose="020F0502020204030204" pitchFamily="34" charset="0"/>
                        </a:rPr>
                        <a:t>RNN</a:t>
                      </a:r>
                    </a:p>
                  </a:txBody>
                  <a:tcPr/>
                </a:tc>
                <a:tc>
                  <a:txBody>
                    <a:bodyPr/>
                    <a:lstStyle/>
                    <a:p>
                      <a:pPr algn="ctr">
                        <a:buNone/>
                      </a:pPr>
                      <a:r>
                        <a:rPr lang="en-US" sz="1800" b="0">
                          <a:solidFill>
                            <a:schemeClr val="tx1"/>
                          </a:solidFill>
                          <a:latin typeface="Calibri" panose="020F0502020204030204" pitchFamily="34" charset="0"/>
                          <a:cs typeface="Calibri" panose="020F0502020204030204" pitchFamily="34" charset="0"/>
                        </a:rPr>
                        <a:t>221</a:t>
                      </a:r>
                    </a:p>
                  </a:txBody>
                  <a:tcPr/>
                </a:tc>
                <a:tc>
                  <a:txBody>
                    <a:bodyPr/>
                    <a:lstStyle/>
                    <a:p>
                      <a:pPr algn="ctr">
                        <a:buNone/>
                      </a:pPr>
                      <a:r>
                        <a:rPr lang="en-US" altLang="en-US" sz="1800" b="0">
                          <a:solidFill>
                            <a:schemeClr val="tx1"/>
                          </a:solidFill>
                          <a:latin typeface="Calibri" panose="020F0502020204030204" pitchFamily="34" charset="0"/>
                          <a:cs typeface="Calibri" panose="020F0502020204030204" pitchFamily="34" charset="0"/>
                        </a:rPr>
                        <a:t>50920</a:t>
                      </a:r>
                    </a:p>
                  </a:txBody>
                  <a:tcPr/>
                </a:tc>
                <a:tc>
                  <a:txBody>
                    <a:bodyPr/>
                    <a:lstStyle/>
                    <a:p>
                      <a:pPr algn="ctr">
                        <a:buNone/>
                      </a:pPr>
                      <a:r>
                        <a:rPr lang="en-US" sz="1800" b="0">
                          <a:solidFill>
                            <a:schemeClr val="tx1"/>
                          </a:solidFill>
                          <a:latin typeface="Calibri" panose="020F0502020204030204" pitchFamily="34" charset="0"/>
                          <a:cs typeface="Calibri" panose="020F0502020204030204" pitchFamily="34" charset="0"/>
                        </a:rPr>
                        <a:t>225</a:t>
                      </a:r>
                    </a:p>
                  </a:txBody>
                  <a:tcPr/>
                </a:tc>
                <a:extLst>
                  <a:ext uri="{0D108BD9-81ED-4DB2-BD59-A6C34878D82A}">
                    <a16:rowId xmlns:a16="http://schemas.microsoft.com/office/drawing/2014/main" val="10004"/>
                  </a:ext>
                </a:extLst>
              </a:tr>
              <a:tr h="365760">
                <a:tc>
                  <a:txBody>
                    <a:bodyPr/>
                    <a:lstStyle/>
                    <a:p>
                      <a:pPr>
                        <a:buNone/>
                      </a:pPr>
                      <a:r>
                        <a:rPr lang="en-US" altLang="vi-VN" b="0">
                          <a:latin typeface="Calibri" panose="020F0502020204030204" pitchFamily="34" charset="0"/>
                          <a:cs typeface="Calibri" panose="020F0502020204030204" pitchFamily="34" charset="0"/>
                        </a:rPr>
                        <a:t>HOON</a:t>
                      </a:r>
                    </a:p>
                  </a:txBody>
                  <a:tcPr/>
                </a:tc>
                <a:tc>
                  <a:txBody>
                    <a:bodyPr/>
                    <a:lstStyle/>
                    <a:p>
                      <a:pPr algn="ctr">
                        <a:buNone/>
                      </a:pPr>
                      <a:r>
                        <a:rPr lang="en-US" sz="1800" b="0">
                          <a:solidFill>
                            <a:schemeClr val="tx1"/>
                          </a:solidFill>
                          <a:latin typeface="Calibri" panose="020F0502020204030204" pitchFamily="34" charset="0"/>
                          <a:cs typeface="Calibri" panose="020F0502020204030204" pitchFamily="34" charset="0"/>
                        </a:rPr>
                        <a:t>199</a:t>
                      </a:r>
                    </a:p>
                  </a:txBody>
                  <a:tcPr/>
                </a:tc>
                <a:tc>
                  <a:txBody>
                    <a:bodyPr/>
                    <a:lstStyle/>
                    <a:p>
                      <a:pPr algn="ctr">
                        <a:buNone/>
                      </a:pPr>
                      <a:r>
                        <a:rPr lang="en-US" altLang="en-US" sz="1800" b="0">
                          <a:solidFill>
                            <a:schemeClr val="tx1"/>
                          </a:solidFill>
                          <a:latin typeface="Calibri" panose="020F0502020204030204" pitchFamily="34" charset="0"/>
                          <a:cs typeface="Calibri" panose="020F0502020204030204" pitchFamily="34" charset="0"/>
                        </a:rPr>
                        <a:t>40183</a:t>
                      </a:r>
                    </a:p>
                  </a:txBody>
                  <a:tcPr/>
                </a:tc>
                <a:tc>
                  <a:txBody>
                    <a:bodyPr/>
                    <a:lstStyle/>
                    <a:p>
                      <a:pPr algn="ctr">
                        <a:buNone/>
                      </a:pPr>
                      <a:r>
                        <a:rPr lang="en-US" sz="1800" b="0">
                          <a:solidFill>
                            <a:schemeClr val="tx1"/>
                          </a:solidFill>
                          <a:latin typeface="Calibri" panose="020F0502020204030204" pitchFamily="34" charset="0"/>
                          <a:cs typeface="Calibri" panose="020F0502020204030204" pitchFamily="34" charset="0"/>
                        </a:rPr>
                        <a:t>200</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557" y="253988"/>
            <a:ext cx="8238643" cy="443070"/>
          </a:xfrm>
          <a:prstGeom prst="rect">
            <a:avLst/>
          </a:prstGeom>
        </p:spPr>
        <p:txBody>
          <a:bodyPr vert="horz" wrap="square" lIns="0" tIns="12065" rIns="0" bIns="0" rtlCol="0">
            <a:spAutoFit/>
          </a:bodyPr>
          <a:lstStyle/>
          <a:p>
            <a:pPr marL="12700">
              <a:spcBef>
                <a:spcPts val="95"/>
              </a:spcBef>
            </a:pPr>
            <a:r>
              <a:rPr lang="en-US" sz="2800" spc="-5">
                <a:solidFill>
                  <a:srgbClr val="0070C0"/>
                </a:solidFill>
                <a:latin typeface="Calibri" panose="020F0502020204030204" pitchFamily="34" charset="0"/>
                <a:ea typeface="Calibri" panose="020F0502020204030204" pitchFamily="34" charset="0"/>
                <a:cs typeface="Calibri" panose="020F0502020204030204" pitchFamily="34" charset="0"/>
              </a:rPr>
              <a:t>5. </a:t>
            </a:r>
            <a:r>
              <a:rPr lang="en-US" sz="2800" spc="-5" dirty="0">
                <a:solidFill>
                  <a:srgbClr val="0070C0"/>
                </a:solidFill>
                <a:latin typeface="Calibri" panose="020F0502020204030204" pitchFamily="34" charset="0"/>
                <a:ea typeface="Calibri" panose="020F0502020204030204" pitchFamily="34" charset="0"/>
                <a:cs typeface="Calibri" panose="020F0502020204030204" pitchFamily="34" charset="0"/>
              </a:rPr>
              <a:t>Conclusion</a:t>
            </a:r>
            <a:endParaRPr lang="en-US" sz="2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Rectangle 34"/>
          <p:cNvSpPr/>
          <p:nvPr/>
        </p:nvSpPr>
        <p:spPr>
          <a:xfrm>
            <a:off x="600557" y="1066800"/>
            <a:ext cx="8543443"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518160" y="648205"/>
            <a:ext cx="9009686" cy="4984750"/>
          </a:xfrm>
          <a:prstGeom prst="rect">
            <a:avLst/>
          </a:prstGeom>
          <a:noFill/>
        </p:spPr>
        <p:txBody>
          <a:bodyPr wrap="square">
            <a:spAutoFit/>
          </a:bodyPr>
          <a:lstStyle/>
          <a:p>
            <a:pPr fontAlgn="base">
              <a:lnSpc>
                <a:spcPct val="150000"/>
              </a:lnSpc>
            </a:pPr>
            <a:r>
              <a:rPr lang="en-US" altLang="ko-KR" sz="2400" b="1" dirty="0">
                <a:solidFill>
                  <a:srgbClr val="0070C0"/>
                </a:solidFill>
                <a:latin typeface="Calibri" panose="020F0502020204030204" pitchFamily="34" charset="0"/>
                <a:ea typeface="Calibri" panose="020F0502020204030204" pitchFamily="34" charset="0"/>
                <a:cs typeface="Calibri" panose="020F0502020204030204" pitchFamily="34" charset="0"/>
              </a:rPr>
              <a:t>“Summary of the Study”</a:t>
            </a:r>
            <a:endParaRPr lang="ko-KR" altLang="en-US" sz="2400" b="1" dirty="0">
              <a:solidFill>
                <a:srgbClr val="0070C0"/>
              </a:solidFill>
              <a:latin typeface="Calibri" panose="020F0502020204030204" pitchFamily="34" charset="0"/>
              <a:ea typeface="Rix모던고딕 M" panose="02020603020101020101" pitchFamily="18" charset="-127"/>
              <a:cs typeface="Calibri" panose="020F0502020204030204" pitchFamily="34" charset="0"/>
            </a:endParaRPr>
          </a:p>
          <a:p>
            <a:pPr marL="171450" indent="-171450" fontAlgn="base">
              <a:lnSpc>
                <a:spcPct val="150000"/>
              </a:lnSpc>
              <a:buFont typeface="Arial" panose="020B0604020202020204" pitchFamily="34" charset="0"/>
              <a:buChar char="•"/>
            </a:pPr>
            <a:r>
              <a:rPr lang="en-US" altLang="en-US" sz="2000"/>
              <a:t>This article explores the performance of forecasting models using the Streamlit library, an open-source framework designed to transform data-driven scripts into interactive web applications</a:t>
            </a:r>
            <a:r>
              <a:rPr lang="en-US" sz="2000"/>
              <a:t>.</a:t>
            </a:r>
            <a:endParaRPr lang="vi-VN" sz="2000"/>
          </a:p>
          <a:p>
            <a:pPr fontAlgn="base">
              <a:lnSpc>
                <a:spcPct val="150000"/>
              </a:lnSpc>
            </a:pPr>
            <a:r>
              <a:rPr lang="en-US" altLang="ko-KR" sz="2400" b="1">
                <a:solidFill>
                  <a:srgbClr val="0070C0"/>
                </a:solidFill>
                <a:latin typeface="Calibri" panose="020F0502020204030204" pitchFamily="34" charset="0"/>
                <a:ea typeface="Calibri" panose="020F0502020204030204" pitchFamily="34" charset="0"/>
                <a:cs typeface="Calibri" panose="020F0502020204030204" pitchFamily="34" charset="0"/>
              </a:rPr>
              <a:t>“Discussion”</a:t>
            </a:r>
            <a:endParaRPr lang="ko-KR" altLang="en-US" sz="2400" b="1">
              <a:solidFill>
                <a:srgbClr val="0070C0"/>
              </a:solidFill>
              <a:latin typeface="Calibri" panose="020F0502020204030204" pitchFamily="34" charset="0"/>
              <a:cs typeface="Calibri" panose="020F0502020204030204" pitchFamily="34" charset="0"/>
            </a:endParaRPr>
          </a:p>
          <a:p>
            <a:pPr marL="171450" indent="-171450" fontAlgn="base">
              <a:lnSpc>
                <a:spcPct val="150000"/>
              </a:lnSpc>
              <a:buFont typeface="Arial" panose="020B0604020202020204" pitchFamily="34" charset="0"/>
              <a:buChar char="•"/>
            </a:pPr>
            <a:r>
              <a:rPr sz="2000">
                <a:latin typeface="Calibri" panose="020F0502020204030204" pitchFamily="34" charset="0"/>
                <a:ea typeface="Calibri" panose="020F0502020204030204" pitchFamily="34" charset="0"/>
                <a:cs typeface="Calibri" panose="020F0502020204030204" pitchFamily="34" charset="0"/>
              </a:rPr>
              <a:t>The development of</a:t>
            </a:r>
            <a:r>
              <a:rPr lang="en-US" sz="2000">
                <a:latin typeface="Calibri" panose="020F0502020204030204" pitchFamily="34" charset="0"/>
                <a:ea typeface="Calibri" panose="020F0502020204030204" pitchFamily="34" charset="0"/>
                <a:cs typeface="Calibri" panose="020F0502020204030204" pitchFamily="34" charset="0"/>
              </a:rPr>
              <a:t> forecasting models plays a vital role across various industries, focusing on enhancing the accuracy of future prediction by using historical data.</a:t>
            </a:r>
            <a:endParaRPr sz="1600" dirty="0">
              <a:latin typeface="Calibri" panose="020F0502020204030204" pitchFamily="34" charset="0"/>
              <a:ea typeface="Calibri" panose="020F0502020204030204" pitchFamily="34" charset="0"/>
              <a:cs typeface="Calibri" panose="020F0502020204030204" pitchFamily="34" charset="0"/>
            </a:endParaRPr>
          </a:p>
          <a:p>
            <a:pPr indent="0" fontAlgn="base">
              <a:lnSpc>
                <a:spcPct val="150000"/>
              </a:lnSpc>
              <a:buFont typeface="Arial" panose="020B0604020202020204" pitchFamily="34" charset="0"/>
              <a:buNone/>
            </a:pPr>
            <a:r>
              <a:rPr lang="en-US" altLang="ko-KR" sz="2400" b="1" dirty="0">
                <a:solidFill>
                  <a:srgbClr val="0070C0"/>
                </a:solidFill>
                <a:latin typeface="Calibri" panose="020F0502020204030204" pitchFamily="34" charset="0"/>
                <a:ea typeface="Calibri" panose="020F0502020204030204" pitchFamily="34" charset="0"/>
                <a:cs typeface="Calibri" panose="020F0502020204030204" pitchFamily="34" charset="0"/>
              </a:rPr>
              <a:t>“Future Work”</a:t>
            </a:r>
            <a:endParaRPr lang="ko-KR" altLang="en-US" sz="2400" b="1" dirty="0">
              <a:solidFill>
                <a:srgbClr val="0070C0"/>
              </a:solidFill>
              <a:latin typeface="Calibri" panose="020F0502020204030204" pitchFamily="34" charset="0"/>
              <a:cs typeface="Calibri" panose="020F0502020204030204" pitchFamily="34" charset="0"/>
            </a:endParaRPr>
          </a:p>
          <a:p>
            <a:pPr marL="171450" indent="-171450" fontAlgn="base">
              <a:lnSpc>
                <a:spcPct val="150000"/>
              </a:lnSpc>
              <a:buFont typeface="Arial" panose="020B0604020202020204" pitchFamily="34" charset="0"/>
              <a:buChar char="•"/>
            </a:pPr>
            <a:r>
              <a:rPr lang="en-US" altLang="ko-KR" sz="2000" dirty="0">
                <a:latin typeface="Calibri" panose="020F0502020204030204" pitchFamily="34" charset="0"/>
                <a:ea typeface="Calibri" panose="020F0502020204030204" pitchFamily="34" charset="0"/>
                <a:cs typeface="Calibri" panose="020F0502020204030204" pitchFamily="34" charset="0"/>
              </a:rPr>
              <a:t>Harnessing the potential of AI to continuously enhance the capabilities of forecasting models.</a:t>
            </a:r>
          </a:p>
        </p:txBody>
      </p:sp>
      <p:sp>
        <p:nvSpPr>
          <p:cNvPr id="5" name="Slide Number Placeholder 4"/>
          <p:cNvSpPr>
            <a:spLocks noGrp="1"/>
          </p:cNvSpPr>
          <p:nvPr>
            <p:ph type="sldNum" sz="quarter" idx="4294967295"/>
          </p:nvPr>
        </p:nvSpPr>
        <p:spPr>
          <a:xfrm>
            <a:off x="7734426" y="6377940"/>
            <a:ext cx="1676274" cy="342900"/>
          </a:xfrm>
          <a:prstGeom prst="rect">
            <a:avLst/>
          </a:prstGeom>
        </p:spPr>
        <p:txBody>
          <a:bodyPr/>
          <a:lstStyle/>
          <a:p>
            <a:pPr algn="r"/>
            <a:fld id="{B6F15528-21DE-4FAA-801E-634DDDAF4B2B}" type="slidenum">
              <a:rPr lang="en-GB" smtClean="0"/>
              <a:t>15</a:t>
            </a:fld>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557" y="253988"/>
            <a:ext cx="8238643" cy="443070"/>
          </a:xfrm>
          <a:prstGeom prst="rect">
            <a:avLst/>
          </a:prstGeom>
        </p:spPr>
        <p:txBody>
          <a:bodyPr vert="horz" wrap="square" lIns="0" tIns="12065" rIns="0" bIns="0" rtlCol="0">
            <a:spAutoFit/>
          </a:bodyPr>
          <a:lstStyle/>
          <a:p>
            <a:pPr marL="12700">
              <a:spcBef>
                <a:spcPts val="95"/>
              </a:spcBef>
            </a:pPr>
            <a:r>
              <a:rPr lang="en-US" sz="2800" spc="-5" dirty="0">
                <a:solidFill>
                  <a:srgbClr val="0070C0"/>
                </a:solidFill>
                <a:latin typeface="Calibri" panose="020F0502020204030204" pitchFamily="34" charset="0"/>
                <a:ea typeface="Calibri" panose="020F0502020204030204" pitchFamily="34" charset="0"/>
                <a:cs typeface="Calibri" panose="020F0502020204030204" pitchFamily="34" charset="0"/>
              </a:rPr>
              <a:t>References</a:t>
            </a:r>
            <a:endParaRPr lang="en-US" sz="2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Rectangle 34"/>
          <p:cNvSpPr/>
          <p:nvPr/>
        </p:nvSpPr>
        <p:spPr>
          <a:xfrm>
            <a:off x="600557" y="1066800"/>
            <a:ext cx="8543443"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95300" y="784860"/>
            <a:ext cx="9114943" cy="5584825"/>
          </a:xfrm>
          <a:prstGeom prst="rect">
            <a:avLst/>
          </a:prstGeom>
          <a:noFill/>
        </p:spPr>
        <p:txBody>
          <a:bodyPr wrap="square">
            <a:spAutoFit/>
          </a:bodyPr>
          <a:lstStyle/>
          <a:p>
            <a:pPr marL="285750" lvl="0" indent="-285750" latinLnBrk="1">
              <a:lnSpc>
                <a:spcPct val="150000"/>
              </a:lnSpc>
              <a:buFont typeface="Arial" panose="020B0604020202020204" pitchFamily="34" charset="0"/>
              <a:buChar char="•"/>
            </a:pPr>
            <a:r>
              <a:rPr lang="en-US" sz="1400" noProof="1">
                <a:latin typeface="Calibri" panose="020F0502020204030204" pitchFamily="34" charset="0"/>
                <a:ea typeface="Calibri" panose="020F0502020204030204" pitchFamily="34" charset="0"/>
                <a:cs typeface="Calibri" panose="020F0502020204030204" pitchFamily="34" charset="0"/>
              </a:rPr>
              <a:t>Goriveau</a:t>
            </a:r>
            <a:r>
              <a:rPr lang="en-US" sz="1400" dirty="0">
                <a:latin typeface="Calibri" panose="020F0502020204030204" pitchFamily="34" charset="0"/>
                <a:ea typeface="Calibri" panose="020F0502020204030204" pitchFamily="34" charset="0"/>
                <a:cs typeface="Calibri" panose="020F0502020204030204" pitchFamily="34" charset="0"/>
              </a:rPr>
              <a:t>, Rafael; </a:t>
            </a:r>
            <a:r>
              <a:rPr lang="en-US" sz="1400" dirty="0" err="1">
                <a:latin typeface="Calibri" panose="020F0502020204030204" pitchFamily="34" charset="0"/>
                <a:ea typeface="Calibri" panose="020F0502020204030204" pitchFamily="34" charset="0"/>
                <a:cs typeface="Calibri" panose="020F0502020204030204" pitchFamily="34" charset="0"/>
              </a:rPr>
              <a:t>Medjaher</a:t>
            </a:r>
            <a:r>
              <a:rPr lang="en-US" sz="1400" dirty="0">
                <a:latin typeface="Calibri" panose="020F0502020204030204" pitchFamily="34" charset="0"/>
                <a:ea typeface="Calibri" panose="020F0502020204030204" pitchFamily="34" charset="0"/>
                <a:cs typeface="Calibri" panose="020F0502020204030204" pitchFamily="34" charset="0"/>
              </a:rPr>
              <a:t>, Kamal; Zerhouni, Noureddine (2016-11-14). From prognostics and health systems management to predictive maintenance 1 : monitoring and prognostics. ISTE Ltd and John Wiley &amp; Sons, Inc. ISBN 978-1-84821-937-3.</a:t>
            </a:r>
          </a:p>
          <a:p>
            <a:pPr marL="285750" lvl="0" indent="-285750" latinLnBrk="1">
              <a:lnSpc>
                <a:spcPct val="150000"/>
              </a:lnSpc>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Mobley, R. Keith (2002). An introduction to predictive maintenance (2nd ed.). Butterworth-Heinemann. pp. 4–6. ISBN 978-0-7506-7531-4.</a:t>
            </a:r>
          </a:p>
          <a:p>
            <a:pPr marL="285750" lvl="0" indent="-285750" latinLnBrk="1">
              <a:lnSpc>
                <a:spcPct val="150000"/>
              </a:lnSpc>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Wierstra, Daan; Foerster, Alexander; Peters, Jan; Schmidhuber, Juergen (2005). "Solving Deep Memory POMDPs with Recurrent Policy Gradients". International Conference on Artificial Neural Networks.</a:t>
            </a:r>
          </a:p>
          <a:p>
            <a:pPr marL="285750" lvl="0" indent="-285750" latinLnBrk="1">
              <a:lnSpc>
                <a:spcPct val="150000"/>
              </a:lnSpc>
              <a:buFont typeface="Arial" panose="020B0604020202020204" pitchFamily="34" charset="0"/>
              <a:buChar char="•"/>
            </a:pPr>
            <a:r>
              <a:rPr lang="en-US" sz="1400" dirty="0" err="1">
                <a:latin typeface="Calibri" panose="020F0502020204030204" pitchFamily="34" charset="0"/>
                <a:ea typeface="Calibri" panose="020F0502020204030204" pitchFamily="34" charset="0"/>
                <a:cs typeface="Calibri" panose="020F0502020204030204" pitchFamily="34" charset="0"/>
              </a:rPr>
              <a:t>Amruthnath</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dirty="0" err="1">
                <a:latin typeface="Calibri" panose="020F0502020204030204" pitchFamily="34" charset="0"/>
                <a:ea typeface="Calibri" panose="020F0502020204030204" pitchFamily="34" charset="0"/>
                <a:cs typeface="Calibri" panose="020F0502020204030204" pitchFamily="34" charset="0"/>
              </a:rPr>
              <a:t>Nagdev</a:t>
            </a:r>
            <a:r>
              <a:rPr lang="en-US" sz="1400" dirty="0">
                <a:latin typeface="Calibri" panose="020F0502020204030204" pitchFamily="34" charset="0"/>
                <a:ea typeface="Calibri" panose="020F0502020204030204" pitchFamily="34" charset="0"/>
                <a:cs typeface="Calibri" panose="020F0502020204030204" pitchFamily="34" charset="0"/>
              </a:rPr>
              <a:t>; Gupta, </a:t>
            </a:r>
            <a:r>
              <a:rPr lang="en-US" sz="1400" dirty="0" err="1">
                <a:latin typeface="Calibri" panose="020F0502020204030204" pitchFamily="34" charset="0"/>
                <a:ea typeface="Calibri" panose="020F0502020204030204" pitchFamily="34" charset="0"/>
                <a:cs typeface="Calibri" panose="020F0502020204030204" pitchFamily="34" charset="0"/>
              </a:rPr>
              <a:t>Tarun</a:t>
            </a:r>
            <a:r>
              <a:rPr lang="en-US" sz="1400" dirty="0">
                <a:latin typeface="Calibri" panose="020F0502020204030204" pitchFamily="34" charset="0"/>
                <a:ea typeface="Calibri" panose="020F0502020204030204" pitchFamily="34" charset="0"/>
                <a:cs typeface="Calibri" panose="020F0502020204030204" pitchFamily="34" charset="0"/>
              </a:rPr>
              <a:t> (February 2018). "Fault Class Prediction in Unsupervised Learning using Model-Bas</a:t>
            </a:r>
            <a:r>
              <a:rPr lang="vi-VN" altLang="en-US" sz="1400" dirty="0">
                <a:latin typeface="Calibri" panose="020F0502020204030204" pitchFamily="34" charset="0"/>
                <a:ea typeface="Calibri" panose="020F0502020204030204" pitchFamily="34" charset="0"/>
                <a:cs typeface="Calibri" panose="020F0502020204030204" pitchFamily="34" charset="0"/>
              </a:rPr>
              <a:t>e</a:t>
            </a:r>
            <a:r>
              <a:rPr lang="en-US" sz="1400" dirty="0">
                <a:latin typeface="Calibri" panose="020F0502020204030204" pitchFamily="34" charset="0"/>
                <a:ea typeface="Calibri" panose="020F0502020204030204" pitchFamily="34" charset="0"/>
                <a:cs typeface="Calibri" panose="020F0502020204030204" pitchFamily="34" charset="0"/>
              </a:rPr>
              <a:t>d Clustering Approach". </a:t>
            </a:r>
          </a:p>
          <a:p>
            <a:pPr marL="285750" lvl="0" indent="-285750" latinLnBrk="1">
              <a:lnSpc>
                <a:spcPct val="150000"/>
              </a:lnSpc>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Mather, D. (2008). "The value of RCM". Plant Services</a:t>
            </a:r>
          </a:p>
          <a:p>
            <a:pPr marL="285750" lvl="0" indent="-285750" latinLnBrk="1">
              <a:lnSpc>
                <a:spcPct val="150000"/>
              </a:lnSpc>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Kennedy, Sheila (2006). "New tools for </a:t>
            </a:r>
            <a:r>
              <a:rPr lang="en-US" sz="1400" dirty="0" err="1">
                <a:latin typeface="Calibri" panose="020F0502020204030204" pitchFamily="34" charset="0"/>
                <a:ea typeface="Calibri" panose="020F0502020204030204" pitchFamily="34" charset="0"/>
                <a:cs typeface="Calibri" panose="020F0502020204030204" pitchFamily="34" charset="0"/>
              </a:rPr>
              <a:t>PdM</a:t>
            </a:r>
            <a:r>
              <a:rPr lang="en-US" sz="1400" dirty="0">
                <a:latin typeface="Calibri" panose="020F0502020204030204" pitchFamily="34" charset="0"/>
                <a:ea typeface="Calibri" panose="020F0502020204030204" pitchFamily="34" charset="0"/>
                <a:cs typeface="Calibri" panose="020F0502020204030204" pitchFamily="34" charset="0"/>
              </a:rPr>
              <a:t>". plantservices.com. Putman Media. Retrieved 19 Nov 2019.</a:t>
            </a:r>
          </a:p>
          <a:p>
            <a:pPr marL="285750" lvl="0" indent="-285750" latinLnBrk="1">
              <a:lnSpc>
                <a:spcPct val="150000"/>
              </a:lnSpc>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McCulloch, W; Pitts, W (1943). "A Logical Calculus of Ideas Immanent in Nervous Activity". Bulletin of Mathematical Biophysics. 5 (4): 115–133. doi:10.1007/BF02478259.</a:t>
            </a:r>
          </a:p>
          <a:p>
            <a:pPr marL="285750" lvl="0" indent="-285750" latinLnBrk="1">
              <a:lnSpc>
                <a:spcPct val="150000"/>
              </a:lnSpc>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Hebb, D.O. (1949). The Organization of Behavior. New York: Wiley &amp; Sons.</a:t>
            </a:r>
          </a:p>
          <a:p>
            <a:pPr marL="285750" lvl="0" indent="-285750" latinLnBrk="1">
              <a:lnSpc>
                <a:spcPct val="150000"/>
              </a:lnSpc>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Bain (1873). Mind and Body: The Theories of Their Relation. New York: D. Appleton and Company.</a:t>
            </a:r>
          </a:p>
          <a:p>
            <a:pPr marL="285750" lvl="0" indent="-285750" latinLnBrk="1">
              <a:lnSpc>
                <a:spcPct val="150000"/>
              </a:lnSpc>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 Levitan, Irwin; Kaczmarek, Leonard (August 19, 2015). "Intercellular communication". The Neuron: Cell and Molecular Biology (4th ed.). New York, NY: Oxford University Press. pp. 153–328. ISBN 978-0199773893.</a:t>
            </a:r>
          </a:p>
        </p:txBody>
      </p:sp>
      <p:sp>
        <p:nvSpPr>
          <p:cNvPr id="5" name="Slide Number Placeholder 4"/>
          <p:cNvSpPr>
            <a:spLocks noGrp="1"/>
          </p:cNvSpPr>
          <p:nvPr>
            <p:ph type="sldNum" sz="quarter" idx="4294967295"/>
          </p:nvPr>
        </p:nvSpPr>
        <p:spPr>
          <a:xfrm>
            <a:off x="7734426" y="6377940"/>
            <a:ext cx="1676274" cy="342900"/>
          </a:xfrm>
          <a:prstGeom prst="rect">
            <a:avLst/>
          </a:prstGeom>
        </p:spPr>
        <p:txBody>
          <a:bodyPr/>
          <a:lstStyle/>
          <a:p>
            <a:pPr algn="r"/>
            <a:fld id="{B6F15528-21DE-4FAA-801E-634DDDAF4B2B}" type="slidenum">
              <a:rPr lang="en-GB" smtClean="0"/>
              <a:t>16</a:t>
            </a:fld>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5">
                <a:lumMod val="5000"/>
                <a:lumOff val="95000"/>
              </a:schemeClr>
            </a:gs>
            <a:gs pos="77000">
              <a:schemeClr val="accent5">
                <a:lumMod val="45000"/>
                <a:lumOff val="55000"/>
              </a:schemeClr>
            </a:gs>
            <a:gs pos="100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31575" y="2438400"/>
            <a:ext cx="6042850" cy="1538883"/>
          </a:xfrm>
        </p:spPr>
        <p:txBody>
          <a:bodyPr/>
          <a:lstStyle/>
          <a:p>
            <a:r>
              <a:rPr lang="en-US" dirty="0"/>
              <a:t>Thank you for your attention!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7"/>
          </p:nvPr>
        </p:nvSpPr>
        <p:spPr/>
        <p:txBody>
          <a:bodyPr/>
          <a:lstStyle/>
          <a:p>
            <a:fld id="{B6F15528-21DE-4FAA-801E-634DDDAF4B2B}" type="slidenum">
              <a:rPr lang="en-GB" smtClean="0"/>
              <a:t>18</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557" y="281686"/>
            <a:ext cx="2599843"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70C0"/>
                </a:solidFill>
                <a:latin typeface="Calibri" panose="020F0502020204030204" pitchFamily="34" charset="0"/>
                <a:ea typeface="Calibri" panose="020F0502020204030204" pitchFamily="34" charset="0"/>
                <a:cs typeface="Calibri" panose="020F0502020204030204" pitchFamily="34" charset="0"/>
              </a:rPr>
              <a:t>Contents</a:t>
            </a:r>
            <a:endParaRPr sz="2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6" name="Flowchart: Off-page Connector 5"/>
          <p:cNvSpPr/>
          <p:nvPr/>
        </p:nvSpPr>
        <p:spPr>
          <a:xfrm>
            <a:off x="990600" y="1350779"/>
            <a:ext cx="609600" cy="609600"/>
          </a:xfrm>
          <a:prstGeom prst="flowChartOffpageConnector">
            <a:avLst/>
          </a:prstGeom>
          <a:solidFill>
            <a:srgbClr val="FFD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0</a:t>
            </a:r>
            <a:r>
              <a:rPr lang="en-US"/>
              <a:t>1</a:t>
            </a:r>
            <a:endParaRPr lang="en-US" dirty="0"/>
          </a:p>
        </p:txBody>
      </p:sp>
      <p:cxnSp>
        <p:nvCxnSpPr>
          <p:cNvPr id="9" name="Straight Connector 8"/>
          <p:cNvCxnSpPr/>
          <p:nvPr/>
        </p:nvCxnSpPr>
        <p:spPr>
          <a:xfrm>
            <a:off x="1716761" y="1720575"/>
            <a:ext cx="59436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716761" y="1359093"/>
            <a:ext cx="5871922" cy="380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D2A000"/>
                </a:solidFill>
                <a:latin typeface="Calibri" panose="020F0502020204030204" pitchFamily="34" charset="0"/>
                <a:cs typeface="Calibri" panose="020F0502020204030204" pitchFamily="34" charset="0"/>
              </a:rPr>
              <a:t>Introduction</a:t>
            </a:r>
          </a:p>
        </p:txBody>
      </p:sp>
      <p:sp>
        <p:nvSpPr>
          <p:cNvPr id="11" name="Flowchart: Off-page Connector 10"/>
          <p:cNvSpPr/>
          <p:nvPr/>
        </p:nvSpPr>
        <p:spPr>
          <a:xfrm>
            <a:off x="990600" y="2164468"/>
            <a:ext cx="609600" cy="609600"/>
          </a:xfrm>
          <a:prstGeom prst="flowChartOffpage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0</a:t>
            </a:r>
            <a:r>
              <a:rPr lang="en-US"/>
              <a:t>2</a:t>
            </a:r>
            <a:endParaRPr lang="en-US" dirty="0"/>
          </a:p>
        </p:txBody>
      </p:sp>
      <p:sp>
        <p:nvSpPr>
          <p:cNvPr id="14" name="Flowchart: Off-page Connector 13"/>
          <p:cNvSpPr/>
          <p:nvPr/>
        </p:nvSpPr>
        <p:spPr>
          <a:xfrm>
            <a:off x="990600" y="2978157"/>
            <a:ext cx="609600" cy="609600"/>
          </a:xfrm>
          <a:prstGeom prst="flowChartOffpageConnector">
            <a:avLst/>
          </a:prstGeom>
          <a:solidFill>
            <a:srgbClr val="FFD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0</a:t>
            </a:r>
            <a:r>
              <a:rPr lang="en-US"/>
              <a:t>3</a:t>
            </a:r>
            <a:endParaRPr lang="en-US" dirty="0"/>
          </a:p>
        </p:txBody>
      </p:sp>
      <p:sp>
        <p:nvSpPr>
          <p:cNvPr id="15" name="Flowchart: Off-page Connector 14"/>
          <p:cNvSpPr/>
          <p:nvPr/>
        </p:nvSpPr>
        <p:spPr>
          <a:xfrm>
            <a:off x="990600" y="3790938"/>
            <a:ext cx="609600" cy="609600"/>
          </a:xfrm>
          <a:prstGeom prst="flowChartOffpage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0</a:t>
            </a:r>
            <a:r>
              <a:rPr lang="en-US"/>
              <a:t>4</a:t>
            </a:r>
            <a:endParaRPr lang="en-US" dirty="0"/>
          </a:p>
        </p:txBody>
      </p:sp>
      <p:sp>
        <p:nvSpPr>
          <p:cNvPr id="16" name="Flowchart: Off-page Connector 15"/>
          <p:cNvSpPr/>
          <p:nvPr/>
        </p:nvSpPr>
        <p:spPr>
          <a:xfrm>
            <a:off x="990600" y="4603719"/>
            <a:ext cx="609600" cy="609600"/>
          </a:xfrm>
          <a:prstGeom prst="flowChartOffpageConnector">
            <a:avLst/>
          </a:prstGeom>
          <a:solidFill>
            <a:srgbClr val="FFD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0</a:t>
            </a:r>
            <a:r>
              <a:rPr lang="en-US"/>
              <a:t>5</a:t>
            </a:r>
            <a:endParaRPr lang="en-US" dirty="0"/>
          </a:p>
        </p:txBody>
      </p:sp>
      <p:cxnSp>
        <p:nvCxnSpPr>
          <p:cNvPr id="19" name="Straight Connector 18"/>
          <p:cNvCxnSpPr/>
          <p:nvPr/>
        </p:nvCxnSpPr>
        <p:spPr>
          <a:xfrm>
            <a:off x="1752600" y="5029200"/>
            <a:ext cx="59436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716761" y="4646983"/>
            <a:ext cx="5871922" cy="380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rgbClr val="D2A000"/>
                </a:solidFill>
              </a:rPr>
              <a:t>Conclusion</a:t>
            </a:r>
            <a:endParaRPr lang="en-US" sz="2400" dirty="0">
              <a:solidFill>
                <a:srgbClr val="D2A000"/>
              </a:solidFill>
            </a:endParaRPr>
          </a:p>
        </p:txBody>
      </p:sp>
      <p:sp>
        <p:nvSpPr>
          <p:cNvPr id="27" name="Rectangle 26"/>
          <p:cNvSpPr/>
          <p:nvPr/>
        </p:nvSpPr>
        <p:spPr>
          <a:xfrm>
            <a:off x="1716761" y="2213633"/>
            <a:ext cx="5871922" cy="380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rgbClr val="0070C0"/>
                </a:solidFill>
                <a:latin typeface="Calibri" panose="020F0502020204030204" pitchFamily="34" charset="0"/>
                <a:cs typeface="Calibri" panose="020F0502020204030204" pitchFamily="34" charset="0"/>
              </a:rPr>
              <a:t>Methodology</a:t>
            </a:r>
            <a:r>
              <a:rPr lang="vi-VN" sz="2400">
                <a:solidFill>
                  <a:srgbClr val="0070C0"/>
                </a:solidFill>
                <a:latin typeface="Calibri" panose="020F0502020204030204" pitchFamily="34" charset="0"/>
                <a:cs typeface="Calibri" panose="020F0502020204030204" pitchFamily="34" charset="0"/>
              </a:rPr>
              <a:t> </a:t>
            </a:r>
            <a:endParaRPr lang="en-US" sz="2400" dirty="0">
              <a:solidFill>
                <a:srgbClr val="0070C0"/>
              </a:solidFill>
              <a:latin typeface="Calibri" panose="020F0502020204030204" pitchFamily="34" charset="0"/>
              <a:cs typeface="Calibri" panose="020F0502020204030204" pitchFamily="34" charset="0"/>
            </a:endParaRPr>
          </a:p>
        </p:txBody>
      </p:sp>
      <p:cxnSp>
        <p:nvCxnSpPr>
          <p:cNvPr id="28" name="Straight Connector 27"/>
          <p:cNvCxnSpPr/>
          <p:nvPr/>
        </p:nvCxnSpPr>
        <p:spPr>
          <a:xfrm>
            <a:off x="1752600" y="2594631"/>
            <a:ext cx="594360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716761" y="3103373"/>
            <a:ext cx="5871922" cy="380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rgbClr val="D2A000"/>
                </a:solidFill>
              </a:rPr>
              <a:t>Stimulation</a:t>
            </a:r>
            <a:endParaRPr lang="en-US" sz="2400" dirty="0">
              <a:solidFill>
                <a:srgbClr val="D2A000"/>
              </a:solidFill>
            </a:endParaRPr>
          </a:p>
        </p:txBody>
      </p:sp>
      <p:cxnSp>
        <p:nvCxnSpPr>
          <p:cNvPr id="30" name="Straight Connector 29"/>
          <p:cNvCxnSpPr/>
          <p:nvPr/>
        </p:nvCxnSpPr>
        <p:spPr>
          <a:xfrm>
            <a:off x="1752600" y="3468387"/>
            <a:ext cx="594360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716761" y="3806439"/>
            <a:ext cx="5871922" cy="380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400">
                <a:solidFill>
                  <a:srgbClr val="0070C0"/>
                </a:solidFill>
                <a:latin typeface="Calibri" panose="020F0502020204030204" pitchFamily="34" charset="0"/>
                <a:cs typeface="Calibri" panose="020F0502020204030204" pitchFamily="34" charset="0"/>
              </a:rPr>
              <a:t>Result</a:t>
            </a:r>
            <a:endParaRPr lang="vi-VN" altLang="en-US" sz="2400" dirty="0">
              <a:solidFill>
                <a:srgbClr val="0070C0"/>
              </a:solidFill>
              <a:latin typeface="Calibri" panose="020F0502020204030204" pitchFamily="34" charset="0"/>
              <a:cs typeface="Calibri" panose="020F0502020204030204" pitchFamily="34" charset="0"/>
            </a:endParaRPr>
          </a:p>
        </p:txBody>
      </p:sp>
      <p:cxnSp>
        <p:nvCxnSpPr>
          <p:cNvPr id="32" name="Straight Connector 31"/>
          <p:cNvCxnSpPr/>
          <p:nvPr/>
        </p:nvCxnSpPr>
        <p:spPr>
          <a:xfrm>
            <a:off x="1752600" y="4187437"/>
            <a:ext cx="5943600"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00557" y="1066800"/>
            <a:ext cx="8543443"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4294967295"/>
          </p:nvPr>
        </p:nvSpPr>
        <p:spPr>
          <a:xfrm>
            <a:off x="7734426" y="6377940"/>
            <a:ext cx="1676274" cy="342900"/>
          </a:xfrm>
          <a:prstGeom prst="rect">
            <a:avLst/>
          </a:prstGeom>
        </p:spPr>
        <p:txBody>
          <a:bodyPr/>
          <a:lstStyle/>
          <a:p>
            <a:pPr algn="r"/>
            <a:fld id="{B6F15528-21DE-4FAA-801E-634DDDAF4B2B}" type="slidenum">
              <a:rPr lang="en-GB" smtClean="0"/>
              <a:t>2</a:t>
            </a:fld>
            <a:endParaRPr lang="en-GB" dirty="0"/>
          </a:p>
        </p:txBody>
      </p:sp>
      <p:sp>
        <p:nvSpPr>
          <p:cNvPr id="8" name="Text Box 7"/>
          <p:cNvSpPr txBox="1"/>
          <p:nvPr/>
        </p:nvSpPr>
        <p:spPr>
          <a:xfrm>
            <a:off x="3184525" y="4784090"/>
            <a:ext cx="3302000" cy="368300"/>
          </a:xfrm>
          <a:prstGeom prst="rect">
            <a:avLst/>
          </a:prstGeom>
          <a:noFill/>
        </p:spPr>
        <p:txBody>
          <a:bodyPr wrap="square" rtlCol="0">
            <a:spAutoFit/>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557" y="281686"/>
            <a:ext cx="2599843" cy="452120"/>
          </a:xfrm>
          <a:prstGeom prst="rect">
            <a:avLst/>
          </a:prstGeom>
        </p:spPr>
        <p:txBody>
          <a:bodyPr vert="horz" wrap="square" lIns="0" tIns="12065" rIns="0" bIns="0" rtlCol="0">
            <a:spAutoFit/>
          </a:bodyPr>
          <a:lstStyle/>
          <a:p>
            <a:pPr marL="12700">
              <a:lnSpc>
                <a:spcPct val="100000"/>
              </a:lnSpc>
              <a:spcBef>
                <a:spcPts val="95"/>
              </a:spcBef>
            </a:pPr>
            <a:r>
              <a:rPr lang="en-US" sz="2800" spc="-5">
                <a:solidFill>
                  <a:srgbClr val="0070C0"/>
                </a:solidFill>
                <a:latin typeface="Calibri" panose="020F0502020204030204" pitchFamily="34" charset="0"/>
                <a:ea typeface="Calibri" panose="020F0502020204030204" pitchFamily="34" charset="0"/>
                <a:cs typeface="Calibri" panose="020F0502020204030204" pitchFamily="34" charset="0"/>
              </a:rPr>
              <a:t>1</a:t>
            </a:r>
            <a:r>
              <a:rPr lang="en-US" sz="2800" spc="-5" dirty="0">
                <a:solidFill>
                  <a:srgbClr val="0070C0"/>
                </a:solidFill>
                <a:latin typeface="Calibri" panose="020F0502020204030204" pitchFamily="34" charset="0"/>
                <a:ea typeface="Calibri" panose="020F0502020204030204" pitchFamily="34" charset="0"/>
                <a:cs typeface="Calibri" panose="020F0502020204030204" pitchFamily="34" charset="0"/>
              </a:rPr>
              <a:t>. Introduction</a:t>
            </a:r>
            <a:endParaRPr sz="2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object 2"/>
          <p:cNvSpPr txBox="1"/>
          <p:nvPr/>
        </p:nvSpPr>
        <p:spPr>
          <a:xfrm>
            <a:off x="427126" y="958977"/>
            <a:ext cx="9097874" cy="1382430"/>
          </a:xfrm>
          <a:prstGeom prst="rect">
            <a:avLst/>
          </a:prstGeom>
        </p:spPr>
        <p:txBody>
          <a:bodyPr vert="horz" wrap="square" lIns="0" tIns="12700" rIns="0" bIns="0" rtlCol="0">
            <a:spAutoFit/>
          </a:bodyPr>
          <a:lstStyle/>
          <a:p>
            <a:pPr marL="12065" algn="just">
              <a:spcBef>
                <a:spcPts val="600"/>
              </a:spcBef>
              <a:spcAft>
                <a:spcPts val="600"/>
              </a:spcAft>
              <a:buClr>
                <a:srgbClr val="001F5F"/>
              </a:buClr>
              <a:tabLst>
                <a:tab pos="297815" algn="l"/>
              </a:tabLst>
            </a:pPr>
            <a:r>
              <a:rPr lang="en-US" sz="2400" b="1" spc="-5">
                <a:solidFill>
                  <a:srgbClr val="0070C0"/>
                </a:solidFill>
                <a:latin typeface="Calibri" panose="020F0502020204030204" pitchFamily="34" charset="0"/>
                <a:ea typeface="Calibri" panose="020F0502020204030204" pitchFamily="34" charset="0"/>
                <a:cs typeface="Calibri" panose="020F0502020204030204" pitchFamily="34" charset="0"/>
              </a:rPr>
              <a:t>“</a:t>
            </a:r>
            <a:r>
              <a:rPr lang="en-US" sz="2400" b="1">
                <a:solidFill>
                  <a:srgbClr val="0070C0"/>
                </a:solidFill>
                <a:latin typeface="+mj-lt"/>
              </a:rPr>
              <a:t>Forecasting Model</a:t>
            </a:r>
            <a:r>
              <a:rPr lang="vi-VN" sz="2400" b="1">
                <a:solidFill>
                  <a:srgbClr val="0070C0"/>
                </a:solidFill>
                <a:latin typeface="+mj-lt"/>
              </a:rPr>
              <a:t> </a:t>
            </a:r>
            <a:r>
              <a:rPr lang="vi-VN" sz="2400" b="1">
                <a:solidFill>
                  <a:srgbClr val="0070C0"/>
                </a:solidFill>
                <a:latin typeface="Calibri" panose="020F0502020204030204" pitchFamily="34" charset="0"/>
                <a:cs typeface="Calibri" panose="020F0502020204030204" pitchFamily="34" charset="0"/>
              </a:rPr>
              <a:t>Development</a:t>
            </a:r>
            <a:r>
              <a:rPr lang="en-US" altLang="ko-KR" sz="2400" b="1" spc="-5">
                <a:solidFill>
                  <a:srgbClr val="0070C0"/>
                </a:solidFill>
                <a:latin typeface="Calibri" panose="020F0502020204030204" pitchFamily="34" charset="0"/>
                <a:ea typeface="Calibri" panose="020F0502020204030204" pitchFamily="34" charset="0"/>
                <a:cs typeface="Calibri" panose="020F0502020204030204" pitchFamily="34" charset="0"/>
              </a:rPr>
              <a:t>”</a:t>
            </a:r>
            <a:endParaRPr lang="en-US" sz="2400" b="1" spc="-5">
              <a:solidFill>
                <a:srgbClr val="0070C0"/>
              </a:solidFill>
              <a:latin typeface="Calibri" panose="020F0502020204030204" pitchFamily="34" charset="0"/>
              <a:ea typeface="Calibri" panose="020F0502020204030204" pitchFamily="34" charset="0"/>
              <a:cs typeface="Calibri" panose="020F0502020204030204" pitchFamily="34" charset="0"/>
            </a:endParaRPr>
          </a:p>
          <a:p>
            <a:r>
              <a:rPr lang="en-US" sz="2000"/>
              <a:t>By using a forecasting model, companies may better plan, manage resources more efficiently, and make better decisions by predicting future trends and uncertainties.</a:t>
            </a:r>
            <a:br>
              <a:rPr lang="en-US" sz="2000"/>
            </a:br>
            <a:endParaRPr lang="en-US" sz="2000" dirty="0">
              <a:ea typeface="Calibri" panose="020F0502020204030204" pitchFamily="34" charset="0"/>
              <a:cs typeface="Calibri" panose="020F0502020204030204" pitchFamily="34" charset="0"/>
            </a:endParaRPr>
          </a:p>
        </p:txBody>
      </p:sp>
      <p:sp>
        <p:nvSpPr>
          <p:cNvPr id="4" name="Slide Number Placeholder 3"/>
          <p:cNvSpPr txBox="1"/>
          <p:nvPr/>
        </p:nvSpPr>
        <p:spPr>
          <a:xfrm>
            <a:off x="7734426" y="6377940"/>
            <a:ext cx="1676274" cy="3429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6F15528-21DE-4FAA-801E-634DDDAF4B2B}" type="slidenum">
              <a:rPr lang="en-GB" smtClean="0"/>
              <a:t>3</a:t>
            </a:fld>
            <a:endParaRPr lang="en-GB" dirty="0"/>
          </a:p>
        </p:txBody>
      </p:sp>
      <p:sp>
        <p:nvSpPr>
          <p:cNvPr id="7" name="TextBox 6"/>
          <p:cNvSpPr txBox="1"/>
          <p:nvPr/>
        </p:nvSpPr>
        <p:spPr>
          <a:xfrm>
            <a:off x="2413690" y="2149460"/>
            <a:ext cx="4953000" cy="461665"/>
          </a:xfrm>
          <a:prstGeom prst="rect">
            <a:avLst/>
          </a:prstGeom>
          <a:noFill/>
        </p:spPr>
        <p:txBody>
          <a:bodyPr wrap="square">
            <a:spAutoFit/>
          </a:bodyPr>
          <a:lstStyle/>
          <a:p>
            <a:pPr algn="ctr" rtl="0">
              <a:spcBef>
                <a:spcPts val="600"/>
              </a:spcBef>
              <a:spcAft>
                <a:spcPts val="600"/>
              </a:spcAft>
              <a:defRPr sz="1860" b="0" i="0" u="none" strike="noStrike" kern="1200" spc="0" baseline="0">
                <a:solidFill>
                  <a:prstClr val="black">
                    <a:lumMod val="65000"/>
                    <a:lumOff val="35000"/>
                  </a:prstClr>
                </a:solidFill>
                <a:latin typeface="Rix모던고딕 M" panose="02020603020101020101" pitchFamily="18" charset="-127"/>
                <a:ea typeface="Rix모던고딕 M" panose="02020603020101020101" pitchFamily="18" charset="-127"/>
                <a:cs typeface="+mn-cs"/>
              </a:defRPr>
            </a:pPr>
            <a:r>
              <a:rPr lang="en-US" altLang="ko-KR" sz="2400" b="1" dirty="0">
                <a:solidFill>
                  <a:srgbClr val="0070C0"/>
                </a:solidFill>
                <a:latin typeface="Calibri" panose="020F0502020204030204" pitchFamily="34" charset="0"/>
                <a:ea typeface="Calibri" panose="020F0502020204030204" pitchFamily="34" charset="0"/>
                <a:cs typeface="Calibri" panose="020F0502020204030204" pitchFamily="34" charset="0"/>
              </a:rPr>
              <a:t>Performance Workflow</a:t>
            </a:r>
          </a:p>
        </p:txBody>
      </p:sp>
      <p:sp>
        <p:nvSpPr>
          <p:cNvPr id="17" name="순서도: 처리 16"/>
          <p:cNvSpPr/>
          <p:nvPr/>
        </p:nvSpPr>
        <p:spPr>
          <a:xfrm>
            <a:off x="1898242" y="2814391"/>
            <a:ext cx="1143000" cy="762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200">
                <a:latin typeface="Calibri" panose="020F0502020204030204" pitchFamily="34" charset="0"/>
                <a:cs typeface="Calibri" panose="020F0502020204030204" pitchFamily="34" charset="0"/>
              </a:rPr>
              <a:t>Start</a:t>
            </a:r>
            <a:endParaRPr lang="en-US" sz="1200">
              <a:latin typeface="Calibri" panose="020F0502020204030204" pitchFamily="34" charset="0"/>
              <a:cs typeface="Calibri" panose="020F0502020204030204" pitchFamily="34" charset="0"/>
            </a:endParaRPr>
          </a:p>
        </p:txBody>
      </p:sp>
      <p:sp>
        <p:nvSpPr>
          <p:cNvPr id="29" name="순서도: 판단 28"/>
          <p:cNvSpPr/>
          <p:nvPr/>
        </p:nvSpPr>
        <p:spPr>
          <a:xfrm>
            <a:off x="5562600" y="2827146"/>
            <a:ext cx="1447800" cy="76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latin typeface="Calibri" panose="020F0502020204030204" pitchFamily="34" charset="0"/>
                <a:cs typeface="Calibri" panose="020F0502020204030204" pitchFamily="34" charset="0"/>
              </a:rPr>
              <a:t>Data</a:t>
            </a:r>
            <a:r>
              <a:rPr lang="vi-VN" sz="1200">
                <a:latin typeface="Calibri" panose="020F0502020204030204" pitchFamily="34" charset="0"/>
                <a:cs typeface="Calibri" panose="020F0502020204030204" pitchFamily="34" charset="0"/>
              </a:rPr>
              <a:t> </a:t>
            </a:r>
            <a:r>
              <a:rPr lang="en-GB" sz="1200">
                <a:latin typeface="Calibri" panose="020F0502020204030204" pitchFamily="34" charset="0"/>
                <a:cs typeface="Calibri" panose="020F0502020204030204" pitchFamily="34" charset="0"/>
              </a:rPr>
              <a:t>Type</a:t>
            </a:r>
            <a:endParaRPr lang="en-US" sz="1200">
              <a:latin typeface="Calibri" panose="020F0502020204030204" pitchFamily="34" charset="0"/>
              <a:cs typeface="Calibri" panose="020F0502020204030204" pitchFamily="34" charset="0"/>
            </a:endParaRPr>
          </a:p>
        </p:txBody>
      </p:sp>
      <p:sp>
        <p:nvSpPr>
          <p:cNvPr id="41" name="순서도: 처리 40"/>
          <p:cNvSpPr/>
          <p:nvPr/>
        </p:nvSpPr>
        <p:spPr>
          <a:xfrm>
            <a:off x="3648456" y="2832172"/>
            <a:ext cx="1143000" cy="762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200">
                <a:latin typeface="Calibri" panose="020F0502020204030204" pitchFamily="34" charset="0"/>
                <a:cs typeface="Calibri" panose="020F0502020204030204" pitchFamily="34" charset="0"/>
              </a:rPr>
              <a:t>Collect Data</a:t>
            </a:r>
            <a:endParaRPr lang="en-US" sz="1200">
              <a:latin typeface="Calibri" panose="020F0502020204030204" pitchFamily="34" charset="0"/>
              <a:cs typeface="Calibri" panose="020F0502020204030204" pitchFamily="34" charset="0"/>
            </a:endParaRPr>
          </a:p>
        </p:txBody>
      </p:sp>
      <p:cxnSp>
        <p:nvCxnSpPr>
          <p:cNvPr id="43" name="직선 화살표 연결선 42"/>
          <p:cNvCxnSpPr/>
          <p:nvPr/>
        </p:nvCxnSpPr>
        <p:spPr>
          <a:xfrm>
            <a:off x="3041242" y="3213172"/>
            <a:ext cx="6072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p:nvPr/>
        </p:nvCxnSpPr>
        <p:spPr>
          <a:xfrm>
            <a:off x="4784327" y="3195391"/>
            <a:ext cx="7711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순서도: 처리 71"/>
          <p:cNvSpPr/>
          <p:nvPr/>
        </p:nvSpPr>
        <p:spPr>
          <a:xfrm>
            <a:off x="5791335" y="4127005"/>
            <a:ext cx="1143000" cy="762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200">
                <a:latin typeface="Calibri" panose="020F0502020204030204" pitchFamily="34" charset="0"/>
                <a:cs typeface="Calibri" panose="020F0502020204030204" pitchFamily="34" charset="0"/>
              </a:rPr>
              <a:t> </a:t>
            </a:r>
            <a:r>
              <a:rPr lang="en-GB" sz="1200">
                <a:latin typeface="Calibri" panose="020F0502020204030204" pitchFamily="34" charset="0"/>
                <a:cs typeface="Calibri" panose="020F0502020204030204" pitchFamily="34" charset="0"/>
              </a:rPr>
              <a:t>Time</a:t>
            </a:r>
            <a:r>
              <a:rPr lang="vi-VN" sz="1200">
                <a:latin typeface="Calibri" panose="020F0502020204030204" pitchFamily="34" charset="0"/>
                <a:cs typeface="Calibri" panose="020F0502020204030204" pitchFamily="34" charset="0"/>
              </a:rPr>
              <a:t> </a:t>
            </a:r>
            <a:r>
              <a:rPr lang="en-GB" sz="1200">
                <a:latin typeface="Calibri" panose="020F0502020204030204" pitchFamily="34" charset="0"/>
                <a:cs typeface="Calibri" panose="020F0502020204030204" pitchFamily="34" charset="0"/>
              </a:rPr>
              <a:t>Series</a:t>
            </a:r>
            <a:endParaRPr lang="en-US" sz="1200">
              <a:latin typeface="Calibri" panose="020F0502020204030204" pitchFamily="34" charset="0"/>
              <a:cs typeface="Calibri" panose="020F0502020204030204" pitchFamily="34" charset="0"/>
            </a:endParaRPr>
          </a:p>
        </p:txBody>
      </p:sp>
      <p:cxnSp>
        <p:nvCxnSpPr>
          <p:cNvPr id="5177" name="직선 화살표 연결선 5176"/>
          <p:cNvCxnSpPr/>
          <p:nvPr/>
        </p:nvCxnSpPr>
        <p:spPr>
          <a:xfrm>
            <a:off x="6286496" y="3505272"/>
            <a:ext cx="4" cy="637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a:endCxn id="34" idx="0"/>
          </p:cNvCxnSpPr>
          <p:nvPr/>
        </p:nvCxnSpPr>
        <p:spPr>
          <a:xfrm>
            <a:off x="6324600" y="4888999"/>
            <a:ext cx="6350" cy="850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순서도: 처리 33"/>
          <p:cNvSpPr/>
          <p:nvPr/>
        </p:nvSpPr>
        <p:spPr>
          <a:xfrm>
            <a:off x="5759585" y="5739273"/>
            <a:ext cx="1143000" cy="762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latin typeface="Calibri" panose="020F0502020204030204" pitchFamily="34" charset="0"/>
                <a:cs typeface="Calibri" panose="020F0502020204030204" pitchFamily="34" charset="0"/>
              </a:rPr>
              <a:t>Model Selection</a:t>
            </a:r>
            <a:endParaRPr lang="en-US" sz="1200">
              <a:latin typeface="Calibri" panose="020F0502020204030204" pitchFamily="34" charset="0"/>
              <a:cs typeface="Calibri" panose="020F0502020204030204" pitchFamily="34" charset="0"/>
            </a:endParaRPr>
          </a:p>
        </p:txBody>
      </p:sp>
      <p:cxnSp>
        <p:nvCxnSpPr>
          <p:cNvPr id="20" name="직선 연결선 19"/>
          <p:cNvCxnSpPr>
            <a:stCxn id="34" idx="3"/>
          </p:cNvCxnSpPr>
          <p:nvPr/>
        </p:nvCxnSpPr>
        <p:spPr>
          <a:xfrm>
            <a:off x="6902585" y="6120273"/>
            <a:ext cx="18604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직선 연결선 21"/>
          <p:cNvCxnSpPr/>
          <p:nvPr/>
        </p:nvCxnSpPr>
        <p:spPr>
          <a:xfrm flipV="1">
            <a:off x="8763000" y="2667000"/>
            <a:ext cx="0" cy="3453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600557" y="2611125"/>
            <a:ext cx="81624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a:xfrm>
            <a:off x="600557" y="2611125"/>
            <a:ext cx="0" cy="597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endCxn id="17" idx="1"/>
          </p:cNvCxnSpPr>
          <p:nvPr/>
        </p:nvCxnSpPr>
        <p:spPr>
          <a:xfrm flipV="1">
            <a:off x="600557" y="3195391"/>
            <a:ext cx="1297685" cy="12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557" y="281686"/>
            <a:ext cx="2599843" cy="452120"/>
          </a:xfrm>
          <a:prstGeom prst="rect">
            <a:avLst/>
          </a:prstGeom>
        </p:spPr>
        <p:txBody>
          <a:bodyPr vert="horz" wrap="square" lIns="0" tIns="12065" rIns="0" bIns="0" rtlCol="0">
            <a:spAutoFit/>
          </a:bodyPr>
          <a:lstStyle/>
          <a:p>
            <a:pPr marL="12700">
              <a:lnSpc>
                <a:spcPct val="100000"/>
              </a:lnSpc>
              <a:spcBef>
                <a:spcPts val="95"/>
              </a:spcBef>
            </a:pPr>
            <a:r>
              <a:rPr lang="en-US" sz="2800" spc="-5">
                <a:solidFill>
                  <a:srgbClr val="0070C0"/>
                </a:solidFill>
                <a:latin typeface="Calibri" panose="020F0502020204030204" pitchFamily="34" charset="0"/>
                <a:ea typeface="Calibri" panose="020F0502020204030204" pitchFamily="34" charset="0"/>
                <a:cs typeface="Calibri" panose="020F0502020204030204" pitchFamily="34" charset="0"/>
              </a:rPr>
              <a:t>1</a:t>
            </a:r>
            <a:r>
              <a:rPr lang="en-US" sz="2800" spc="-5" dirty="0">
                <a:solidFill>
                  <a:srgbClr val="0070C0"/>
                </a:solidFill>
                <a:latin typeface="Calibri" panose="020F0502020204030204" pitchFamily="34" charset="0"/>
                <a:ea typeface="Calibri" panose="020F0502020204030204" pitchFamily="34" charset="0"/>
                <a:cs typeface="Calibri" panose="020F0502020204030204" pitchFamily="34" charset="0"/>
              </a:rPr>
              <a:t>. Introduction</a:t>
            </a:r>
            <a:endParaRPr sz="2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Rectangle 34"/>
          <p:cNvSpPr/>
          <p:nvPr/>
        </p:nvSpPr>
        <p:spPr>
          <a:xfrm>
            <a:off x="600557" y="1062228"/>
            <a:ext cx="8543443"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txBox="1"/>
          <p:nvPr/>
        </p:nvSpPr>
        <p:spPr>
          <a:xfrm>
            <a:off x="7734426" y="6377940"/>
            <a:ext cx="1676274" cy="3429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6F15528-21DE-4FAA-801E-634DDDAF4B2B}" type="slidenum">
              <a:rPr lang="en-GB" smtClean="0"/>
              <a:t>4</a:t>
            </a:fld>
            <a:endParaRPr lang="en-GB" dirty="0"/>
          </a:p>
        </p:txBody>
      </p:sp>
      <p:graphicFrame>
        <p:nvGraphicFramePr>
          <p:cNvPr id="6" name="Content Placeholder 4"/>
          <p:cNvGraphicFramePr/>
          <p:nvPr/>
        </p:nvGraphicFramePr>
        <p:xfrm>
          <a:off x="333857" y="759214"/>
          <a:ext cx="9193561" cy="4724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직사각형 9"/>
          <p:cNvSpPr/>
          <p:nvPr/>
        </p:nvSpPr>
        <p:spPr>
          <a:xfrm>
            <a:off x="333857" y="5714753"/>
            <a:ext cx="8543442" cy="706755"/>
          </a:xfrm>
          <a:prstGeom prst="rect">
            <a:avLst/>
          </a:prstGeom>
        </p:spPr>
        <p:txBody>
          <a:bodyPr wrap="square">
            <a:spAutoFit/>
          </a:bodyPr>
          <a:lstStyle/>
          <a:p>
            <a:r>
              <a:rPr lang="en-US" altLang="en-US" sz="2000"/>
              <a:t>In this study, we propose the development of a comprehensive prediction system that leverages the powerful capabilities of the Streamlit library.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557" y="281686"/>
            <a:ext cx="8238643" cy="442595"/>
          </a:xfrm>
          <a:prstGeom prst="rect">
            <a:avLst/>
          </a:prstGeom>
        </p:spPr>
        <p:txBody>
          <a:bodyPr vert="horz" wrap="square" lIns="0" tIns="12065" rIns="0" bIns="0" rtlCol="0">
            <a:spAutoFit/>
          </a:bodyPr>
          <a:lstStyle/>
          <a:p>
            <a:pPr marL="12700">
              <a:spcBef>
                <a:spcPts val="95"/>
              </a:spcBef>
            </a:pPr>
            <a:r>
              <a:rPr lang="en-US" sz="2800" spc="-5">
                <a:solidFill>
                  <a:srgbClr val="0070C0"/>
                </a:solidFill>
                <a:latin typeface="Calibri" panose="020F0502020204030204" pitchFamily="34" charset="0"/>
                <a:ea typeface="Calibri" panose="020F0502020204030204" pitchFamily="34" charset="0"/>
                <a:cs typeface="Calibri" panose="020F0502020204030204" pitchFamily="34" charset="0"/>
              </a:rPr>
              <a:t>2. Methodology </a:t>
            </a:r>
            <a:endParaRPr lang="vi-VN" altLang="en-US" sz="2800" spc="-5"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Rectangle 34"/>
          <p:cNvSpPr/>
          <p:nvPr/>
        </p:nvSpPr>
        <p:spPr>
          <a:xfrm>
            <a:off x="681278" y="1386840"/>
            <a:ext cx="8543443"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https://www.google.com/url?sa=i&amp;url=https%3A%2F%2Fmedium.com%2F%40bryanc.limble%2Fan-introduction-to-predictive-maintenance-pdm-with-cmms-c1dcec1e0284&amp;psig=AOvVaw1AUBArkICR_mXE_KMo3HuA&amp;ust=1717898064829000&amp;source=images&amp;cd=vfe&amp;opi=89978449&amp;ved</a:t>
            </a:r>
            <a:r>
              <a:rPr lang="en-US"/>
              <a:t>=0CBIQjRxqFwoTCMjt55XzyoYDFQAAAAAdAAAAABAE</a:t>
            </a:r>
            <a:endParaRPr lang="en-US" dirty="0"/>
          </a:p>
        </p:txBody>
      </p:sp>
      <p:sp>
        <p:nvSpPr>
          <p:cNvPr id="6" name="Slide Number Placeholder 5"/>
          <p:cNvSpPr>
            <a:spLocks noGrp="1"/>
          </p:cNvSpPr>
          <p:nvPr>
            <p:ph type="sldNum" sz="quarter" idx="4294967295"/>
          </p:nvPr>
        </p:nvSpPr>
        <p:spPr>
          <a:xfrm>
            <a:off x="7734426" y="6377940"/>
            <a:ext cx="1676274" cy="342900"/>
          </a:xfrm>
          <a:prstGeom prst="rect">
            <a:avLst/>
          </a:prstGeom>
        </p:spPr>
        <p:txBody>
          <a:bodyPr/>
          <a:lstStyle/>
          <a:p>
            <a:pPr algn="r"/>
            <a:fld id="{B6F15528-21DE-4FAA-801E-634DDDAF4B2B}" type="slidenum">
              <a:rPr lang="en-GB" smtClean="0"/>
              <a:t>5</a:t>
            </a:fld>
            <a:endParaRPr lang="en-GB" dirty="0"/>
          </a:p>
        </p:txBody>
      </p:sp>
      <p:sp>
        <p:nvSpPr>
          <p:cNvPr id="14" name="object 2"/>
          <p:cNvSpPr txBox="1"/>
          <p:nvPr/>
        </p:nvSpPr>
        <p:spPr>
          <a:xfrm>
            <a:off x="457200" y="790752"/>
            <a:ext cx="9097874" cy="382156"/>
          </a:xfrm>
          <a:prstGeom prst="rect">
            <a:avLst/>
          </a:prstGeom>
        </p:spPr>
        <p:txBody>
          <a:bodyPr vert="horz" wrap="square" lIns="0" tIns="12700" rIns="0" bIns="0" rtlCol="0">
            <a:spAutoFit/>
          </a:bodyPr>
          <a:lstStyle/>
          <a:p>
            <a:pPr marL="12065" algn="just">
              <a:spcBef>
                <a:spcPts val="600"/>
              </a:spcBef>
              <a:spcAft>
                <a:spcPts val="600"/>
              </a:spcAft>
              <a:buClr>
                <a:srgbClr val="001F5F"/>
              </a:buClr>
              <a:tabLst>
                <a:tab pos="297815" algn="l"/>
              </a:tabLst>
            </a:pPr>
            <a:r>
              <a:rPr lang="en-US" sz="2400" b="1" spc="-5" dirty="0">
                <a:solidFill>
                  <a:srgbClr val="0070C0"/>
                </a:solidFill>
                <a:latin typeface="Calibri" panose="020F0502020204030204" pitchFamily="34" charset="0"/>
                <a:ea typeface="Calibri" panose="020F0502020204030204" pitchFamily="34" charset="0"/>
                <a:cs typeface="Calibri" panose="020F0502020204030204" pitchFamily="34" charset="0"/>
              </a:rPr>
              <a:t>“Parameters</a:t>
            </a:r>
            <a:r>
              <a:rPr lang="en-US" altLang="ko-KR" sz="2400" b="1" spc="-5" dirty="0">
                <a:solidFill>
                  <a:srgbClr val="0070C0"/>
                </a:solidFill>
                <a:latin typeface="Calibri" panose="020F0502020204030204" pitchFamily="34" charset="0"/>
                <a:ea typeface="Calibri" panose="020F0502020204030204" pitchFamily="34" charset="0"/>
                <a:cs typeface="Calibri" panose="020F0502020204030204" pitchFamily="34" charset="0"/>
              </a:rPr>
              <a:t>”</a:t>
            </a:r>
            <a:endParaRPr lang="en-US" sz="2400" b="1" spc="-5"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3" name="Content Placeholder 4"/>
          <p:cNvGraphicFramePr/>
          <p:nvPr>
            <p:custDataLst>
              <p:tags r:id="rId1"/>
            </p:custDataLst>
          </p:nvPr>
        </p:nvGraphicFramePr>
        <p:xfrm>
          <a:off x="304801" y="1239379"/>
          <a:ext cx="9601200" cy="2073275"/>
        </p:xfrm>
        <a:graphic>
          <a:graphicData uri="http://schemas.openxmlformats.org/drawingml/2006/table">
            <a:tbl>
              <a:tblPr firstRow="1" firstCol="1" bandRow="1">
                <a:tableStyleId>{3B4B98B0-60AC-42C2-AFA5-B58CD77FA1E5}</a:tableStyleId>
              </a:tblPr>
              <a:tblGrid>
                <a:gridCol w="2093528">
                  <a:extLst>
                    <a:ext uri="{9D8B030D-6E8A-4147-A177-3AD203B41FA5}">
                      <a16:colId xmlns:a16="http://schemas.microsoft.com/office/drawing/2014/main" val="20000"/>
                    </a:ext>
                  </a:extLst>
                </a:gridCol>
                <a:gridCol w="7507672">
                  <a:extLst>
                    <a:ext uri="{9D8B030D-6E8A-4147-A177-3AD203B41FA5}">
                      <a16:colId xmlns:a16="http://schemas.microsoft.com/office/drawing/2014/main" val="20001"/>
                    </a:ext>
                  </a:extLst>
                </a:gridCol>
              </a:tblGrid>
              <a:tr h="366864">
                <a:tc>
                  <a:txBody>
                    <a:bodyPr/>
                    <a:lstStyle/>
                    <a:p>
                      <a:pPr marL="0" marR="0" indent="0" algn="ctr" defTabSz="914400" rtl="0" eaLnBrk="1" latinLnBrk="1" hangingPunct="1">
                        <a:lnSpc>
                          <a:spcPct val="150000"/>
                        </a:lnSpc>
                        <a:spcBef>
                          <a:spcPts val="0"/>
                        </a:spcBef>
                        <a:spcAft>
                          <a:spcPts val="0"/>
                        </a:spcAft>
                      </a:pPr>
                      <a:r>
                        <a:rPr lang="vi-VN" altLang="vi-VN" sz="18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Input Layer</a:t>
                      </a:r>
                      <a:endParaRPr lang="en-US" altLang="vi-VN" sz="1800" b="0" kern="1200" dirty="0">
                        <a:solidFill>
                          <a:schemeClr val="tx1"/>
                        </a:solidFill>
                        <a:effectLst/>
                        <a:latin typeface="Calibri" panose="020F0502020204030204" pitchFamily="34" charset="0"/>
                        <a:ea typeface="Rix모던고딕 M" panose="02020603020101020101" pitchFamily="18" charset="-127"/>
                        <a:cs typeface="Calibri" panose="020F0502020204030204" pitchFamily="34" charset="0"/>
                      </a:endParaRPr>
                    </a:p>
                  </a:txBody>
                  <a:tcPr marL="68580" marR="68580" marT="0" anchor="ctr"/>
                </a:tc>
                <a:tc>
                  <a:txBody>
                    <a:bodyPr/>
                    <a:lstStyle/>
                    <a:p>
                      <a:pPr algn="l"/>
                      <a:r>
                        <a:rPr lang="en-US" sz="1600" b="0"/>
                        <a:t>Units representing the initial input features to the network.</a:t>
                      </a:r>
                    </a:p>
                  </a:txBody>
                  <a:tcPr marL="68580" marR="68580" marT="0" anchor="ctr"/>
                </a:tc>
                <a:extLst>
                  <a:ext uri="{0D108BD9-81ED-4DB2-BD59-A6C34878D82A}">
                    <a16:rowId xmlns:a16="http://schemas.microsoft.com/office/drawing/2014/main" val="10000"/>
                  </a:ext>
                </a:extLst>
              </a:tr>
              <a:tr h="287490">
                <a:tc>
                  <a:txBody>
                    <a:bodyPr/>
                    <a:lstStyle/>
                    <a:p>
                      <a:pPr marL="0" marR="0" indent="0" algn="ctr" defTabSz="914400" rtl="0" eaLnBrk="1" latinLnBrk="1" hangingPunct="1">
                        <a:lnSpc>
                          <a:spcPct val="150000"/>
                        </a:lnSpc>
                        <a:spcBef>
                          <a:spcPts val="0"/>
                        </a:spcBef>
                        <a:spcAft>
                          <a:spcPts val="0"/>
                        </a:spcAft>
                      </a:pPr>
                      <a:r>
                        <a:rPr lang="vi-VN" altLang="vi-VN" sz="18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Weight Parameters</a:t>
                      </a:r>
                      <a:endParaRPr lang="en-US" altLang="vi-VN" sz="1800" b="0" kern="1200" dirty="0">
                        <a:solidFill>
                          <a:schemeClr val="tx1"/>
                        </a:solidFill>
                        <a:effectLst/>
                        <a:latin typeface="Calibri" panose="020F0502020204030204" pitchFamily="34" charset="0"/>
                        <a:ea typeface="Rix모던고딕 M" panose="02020603020101020101" pitchFamily="18" charset="-127"/>
                        <a:cs typeface="Calibri" panose="020F0502020204030204" pitchFamily="34" charset="0"/>
                      </a:endParaRPr>
                    </a:p>
                  </a:txBody>
                  <a:tcPr marL="68580" marR="68580" marT="0" anchor="ctr"/>
                </a:tc>
                <a:tc>
                  <a:txBody>
                    <a:bodyPr/>
                    <a:lstStyle/>
                    <a:p>
                      <a:pPr algn="l"/>
                      <a:r>
                        <a:rPr lang="en-US" sz="1600"/>
                        <a:t>Coefficients that multiply the input variables and their interactions.</a:t>
                      </a:r>
                    </a:p>
                  </a:txBody>
                  <a:tcPr marL="68580" marR="68580" marT="0" anchor="ctr"/>
                </a:tc>
                <a:extLst>
                  <a:ext uri="{0D108BD9-81ED-4DB2-BD59-A6C34878D82A}">
                    <a16:rowId xmlns:a16="http://schemas.microsoft.com/office/drawing/2014/main" val="10001"/>
                  </a:ext>
                </a:extLst>
              </a:tr>
              <a:tr h="366586">
                <a:tc>
                  <a:txBody>
                    <a:bodyPr/>
                    <a:lstStyle/>
                    <a:p>
                      <a:pPr marL="0" marR="0" indent="0" algn="ctr" defTabSz="914400" rtl="0" eaLnBrk="1" latinLnBrk="1" hangingPunct="1">
                        <a:lnSpc>
                          <a:spcPct val="150000"/>
                        </a:lnSpc>
                        <a:spcBef>
                          <a:spcPts val="0"/>
                        </a:spcBef>
                        <a:spcAft>
                          <a:spcPts val="0"/>
                        </a:spcAft>
                      </a:pPr>
                      <a:r>
                        <a:rPr lang="vi-VN" altLang="vi-VN" sz="18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Bias Terms</a:t>
                      </a:r>
                      <a:endParaRPr lang="en-US" altLang="vi-VN" sz="1800" b="0" kern="1200" dirty="0">
                        <a:solidFill>
                          <a:schemeClr val="tx1"/>
                        </a:solidFill>
                        <a:effectLst/>
                        <a:latin typeface="Calibri" panose="020F0502020204030204" pitchFamily="34" charset="0"/>
                        <a:ea typeface="Rix모던고딕 M" panose="02020603020101020101" pitchFamily="18" charset="-127"/>
                        <a:cs typeface="Calibri" panose="020F0502020204030204" pitchFamily="34" charset="0"/>
                      </a:endParaRPr>
                    </a:p>
                  </a:txBody>
                  <a:tcPr marL="68580" marR="68580" marT="0" anchor="ctr"/>
                </a:tc>
                <a:tc>
                  <a:txBody>
                    <a:bodyPr/>
                    <a:lstStyle/>
                    <a:p>
                      <a:pPr algn="l"/>
                      <a:r>
                        <a:rPr lang="en-US" sz="1600"/>
                        <a:t>Constants added to the weighted sum of inputs to adjust the output.</a:t>
                      </a:r>
                    </a:p>
                  </a:txBody>
                  <a:tcPr marL="68580" marR="68580" marT="0" anchor="ctr"/>
                </a:tc>
                <a:extLst>
                  <a:ext uri="{0D108BD9-81ED-4DB2-BD59-A6C34878D82A}">
                    <a16:rowId xmlns:a16="http://schemas.microsoft.com/office/drawing/2014/main" val="10002"/>
                  </a:ext>
                </a:extLst>
              </a:tr>
              <a:tr h="366864">
                <a:tc>
                  <a:txBody>
                    <a:bodyPr/>
                    <a:lstStyle/>
                    <a:p>
                      <a:pPr marL="0" marR="0" indent="0" algn="ctr" defTabSz="914400" rtl="0" eaLnBrk="1" latinLnBrk="1" hangingPunct="1">
                        <a:lnSpc>
                          <a:spcPct val="150000"/>
                        </a:lnSpc>
                        <a:spcBef>
                          <a:spcPts val="0"/>
                        </a:spcBef>
                        <a:spcAft>
                          <a:spcPts val="0"/>
                        </a:spcAft>
                      </a:pPr>
                      <a:r>
                        <a:rPr lang="vi-VN" altLang="vi-VN" sz="18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Activation Function</a:t>
                      </a:r>
                      <a:endParaRPr lang="en-US" altLang="vi-VN" sz="1800" b="0" kern="1200" dirty="0">
                        <a:solidFill>
                          <a:schemeClr val="tx1"/>
                        </a:solidFill>
                        <a:effectLst/>
                        <a:latin typeface="Calibri" panose="020F0502020204030204" pitchFamily="34" charset="0"/>
                        <a:ea typeface="Rix모던고딕 M" panose="02020603020101020101" pitchFamily="18" charset="-127"/>
                        <a:cs typeface="Calibri" panose="020F0502020204030204" pitchFamily="34" charset="0"/>
                      </a:endParaRPr>
                    </a:p>
                  </a:txBody>
                  <a:tcPr marL="68580" marR="68580" marT="0" anchor="ctr"/>
                </a:tc>
                <a:tc>
                  <a:txBody>
                    <a:bodyPr/>
                    <a:lstStyle/>
                    <a:p>
                      <a:pPr algn="l"/>
                      <a:r>
                        <a:rPr lang="en-US" sz="1600"/>
                        <a:t>Non-linear functions applied to the weighted sums of inputs to introduce non-linearity.</a:t>
                      </a:r>
                    </a:p>
                  </a:txBody>
                  <a:tcPr marL="68580" marR="68580" marT="0" anchor="ctr"/>
                </a:tc>
                <a:extLst>
                  <a:ext uri="{0D108BD9-81ED-4DB2-BD59-A6C34878D82A}">
                    <a16:rowId xmlns:a16="http://schemas.microsoft.com/office/drawing/2014/main" val="10003"/>
                  </a:ext>
                </a:extLst>
              </a:tr>
              <a:tr h="366864">
                <a:tc>
                  <a:txBody>
                    <a:bodyPr/>
                    <a:lstStyle/>
                    <a:p>
                      <a:pPr marL="0" marR="0" indent="0" algn="ctr" defTabSz="914400" rtl="0" eaLnBrk="1" latinLnBrk="1" hangingPunct="1">
                        <a:lnSpc>
                          <a:spcPct val="150000"/>
                        </a:lnSpc>
                        <a:spcBef>
                          <a:spcPts val="0"/>
                        </a:spcBef>
                        <a:spcAft>
                          <a:spcPts val="0"/>
                        </a:spcAft>
                      </a:pPr>
                      <a:r>
                        <a:rPr lang="vi-VN" altLang="vi-VN" sz="18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Output Layers</a:t>
                      </a:r>
                      <a:endParaRPr lang="en-US" altLang="vi-VN" sz="1800" b="0" kern="1200" dirty="0">
                        <a:solidFill>
                          <a:schemeClr val="tx1"/>
                        </a:solidFill>
                        <a:effectLst/>
                        <a:latin typeface="Calibri" panose="020F0502020204030204" pitchFamily="34" charset="0"/>
                        <a:ea typeface="Rix모던고딕 M" panose="02020603020101020101" pitchFamily="18" charset="-127"/>
                        <a:cs typeface="Calibri" panose="020F0502020204030204" pitchFamily="34" charset="0"/>
                      </a:endParaRPr>
                    </a:p>
                  </a:txBody>
                  <a:tcPr marL="68580" marR="68580" marT="0" anchor="ctr"/>
                </a:tc>
                <a:tc>
                  <a:txBody>
                    <a:bodyPr/>
                    <a:lstStyle/>
                    <a:p>
                      <a:pPr algn="l"/>
                      <a:r>
                        <a:rPr lang="en-US" sz="1600"/>
                        <a:t>Units representing the final output predictions of the network.</a:t>
                      </a:r>
                    </a:p>
                  </a:txBody>
                  <a:tcPr marL="68580" marR="68580" marT="0" anchor="ctr"/>
                </a:tc>
                <a:extLst>
                  <a:ext uri="{0D108BD9-81ED-4DB2-BD59-A6C34878D82A}">
                    <a16:rowId xmlns:a16="http://schemas.microsoft.com/office/drawing/2014/main" val="10004"/>
                  </a:ext>
                </a:extLst>
              </a:tr>
            </a:tbl>
          </a:graphicData>
        </a:graphic>
      </p:graphicFrame>
      <p:graphicFrame>
        <p:nvGraphicFramePr>
          <p:cNvPr id="7" name="Content Placeholder 4"/>
          <p:cNvGraphicFramePr/>
          <p:nvPr>
            <p:custDataLst>
              <p:tags r:id="rId2"/>
            </p:custDataLst>
          </p:nvPr>
        </p:nvGraphicFramePr>
        <p:xfrm>
          <a:off x="304801" y="3324355"/>
          <a:ext cx="9601200" cy="1692391"/>
        </p:xfrm>
        <a:graphic>
          <a:graphicData uri="http://schemas.openxmlformats.org/drawingml/2006/table">
            <a:tbl>
              <a:tblPr firstRow="1" firstCol="1" bandRow="1">
                <a:tableStyleId>{3B4B98B0-60AC-42C2-AFA5-B58CD77FA1E5}</a:tableStyleId>
              </a:tblPr>
              <a:tblGrid>
                <a:gridCol w="2093528">
                  <a:extLst>
                    <a:ext uri="{9D8B030D-6E8A-4147-A177-3AD203B41FA5}">
                      <a16:colId xmlns:a16="http://schemas.microsoft.com/office/drawing/2014/main" val="20000"/>
                    </a:ext>
                  </a:extLst>
                </a:gridCol>
                <a:gridCol w="7507672">
                  <a:extLst>
                    <a:ext uri="{9D8B030D-6E8A-4147-A177-3AD203B41FA5}">
                      <a16:colId xmlns:a16="http://schemas.microsoft.com/office/drawing/2014/main" val="20001"/>
                    </a:ext>
                  </a:extLst>
                </a:gridCol>
              </a:tblGrid>
              <a:tr h="271348">
                <a:tc>
                  <a:txBody>
                    <a:bodyPr/>
                    <a:lstStyle/>
                    <a:p>
                      <a:pPr marL="0" marR="0" indent="0" algn="ctr" defTabSz="914400" rtl="0" eaLnBrk="1" latinLnBrk="1" hangingPunct="1">
                        <a:lnSpc>
                          <a:spcPct val="150000"/>
                        </a:lnSpc>
                        <a:spcBef>
                          <a:spcPts val="0"/>
                        </a:spcBef>
                        <a:spcAft>
                          <a:spcPts val="0"/>
                        </a:spcAft>
                      </a:pPr>
                      <a:r>
                        <a:rPr lang="vi-VN" altLang="vi-VN" sz="1800" b="0" kern="1200">
                          <a:effectLst/>
                          <a:latin typeface="Calibri" panose="020F0502020204030204" pitchFamily="34" charset="0"/>
                          <a:cs typeface="Calibri" panose="020F0502020204030204" pitchFamily="34" charset="0"/>
                        </a:rPr>
                        <a:t>Learning Rate</a:t>
                      </a:r>
                      <a:endParaRPr lang="en-US" altLang="vi-VN" sz="1800" b="0" kern="1200" dirty="0">
                        <a:effectLst/>
                        <a:latin typeface="Calibri" panose="020F0502020204030204" pitchFamily="34" charset="0"/>
                        <a:cs typeface="Calibri" panose="020F0502020204030204" pitchFamily="34" charset="0"/>
                      </a:endParaRPr>
                    </a:p>
                  </a:txBody>
                  <a:tcPr marL="68580" marR="68580" marT="0" anchor="ctr"/>
                </a:tc>
                <a:tc>
                  <a:txBody>
                    <a:bodyPr/>
                    <a:lstStyle/>
                    <a:p>
                      <a:pPr algn="l"/>
                      <a:r>
                        <a:rPr lang="en-US" sz="1600" b="0"/>
                        <a:t>Hyperparameter controlling the step size during the optimization process.</a:t>
                      </a:r>
                    </a:p>
                  </a:txBody>
                  <a:tcPr marL="68580" marR="68580" marT="0" anchor="ctr"/>
                </a:tc>
                <a:extLst>
                  <a:ext uri="{0D108BD9-81ED-4DB2-BD59-A6C34878D82A}">
                    <a16:rowId xmlns:a16="http://schemas.microsoft.com/office/drawing/2014/main" val="10000"/>
                  </a:ext>
                </a:extLst>
              </a:tr>
              <a:tr h="451943">
                <a:tc>
                  <a:txBody>
                    <a:bodyPr/>
                    <a:lstStyle/>
                    <a:p>
                      <a:pPr marL="0" marR="0" indent="0" algn="ctr" defTabSz="914400" rtl="0" eaLnBrk="1" latinLnBrk="1" hangingPunct="1">
                        <a:lnSpc>
                          <a:spcPct val="150000"/>
                        </a:lnSpc>
                        <a:spcBef>
                          <a:spcPts val="0"/>
                        </a:spcBef>
                        <a:spcAft>
                          <a:spcPts val="0"/>
                        </a:spcAft>
                      </a:pPr>
                      <a:r>
                        <a:rPr lang="vi-VN" altLang="vi-VN" sz="18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Regularization Parameters</a:t>
                      </a:r>
                      <a:endParaRPr lang="en-US" altLang="vi-VN" sz="1800" b="0" kern="1200" dirty="0">
                        <a:solidFill>
                          <a:schemeClr val="tx1"/>
                        </a:solidFill>
                        <a:effectLst/>
                        <a:latin typeface="Calibri" panose="020F0502020204030204" pitchFamily="34" charset="0"/>
                        <a:ea typeface="Rix모던고딕 M" panose="02020603020101020101" pitchFamily="18" charset="-127"/>
                        <a:cs typeface="Calibri" panose="020F0502020204030204" pitchFamily="34" charset="0"/>
                      </a:endParaRPr>
                    </a:p>
                  </a:txBody>
                  <a:tcPr marL="68580" marR="68580" marT="0" anchor="ctr"/>
                </a:tc>
                <a:tc>
                  <a:txBody>
                    <a:bodyPr/>
                    <a:lstStyle/>
                    <a:p>
                      <a:pPr algn="l"/>
                      <a:r>
                        <a:rPr lang="en-US" sz="1600"/>
                        <a:t>Techniques to prevent overfitting by adding constraints or penalties to the model.</a:t>
                      </a:r>
                    </a:p>
                  </a:txBody>
                  <a:tcPr marL="68580" marR="68580" marT="0" anchor="ctr"/>
                </a:tc>
                <a:extLst>
                  <a:ext uri="{0D108BD9-81ED-4DB2-BD59-A6C34878D82A}">
                    <a16:rowId xmlns:a16="http://schemas.microsoft.com/office/drawing/2014/main" val="10001"/>
                  </a:ext>
                </a:extLst>
              </a:tr>
              <a:tr h="451601">
                <a:tc>
                  <a:txBody>
                    <a:bodyPr/>
                    <a:lstStyle/>
                    <a:p>
                      <a:pPr marL="0" marR="0" indent="0" algn="ctr" defTabSz="914400" rtl="0" eaLnBrk="1" latinLnBrk="1" hangingPunct="1">
                        <a:lnSpc>
                          <a:spcPct val="150000"/>
                        </a:lnSpc>
                        <a:spcBef>
                          <a:spcPts val="0"/>
                        </a:spcBef>
                        <a:spcAft>
                          <a:spcPts val="0"/>
                        </a:spcAft>
                      </a:pPr>
                      <a:r>
                        <a:rPr lang="vi-VN" altLang="vi-VN" sz="18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Loss Function</a:t>
                      </a:r>
                      <a:endParaRPr lang="en-US" altLang="vi-VN" sz="1800" b="0" kern="1200" dirty="0">
                        <a:solidFill>
                          <a:schemeClr val="tx1"/>
                        </a:solidFill>
                        <a:effectLst/>
                        <a:latin typeface="Calibri" panose="020F0502020204030204" pitchFamily="34" charset="0"/>
                        <a:ea typeface="Rix모던고딕 M" panose="02020603020101020101" pitchFamily="18" charset="-127"/>
                        <a:cs typeface="Calibri" panose="020F0502020204030204" pitchFamily="34" charset="0"/>
                      </a:endParaRPr>
                    </a:p>
                  </a:txBody>
                  <a:tcPr marL="68580" marR="68580" marT="0" anchor="ctr"/>
                </a:tc>
                <a:tc>
                  <a:txBody>
                    <a:bodyPr/>
                    <a:lstStyle/>
                    <a:p>
                      <a:pPr marL="0" marR="0" indent="0" algn="l" defTabSz="914400" rtl="0" eaLnBrk="1" latinLnBrk="1" hangingPunct="1">
                        <a:lnSpc>
                          <a:spcPct val="150000"/>
                        </a:lnSpc>
                        <a:spcBef>
                          <a:spcPts val="0"/>
                        </a:spcBef>
                        <a:spcAft>
                          <a:spcPts val="0"/>
                        </a:spcAft>
                      </a:pPr>
                      <a:r>
                        <a:rPr lang="vi-VN" altLang="en-US" sz="1600" b="0" kern="1200">
                          <a:solidFill>
                            <a:schemeClr val="tx1"/>
                          </a:solidFill>
                          <a:effectLst/>
                          <a:latin typeface="Calibri" panose="020F0502020204030204" pitchFamily="34" charset="0"/>
                          <a:ea typeface="Rix모던고딕 M" panose="02020603020101020101" pitchFamily="18" charset="-127"/>
                          <a:cs typeface="Calibri" panose="020F0502020204030204" pitchFamily="34" charset="0"/>
                        </a:rPr>
                        <a:t>Measure of the discrepancy between the predicted values and the actual values</a:t>
                      </a:r>
                      <a:endParaRPr lang="vi-VN" altLang="en-US" sz="1600" b="0" kern="1200" dirty="0">
                        <a:solidFill>
                          <a:schemeClr val="tx1"/>
                        </a:solidFill>
                        <a:effectLst/>
                        <a:latin typeface="Calibri" panose="020F0502020204030204" pitchFamily="34" charset="0"/>
                        <a:ea typeface="Rix모던고딕 M" panose="02020603020101020101" pitchFamily="18" charset="-127"/>
                        <a:cs typeface="Calibri" panose="020F0502020204030204" pitchFamily="34" charset="0"/>
                      </a:endParaRPr>
                    </a:p>
                  </a:txBody>
                  <a:tcPr marL="68580" marR="68580" marT="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557" y="281686"/>
            <a:ext cx="8238643" cy="442595"/>
          </a:xfrm>
          <a:prstGeom prst="rect">
            <a:avLst/>
          </a:prstGeom>
        </p:spPr>
        <p:txBody>
          <a:bodyPr vert="horz" wrap="square" lIns="0" tIns="12065" rIns="0" bIns="0" rtlCol="0">
            <a:spAutoFit/>
          </a:bodyPr>
          <a:lstStyle/>
          <a:p>
            <a:pPr marL="12700">
              <a:spcBef>
                <a:spcPts val="95"/>
              </a:spcBef>
            </a:pPr>
            <a:r>
              <a:rPr lang="en-US" sz="2800" spc="-5">
                <a:solidFill>
                  <a:srgbClr val="0070C0"/>
                </a:solidFill>
                <a:latin typeface="Calibri" panose="020F0502020204030204" pitchFamily="34" charset="0"/>
                <a:ea typeface="Calibri" panose="020F0502020204030204" pitchFamily="34" charset="0"/>
                <a:cs typeface="Calibri" panose="020F0502020204030204" pitchFamily="34" charset="0"/>
              </a:rPr>
              <a:t>2. </a:t>
            </a:r>
            <a:r>
              <a:rPr lang="en-US" sz="2800" spc="-5" dirty="0">
                <a:solidFill>
                  <a:srgbClr val="0070C0"/>
                </a:solidFill>
                <a:latin typeface="Calibri" panose="020F0502020204030204" pitchFamily="34" charset="0"/>
                <a:ea typeface="Calibri" panose="020F0502020204030204" pitchFamily="34" charset="0"/>
                <a:cs typeface="Calibri" panose="020F0502020204030204" pitchFamily="34" charset="0"/>
              </a:rPr>
              <a:t>M</a:t>
            </a:r>
            <a:r>
              <a:rPr lang="vi-VN" altLang="en-US" sz="2800" spc="-5" dirty="0">
                <a:solidFill>
                  <a:srgbClr val="0070C0"/>
                </a:solidFill>
                <a:latin typeface="Calibri" panose="020F0502020204030204" pitchFamily="34" charset="0"/>
                <a:ea typeface="Calibri" panose="020F0502020204030204" pitchFamily="34" charset="0"/>
                <a:cs typeface="Calibri" panose="020F0502020204030204" pitchFamily="34" charset="0"/>
              </a:rPr>
              <a:t>ethodology</a:t>
            </a:r>
          </a:p>
        </p:txBody>
      </p:sp>
      <p:sp>
        <p:nvSpPr>
          <p:cNvPr id="35" name="Rectangle 34"/>
          <p:cNvSpPr/>
          <p:nvPr/>
        </p:nvSpPr>
        <p:spPr>
          <a:xfrm>
            <a:off x="600557" y="1066800"/>
            <a:ext cx="8543443"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37820" y="502983"/>
            <a:ext cx="9230360" cy="3553280"/>
          </a:xfrm>
          <a:prstGeom prst="rect">
            <a:avLst/>
          </a:prstGeom>
          <a:noFill/>
        </p:spPr>
        <p:txBody>
          <a:bodyPr wrap="square">
            <a:spAutoFit/>
          </a:bodyPr>
          <a:lstStyle/>
          <a:p>
            <a:pPr fontAlgn="base">
              <a:lnSpc>
                <a:spcPct val="200000"/>
              </a:lnSpc>
            </a:pPr>
            <a:r>
              <a:rPr lang="en-US" altLang="ko-KR" sz="2400" b="1">
                <a:solidFill>
                  <a:srgbClr val="0070C0"/>
                </a:solidFill>
                <a:latin typeface="Calibri" panose="020F0502020204030204" pitchFamily="34" charset="0"/>
                <a:ea typeface="Calibri" panose="020F0502020204030204" pitchFamily="34" charset="0"/>
                <a:cs typeface="Calibri" panose="020F0502020204030204" pitchFamily="34" charset="0"/>
              </a:rPr>
              <a:t>“ HOON </a:t>
            </a:r>
            <a:r>
              <a:rPr lang="en-US" altLang="ko-KR" sz="2400" b="1" dirty="0">
                <a:solidFill>
                  <a:srgbClr val="0070C0"/>
                </a:solidFill>
                <a:latin typeface="Calibri" panose="020F0502020204030204" pitchFamily="34" charset="0"/>
                <a:ea typeface="Calibri" panose="020F0502020204030204" pitchFamily="34" charset="0"/>
                <a:cs typeface="Calibri" panose="020F0502020204030204" pitchFamily="34" charset="0"/>
              </a:rPr>
              <a:t>function ”</a:t>
            </a:r>
            <a:endParaRPr lang="ko-KR" altLang="en-US" sz="2400" b="1" dirty="0">
              <a:solidFill>
                <a:srgbClr val="0070C0"/>
              </a:solidFill>
              <a:latin typeface="Calibri" panose="020F0502020204030204" pitchFamily="34" charset="0"/>
              <a:ea typeface="Rix모던고딕 M" panose="02020603020101020101" pitchFamily="18" charset="-127"/>
              <a:cs typeface="Calibri" panose="020F0502020204030204" pitchFamily="34" charset="0"/>
            </a:endParaRPr>
          </a:p>
          <a:p>
            <a:pPr marL="171450" indent="-171450" fontAlgn="base">
              <a:lnSpc>
                <a:spcPct val="150000"/>
              </a:lnSpc>
              <a:buFont typeface="Arial" panose="020B0604020202020204" pitchFamily="34" charset="0"/>
              <a:buChar char="•"/>
            </a:pPr>
            <a:r>
              <a:rPr lang="en-US" altLang="ko-KR" sz="2000">
                <a:ea typeface="Rix모던고딕 L" panose="02020603020101020101" pitchFamily="18" charset="-127"/>
                <a:cs typeface="조선일보명조" pitchFamily="18" charset="-127"/>
              </a:rPr>
              <a:t> High-order neural networks (HOONs) provide a powerful extension to traditional neural networks by incorporating higher-order combinations of input features. This allows them to capture more complex relationships within the data, potentially leading to better performance on tasks with intricate dependencies. However, this increased power comes with additional computational costs and the risk of overfitting, necessitating careful design and regularization.</a:t>
            </a:r>
            <a:endParaRPr lang="en-US" altLang="ko-KR" sz="2000" dirty="0">
              <a:ea typeface="Rix모던고딕 L" panose="02020603020101020101" pitchFamily="18" charset="-127"/>
              <a:cs typeface="조선일보명조" pitchFamily="18" charset="-127"/>
            </a:endParaRPr>
          </a:p>
        </p:txBody>
      </p:sp>
      <p:sp>
        <p:nvSpPr>
          <p:cNvPr id="7" name="Rectangle 2"/>
          <p:cNvSpPr>
            <a:spLocks noChangeArrowheads="1"/>
          </p:cNvSpPr>
          <p:nvPr/>
        </p:nvSpPr>
        <p:spPr bwMode="auto">
          <a:xfrm>
            <a:off x="1143000" y="419100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dirty="0"/>
          </a:p>
        </p:txBody>
      </p:sp>
      <p:sp>
        <p:nvSpPr>
          <p:cNvPr id="5" name="Slide Number Placeholder 4"/>
          <p:cNvSpPr>
            <a:spLocks noGrp="1"/>
          </p:cNvSpPr>
          <p:nvPr>
            <p:ph type="sldNum" sz="quarter" idx="4294967295"/>
          </p:nvPr>
        </p:nvSpPr>
        <p:spPr>
          <a:xfrm>
            <a:off x="7734426" y="6377940"/>
            <a:ext cx="1676274" cy="342900"/>
          </a:xfrm>
          <a:prstGeom prst="rect">
            <a:avLst/>
          </a:prstGeom>
        </p:spPr>
        <p:txBody>
          <a:bodyPr/>
          <a:lstStyle/>
          <a:p>
            <a:pPr algn="r"/>
            <a:fld id="{B6F15528-21DE-4FAA-801E-634DDDAF4B2B}" type="slidenum">
              <a:rPr lang="en-GB" smtClean="0"/>
              <a:t>6</a:t>
            </a:fld>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557" y="281686"/>
            <a:ext cx="8238643" cy="442595"/>
          </a:xfrm>
          <a:prstGeom prst="rect">
            <a:avLst/>
          </a:prstGeom>
        </p:spPr>
        <p:txBody>
          <a:bodyPr vert="horz" wrap="square" lIns="0" tIns="12065" rIns="0" bIns="0" rtlCol="0">
            <a:spAutoFit/>
          </a:bodyPr>
          <a:lstStyle/>
          <a:p>
            <a:pPr marL="12700">
              <a:spcBef>
                <a:spcPts val="95"/>
              </a:spcBef>
            </a:pPr>
            <a:r>
              <a:rPr lang="en-US" sz="2800" spc="-5">
                <a:solidFill>
                  <a:srgbClr val="0070C0"/>
                </a:solidFill>
                <a:latin typeface="Calibri" panose="020F0502020204030204" pitchFamily="34" charset="0"/>
                <a:ea typeface="Calibri" panose="020F0502020204030204" pitchFamily="34" charset="0"/>
                <a:cs typeface="Calibri" panose="020F0502020204030204" pitchFamily="34" charset="0"/>
              </a:rPr>
              <a:t>2. </a:t>
            </a:r>
            <a:r>
              <a:rPr lang="en-US" sz="2800" spc="-5" dirty="0">
                <a:solidFill>
                  <a:srgbClr val="0070C0"/>
                </a:solidFill>
                <a:latin typeface="Calibri" panose="020F0502020204030204" pitchFamily="34" charset="0"/>
                <a:ea typeface="Calibri" panose="020F0502020204030204" pitchFamily="34" charset="0"/>
                <a:cs typeface="Calibri" panose="020F0502020204030204" pitchFamily="34" charset="0"/>
              </a:rPr>
              <a:t>Methodology</a:t>
            </a:r>
            <a:endParaRPr sz="2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Rectangle 34"/>
          <p:cNvSpPr/>
          <p:nvPr/>
        </p:nvSpPr>
        <p:spPr>
          <a:xfrm>
            <a:off x="681278" y="1386840"/>
            <a:ext cx="8543443"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294967295"/>
          </p:nvPr>
        </p:nvSpPr>
        <p:spPr>
          <a:xfrm>
            <a:off x="7734426" y="6377940"/>
            <a:ext cx="1676274" cy="342900"/>
          </a:xfrm>
          <a:prstGeom prst="rect">
            <a:avLst/>
          </a:prstGeom>
        </p:spPr>
        <p:txBody>
          <a:bodyPr/>
          <a:lstStyle/>
          <a:p>
            <a:pPr algn="r"/>
            <a:fld id="{B6F15528-21DE-4FAA-801E-634DDDAF4B2B}" type="slidenum">
              <a:rPr lang="en-GB" smtClean="0"/>
              <a:t>7</a:t>
            </a:fld>
            <a:endParaRPr lang="en-GB" dirty="0"/>
          </a:p>
        </p:txBody>
      </p:sp>
      <mc:AlternateContent xmlns:mc="http://schemas.openxmlformats.org/markup-compatibility/2006" xmlns:a14="http://schemas.microsoft.com/office/drawing/2010/main">
        <mc:Choice Requires="a14">
          <p:sp>
            <p:nvSpPr>
              <p:cNvPr id="8" name="object 2"/>
              <p:cNvSpPr txBox="1"/>
              <p:nvPr/>
            </p:nvSpPr>
            <p:spPr>
              <a:xfrm>
                <a:off x="404062" y="914400"/>
                <a:ext cx="9097874" cy="6607706"/>
              </a:xfrm>
              <a:prstGeom prst="rect">
                <a:avLst/>
              </a:prstGeom>
            </p:spPr>
            <p:txBody>
              <a:bodyPr vert="horz" wrap="square" lIns="0" tIns="12700" rIns="0" bIns="0" rtlCol="0">
                <a:spAutoFit/>
              </a:bodyPr>
              <a:lstStyle/>
              <a:p>
                <a:pPr marL="12065" algn="just">
                  <a:spcBef>
                    <a:spcPts val="600"/>
                  </a:spcBef>
                  <a:spcAft>
                    <a:spcPts val="600"/>
                  </a:spcAft>
                  <a:buClr>
                    <a:srgbClr val="001F5F"/>
                  </a:buClr>
                  <a:tabLst>
                    <a:tab pos="297815" algn="l"/>
                  </a:tabLst>
                </a:pPr>
                <a:r>
                  <a:rPr lang="en-US" sz="2400" b="1" spc="-5" dirty="0">
                    <a:solidFill>
                      <a:srgbClr val="0070C0"/>
                    </a:solidFill>
                    <a:latin typeface="Calibri" panose="020F0502020204030204" pitchFamily="34" charset="0"/>
                    <a:ea typeface="Calibri" panose="020F0502020204030204" pitchFamily="34" charset="0"/>
                    <a:cs typeface="Calibri" panose="020F0502020204030204" pitchFamily="34" charset="0"/>
                  </a:rPr>
                  <a:t>“Model Formulation” – </a:t>
                </a:r>
                <a:r>
                  <a:rPr lang="en-US" sz="2400" b="1" spc="-5">
                    <a:solidFill>
                      <a:srgbClr val="0070C0"/>
                    </a:solidFill>
                    <a:latin typeface="Calibri" panose="020F0502020204030204" pitchFamily="34" charset="0"/>
                    <a:ea typeface="Calibri" panose="020F0502020204030204" pitchFamily="34" charset="0"/>
                    <a:cs typeface="Calibri" panose="020F0502020204030204" pitchFamily="34" charset="0"/>
                  </a:rPr>
                  <a:t>The HOON </a:t>
                </a:r>
                <a:r>
                  <a:rPr lang="en-US" sz="2400" b="1" spc="-5" dirty="0">
                    <a:solidFill>
                      <a:srgbClr val="0070C0"/>
                    </a:solidFill>
                    <a:latin typeface="Calibri" panose="020F0502020204030204" pitchFamily="34" charset="0"/>
                    <a:ea typeface="Calibri" panose="020F0502020204030204" pitchFamily="34" charset="0"/>
                    <a:cs typeface="Calibri" panose="020F0502020204030204" pitchFamily="34" charset="0"/>
                  </a:rPr>
                  <a:t>model:</a:t>
                </a:r>
              </a:p>
              <a:p>
                <a:pPr marL="342900" indent="-342900" algn="just" fontAlgn="base">
                  <a:spcBef>
                    <a:spcPts val="600"/>
                  </a:spcBef>
                  <a:spcAft>
                    <a:spcPts val="600"/>
                  </a:spcAft>
                  <a:buFont typeface="Arial" panose="020B0604020202020204" pitchFamily="34" charset="0"/>
                  <a:buChar char="•"/>
                </a:pPr>
                <a:r>
                  <a:rPr lang="en-US" altLang="vi-VN" sz="1500" dirty="0">
                    <a:latin typeface="+mj-lt"/>
                    <a:ea typeface="Calibri" panose="020F0502020204030204" pitchFamily="34" charset="0"/>
                    <a:cs typeface="Calibri" panose="020F0502020204030204" pitchFamily="34" charset="0"/>
                  </a:rPr>
                  <a:t>Weighted Sum with Bias</a:t>
                </a:r>
                <a14:m>
                  <m:oMath xmlns:m="http://schemas.openxmlformats.org/officeDocument/2006/math">
                    <m:r>
                      <a:rPr lang="en-US" altLang="vi-VN" sz="1500" b="0" i="0" dirty="0">
                        <a:latin typeface="Cambria Math" panose="02040503050406030204" pitchFamily="18" charset="0"/>
                        <a:ea typeface="Calibri" panose="020F0502020204030204" pitchFamily="34" charset="0"/>
                        <a:cs typeface="Cambria Math" panose="02040503050406030204" pitchFamily="18" charset="0"/>
                      </a:rPr>
                      <m:t> </m:t>
                    </m:r>
                    <m:sSub>
                      <m:sSubPr>
                        <m:ctrlPr>
                          <a:rPr lang="en-US" altLang="vi-VN" sz="1500" i="1" dirty="0">
                            <a:latin typeface="Cambria Math" panose="02040503050406030204" pitchFamily="18" charset="0"/>
                            <a:ea typeface="Calibri" panose="020F0502020204030204" pitchFamily="34" charset="0"/>
                            <a:cs typeface="Cambria Math" panose="02040503050406030204" pitchFamily="18" charset="0"/>
                          </a:rPr>
                        </m:ctrlPr>
                      </m:sSubPr>
                      <m:e>
                        <m:r>
                          <a:rPr lang="en-US" altLang="vi-VN" sz="1500" b="0" i="0" dirty="0">
                            <a:latin typeface="Cambria Math" panose="02040503050406030204" pitchFamily="18" charset="0"/>
                            <a:ea typeface="Calibri" panose="020F0502020204030204" pitchFamily="34" charset="0"/>
                            <a:cs typeface="Cambria Math" panose="02040503050406030204" pitchFamily="18" charset="0"/>
                          </a:rPr>
                          <m:t>(</m:t>
                        </m:r>
                        <m:r>
                          <m:rPr>
                            <m:sty m:val="p"/>
                          </m:rPr>
                          <a:rPr lang="en-US" altLang="vi-VN" sz="1500" b="0" i="0" dirty="0" smtClean="0">
                            <a:latin typeface="Cambria Math" panose="02040503050406030204" pitchFamily="18" charset="0"/>
                            <a:ea typeface="Calibri" panose="020F0502020204030204" pitchFamily="34" charset="0"/>
                            <a:cs typeface="Cambria Math" panose="02040503050406030204" pitchFamily="18" charset="0"/>
                          </a:rPr>
                          <m:t>z</m:t>
                        </m:r>
                      </m:e>
                      <m:sub>
                        <m:r>
                          <m:rPr>
                            <m:sty m:val="p"/>
                          </m:rPr>
                          <a:rPr lang="en-US" altLang="vi-VN" sz="1500" b="0" i="0" dirty="0" smtClean="0">
                            <a:latin typeface="Cambria Math" panose="02040503050406030204" pitchFamily="18" charset="0"/>
                            <a:ea typeface="Calibri" panose="020F0502020204030204" pitchFamily="34" charset="0"/>
                            <a:cs typeface="Cambria Math" panose="02040503050406030204" pitchFamily="18" charset="0"/>
                          </a:rPr>
                          <m:t>i</m:t>
                        </m:r>
                      </m:sub>
                    </m:sSub>
                    <m:r>
                      <a:rPr lang="en-US" altLang="vi-VN" sz="1500" b="0" i="0" dirty="0">
                        <a:latin typeface="Cambria Math" panose="02040503050406030204" pitchFamily="18" charset="0"/>
                        <a:ea typeface="Calibri" panose="020F0502020204030204" pitchFamily="34" charset="0"/>
                        <a:cs typeface="Cambria Math" panose="02040503050406030204" pitchFamily="18" charset="0"/>
                      </a:rPr>
                      <m:t>):</m:t>
                    </m:r>
                  </m:oMath>
                </a14:m>
                <a:endParaRPr lang="en-US" altLang="vi-VN" sz="1500" dirty="0">
                  <a:latin typeface="+mj-lt"/>
                  <a:ea typeface="Calibri" panose="020F0502020204030204" pitchFamily="34" charset="0"/>
                  <a:cs typeface="Calibri" panose="020F0502020204030204" pitchFamily="34" charset="0"/>
                </a:endParaRPr>
              </a:p>
              <a:p>
                <a:pPr indent="0" algn="just" fontAlgn="base">
                  <a:spcBef>
                    <a:spcPts val="600"/>
                  </a:spcBef>
                  <a:spcAft>
                    <a:spcPts val="600"/>
                  </a:spcAft>
                  <a:buFont typeface="Arial" panose="020B0604020202020204" pitchFamily="34" charset="0"/>
                  <a:buNone/>
                </a:pPr>
                <a14:m>
                  <m:oMath xmlns:m="http://schemas.openxmlformats.org/officeDocument/2006/math">
                    <m:sSubSup>
                      <m:sSubSupPr>
                        <m:ctrlPr>
                          <a:rPr lang="en-US" altLang="vi-VN" sz="1500" i="1" dirty="0">
                            <a:latin typeface="Cambria Math" panose="02040503050406030204" pitchFamily="18" charset="0"/>
                            <a:sym typeface="+mn-ea"/>
                          </a:rPr>
                        </m:ctrlPr>
                      </m:sSubSupPr>
                      <m:e>
                        <m:r>
                          <m:rPr>
                            <m:sty m:val="p"/>
                          </m:rPr>
                          <a:rPr lang="en-US" altLang="vi-VN" sz="1500" b="0" i="0" dirty="0" smtClean="0">
                            <a:latin typeface="Cambria Math" panose="02040503050406030204" pitchFamily="18" charset="0"/>
                            <a:sym typeface="+mn-ea"/>
                          </a:rPr>
                          <m:t>z</m:t>
                        </m:r>
                      </m:e>
                      <m:sub>
                        <m:r>
                          <m:rPr>
                            <m:sty m:val="p"/>
                          </m:rPr>
                          <a:rPr lang="en-US" altLang="vi-VN" sz="1500" b="0" i="0" dirty="0">
                            <a:latin typeface="Cambria Math" panose="02040503050406030204" pitchFamily="18" charset="0"/>
                            <a:sym typeface="+mn-ea"/>
                          </a:rPr>
                          <m:t>i</m:t>
                        </m:r>
                      </m:sub>
                      <m:sup>
                        <m:d>
                          <m:dPr>
                            <m:ctrlPr>
                              <a:rPr lang="en-US" altLang="vi-VN" sz="1500" i="1" dirty="0">
                                <a:latin typeface="Cambria Math" panose="02040503050406030204" pitchFamily="18" charset="0"/>
                                <a:sym typeface="+mn-ea"/>
                              </a:rPr>
                            </m:ctrlPr>
                          </m:dPr>
                          <m:e>
                            <m:r>
                              <a:rPr lang="en-US" altLang="vi-VN" sz="1500" b="0" i="0" dirty="0" smtClean="0">
                                <a:latin typeface="Cambria Math" panose="02040503050406030204" pitchFamily="18" charset="0"/>
                                <a:sym typeface="+mn-ea"/>
                              </a:rPr>
                              <m:t>1</m:t>
                            </m:r>
                          </m:e>
                        </m:d>
                      </m:sup>
                    </m:sSubSup>
                    <m:r>
                      <a:rPr lang="en-US" altLang="vi-VN" sz="1500" b="0" i="0" dirty="0" smtClean="0">
                        <a:latin typeface="Cambria Math" panose="02040503050406030204" pitchFamily="18" charset="0"/>
                        <a:sym typeface="+mn-ea"/>
                      </a:rPr>
                      <m:t>=</m:t>
                    </m:r>
                  </m:oMath>
                </a14:m>
                <a:r>
                  <a:rPr lang="en-US" altLang="vi-VN" sz="1500" dirty="0">
                    <a:latin typeface="+mj-lt"/>
                    <a:cs typeface="Calibri" panose="020F0502020204030204" pitchFamily="34" charset="0"/>
                    <a:sym typeface="+mn-ea"/>
                  </a:rPr>
                  <a:t> </a:t>
                </a:r>
                <a14:m>
                  <m:oMath xmlns:m="http://schemas.openxmlformats.org/officeDocument/2006/math">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Σ</m:t>
                        </m:r>
                      </m:e>
                      <m:sub>
                        <m:r>
                          <m:rPr>
                            <m:sty m:val="p"/>
                          </m:rPr>
                          <a:rPr lang="en-US" altLang="vi-VN" sz="1500" b="0" i="0" dirty="0">
                            <a:latin typeface="Cambria Math" panose="02040503050406030204" pitchFamily="18" charset="0"/>
                            <a:sym typeface="+mn-ea"/>
                          </a:rPr>
                          <m:t>i</m:t>
                        </m:r>
                        <m:r>
                          <a:rPr lang="en-US" altLang="vi-VN" sz="1500" b="0" i="0" dirty="0" smtClean="0">
                            <a:latin typeface="Cambria Math" panose="02040503050406030204" pitchFamily="18" charset="0"/>
                            <a:sym typeface="+mn-ea"/>
                          </a:rPr>
                          <m:t>=1</m:t>
                        </m:r>
                      </m:sub>
                      <m:sup>
                        <m:r>
                          <m:rPr>
                            <m:sty m:val="p"/>
                          </m:rPr>
                          <a:rPr lang="en-US" altLang="vi-VN" sz="1500" b="0" i="0" dirty="0" smtClean="0">
                            <a:latin typeface="Cambria Math" panose="02040503050406030204" pitchFamily="18" charset="0"/>
                            <a:sym typeface="+mn-ea"/>
                          </a:rPr>
                          <m:t>n</m:t>
                        </m:r>
                      </m:sup>
                    </m:sSubSup>
                    <m:sSubSup>
                      <m:sSubSupPr>
                        <m:ctrlPr>
                          <a:rPr lang="en-US" altLang="vi-VN" sz="1500" i="1" dirty="0">
                            <a:latin typeface="Cambria Math" panose="02040503050406030204" pitchFamily="18" charset="0"/>
                            <a:sym typeface="+mn-ea"/>
                          </a:rPr>
                        </m:ctrlPr>
                      </m:sSubSupPr>
                      <m:e>
                        <m:r>
                          <m:rPr>
                            <m:sty m:val="p"/>
                          </m:rPr>
                          <a:rPr lang="en-US" altLang="vi-VN" sz="1500" b="0" i="0" dirty="0" smtClean="0">
                            <a:latin typeface="Cambria Math" panose="02040503050406030204" pitchFamily="18" charset="0"/>
                            <a:sym typeface="+mn-ea"/>
                          </a:rPr>
                          <m:t>w</m:t>
                        </m:r>
                      </m:e>
                      <m:sub>
                        <m:r>
                          <m:rPr>
                            <m:sty m:val="p"/>
                          </m:rPr>
                          <a:rPr lang="en-US" altLang="vi-VN" sz="1500" b="0" i="0" dirty="0" smtClean="0">
                            <a:latin typeface="Cambria Math" panose="02040503050406030204" pitchFamily="18" charset="0"/>
                            <a:sym typeface="+mn-ea"/>
                          </a:rPr>
                          <m:t>ij</m:t>
                        </m:r>
                      </m:sub>
                      <m:sup>
                        <m:r>
                          <a:rPr lang="en-US" altLang="vi-VN" sz="1500" b="0" i="0" dirty="0" smtClean="0">
                            <a:latin typeface="Cambria Math" panose="02040503050406030204" pitchFamily="18" charset="0"/>
                            <a:sym typeface="+mn-ea"/>
                          </a:rPr>
                          <m:t>(1)</m:t>
                        </m:r>
                      </m:sup>
                    </m:sSubSup>
                    <m:sSub>
                      <m:sSubPr>
                        <m:ctrlPr>
                          <a:rPr lang="en-US" altLang="vi-VN" sz="1500" i="1" dirty="0">
                            <a:latin typeface="Cambria Math" panose="02040503050406030204" pitchFamily="18" charset="0"/>
                            <a:ea typeface="Calibri" panose="020F0502020204030204" pitchFamily="34" charset="0"/>
                            <a:cs typeface="Cambria Math" panose="02040503050406030204" pitchFamily="18" charset="0"/>
                            <a:sym typeface="+mn-ea"/>
                          </a:rPr>
                        </m:ctrlPr>
                      </m:sSubPr>
                      <m:e>
                        <m:r>
                          <m:rPr>
                            <m:sty m:val="p"/>
                          </m:rPr>
                          <a:rPr lang="en-US" altLang="vi-VN" sz="1500" b="0" i="0" dirty="0" smtClean="0">
                            <a:latin typeface="Cambria Math" panose="02040503050406030204" pitchFamily="18" charset="0"/>
                            <a:ea typeface="Calibri" panose="020F0502020204030204" pitchFamily="34" charset="0"/>
                            <a:cs typeface="Cambria Math" panose="02040503050406030204" pitchFamily="18" charset="0"/>
                            <a:sym typeface="+mn-ea"/>
                          </a:rPr>
                          <m:t>w</m:t>
                        </m:r>
                      </m:e>
                      <m:sub>
                        <m:r>
                          <m:rPr>
                            <m:sty m:val="p"/>
                          </m:rPr>
                          <a:rPr lang="en-US" altLang="vi-VN" sz="1500" b="0" i="0" dirty="0" smtClean="0">
                            <a:latin typeface="Cambria Math" panose="02040503050406030204" pitchFamily="18" charset="0"/>
                            <a:ea typeface="Calibri" panose="020F0502020204030204" pitchFamily="34" charset="0"/>
                            <a:cs typeface="Cambria Math" panose="02040503050406030204" pitchFamily="18" charset="0"/>
                            <a:sym typeface="+mn-ea"/>
                          </a:rPr>
                          <m:t>j</m:t>
                        </m:r>
                      </m:sub>
                    </m:sSub>
                  </m:oMath>
                </a14:m>
                <a:r>
                  <a:rPr lang="en-US" altLang="en-US" sz="1500" dirty="0">
                    <a:latin typeface="+mj-lt"/>
                    <a:ea typeface="Calibri" panose="020F0502020204030204" pitchFamily="34" charset="0"/>
                    <a:cs typeface="Calibri" panose="020F0502020204030204" pitchFamily="34" charset="0"/>
                  </a:rPr>
                  <a:t> + </a:t>
                </a:r>
                <a14:m>
                  <m:oMath xmlns:m="http://schemas.openxmlformats.org/officeDocument/2006/math">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a</m:t>
                        </m:r>
                      </m:e>
                      <m:sub>
                        <m:r>
                          <m:rPr>
                            <m:sty m:val="p"/>
                          </m:rPr>
                          <a:rPr lang="en-US" altLang="vi-VN" sz="1500" b="0" i="0" dirty="0" smtClean="0">
                            <a:latin typeface="Cambria Math" panose="02040503050406030204" pitchFamily="18" charset="0"/>
                            <a:sym typeface="+mn-ea"/>
                          </a:rPr>
                          <m:t>j</m:t>
                        </m:r>
                      </m:sub>
                      <m:sup>
                        <m:d>
                          <m:dPr>
                            <m:ctrlPr>
                              <a:rPr lang="en-US" altLang="vi-VN" sz="1500" i="1" dirty="0">
                                <a:latin typeface="Cambria Math" panose="02040503050406030204" pitchFamily="18" charset="0"/>
                                <a:sym typeface="+mn-ea"/>
                              </a:rPr>
                            </m:ctrlPr>
                          </m:dPr>
                          <m:e>
                            <m:r>
                              <a:rPr lang="en-US" altLang="vi-VN" sz="1500" b="0" i="0" dirty="0" smtClean="0">
                                <a:latin typeface="Cambria Math" panose="02040503050406030204" pitchFamily="18" charset="0"/>
                                <a:sym typeface="+mn-ea"/>
                              </a:rPr>
                              <m:t>1</m:t>
                            </m:r>
                          </m:e>
                        </m:d>
                      </m:sup>
                    </m:sSubSup>
                  </m:oMath>
                </a14:m>
                <a:endParaRPr lang="vi-VN" altLang="en-US" sz="1500" dirty="0">
                  <a:latin typeface="+mj-lt"/>
                  <a:ea typeface="Calibri" panose="020F0502020204030204" pitchFamily="34" charset="0"/>
                  <a:cs typeface="Calibri" panose="020F0502020204030204" pitchFamily="34" charset="0"/>
                </a:endParaRPr>
              </a:p>
              <a:p>
                <a:pPr marL="342900" indent="-342900" algn="just" fontAlgn="base">
                  <a:spcBef>
                    <a:spcPts val="600"/>
                  </a:spcBef>
                  <a:spcAft>
                    <a:spcPts val="600"/>
                  </a:spcAft>
                  <a:buFont typeface="Arial" panose="020B0604020202020204" pitchFamily="34" charset="0"/>
                  <a:buChar char="•"/>
                </a:pPr>
                <a:r>
                  <a:rPr lang="en-US" altLang="vi-VN" sz="1500">
                    <a:latin typeface="+mj-lt"/>
                    <a:ea typeface="Calibri" panose="020F0502020204030204" pitchFamily="34" charset="0"/>
                    <a:cs typeface="Calibri" panose="020F0502020204030204" pitchFamily="34" charset="0"/>
                    <a:sym typeface="+mn-ea"/>
                  </a:rPr>
                  <a:t>High-Order Terms:</a:t>
                </a:r>
                <a:endParaRPr lang="en-US" altLang="vi-VN" sz="1500" dirty="0">
                  <a:latin typeface="+mj-lt"/>
                  <a:ea typeface="Calibri" panose="020F0502020204030204" pitchFamily="34" charset="0"/>
                  <a:cs typeface="Calibri" panose="020F0502020204030204" pitchFamily="34" charset="0"/>
                  <a:sym typeface="+mn-ea"/>
                </a:endParaRPr>
              </a:p>
              <a:p>
                <a:pPr indent="0" algn="just" fontAlgn="base">
                  <a:spcBef>
                    <a:spcPts val="600"/>
                  </a:spcBef>
                  <a:spcAft>
                    <a:spcPts val="600"/>
                  </a:spcAft>
                  <a:buFont typeface="Arial" panose="020B0604020202020204" pitchFamily="34" charset="0"/>
                  <a:buNone/>
                </a:pPr>
                <a14:m>
                  <m:oMath xmlns:m="http://schemas.openxmlformats.org/officeDocument/2006/math">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z</m:t>
                        </m:r>
                      </m:e>
                      <m:sub>
                        <m:r>
                          <m:rPr>
                            <m:sty m:val="p"/>
                          </m:rPr>
                          <a:rPr lang="en-US" altLang="vi-VN" sz="1500" b="0" i="0" dirty="0">
                            <a:latin typeface="Cambria Math" panose="02040503050406030204" pitchFamily="18" charset="0"/>
                            <a:sym typeface="+mn-ea"/>
                          </a:rPr>
                          <m:t>i</m:t>
                        </m:r>
                      </m:sub>
                      <m:sup>
                        <m:d>
                          <m:dPr>
                            <m:ctrlPr>
                              <a:rPr lang="en-US" altLang="vi-VN" sz="1500" i="1" dirty="0">
                                <a:latin typeface="Cambria Math" panose="02040503050406030204" pitchFamily="18" charset="0"/>
                                <a:sym typeface="+mn-ea"/>
                              </a:rPr>
                            </m:ctrlPr>
                          </m:dPr>
                          <m:e>
                            <m:r>
                              <a:rPr lang="en-US" altLang="vi-VN" sz="1500" b="0" i="0" dirty="0" smtClean="0">
                                <a:latin typeface="Cambria Math" panose="02040503050406030204" pitchFamily="18" charset="0"/>
                                <a:sym typeface="+mn-ea"/>
                              </a:rPr>
                              <m:t>2</m:t>
                            </m:r>
                          </m:e>
                        </m:d>
                      </m:sup>
                    </m:sSubSup>
                    <m:r>
                      <a:rPr lang="en-US" altLang="vi-VN" sz="1500" b="0" i="0" dirty="0">
                        <a:latin typeface="Cambria Math" panose="02040503050406030204" pitchFamily="18" charset="0"/>
                        <a:sym typeface="+mn-ea"/>
                      </a:rPr>
                      <m:t>=</m:t>
                    </m:r>
                  </m:oMath>
                </a14:m>
                <a:r>
                  <a:rPr lang="en-US" altLang="vi-VN" sz="1500" dirty="0">
                    <a:latin typeface="+mj-lt"/>
                    <a:cs typeface="Calibri" panose="020F0502020204030204" pitchFamily="34" charset="0"/>
                    <a:sym typeface="+mn-ea"/>
                  </a:rPr>
                  <a:t> </a:t>
                </a:r>
                <a14:m>
                  <m:oMath xmlns:m="http://schemas.openxmlformats.org/officeDocument/2006/math">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Σ</m:t>
                        </m:r>
                      </m:e>
                      <m:sub>
                        <m:r>
                          <m:rPr>
                            <m:sty m:val="p"/>
                          </m:rPr>
                          <a:rPr lang="en-US" altLang="vi-VN" sz="1500" b="0" i="0" dirty="0">
                            <a:latin typeface="Cambria Math" panose="02040503050406030204" pitchFamily="18" charset="0"/>
                            <a:sym typeface="+mn-ea"/>
                          </a:rPr>
                          <m:t>i</m:t>
                        </m:r>
                        <m:r>
                          <a:rPr lang="en-US" altLang="vi-VN" sz="1500" b="0" i="0" dirty="0">
                            <a:latin typeface="Cambria Math" panose="02040503050406030204" pitchFamily="18" charset="0"/>
                            <a:sym typeface="+mn-ea"/>
                          </a:rPr>
                          <m:t>=1</m:t>
                        </m:r>
                      </m:sub>
                      <m:sup>
                        <m:r>
                          <m:rPr>
                            <m:sty m:val="p"/>
                          </m:rPr>
                          <a:rPr lang="en-US" altLang="vi-VN" sz="1500" b="0" i="0" dirty="0">
                            <a:latin typeface="Cambria Math" panose="02040503050406030204" pitchFamily="18" charset="0"/>
                            <a:sym typeface="+mn-ea"/>
                          </a:rPr>
                          <m:t>n</m:t>
                        </m:r>
                      </m:sup>
                    </m:sSubSup>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Σ</m:t>
                        </m:r>
                      </m:e>
                      <m:sub>
                        <m:r>
                          <m:rPr>
                            <m:sty m:val="p"/>
                          </m:rPr>
                          <a:rPr lang="en-US" altLang="vi-VN" sz="1500" b="0" i="0" dirty="0" smtClean="0">
                            <a:latin typeface="Cambria Math" panose="02040503050406030204" pitchFamily="18" charset="0"/>
                            <a:sym typeface="+mn-ea"/>
                          </a:rPr>
                          <m:t>k</m:t>
                        </m:r>
                        <m:r>
                          <a:rPr lang="en-US" altLang="vi-VN" sz="1500" b="0" i="0" dirty="0">
                            <a:latin typeface="Cambria Math" panose="02040503050406030204" pitchFamily="18" charset="0"/>
                            <a:sym typeface="+mn-ea"/>
                          </a:rPr>
                          <m:t>=</m:t>
                        </m:r>
                        <m:r>
                          <m:rPr>
                            <m:sty m:val="p"/>
                          </m:rPr>
                          <a:rPr lang="en-US" altLang="vi-VN" sz="1500" b="0" i="0" dirty="0" smtClean="0">
                            <a:latin typeface="Cambria Math" panose="02040503050406030204" pitchFamily="18" charset="0"/>
                            <a:sym typeface="+mn-ea"/>
                          </a:rPr>
                          <m:t>j</m:t>
                        </m:r>
                      </m:sub>
                      <m:sup>
                        <m:r>
                          <m:rPr>
                            <m:sty m:val="p"/>
                          </m:rPr>
                          <a:rPr lang="en-US" altLang="vi-VN" sz="1500" b="0" i="0" dirty="0">
                            <a:latin typeface="Cambria Math" panose="02040503050406030204" pitchFamily="18" charset="0"/>
                            <a:sym typeface="+mn-ea"/>
                          </a:rPr>
                          <m:t>n</m:t>
                        </m:r>
                      </m:sup>
                    </m:sSubSup>
                  </m:oMath>
                </a14:m>
                <a:r>
                  <a:rPr lang="en-US" altLang="vi-VN" sz="1500" dirty="0">
                    <a:latin typeface="+mj-lt"/>
                    <a:cs typeface="Calibri" panose="020F0502020204030204" pitchFamily="34" charset="0"/>
                    <a:sym typeface="+mn-ea"/>
                  </a:rPr>
                  <a:t> </a:t>
                </a:r>
                <a14:m>
                  <m:oMath xmlns:m="http://schemas.openxmlformats.org/officeDocument/2006/math">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w</m:t>
                        </m:r>
                      </m:e>
                      <m:sub>
                        <m:r>
                          <m:rPr>
                            <m:sty m:val="p"/>
                          </m:rPr>
                          <a:rPr lang="en-US" altLang="vi-VN" sz="1500" b="0" i="0" dirty="0">
                            <a:latin typeface="Cambria Math" panose="02040503050406030204" pitchFamily="18" charset="0"/>
                            <a:sym typeface="+mn-ea"/>
                          </a:rPr>
                          <m:t>ij</m:t>
                        </m:r>
                        <m:r>
                          <m:rPr>
                            <m:sty m:val="p"/>
                          </m:rPr>
                          <a:rPr lang="en-US" altLang="vi-VN" sz="1500" b="0" i="0" dirty="0" smtClean="0">
                            <a:latin typeface="Cambria Math" panose="02040503050406030204" pitchFamily="18" charset="0"/>
                            <a:sym typeface="+mn-ea"/>
                          </a:rPr>
                          <m:t>k</m:t>
                        </m:r>
                      </m:sub>
                      <m:sup>
                        <m:r>
                          <a:rPr lang="en-US" altLang="vi-VN" sz="1500" b="0" i="0" dirty="0">
                            <a:latin typeface="Cambria Math" panose="02040503050406030204" pitchFamily="18" charset="0"/>
                            <a:sym typeface="+mn-ea"/>
                          </a:rPr>
                          <m:t>(</m:t>
                        </m:r>
                        <m:r>
                          <a:rPr lang="en-US" altLang="vi-VN" sz="1500" b="0" i="0" dirty="0" smtClean="0">
                            <a:latin typeface="Cambria Math" panose="02040503050406030204" pitchFamily="18" charset="0"/>
                            <a:sym typeface="+mn-ea"/>
                          </a:rPr>
                          <m:t>2</m:t>
                        </m:r>
                        <m:r>
                          <a:rPr lang="en-US" altLang="vi-VN" sz="1500" b="0" i="0" dirty="0">
                            <a:latin typeface="Cambria Math" panose="02040503050406030204" pitchFamily="18" charset="0"/>
                            <a:sym typeface="+mn-ea"/>
                          </a:rPr>
                          <m:t>)</m:t>
                        </m:r>
                      </m:sup>
                    </m:sSubSup>
                    <m:sSub>
                      <m:sSubPr>
                        <m:ctrlPr>
                          <a:rPr lang="en-US" sz="1500" i="1" dirty="0">
                            <a:latin typeface="Cambria Math" panose="02040503050406030204" pitchFamily="18" charset="0"/>
                          </a:rPr>
                        </m:ctrlPr>
                      </m:sSubPr>
                      <m:e>
                        <m:r>
                          <m:rPr>
                            <m:sty m:val="p"/>
                          </m:rPr>
                          <a:rPr lang="en-US" sz="1500" b="0" i="0" dirty="0">
                            <a:latin typeface="Cambria Math" panose="02040503050406030204" pitchFamily="18" charset="0"/>
                          </a:rPr>
                          <m:t>x</m:t>
                        </m:r>
                      </m:e>
                      <m:sub>
                        <m:r>
                          <m:rPr>
                            <m:sty m:val="p"/>
                          </m:rPr>
                          <a:rPr lang="en-US" sz="1500" b="0" i="0" dirty="0" smtClean="0">
                            <a:latin typeface="Cambria Math" panose="02040503050406030204" pitchFamily="18" charset="0"/>
                          </a:rPr>
                          <m:t>j</m:t>
                        </m:r>
                      </m:sub>
                    </m:sSub>
                    <m:sSub>
                      <m:sSubPr>
                        <m:ctrlPr>
                          <a:rPr lang="en-US" sz="1500" i="1" dirty="0">
                            <a:latin typeface="Cambria Math" panose="02040503050406030204" pitchFamily="18" charset="0"/>
                          </a:rPr>
                        </m:ctrlPr>
                      </m:sSubPr>
                      <m:e>
                        <m:r>
                          <m:rPr>
                            <m:sty m:val="p"/>
                          </m:rPr>
                          <a:rPr lang="en-US" sz="1500" b="0" i="0" dirty="0">
                            <a:latin typeface="Cambria Math" panose="02040503050406030204" pitchFamily="18" charset="0"/>
                          </a:rPr>
                          <m:t>x</m:t>
                        </m:r>
                      </m:e>
                      <m:sub>
                        <m:r>
                          <m:rPr>
                            <m:sty m:val="p"/>
                          </m:rPr>
                          <a:rPr lang="en-US" sz="1500" b="0" i="0" dirty="0" smtClean="0">
                            <a:latin typeface="Cambria Math" panose="02040503050406030204" pitchFamily="18" charset="0"/>
                          </a:rPr>
                          <m:t>k</m:t>
                        </m:r>
                      </m:sub>
                    </m:sSub>
                  </m:oMath>
                </a14:m>
                <a:endParaRPr lang="en-US" altLang="vi-VN" sz="1500" dirty="0">
                  <a:latin typeface="+mj-lt"/>
                  <a:ea typeface="Calibri" panose="020F0502020204030204" pitchFamily="34" charset="0"/>
                  <a:cs typeface="Calibri" panose="020F0502020204030204" pitchFamily="34" charset="0"/>
                  <a:sym typeface="+mn-ea"/>
                </a:endParaRPr>
              </a:p>
              <a:p>
                <a:pPr indent="0" algn="just" fontAlgn="base">
                  <a:spcBef>
                    <a:spcPts val="600"/>
                  </a:spcBef>
                  <a:spcAft>
                    <a:spcPts val="600"/>
                  </a:spcAft>
                  <a:buFont typeface="Arial" panose="020B0604020202020204" pitchFamily="34" charset="0"/>
                  <a:buNone/>
                </a:pPr>
                <a14:m>
                  <m:oMath xmlns:m="http://schemas.openxmlformats.org/officeDocument/2006/math">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z</m:t>
                        </m:r>
                      </m:e>
                      <m:sub>
                        <m:r>
                          <m:rPr>
                            <m:sty m:val="p"/>
                          </m:rPr>
                          <a:rPr lang="en-US" altLang="vi-VN" sz="1500" b="0" i="0" dirty="0">
                            <a:latin typeface="Cambria Math" panose="02040503050406030204" pitchFamily="18" charset="0"/>
                            <a:sym typeface="+mn-ea"/>
                          </a:rPr>
                          <m:t>i</m:t>
                        </m:r>
                      </m:sub>
                      <m:sup>
                        <m:d>
                          <m:dPr>
                            <m:ctrlPr>
                              <a:rPr lang="en-US" altLang="vi-VN" sz="1500" i="1" dirty="0">
                                <a:latin typeface="Cambria Math" panose="02040503050406030204" pitchFamily="18" charset="0"/>
                                <a:sym typeface="+mn-ea"/>
                              </a:rPr>
                            </m:ctrlPr>
                          </m:dPr>
                          <m:e>
                            <m:r>
                              <a:rPr lang="en-US" altLang="vi-VN" sz="1500" b="0" i="0" dirty="0" smtClean="0">
                                <a:latin typeface="Cambria Math" panose="02040503050406030204" pitchFamily="18" charset="0"/>
                                <a:sym typeface="+mn-ea"/>
                              </a:rPr>
                              <m:t>3</m:t>
                            </m:r>
                          </m:e>
                        </m:d>
                      </m:sup>
                    </m:sSubSup>
                    <m:r>
                      <a:rPr lang="en-US" altLang="vi-VN" sz="1500" b="0" i="0" dirty="0">
                        <a:latin typeface="Cambria Math" panose="02040503050406030204" pitchFamily="18" charset="0"/>
                        <a:sym typeface="+mn-ea"/>
                      </a:rPr>
                      <m:t>=</m:t>
                    </m:r>
                  </m:oMath>
                </a14:m>
                <a:r>
                  <a:rPr lang="en-US" altLang="vi-VN" sz="1500" dirty="0">
                    <a:latin typeface="+mj-lt"/>
                    <a:cs typeface="Calibri" panose="020F0502020204030204" pitchFamily="34" charset="0"/>
                    <a:sym typeface="+mn-ea"/>
                  </a:rPr>
                  <a:t> </a:t>
                </a:r>
                <a14:m>
                  <m:oMath xmlns:m="http://schemas.openxmlformats.org/officeDocument/2006/math">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Σ</m:t>
                        </m:r>
                      </m:e>
                      <m:sub>
                        <m:r>
                          <m:rPr>
                            <m:sty m:val="p"/>
                          </m:rPr>
                          <a:rPr lang="en-US" altLang="vi-VN" sz="1500" b="0" i="0" dirty="0">
                            <a:latin typeface="Cambria Math" panose="02040503050406030204" pitchFamily="18" charset="0"/>
                            <a:sym typeface="+mn-ea"/>
                          </a:rPr>
                          <m:t>i</m:t>
                        </m:r>
                        <m:r>
                          <a:rPr lang="en-US" altLang="vi-VN" sz="1500" b="0" i="0" dirty="0">
                            <a:latin typeface="Cambria Math" panose="02040503050406030204" pitchFamily="18" charset="0"/>
                            <a:sym typeface="+mn-ea"/>
                          </a:rPr>
                          <m:t>=1</m:t>
                        </m:r>
                      </m:sub>
                      <m:sup>
                        <m:r>
                          <m:rPr>
                            <m:sty m:val="p"/>
                          </m:rPr>
                          <a:rPr lang="en-US" altLang="vi-VN" sz="1500" b="0" i="0" dirty="0">
                            <a:latin typeface="Cambria Math" panose="02040503050406030204" pitchFamily="18" charset="0"/>
                            <a:sym typeface="+mn-ea"/>
                          </a:rPr>
                          <m:t>n</m:t>
                        </m:r>
                      </m:sup>
                    </m:sSubSup>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Σ</m:t>
                        </m:r>
                      </m:e>
                      <m:sub>
                        <m:r>
                          <m:rPr>
                            <m:sty m:val="p"/>
                          </m:rPr>
                          <a:rPr lang="en-US" altLang="vi-VN" sz="1500" b="0" i="0" dirty="0">
                            <a:latin typeface="Cambria Math" panose="02040503050406030204" pitchFamily="18" charset="0"/>
                            <a:sym typeface="+mn-ea"/>
                          </a:rPr>
                          <m:t>k</m:t>
                        </m:r>
                        <m:r>
                          <a:rPr lang="en-US" altLang="vi-VN" sz="1500" b="0" i="0" dirty="0">
                            <a:latin typeface="Cambria Math" panose="02040503050406030204" pitchFamily="18" charset="0"/>
                            <a:sym typeface="+mn-ea"/>
                          </a:rPr>
                          <m:t>=</m:t>
                        </m:r>
                        <m:r>
                          <m:rPr>
                            <m:sty m:val="p"/>
                          </m:rPr>
                          <a:rPr lang="en-US" altLang="vi-VN" sz="1500" b="0" i="0" dirty="0">
                            <a:latin typeface="Cambria Math" panose="02040503050406030204" pitchFamily="18" charset="0"/>
                            <a:sym typeface="+mn-ea"/>
                          </a:rPr>
                          <m:t>j</m:t>
                        </m:r>
                      </m:sub>
                      <m:sup>
                        <m:r>
                          <m:rPr>
                            <m:sty m:val="p"/>
                          </m:rPr>
                          <a:rPr lang="en-US" altLang="vi-VN" sz="1500" b="0" i="0" dirty="0">
                            <a:latin typeface="Cambria Math" panose="02040503050406030204" pitchFamily="18" charset="0"/>
                            <a:sym typeface="+mn-ea"/>
                          </a:rPr>
                          <m:t>n</m:t>
                        </m:r>
                      </m:sup>
                    </m:sSubSup>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Σ</m:t>
                        </m:r>
                      </m:e>
                      <m:sub>
                        <m:r>
                          <m:rPr>
                            <m:sty m:val="p"/>
                          </m:rPr>
                          <a:rPr lang="en-US" altLang="vi-VN" sz="1500" b="0" i="0" dirty="0" smtClean="0">
                            <a:latin typeface="Cambria Math" panose="02040503050406030204" pitchFamily="18" charset="0"/>
                            <a:sym typeface="+mn-ea"/>
                          </a:rPr>
                          <m:t>l</m:t>
                        </m:r>
                        <m:r>
                          <a:rPr lang="en-US" altLang="vi-VN" sz="1500" b="0" i="0" dirty="0">
                            <a:latin typeface="Cambria Math" panose="02040503050406030204" pitchFamily="18" charset="0"/>
                            <a:sym typeface="+mn-ea"/>
                          </a:rPr>
                          <m:t>=</m:t>
                        </m:r>
                        <m:r>
                          <m:rPr>
                            <m:sty m:val="p"/>
                          </m:rPr>
                          <a:rPr lang="en-US" altLang="vi-VN" sz="1500" b="0" i="0" dirty="0" smtClean="0">
                            <a:latin typeface="Cambria Math" panose="02040503050406030204" pitchFamily="18" charset="0"/>
                            <a:sym typeface="+mn-ea"/>
                          </a:rPr>
                          <m:t>k</m:t>
                        </m:r>
                      </m:sub>
                      <m:sup>
                        <m:r>
                          <m:rPr>
                            <m:sty m:val="p"/>
                          </m:rPr>
                          <a:rPr lang="en-US" altLang="vi-VN" sz="1500" b="0" i="0" dirty="0">
                            <a:latin typeface="Cambria Math" panose="02040503050406030204" pitchFamily="18" charset="0"/>
                            <a:sym typeface="+mn-ea"/>
                          </a:rPr>
                          <m:t>n</m:t>
                        </m:r>
                      </m:sup>
                    </m:sSubSup>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w</m:t>
                        </m:r>
                      </m:e>
                      <m:sub>
                        <m:r>
                          <m:rPr>
                            <m:sty m:val="p"/>
                          </m:rPr>
                          <a:rPr lang="en-US" altLang="vi-VN" sz="1500" b="0" i="0" dirty="0">
                            <a:latin typeface="Cambria Math" panose="02040503050406030204" pitchFamily="18" charset="0"/>
                            <a:sym typeface="+mn-ea"/>
                          </a:rPr>
                          <m:t>ijk</m:t>
                        </m:r>
                        <m:r>
                          <m:rPr>
                            <m:sty m:val="p"/>
                          </m:rPr>
                          <a:rPr lang="en-US" altLang="vi-VN" sz="1500" b="0" i="0" dirty="0" smtClean="0">
                            <a:latin typeface="Cambria Math" panose="02040503050406030204" pitchFamily="18" charset="0"/>
                            <a:sym typeface="+mn-ea"/>
                          </a:rPr>
                          <m:t>l</m:t>
                        </m:r>
                      </m:sub>
                      <m:sup>
                        <m:r>
                          <a:rPr lang="en-US" altLang="vi-VN" sz="1500" b="0" i="0" dirty="0">
                            <a:latin typeface="Cambria Math" panose="02040503050406030204" pitchFamily="18" charset="0"/>
                            <a:sym typeface="+mn-ea"/>
                          </a:rPr>
                          <m:t>(</m:t>
                        </m:r>
                        <m:r>
                          <a:rPr lang="en-US" altLang="vi-VN" sz="1500" b="0" i="0" dirty="0" smtClean="0">
                            <a:latin typeface="Cambria Math" panose="02040503050406030204" pitchFamily="18" charset="0"/>
                            <a:sym typeface="+mn-ea"/>
                          </a:rPr>
                          <m:t>3</m:t>
                        </m:r>
                        <m:r>
                          <a:rPr lang="en-US" altLang="vi-VN" sz="1500" b="0" i="0" dirty="0">
                            <a:latin typeface="Cambria Math" panose="02040503050406030204" pitchFamily="18" charset="0"/>
                            <a:sym typeface="+mn-ea"/>
                          </a:rPr>
                          <m:t>)</m:t>
                        </m:r>
                      </m:sup>
                    </m:sSubSup>
                    <m:sSub>
                      <m:sSubPr>
                        <m:ctrlPr>
                          <a:rPr lang="en-US" sz="1500" i="1" dirty="0">
                            <a:latin typeface="Cambria Math" panose="02040503050406030204" pitchFamily="18" charset="0"/>
                          </a:rPr>
                        </m:ctrlPr>
                      </m:sSubPr>
                      <m:e>
                        <m:r>
                          <m:rPr>
                            <m:sty m:val="p"/>
                          </m:rPr>
                          <a:rPr lang="en-US" sz="1500" b="0" i="0" dirty="0">
                            <a:latin typeface="Cambria Math" panose="02040503050406030204" pitchFamily="18" charset="0"/>
                          </a:rPr>
                          <m:t>x</m:t>
                        </m:r>
                      </m:e>
                      <m:sub>
                        <m:r>
                          <m:rPr>
                            <m:sty m:val="p"/>
                          </m:rPr>
                          <a:rPr lang="en-US" sz="1500" b="0" i="0" dirty="0">
                            <a:latin typeface="Cambria Math" panose="02040503050406030204" pitchFamily="18" charset="0"/>
                          </a:rPr>
                          <m:t>j</m:t>
                        </m:r>
                      </m:sub>
                    </m:sSub>
                    <m:sSub>
                      <m:sSubPr>
                        <m:ctrlPr>
                          <a:rPr lang="en-US" sz="1500" i="1" dirty="0">
                            <a:latin typeface="Cambria Math" panose="02040503050406030204" pitchFamily="18" charset="0"/>
                          </a:rPr>
                        </m:ctrlPr>
                      </m:sSubPr>
                      <m:e>
                        <m:r>
                          <m:rPr>
                            <m:sty m:val="p"/>
                          </m:rPr>
                          <a:rPr lang="en-US" sz="1500" b="0" i="0" dirty="0">
                            <a:latin typeface="Cambria Math" panose="02040503050406030204" pitchFamily="18" charset="0"/>
                          </a:rPr>
                          <m:t>x</m:t>
                        </m:r>
                      </m:e>
                      <m:sub>
                        <m:r>
                          <m:rPr>
                            <m:sty m:val="p"/>
                          </m:rPr>
                          <a:rPr lang="en-US" sz="1500" b="0" i="0" dirty="0">
                            <a:latin typeface="Cambria Math" panose="02040503050406030204" pitchFamily="18" charset="0"/>
                          </a:rPr>
                          <m:t>k</m:t>
                        </m:r>
                      </m:sub>
                    </m:sSub>
                    <m:sSub>
                      <m:sSubPr>
                        <m:ctrlPr>
                          <a:rPr lang="en-US" sz="1500" i="1" dirty="0">
                            <a:latin typeface="Cambria Math" panose="02040503050406030204" pitchFamily="18" charset="0"/>
                          </a:rPr>
                        </m:ctrlPr>
                      </m:sSubPr>
                      <m:e>
                        <m:r>
                          <m:rPr>
                            <m:sty m:val="p"/>
                          </m:rPr>
                          <a:rPr lang="en-US" sz="1500" b="0" i="0" dirty="0">
                            <a:latin typeface="Cambria Math" panose="02040503050406030204" pitchFamily="18" charset="0"/>
                          </a:rPr>
                          <m:t>x</m:t>
                        </m:r>
                      </m:e>
                      <m:sub>
                        <m:r>
                          <m:rPr>
                            <m:sty m:val="p"/>
                          </m:rPr>
                          <a:rPr lang="en-US" sz="1500" b="0" i="0" dirty="0" smtClean="0">
                            <a:latin typeface="Cambria Math" panose="02040503050406030204" pitchFamily="18" charset="0"/>
                          </a:rPr>
                          <m:t>l</m:t>
                        </m:r>
                      </m:sub>
                    </m:sSub>
                  </m:oMath>
                </a14:m>
                <a:endParaRPr lang="en-US" altLang="vi-VN" sz="1500" dirty="0">
                  <a:latin typeface="+mj-lt"/>
                  <a:ea typeface="Calibri" panose="020F0502020204030204" pitchFamily="34" charset="0"/>
                  <a:cs typeface="Calibri" panose="020F0502020204030204" pitchFamily="34" charset="0"/>
                  <a:sym typeface="+mn-ea"/>
                </a:endParaRPr>
              </a:p>
              <a:p>
                <a:pPr marL="342900" indent="-342900" algn="just" fontAlgn="base">
                  <a:spcBef>
                    <a:spcPts val="600"/>
                  </a:spcBef>
                  <a:spcAft>
                    <a:spcPts val="600"/>
                  </a:spcAft>
                  <a:buFont typeface="Arial" panose="020B0604020202020204" pitchFamily="34" charset="0"/>
                  <a:buChar char="•"/>
                </a:pPr>
                <a:r>
                  <a:rPr lang="en-US" altLang="vi-VN" sz="1500">
                    <a:latin typeface="+mj-lt"/>
                    <a:ea typeface="Calibri" panose="020F0502020204030204" pitchFamily="34" charset="0"/>
                    <a:cs typeface="Calibri" panose="020F0502020204030204" pitchFamily="34" charset="0"/>
                    <a:sym typeface="+mn-ea"/>
                  </a:rPr>
                  <a:t>Hidden Layer </a:t>
                </a:r>
                <a14:m>
                  <m:oMath xmlns:m="http://schemas.openxmlformats.org/officeDocument/2006/math">
                    <m:d>
                      <m:dPr>
                        <m:ctrlPr>
                          <a:rPr lang="en-US" altLang="vi-VN" sz="1500" i="1" dirty="0">
                            <a:latin typeface="Cambria Math" panose="02040503050406030204" pitchFamily="18" charset="0"/>
                            <a:sym typeface="+mn-ea"/>
                          </a:rPr>
                        </m:ctrlPr>
                      </m:dPr>
                      <m:e>
                        <m:r>
                          <m:rPr>
                            <m:sty m:val="p"/>
                          </m:rPr>
                          <a:rPr lang="en-US" altLang="vi-VN" sz="1500" b="0" i="0" dirty="0" smtClean="0">
                            <a:latin typeface="Cambria Math" panose="02040503050406030204" pitchFamily="18" charset="0"/>
                            <a:sym typeface="+mn-ea"/>
                          </a:rPr>
                          <m:t>l</m:t>
                        </m:r>
                      </m:e>
                    </m:d>
                    <m:r>
                      <a:rPr lang="en-US" altLang="vi-VN" sz="1500" b="0" i="0" dirty="0" smtClean="0">
                        <a:latin typeface="Cambria Math" panose="02040503050406030204" pitchFamily="18" charset="0"/>
                        <a:sym typeface="+mn-ea"/>
                      </a:rPr>
                      <m:t> </m:t>
                    </m:r>
                  </m:oMath>
                </a14:m>
                <a:endParaRPr lang="en-US" altLang="vi-VN" sz="1500" dirty="0">
                  <a:latin typeface="+mj-lt"/>
                  <a:cs typeface="Calibri" panose="020F0502020204030204" pitchFamily="34" charset="0"/>
                  <a:sym typeface="+mn-ea"/>
                </a:endParaRPr>
              </a:p>
              <a:p>
                <a:pPr algn="just" fontAlgn="base">
                  <a:spcBef>
                    <a:spcPts val="600"/>
                  </a:spcBef>
                  <a:spcAft>
                    <a:spcPts val="600"/>
                  </a:spcAft>
                </a:pPr>
                <a14:m>
                  <m:oMath xmlns:m="http://schemas.openxmlformats.org/officeDocument/2006/math">
                    <m:sSubSup>
                      <m:sSubSupPr>
                        <m:ctrlPr>
                          <a:rPr lang="en-US" altLang="vi-VN" sz="1500" i="1" dirty="0" smtClean="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z</m:t>
                        </m:r>
                      </m:e>
                      <m:sub>
                        <m:r>
                          <m:rPr>
                            <m:sty m:val="p"/>
                          </m:rPr>
                          <a:rPr lang="en-US" altLang="vi-VN" sz="1500" b="0" i="0" dirty="0">
                            <a:latin typeface="Cambria Math" panose="02040503050406030204" pitchFamily="18" charset="0"/>
                            <a:sym typeface="+mn-ea"/>
                          </a:rPr>
                          <m:t>i</m:t>
                        </m:r>
                      </m:sub>
                      <m:sup>
                        <m:d>
                          <m:dPr>
                            <m:ctrlPr>
                              <a:rPr lang="en-US" altLang="vi-VN" sz="1500" i="1" dirty="0">
                                <a:latin typeface="Cambria Math" panose="02040503050406030204" pitchFamily="18" charset="0"/>
                                <a:sym typeface="+mn-ea"/>
                              </a:rPr>
                            </m:ctrlPr>
                          </m:dPr>
                          <m:e>
                            <m:r>
                              <m:rPr>
                                <m:sty m:val="p"/>
                              </m:rPr>
                              <a:rPr lang="en-US" altLang="vi-VN" sz="1500" b="0" i="0" dirty="0" smtClean="0">
                                <a:latin typeface="Cambria Math" panose="02040503050406030204" pitchFamily="18" charset="0"/>
                                <a:sym typeface="+mn-ea"/>
                              </a:rPr>
                              <m:t>l</m:t>
                            </m:r>
                          </m:e>
                        </m:d>
                      </m:sup>
                    </m:sSubSup>
                  </m:oMath>
                </a14:m>
                <a:r>
                  <a:rPr lang="en-US" altLang="vi-VN" sz="1500" dirty="0">
                    <a:latin typeface="+mj-lt"/>
                    <a:cs typeface="Calibri" panose="020F0502020204030204" pitchFamily="34" charset="0"/>
                    <a:sym typeface="+mn-ea"/>
                  </a:rPr>
                  <a:t> </a:t>
                </a:r>
                <a14:m>
                  <m:oMath xmlns:m="http://schemas.openxmlformats.org/officeDocument/2006/math">
                    <m:r>
                      <a:rPr lang="en-US" altLang="vi-VN" sz="1500" b="0" i="0" dirty="0">
                        <a:latin typeface="Cambria Math" panose="02040503050406030204" pitchFamily="18" charset="0"/>
                        <a:sym typeface="+mn-ea"/>
                      </a:rPr>
                      <m:t>=</m:t>
                    </m:r>
                    <m:sSub>
                      <m:sSubPr>
                        <m:ctrlPr>
                          <a:rPr lang="en-US" altLang="vi-VN" sz="1500" i="1" dirty="0">
                            <a:latin typeface="Cambria Math" panose="02040503050406030204" pitchFamily="18" charset="0"/>
                            <a:sym typeface="+mn-ea"/>
                          </a:rPr>
                        </m:ctrlPr>
                      </m:sSubPr>
                      <m:e>
                        <m:r>
                          <m:rPr>
                            <m:sty m:val="p"/>
                          </m:rPr>
                          <a:rPr lang="en-US" altLang="vi-VN" sz="1500" b="0" i="0" dirty="0" smtClean="0">
                            <a:latin typeface="Cambria Math" panose="02040503050406030204" pitchFamily="18" charset="0"/>
                            <a:sym typeface="+mn-ea"/>
                          </a:rPr>
                          <m:t>Σ</m:t>
                        </m:r>
                      </m:e>
                      <m:sub>
                        <m:r>
                          <m:rPr>
                            <m:sty m:val="p"/>
                          </m:rPr>
                          <a:rPr lang="en-US" altLang="vi-VN" sz="1500" b="0" i="0" dirty="0" smtClean="0">
                            <a:latin typeface="Cambria Math" panose="02040503050406030204" pitchFamily="18" charset="0"/>
                            <a:sym typeface="+mn-ea"/>
                          </a:rPr>
                          <m:t>j</m:t>
                        </m:r>
                      </m:sub>
                    </m:sSub>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w</m:t>
                        </m:r>
                      </m:e>
                      <m:sub>
                        <m:r>
                          <m:rPr>
                            <m:sty m:val="p"/>
                          </m:rPr>
                          <a:rPr lang="en-US" altLang="vi-VN" sz="1500" b="0" i="0" dirty="0">
                            <a:latin typeface="Cambria Math" panose="02040503050406030204" pitchFamily="18" charset="0"/>
                            <a:sym typeface="+mn-ea"/>
                          </a:rPr>
                          <m:t>ij</m:t>
                        </m:r>
                      </m:sub>
                      <m:sup>
                        <m:d>
                          <m:dPr>
                            <m:ctrlPr>
                              <a:rPr lang="en-US" altLang="vi-VN" sz="1500" i="1" dirty="0">
                                <a:latin typeface="Cambria Math" panose="02040503050406030204" pitchFamily="18" charset="0"/>
                                <a:sym typeface="+mn-ea"/>
                              </a:rPr>
                            </m:ctrlPr>
                          </m:dPr>
                          <m:e>
                            <m:r>
                              <m:rPr>
                                <m:sty m:val="p"/>
                              </m:rPr>
                              <a:rPr lang="en-US" altLang="vi-VN" sz="1500" b="0" i="0" dirty="0">
                                <a:latin typeface="Cambria Math" panose="02040503050406030204" pitchFamily="18" charset="0"/>
                                <a:sym typeface="+mn-ea"/>
                              </a:rPr>
                              <m:t>l</m:t>
                            </m:r>
                          </m:e>
                        </m:d>
                      </m:sup>
                    </m:sSubSup>
                    <m:sSubSup>
                      <m:sSubSupPr>
                        <m:ctrlPr>
                          <a:rPr lang="en-US" altLang="vi-VN" sz="1500" i="1" dirty="0">
                            <a:latin typeface="Cambria Math" panose="02040503050406030204" pitchFamily="18" charset="0"/>
                            <a:sym typeface="+mn-ea"/>
                          </a:rPr>
                        </m:ctrlPr>
                      </m:sSubSupPr>
                      <m:e>
                        <m:r>
                          <m:rPr>
                            <m:sty m:val="p"/>
                          </m:rPr>
                          <a:rPr lang="en-US" altLang="vi-VN" sz="1500" b="0" i="0" dirty="0" smtClean="0">
                            <a:latin typeface="Cambria Math" panose="02040503050406030204" pitchFamily="18" charset="0"/>
                            <a:sym typeface="+mn-ea"/>
                          </a:rPr>
                          <m:t>a</m:t>
                        </m:r>
                      </m:e>
                      <m:sub>
                        <m:r>
                          <m:rPr>
                            <m:sty m:val="p"/>
                          </m:rPr>
                          <a:rPr lang="en-US" altLang="vi-VN" sz="1500" b="0" i="0" dirty="0">
                            <a:latin typeface="Cambria Math" panose="02040503050406030204" pitchFamily="18" charset="0"/>
                            <a:sym typeface="+mn-ea"/>
                          </a:rPr>
                          <m:t>j</m:t>
                        </m:r>
                      </m:sub>
                      <m:sup>
                        <m:d>
                          <m:dPr>
                            <m:ctrlPr>
                              <a:rPr lang="en-US" altLang="vi-VN" sz="1500" i="1" dirty="0">
                                <a:latin typeface="Cambria Math" panose="02040503050406030204" pitchFamily="18" charset="0"/>
                                <a:sym typeface="+mn-ea"/>
                              </a:rPr>
                            </m:ctrlPr>
                          </m:dPr>
                          <m:e>
                            <m:r>
                              <m:rPr>
                                <m:sty m:val="p"/>
                              </m:rPr>
                              <a:rPr lang="en-US" altLang="vi-VN" sz="1500" b="0" i="0" dirty="0">
                                <a:latin typeface="Cambria Math" panose="02040503050406030204" pitchFamily="18" charset="0"/>
                                <a:sym typeface="+mn-ea"/>
                              </a:rPr>
                              <m:t>l</m:t>
                            </m:r>
                            <m:r>
                              <a:rPr lang="en-US" altLang="vi-VN" sz="1500" b="0" i="0" dirty="0" smtClean="0">
                                <a:latin typeface="Cambria Math" panose="02040503050406030204" pitchFamily="18" charset="0"/>
                                <a:sym typeface="+mn-ea"/>
                              </a:rPr>
                              <m:t>−1</m:t>
                            </m:r>
                          </m:e>
                        </m:d>
                      </m:sup>
                    </m:sSubSup>
                  </m:oMath>
                </a14:m>
                <a:r>
                  <a:rPr lang="en-US" altLang="vi-VN" sz="1500" dirty="0">
                    <a:latin typeface="+mj-lt"/>
                    <a:cs typeface="Calibri" panose="020F0502020204030204" pitchFamily="34" charset="0"/>
                    <a:sym typeface="+mn-ea"/>
                  </a:rPr>
                  <a:t>+ </a:t>
                </a:r>
                <a14:m>
                  <m:oMath xmlns:m="http://schemas.openxmlformats.org/officeDocument/2006/math">
                    <m:sSubSup>
                      <m:sSubSupPr>
                        <m:ctrlPr>
                          <a:rPr lang="en-US" altLang="vi-VN" sz="1500" i="1" dirty="0">
                            <a:latin typeface="Cambria Math" panose="02040503050406030204" pitchFamily="18" charset="0"/>
                            <a:sym typeface="+mn-ea"/>
                          </a:rPr>
                        </m:ctrlPr>
                      </m:sSubSupPr>
                      <m:e>
                        <m:r>
                          <m:rPr>
                            <m:sty m:val="p"/>
                          </m:rPr>
                          <a:rPr lang="en-US" altLang="vi-VN" sz="1500" b="0" i="0" dirty="0" smtClean="0">
                            <a:latin typeface="Cambria Math" panose="02040503050406030204" pitchFamily="18" charset="0"/>
                            <a:sym typeface="+mn-ea"/>
                          </a:rPr>
                          <m:t>b</m:t>
                        </m:r>
                      </m:e>
                      <m:sub>
                        <m:r>
                          <m:rPr>
                            <m:sty m:val="p"/>
                          </m:rPr>
                          <a:rPr lang="en-US" altLang="vi-VN" sz="1500" b="0" i="0" dirty="0" smtClean="0">
                            <a:latin typeface="Cambria Math" panose="02040503050406030204" pitchFamily="18" charset="0"/>
                            <a:sym typeface="+mn-ea"/>
                          </a:rPr>
                          <m:t>i</m:t>
                        </m:r>
                      </m:sub>
                      <m:sup>
                        <m:d>
                          <m:dPr>
                            <m:ctrlPr>
                              <a:rPr lang="en-US" altLang="vi-VN" sz="1500" i="1" dirty="0">
                                <a:latin typeface="Cambria Math" panose="02040503050406030204" pitchFamily="18" charset="0"/>
                                <a:sym typeface="+mn-ea"/>
                              </a:rPr>
                            </m:ctrlPr>
                          </m:dPr>
                          <m:e>
                            <m:r>
                              <m:rPr>
                                <m:sty m:val="p"/>
                              </m:rPr>
                              <a:rPr lang="en-US" altLang="vi-VN" sz="1500" b="0" i="0" dirty="0">
                                <a:latin typeface="Cambria Math" panose="02040503050406030204" pitchFamily="18" charset="0"/>
                                <a:sym typeface="+mn-ea"/>
                              </a:rPr>
                              <m:t>l</m:t>
                            </m:r>
                          </m:e>
                        </m:d>
                      </m:sup>
                    </m:sSubSup>
                  </m:oMath>
                </a14:m>
                <a:r>
                  <a:rPr lang="en-US" altLang="vi-VN" sz="1500" dirty="0">
                    <a:latin typeface="+mj-lt"/>
                    <a:cs typeface="Calibri" panose="020F0502020204030204" pitchFamily="34" charset="0"/>
                    <a:sym typeface="+mn-ea"/>
                  </a:rPr>
                  <a:t>+ </a:t>
                </a:r>
                <a14:m>
                  <m:oMath xmlns:m="http://schemas.openxmlformats.org/officeDocument/2006/math">
                    <m:sSub>
                      <m:sSubPr>
                        <m:ctrlPr>
                          <a:rPr lang="en-US" altLang="vi-VN" sz="1500" i="1" dirty="0">
                            <a:latin typeface="Cambria Math" panose="02040503050406030204" pitchFamily="18" charset="0"/>
                            <a:sym typeface="+mn-ea"/>
                          </a:rPr>
                        </m:ctrlPr>
                      </m:sSubPr>
                      <m:e>
                        <m:r>
                          <m:rPr>
                            <m:sty m:val="p"/>
                          </m:rPr>
                          <a:rPr lang="en-US" altLang="vi-VN" sz="1500" b="0" i="0" dirty="0">
                            <a:latin typeface="Cambria Math" panose="02040503050406030204" pitchFamily="18" charset="0"/>
                            <a:sym typeface="+mn-ea"/>
                          </a:rPr>
                          <m:t>Σ</m:t>
                        </m:r>
                      </m:e>
                      <m:sub>
                        <m:r>
                          <m:rPr>
                            <m:sty m:val="p"/>
                          </m:rPr>
                          <a:rPr lang="en-US" altLang="vi-VN" sz="1500" b="0" i="0" dirty="0">
                            <a:latin typeface="Cambria Math" panose="02040503050406030204" pitchFamily="18" charset="0"/>
                            <a:sym typeface="+mn-ea"/>
                          </a:rPr>
                          <m:t>j</m:t>
                        </m:r>
                        <m:r>
                          <a:rPr lang="en-US" altLang="vi-VN" sz="1500" b="0" i="0" dirty="0" smtClean="0">
                            <a:latin typeface="Cambria Math" panose="02040503050406030204" pitchFamily="18" charset="0"/>
                            <a:sym typeface="+mn-ea"/>
                          </a:rPr>
                          <m:t>,</m:t>
                        </m:r>
                        <m:r>
                          <m:rPr>
                            <m:sty m:val="p"/>
                          </m:rPr>
                          <a:rPr lang="en-US" altLang="vi-VN" sz="1500" b="0" i="0" dirty="0" smtClean="0">
                            <a:latin typeface="Cambria Math" panose="02040503050406030204" pitchFamily="18" charset="0"/>
                            <a:sym typeface="+mn-ea"/>
                          </a:rPr>
                          <m:t>k</m:t>
                        </m:r>
                      </m:sub>
                    </m:sSub>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w</m:t>
                        </m:r>
                      </m:e>
                      <m:sub>
                        <m:r>
                          <m:rPr>
                            <m:sty m:val="p"/>
                          </m:rPr>
                          <a:rPr lang="en-US" altLang="vi-VN" sz="1500" b="0" i="0" dirty="0">
                            <a:latin typeface="Cambria Math" panose="02040503050406030204" pitchFamily="18" charset="0"/>
                            <a:sym typeface="+mn-ea"/>
                          </a:rPr>
                          <m:t>ij</m:t>
                        </m:r>
                        <m:r>
                          <m:rPr>
                            <m:sty m:val="p"/>
                          </m:rPr>
                          <a:rPr lang="en-US" altLang="vi-VN" sz="1500" b="0" i="0" dirty="0" smtClean="0">
                            <a:latin typeface="Cambria Math" panose="02040503050406030204" pitchFamily="18" charset="0"/>
                            <a:sym typeface="+mn-ea"/>
                          </a:rPr>
                          <m:t>k</m:t>
                        </m:r>
                      </m:sub>
                      <m:sup>
                        <m:d>
                          <m:dPr>
                            <m:ctrlPr>
                              <a:rPr lang="en-US" altLang="vi-VN" sz="1500" i="1" dirty="0">
                                <a:latin typeface="Cambria Math" panose="02040503050406030204" pitchFamily="18" charset="0"/>
                                <a:sym typeface="+mn-ea"/>
                              </a:rPr>
                            </m:ctrlPr>
                          </m:dPr>
                          <m:e>
                            <m:r>
                              <m:rPr>
                                <m:sty m:val="p"/>
                              </m:rPr>
                              <a:rPr lang="en-US" altLang="vi-VN" sz="1500" b="0" i="0" dirty="0">
                                <a:latin typeface="Cambria Math" panose="02040503050406030204" pitchFamily="18" charset="0"/>
                                <a:sym typeface="+mn-ea"/>
                              </a:rPr>
                              <m:t>l</m:t>
                            </m:r>
                          </m:e>
                        </m:d>
                      </m:sup>
                    </m:sSubSup>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a</m:t>
                        </m:r>
                      </m:e>
                      <m:sub>
                        <m:r>
                          <m:rPr>
                            <m:sty m:val="p"/>
                          </m:rPr>
                          <a:rPr lang="en-US" altLang="vi-VN" sz="1500" b="0" i="0" dirty="0">
                            <a:latin typeface="Cambria Math" panose="02040503050406030204" pitchFamily="18" charset="0"/>
                            <a:sym typeface="+mn-ea"/>
                          </a:rPr>
                          <m:t>j</m:t>
                        </m:r>
                      </m:sub>
                      <m:sup>
                        <m:d>
                          <m:dPr>
                            <m:ctrlPr>
                              <a:rPr lang="en-US" altLang="vi-VN" sz="1500" i="1" dirty="0">
                                <a:latin typeface="Cambria Math" panose="02040503050406030204" pitchFamily="18" charset="0"/>
                                <a:sym typeface="+mn-ea"/>
                              </a:rPr>
                            </m:ctrlPr>
                          </m:dPr>
                          <m:e>
                            <m:r>
                              <m:rPr>
                                <m:sty m:val="p"/>
                              </m:rPr>
                              <a:rPr lang="en-US" altLang="vi-VN" sz="1500" b="0" i="0" dirty="0">
                                <a:latin typeface="Cambria Math" panose="02040503050406030204" pitchFamily="18" charset="0"/>
                                <a:sym typeface="+mn-ea"/>
                              </a:rPr>
                              <m:t>l</m:t>
                            </m:r>
                            <m:r>
                              <a:rPr lang="en-US" altLang="vi-VN" sz="1500" b="0" i="0" dirty="0">
                                <a:latin typeface="Cambria Math" panose="02040503050406030204" pitchFamily="18" charset="0"/>
                                <a:sym typeface="+mn-ea"/>
                              </a:rPr>
                              <m:t>−1</m:t>
                            </m:r>
                          </m:e>
                        </m:d>
                      </m:sup>
                    </m:sSubSup>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a</m:t>
                        </m:r>
                      </m:e>
                      <m:sub>
                        <m:r>
                          <m:rPr>
                            <m:sty m:val="p"/>
                          </m:rPr>
                          <a:rPr lang="en-US" altLang="vi-VN" sz="1500" b="0" i="0" dirty="0" smtClean="0">
                            <a:latin typeface="Cambria Math" panose="02040503050406030204" pitchFamily="18" charset="0"/>
                            <a:sym typeface="+mn-ea"/>
                          </a:rPr>
                          <m:t>k</m:t>
                        </m:r>
                      </m:sub>
                      <m:sup>
                        <m:d>
                          <m:dPr>
                            <m:ctrlPr>
                              <a:rPr lang="en-US" altLang="vi-VN" sz="1500" i="1" dirty="0">
                                <a:latin typeface="Cambria Math" panose="02040503050406030204" pitchFamily="18" charset="0"/>
                                <a:sym typeface="+mn-ea"/>
                              </a:rPr>
                            </m:ctrlPr>
                          </m:dPr>
                          <m:e>
                            <m:r>
                              <m:rPr>
                                <m:sty m:val="p"/>
                              </m:rPr>
                              <a:rPr lang="en-US" altLang="vi-VN" sz="1500" b="0" i="0" dirty="0">
                                <a:latin typeface="Cambria Math" panose="02040503050406030204" pitchFamily="18" charset="0"/>
                                <a:sym typeface="+mn-ea"/>
                              </a:rPr>
                              <m:t>l</m:t>
                            </m:r>
                            <m:r>
                              <a:rPr lang="en-US" altLang="vi-VN" sz="1500" b="0" i="0" dirty="0">
                                <a:latin typeface="Cambria Math" panose="02040503050406030204" pitchFamily="18" charset="0"/>
                                <a:sym typeface="+mn-ea"/>
                              </a:rPr>
                              <m:t>−1</m:t>
                            </m:r>
                          </m:e>
                        </m:d>
                      </m:sup>
                    </m:sSubSup>
                  </m:oMath>
                </a14:m>
                <a:endParaRPr lang="en-US" altLang="vi-VN" sz="1500" dirty="0">
                  <a:latin typeface="+mj-lt"/>
                  <a:cs typeface="Calibri" panose="020F0502020204030204" pitchFamily="34" charset="0"/>
                  <a:sym typeface="+mn-ea"/>
                </a:endParaRPr>
              </a:p>
              <a:p>
                <a:pPr marL="342900" indent="-342900" algn="just" fontAlgn="base">
                  <a:spcBef>
                    <a:spcPts val="600"/>
                  </a:spcBef>
                  <a:spcAft>
                    <a:spcPts val="600"/>
                  </a:spcAft>
                  <a:buFont typeface="Arial" panose="020B0604020202020204" pitchFamily="34" charset="0"/>
                  <a:buChar char="•"/>
                </a:pPr>
                <a:r>
                  <a:rPr lang="en-US" altLang="vi-VN" sz="1500">
                    <a:latin typeface="+mj-lt"/>
                    <a:ea typeface="Calibri" panose="020F0502020204030204" pitchFamily="34" charset="0"/>
                    <a:cs typeface="Calibri" panose="020F0502020204030204" pitchFamily="34" charset="0"/>
                    <a:sym typeface="+mn-ea"/>
                  </a:rPr>
                  <a:t>Activation Function </a:t>
                </a:r>
                <a:r>
                  <a:rPr lang="en-US" altLang="vi-VN" sz="1500" dirty="0">
                    <a:latin typeface="+mj-lt"/>
                    <a:ea typeface="Calibri" panose="020F0502020204030204" pitchFamily="34" charset="0"/>
                    <a:cs typeface="Calibri" panose="020F0502020204030204" pitchFamily="34" charset="0"/>
                    <a:sym typeface="+mn-ea"/>
                  </a:rPr>
                  <a:t>(</a:t>
                </a:r>
                <a14:m>
                  <m:oMath xmlns:m="http://schemas.openxmlformats.org/officeDocument/2006/math">
                    <m:sSub>
                      <m:sSubPr>
                        <m:ctrlPr>
                          <a:rPr lang="en-US" altLang="vi-VN" sz="1500" i="1" dirty="0">
                            <a:latin typeface="Cambria Math" panose="02040503050406030204" pitchFamily="18" charset="0"/>
                            <a:ea typeface="Calibri" panose="020F0502020204030204" pitchFamily="34" charset="0"/>
                            <a:cs typeface="Cambria Math" panose="02040503050406030204" pitchFamily="18" charset="0"/>
                            <a:sym typeface="+mn-ea"/>
                          </a:rPr>
                        </m:ctrlPr>
                      </m:sSubPr>
                      <m:e>
                        <m:r>
                          <m:rPr>
                            <m:sty m:val="p"/>
                          </m:rPr>
                          <a:rPr lang="en-US" altLang="vi-VN" sz="1500" b="0" i="0" dirty="0" smtClean="0">
                            <a:latin typeface="Cambria Math" panose="02040503050406030204" pitchFamily="18" charset="0"/>
                            <a:ea typeface="Calibri" panose="020F0502020204030204" pitchFamily="34" charset="0"/>
                            <a:cs typeface="Cambria Math" panose="02040503050406030204" pitchFamily="18" charset="0"/>
                            <a:sym typeface="+mn-ea"/>
                          </a:rPr>
                          <m:t>a</m:t>
                        </m:r>
                      </m:e>
                      <m:sub>
                        <m:r>
                          <m:rPr>
                            <m:sty m:val="p"/>
                          </m:rPr>
                          <a:rPr lang="en-US" altLang="vi-VN" sz="1500" b="0" i="0" dirty="0" smtClean="0">
                            <a:latin typeface="Cambria Math" panose="02040503050406030204" pitchFamily="18" charset="0"/>
                            <a:ea typeface="Calibri" panose="020F0502020204030204" pitchFamily="34" charset="0"/>
                            <a:cs typeface="Cambria Math" panose="02040503050406030204" pitchFamily="18" charset="0"/>
                            <a:sym typeface="+mn-ea"/>
                          </a:rPr>
                          <m:t>i</m:t>
                        </m:r>
                      </m:sub>
                    </m:sSub>
                  </m:oMath>
                </a14:m>
                <a:r>
                  <a:rPr lang="en-US" altLang="vi-VN" sz="1500" dirty="0">
                    <a:latin typeface="+mj-lt"/>
                    <a:ea typeface="Calibri" panose="020F0502020204030204" pitchFamily="34" charset="0"/>
                    <a:cs typeface="Calibri" panose="020F0502020204030204" pitchFamily="34" charset="0"/>
                    <a:sym typeface="+mn-ea"/>
                  </a:rPr>
                  <a:t>):</a:t>
                </a:r>
              </a:p>
              <a:p>
                <a:pPr indent="0" algn="just" fontAlgn="base">
                  <a:spcBef>
                    <a:spcPts val="600"/>
                  </a:spcBef>
                  <a:spcAft>
                    <a:spcPts val="600"/>
                  </a:spcAft>
                  <a:buFont typeface="Arial" panose="020B0604020202020204" pitchFamily="34" charset="0"/>
                  <a:buNone/>
                </a:pPr>
                <a14:m>
                  <m:oMath xmlns:m="http://schemas.openxmlformats.org/officeDocument/2006/math">
                    <m:sSub>
                      <m:sSubPr>
                        <m:ctrlPr>
                          <a:rPr lang="en-US" altLang="vi-VN" sz="1500" i="1" dirty="0">
                            <a:latin typeface="Cambria Math" panose="02040503050406030204" pitchFamily="18" charset="0"/>
                            <a:ea typeface="Calibri" panose="020F0502020204030204" pitchFamily="34" charset="0"/>
                            <a:cs typeface="Cambria Math" panose="02040503050406030204" pitchFamily="18" charset="0"/>
                            <a:sym typeface="+mn-ea"/>
                          </a:rPr>
                        </m:ctrlPr>
                      </m:sSubPr>
                      <m:e>
                        <m:r>
                          <m:rPr>
                            <m:sty m:val="p"/>
                          </m:rPr>
                          <a:rPr lang="en-US" altLang="vi-VN" sz="1500" b="0" i="0" dirty="0" smtClean="0">
                            <a:latin typeface="Cambria Math" panose="02040503050406030204" pitchFamily="18" charset="0"/>
                            <a:ea typeface="Calibri" panose="020F0502020204030204" pitchFamily="34" charset="0"/>
                            <a:cs typeface="Cambria Math" panose="02040503050406030204" pitchFamily="18" charset="0"/>
                            <a:sym typeface="+mn-ea"/>
                          </a:rPr>
                          <m:t>a</m:t>
                        </m:r>
                      </m:e>
                      <m:sub>
                        <m:r>
                          <m:rPr>
                            <m:sty m:val="p"/>
                          </m:rPr>
                          <a:rPr lang="en-US" altLang="vi-VN" sz="1500" b="0" i="0" dirty="0" smtClean="0">
                            <a:latin typeface="Cambria Math" panose="02040503050406030204" pitchFamily="18" charset="0"/>
                            <a:ea typeface="Calibri" panose="020F0502020204030204" pitchFamily="34" charset="0"/>
                            <a:cs typeface="Cambria Math" panose="02040503050406030204" pitchFamily="18" charset="0"/>
                            <a:sym typeface="+mn-ea"/>
                          </a:rPr>
                          <m:t>i</m:t>
                        </m:r>
                      </m:sub>
                    </m:sSub>
                  </m:oMath>
                </a14:m>
                <a:r>
                  <a:rPr lang="en-US" altLang="vi-VN" sz="1500" dirty="0">
                    <a:latin typeface="+mj-lt"/>
                    <a:ea typeface="Calibri" panose="020F0502020204030204" pitchFamily="34" charset="0"/>
                    <a:cs typeface="Calibri" panose="020F0502020204030204" pitchFamily="34" charset="0"/>
                    <a:sym typeface="+mn-ea"/>
                  </a:rPr>
                  <a:t> = </a:t>
                </a:r>
                <a14:m>
                  <m:oMath xmlns:m="http://schemas.openxmlformats.org/officeDocument/2006/math">
                    <m:r>
                      <m:rPr>
                        <m:sty m:val="p"/>
                      </m:rPr>
                      <a:rPr lang="en-US" altLang="vi-VN" sz="1500" b="0" i="0" dirty="0" smtClean="0">
                        <a:latin typeface="Cambria Math" panose="02040503050406030204" pitchFamily="18" charset="0"/>
                        <a:sym typeface="+mn-ea"/>
                      </a:rPr>
                      <m:t>f</m:t>
                    </m:r>
                    <m:sSub>
                      <m:sSubPr>
                        <m:ctrlPr>
                          <a:rPr lang="en-US" altLang="vi-VN" sz="1500" i="1" dirty="0" smtClean="0">
                            <a:latin typeface="Cambria Math" panose="02040503050406030204" pitchFamily="18" charset="0"/>
                            <a:ea typeface="Calibri" panose="020F0502020204030204" pitchFamily="34" charset="0"/>
                            <a:cs typeface="Cambria Math" panose="02040503050406030204" pitchFamily="18" charset="0"/>
                            <a:sym typeface="+mn-ea"/>
                          </a:rPr>
                        </m:ctrlPr>
                      </m:sSubPr>
                      <m:e>
                        <m:r>
                          <a:rPr lang="en-US" altLang="vi-VN" sz="1500" b="0" i="0" dirty="0" smtClean="0">
                            <a:latin typeface="Cambria Math" panose="02040503050406030204" pitchFamily="18" charset="0"/>
                            <a:ea typeface="Calibri" panose="020F0502020204030204" pitchFamily="34" charset="0"/>
                            <a:cs typeface="Cambria Math" panose="02040503050406030204" pitchFamily="18" charset="0"/>
                            <a:sym typeface="+mn-ea"/>
                          </a:rPr>
                          <m:t>(</m:t>
                        </m:r>
                        <m:r>
                          <m:rPr>
                            <m:sty m:val="p"/>
                          </m:rPr>
                          <a:rPr lang="en-US" altLang="vi-VN" sz="1500" b="0" i="0" dirty="0" smtClean="0">
                            <a:latin typeface="Cambria Math" panose="02040503050406030204" pitchFamily="18" charset="0"/>
                            <a:ea typeface="Calibri" panose="020F0502020204030204" pitchFamily="34" charset="0"/>
                            <a:cs typeface="Cambria Math" panose="02040503050406030204" pitchFamily="18" charset="0"/>
                            <a:sym typeface="+mn-ea"/>
                          </a:rPr>
                          <m:t>z</m:t>
                        </m:r>
                      </m:e>
                      <m:sub>
                        <m:r>
                          <m:rPr>
                            <m:sty m:val="p"/>
                          </m:rPr>
                          <a:rPr lang="en-US" altLang="vi-VN" sz="1500" b="0" i="0" dirty="0" smtClean="0">
                            <a:latin typeface="Cambria Math" panose="02040503050406030204" pitchFamily="18" charset="0"/>
                            <a:ea typeface="Calibri" panose="020F0502020204030204" pitchFamily="34" charset="0"/>
                            <a:cs typeface="Cambria Math" panose="02040503050406030204" pitchFamily="18" charset="0"/>
                            <a:sym typeface="+mn-ea"/>
                          </a:rPr>
                          <m:t>i</m:t>
                        </m:r>
                      </m:sub>
                    </m:sSub>
                    <m:r>
                      <a:rPr lang="en-US" altLang="vi-VN" sz="1500" b="0" i="0" dirty="0" smtClean="0">
                        <a:latin typeface="Cambria Math" panose="02040503050406030204" pitchFamily="18" charset="0"/>
                        <a:ea typeface="Calibri" panose="020F0502020204030204" pitchFamily="34" charset="0"/>
                        <a:cs typeface="Cambria Math" panose="02040503050406030204" pitchFamily="18" charset="0"/>
                        <a:sym typeface="+mn-ea"/>
                      </a:rPr>
                      <m:t>)</m:t>
                    </m:r>
                  </m:oMath>
                </a14:m>
                <a:r>
                  <a:rPr lang="en-US" altLang="vi-VN" sz="1500" dirty="0">
                    <a:latin typeface="+mj-lt"/>
                    <a:ea typeface="Calibri" panose="020F0502020204030204" pitchFamily="34" charset="0"/>
                    <a:cs typeface="Calibri" panose="020F0502020204030204" pitchFamily="34" charset="0"/>
                    <a:sym typeface="+mn-ea"/>
                  </a:rPr>
                  <a:t> </a:t>
                </a:r>
              </a:p>
              <a:p>
                <a:pPr marL="342900" indent="-342900" algn="just" fontAlgn="base">
                  <a:spcBef>
                    <a:spcPts val="600"/>
                  </a:spcBef>
                  <a:spcAft>
                    <a:spcPts val="600"/>
                  </a:spcAft>
                  <a:buFont typeface="Arial" panose="020B0604020202020204" pitchFamily="34" charset="0"/>
                  <a:buChar char="•"/>
                </a:pPr>
                <a:r>
                  <a:rPr lang="en-US" altLang="vi-VN" sz="1500">
                    <a:latin typeface="+mj-lt"/>
                    <a:ea typeface="Calibri" panose="020F0502020204030204" pitchFamily="34" charset="0"/>
                    <a:cs typeface="Calibri" panose="020F0502020204030204" pitchFamily="34" charset="0"/>
                    <a:sym typeface="+mn-ea"/>
                  </a:rPr>
                  <a:t>Output Layer </a:t>
                </a:r>
                <a14:m>
                  <m:oMath xmlns:m="http://schemas.openxmlformats.org/officeDocument/2006/math">
                    <m:d>
                      <m:dPr>
                        <m:ctrlPr>
                          <a:rPr lang="en-US" altLang="vi-VN" sz="1500" i="1" dirty="0">
                            <a:latin typeface="Cambria Math" panose="02040503050406030204" pitchFamily="18" charset="0"/>
                            <a:sym typeface="+mn-ea"/>
                          </a:rPr>
                        </m:ctrlPr>
                      </m:dPr>
                      <m:e>
                        <m:r>
                          <m:rPr>
                            <m:sty m:val="p"/>
                          </m:rPr>
                          <a:rPr lang="en-US" altLang="vi-VN" sz="1500" b="0" i="0" dirty="0" smtClean="0">
                            <a:latin typeface="Cambria Math" panose="02040503050406030204" pitchFamily="18" charset="0"/>
                            <a:sym typeface="+mn-ea"/>
                          </a:rPr>
                          <m:t>y</m:t>
                        </m:r>
                      </m:e>
                    </m:d>
                  </m:oMath>
                </a14:m>
                <a:endParaRPr lang="en-US" altLang="vi-VN" sz="1500" dirty="0">
                  <a:latin typeface="+mj-lt"/>
                  <a:ea typeface="Calibri" panose="020F0502020204030204" pitchFamily="34" charset="0"/>
                  <a:cs typeface="Calibri" panose="020F0502020204030204" pitchFamily="34" charset="0"/>
                  <a:sym typeface="+mn-ea"/>
                </a:endParaRPr>
              </a:p>
              <a:p>
                <a:pPr indent="0" algn="just" fontAlgn="base">
                  <a:spcBef>
                    <a:spcPts val="600"/>
                  </a:spcBef>
                  <a:spcAft>
                    <a:spcPts val="600"/>
                  </a:spcAft>
                  <a:buFont typeface="Arial" panose="020B0604020202020204" pitchFamily="34" charset="0"/>
                  <a:buNone/>
                </a:pPr>
                <a14:m>
                  <m:oMath xmlns:m="http://schemas.openxmlformats.org/officeDocument/2006/math">
                    <m:r>
                      <m:rPr>
                        <m:sty m:val="p"/>
                      </m:rPr>
                      <a:rPr lang="en-US" altLang="vi-VN" sz="1500" b="0" i="0" dirty="0" smtClean="0">
                        <a:latin typeface="Cambria Math" panose="02040503050406030204" pitchFamily="18" charset="0"/>
                        <a:sym typeface="+mn-ea"/>
                      </a:rPr>
                      <m:t>y</m:t>
                    </m:r>
                    <m:r>
                      <a:rPr lang="en-US" altLang="vi-VN" sz="1500" b="0" i="0" dirty="0" smtClean="0">
                        <a:latin typeface="Cambria Math" panose="02040503050406030204" pitchFamily="18" charset="0"/>
                        <a:sym typeface="+mn-ea"/>
                      </a:rPr>
                      <m:t>=</m:t>
                    </m:r>
                    <m:sSub>
                      <m:sSubPr>
                        <m:ctrlPr>
                          <a:rPr lang="en-US" altLang="vi-VN" sz="1500" i="1" dirty="0">
                            <a:latin typeface="Cambria Math" panose="02040503050406030204" pitchFamily="18" charset="0"/>
                            <a:sym typeface="+mn-ea"/>
                          </a:rPr>
                        </m:ctrlPr>
                      </m:sSubPr>
                      <m:e>
                        <m:r>
                          <m:rPr>
                            <m:sty m:val="p"/>
                          </m:rPr>
                          <a:rPr lang="en-US" altLang="vi-VN" sz="1500" b="0" i="0" dirty="0">
                            <a:latin typeface="Cambria Math" panose="02040503050406030204" pitchFamily="18" charset="0"/>
                            <a:sym typeface="+mn-ea"/>
                          </a:rPr>
                          <m:t>Σ</m:t>
                        </m:r>
                      </m:e>
                      <m:sub>
                        <m:r>
                          <m:rPr>
                            <m:sty m:val="p"/>
                          </m:rPr>
                          <a:rPr lang="en-US" altLang="vi-VN" sz="1500" b="0" i="0" dirty="0">
                            <a:latin typeface="Cambria Math" panose="02040503050406030204" pitchFamily="18" charset="0"/>
                            <a:sym typeface="+mn-ea"/>
                          </a:rPr>
                          <m:t>i</m:t>
                        </m:r>
                      </m:sub>
                    </m:sSub>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w</m:t>
                        </m:r>
                      </m:e>
                      <m:sub>
                        <m:acc>
                          <m:accPr>
                            <m:chr m:val="̇"/>
                            <m:ctrlPr>
                              <a:rPr lang="en-US" altLang="vi-VN" sz="1500" i="1" dirty="0">
                                <a:latin typeface="Cambria Math" panose="02040503050406030204" pitchFamily="18" charset="0"/>
                                <a:sym typeface="+mn-ea"/>
                              </a:rPr>
                            </m:ctrlPr>
                          </m:accPr>
                          <m:e>
                            <m:r>
                              <m:rPr>
                                <m:sty m:val="p"/>
                              </m:rPr>
                              <a:rPr lang="en-US" altLang="vi-VN" sz="1500" b="0" i="0" dirty="0">
                                <a:latin typeface="Cambria Math" panose="02040503050406030204" pitchFamily="18" charset="0"/>
                                <a:sym typeface="+mn-ea"/>
                              </a:rPr>
                              <m:t>i</m:t>
                            </m:r>
                          </m:e>
                        </m:acc>
                      </m:sub>
                      <m:sup>
                        <m:d>
                          <m:dPr>
                            <m:ctrlPr>
                              <a:rPr lang="en-US" altLang="vi-VN" sz="1500" i="1" dirty="0">
                                <a:latin typeface="Cambria Math" panose="02040503050406030204" pitchFamily="18" charset="0"/>
                                <a:sym typeface="+mn-ea"/>
                              </a:rPr>
                            </m:ctrlPr>
                          </m:dPr>
                          <m:e>
                            <m:r>
                              <m:rPr>
                                <m:sty m:val="p"/>
                              </m:rPr>
                              <a:rPr lang="en-US" altLang="vi-VN" sz="1500" b="0" i="0" dirty="0" smtClean="0">
                                <a:latin typeface="Cambria Math" panose="02040503050406030204" pitchFamily="18" charset="0"/>
                                <a:sym typeface="+mn-ea"/>
                              </a:rPr>
                              <m:t>out</m:t>
                            </m:r>
                          </m:e>
                        </m:d>
                      </m:sup>
                    </m:sSubSup>
                    <m:sSubSup>
                      <m:sSubSupPr>
                        <m:ctrlPr>
                          <a:rPr lang="en-US" altLang="vi-VN" sz="1500" i="1" dirty="0">
                            <a:latin typeface="Cambria Math" panose="02040503050406030204" pitchFamily="18" charset="0"/>
                            <a:sym typeface="+mn-ea"/>
                          </a:rPr>
                        </m:ctrlPr>
                      </m:sSubSupPr>
                      <m:e>
                        <m:r>
                          <m:rPr>
                            <m:sty m:val="p"/>
                          </m:rPr>
                          <a:rPr lang="en-US" altLang="vi-VN" sz="1500" b="0" i="0" dirty="0">
                            <a:latin typeface="Cambria Math" panose="02040503050406030204" pitchFamily="18" charset="0"/>
                            <a:sym typeface="+mn-ea"/>
                          </a:rPr>
                          <m:t>a</m:t>
                        </m:r>
                      </m:e>
                      <m:sub>
                        <m:r>
                          <m:rPr>
                            <m:sty m:val="p"/>
                          </m:rPr>
                          <a:rPr lang="en-US" altLang="vi-VN" sz="1500" b="0" i="0" dirty="0">
                            <a:latin typeface="Cambria Math" panose="02040503050406030204" pitchFamily="18" charset="0"/>
                            <a:sym typeface="+mn-ea"/>
                          </a:rPr>
                          <m:t>i</m:t>
                        </m:r>
                      </m:sub>
                      <m:sup>
                        <m:d>
                          <m:dPr>
                            <m:ctrlPr>
                              <a:rPr lang="en-US" altLang="vi-VN" sz="1500" i="1" dirty="0">
                                <a:latin typeface="Cambria Math" panose="02040503050406030204" pitchFamily="18" charset="0"/>
                                <a:sym typeface="+mn-ea"/>
                              </a:rPr>
                            </m:ctrlPr>
                          </m:dPr>
                          <m:e>
                            <m:r>
                              <m:rPr>
                                <m:sty m:val="p"/>
                              </m:rPr>
                              <a:rPr lang="en-US" altLang="vi-VN" sz="1500" b="0" i="0" dirty="0">
                                <a:latin typeface="Cambria Math" panose="02040503050406030204" pitchFamily="18" charset="0"/>
                                <a:sym typeface="+mn-ea"/>
                              </a:rPr>
                              <m:t>L</m:t>
                            </m:r>
                          </m:e>
                        </m:d>
                      </m:sup>
                    </m:sSubSup>
                    <m:r>
                      <a:rPr lang="en-US" altLang="vi-VN" sz="1500" b="0" i="0" dirty="0">
                        <a:latin typeface="Cambria Math" panose="02040503050406030204" pitchFamily="18" charset="0"/>
                        <a:sym typeface="+mn-ea"/>
                      </a:rPr>
                      <m:t>+</m:t>
                    </m:r>
                    <m:sSup>
                      <m:sSupPr>
                        <m:ctrlPr>
                          <a:rPr lang="en-US" altLang="vi-VN" sz="1500" i="1" dirty="0">
                            <a:latin typeface="Cambria Math" panose="02040503050406030204" pitchFamily="18" charset="0"/>
                            <a:sym typeface="+mn-ea"/>
                          </a:rPr>
                        </m:ctrlPr>
                      </m:sSupPr>
                      <m:e>
                        <m:r>
                          <m:rPr>
                            <m:sty m:val="p"/>
                          </m:rPr>
                          <a:rPr lang="en-US" altLang="vi-VN" sz="1500" b="0" i="0" dirty="0">
                            <a:latin typeface="Cambria Math" panose="02040503050406030204" pitchFamily="18" charset="0"/>
                            <a:sym typeface="+mn-ea"/>
                          </a:rPr>
                          <m:t>b</m:t>
                        </m:r>
                      </m:e>
                      <m:sup>
                        <m:d>
                          <m:dPr>
                            <m:ctrlPr>
                              <a:rPr lang="en-US" altLang="vi-VN" sz="1500" i="1" dirty="0">
                                <a:latin typeface="Cambria Math" panose="02040503050406030204" pitchFamily="18" charset="0"/>
                                <a:sym typeface="+mn-ea"/>
                              </a:rPr>
                            </m:ctrlPr>
                          </m:dPr>
                          <m:e>
                            <m:r>
                              <m:rPr>
                                <m:sty m:val="p"/>
                              </m:rPr>
                              <a:rPr lang="en-US" altLang="vi-VN" sz="1500" b="0" i="0" dirty="0" smtClean="0">
                                <a:latin typeface="Cambria Math" panose="02040503050406030204" pitchFamily="18" charset="0"/>
                                <a:sym typeface="+mn-ea"/>
                              </a:rPr>
                              <m:t>out</m:t>
                            </m:r>
                          </m:e>
                        </m:d>
                      </m:sup>
                    </m:sSup>
                  </m:oMath>
                </a14:m>
                <a:r>
                  <a:rPr lang="en-US" altLang="vi-VN" sz="1500" dirty="0">
                    <a:latin typeface="+mj-lt"/>
                    <a:ea typeface="Calibri" panose="020F0502020204030204" pitchFamily="34" charset="0"/>
                    <a:cs typeface="Calibri" panose="020F0502020204030204" pitchFamily="34" charset="0"/>
                    <a:sym typeface="+mn-ea"/>
                  </a:rPr>
                  <a:t> </a:t>
                </a:r>
              </a:p>
              <a:p>
                <a:pPr marL="285750" indent="-285750" algn="just" fontAlgn="base">
                  <a:spcBef>
                    <a:spcPts val="600"/>
                  </a:spcBef>
                  <a:spcAft>
                    <a:spcPts val="600"/>
                  </a:spcAft>
                  <a:buFont typeface="Arial" panose="020B0604020202020204" pitchFamily="34" charset="0"/>
                  <a:buChar char="•"/>
                </a:pPr>
                <a:r>
                  <a:rPr lang="en-US" altLang="vi-VN" sz="1500">
                    <a:latin typeface="+mj-lt"/>
                    <a:ea typeface="Calibri" panose="020F0502020204030204" pitchFamily="34" charset="0"/>
                    <a:cs typeface="Calibri" panose="020F0502020204030204" pitchFamily="34" charset="0"/>
                    <a:sym typeface="+mn-ea"/>
                  </a:rPr>
                  <a:t>Regularization Terms </a:t>
                </a:r>
                <a14:m>
                  <m:oMath xmlns:m="http://schemas.openxmlformats.org/officeDocument/2006/math">
                    <m:d>
                      <m:dPr>
                        <m:ctrlPr>
                          <a:rPr lang="en-US" altLang="vi-VN" sz="1500" i="1" dirty="0" smtClean="0">
                            <a:latin typeface="Cambria Math" panose="02040503050406030204" pitchFamily="18" charset="0"/>
                            <a:sym typeface="+mn-ea"/>
                          </a:rPr>
                        </m:ctrlPr>
                      </m:dPr>
                      <m:e>
                        <m:r>
                          <m:rPr>
                            <m:sty m:val="p"/>
                          </m:rPr>
                          <a:rPr lang="en-US" altLang="vi-VN" sz="1500" b="0" i="0" dirty="0" smtClean="0">
                            <a:latin typeface="Cambria Math" panose="02040503050406030204" pitchFamily="18" charset="0"/>
                            <a:sym typeface="+mn-ea"/>
                          </a:rPr>
                          <m:t>λ</m:t>
                        </m:r>
                      </m:e>
                    </m:d>
                  </m:oMath>
                </a14:m>
                <a:endParaRPr lang="en-US" altLang="vi-VN" sz="1500" dirty="0">
                  <a:latin typeface="+mj-lt"/>
                  <a:cs typeface="Calibri" panose="020F0502020204030204" pitchFamily="34" charset="0"/>
                  <a:sym typeface="+mn-ea"/>
                </a:endParaRPr>
              </a:p>
              <a:p>
                <a:pPr algn="just" fontAlgn="base">
                  <a:spcBef>
                    <a:spcPts val="600"/>
                  </a:spcBef>
                  <a:spcAft>
                    <a:spcPts val="600"/>
                  </a:spcAft>
                </a:pPr>
                <a14:m>
                  <m:oMathPara xmlns:m="http://schemas.openxmlformats.org/officeDocument/2006/math">
                    <m:oMathParaPr>
                      <m:jc m:val="left"/>
                    </m:oMathParaPr>
                    <m:oMath xmlns:m="http://schemas.openxmlformats.org/officeDocument/2006/math">
                      <m:sSub>
                        <m:sSubPr>
                          <m:ctrlPr>
                            <a:rPr lang="en-US" altLang="vi-VN" sz="1500" i="1" dirty="0">
                              <a:latin typeface="Cambria Math" panose="02040503050406030204" pitchFamily="18" charset="0"/>
                              <a:sym typeface="+mn-ea"/>
                            </a:rPr>
                          </m:ctrlPr>
                        </m:sSubPr>
                        <m:e>
                          <m:r>
                            <m:rPr>
                              <m:sty m:val="p"/>
                            </m:rPr>
                            <a:rPr lang="en-US" altLang="vi-VN" sz="1500" b="0" i="0" dirty="0" smtClean="0">
                              <a:latin typeface="Cambria Math" panose="02040503050406030204" pitchFamily="18" charset="0"/>
                              <a:sym typeface="+mn-ea"/>
                            </a:rPr>
                            <m:t>L</m:t>
                          </m:r>
                        </m:e>
                        <m:sub>
                          <m:r>
                            <m:rPr>
                              <m:sty m:val="p"/>
                            </m:rPr>
                            <a:rPr lang="en-US" altLang="vi-VN" sz="1500" b="0" i="0" dirty="0" smtClean="0">
                              <a:latin typeface="Cambria Math" panose="02040503050406030204" pitchFamily="18" charset="0"/>
                              <a:sym typeface="+mn-ea"/>
                            </a:rPr>
                            <m:t>total</m:t>
                          </m:r>
                        </m:sub>
                      </m:sSub>
                      <m:r>
                        <a:rPr lang="en-US" altLang="vi-VN" sz="1500" b="0" i="0" dirty="0">
                          <a:latin typeface="Cambria Math" panose="02040503050406030204" pitchFamily="18" charset="0"/>
                          <a:sym typeface="+mn-ea"/>
                        </a:rPr>
                        <m:t>=</m:t>
                      </m:r>
                      <m:r>
                        <m:rPr>
                          <m:sty m:val="p"/>
                        </m:rPr>
                        <a:rPr lang="en-US" altLang="vi-VN" sz="1500" b="0" i="0" dirty="0">
                          <a:latin typeface="Cambria Math" panose="02040503050406030204" pitchFamily="18" charset="0"/>
                          <a:sym typeface="+mn-ea"/>
                        </a:rPr>
                        <m:t>L</m:t>
                      </m:r>
                      <m:r>
                        <a:rPr lang="en-US" altLang="vi-VN" sz="1500" b="0" i="0" dirty="0">
                          <a:latin typeface="Cambria Math" panose="02040503050406030204" pitchFamily="18" charset="0"/>
                          <a:sym typeface="+mn-ea"/>
                        </a:rPr>
                        <m:t>+</m:t>
                      </m:r>
                      <m:sSub>
                        <m:sSubPr>
                          <m:ctrlPr>
                            <a:rPr lang="en-US" altLang="vi-VN" sz="1500" i="1" dirty="0">
                              <a:latin typeface="Cambria Math" panose="02040503050406030204" pitchFamily="18" charset="0"/>
                              <a:sym typeface="+mn-ea"/>
                            </a:rPr>
                          </m:ctrlPr>
                        </m:sSubPr>
                        <m:e>
                          <m:r>
                            <m:rPr>
                              <m:sty m:val="p"/>
                            </m:rPr>
                            <a:rPr lang="en-US" altLang="vi-VN" sz="1500" b="0" i="0" dirty="0">
                              <a:latin typeface="Cambria Math" panose="02040503050406030204" pitchFamily="18" charset="0"/>
                              <a:sym typeface="+mn-ea"/>
                            </a:rPr>
                            <m:t>λ</m:t>
                          </m:r>
                        </m:e>
                        <m:sub>
                          <m:r>
                            <a:rPr lang="en-US" altLang="vi-VN" sz="1500" b="0" i="0" dirty="0">
                              <a:latin typeface="Cambria Math" panose="02040503050406030204" pitchFamily="18" charset="0"/>
                              <a:sym typeface="+mn-ea"/>
                            </a:rPr>
                            <m:t>1</m:t>
                          </m:r>
                        </m:sub>
                      </m:sSub>
                      <m:sSub>
                        <m:sSubPr>
                          <m:ctrlPr>
                            <a:rPr lang="en-US" altLang="vi-VN" sz="1500" i="1" dirty="0">
                              <a:latin typeface="Cambria Math" panose="02040503050406030204" pitchFamily="18" charset="0"/>
                              <a:sym typeface="+mn-ea"/>
                            </a:rPr>
                          </m:ctrlPr>
                        </m:sSubPr>
                        <m:e>
                          <m:r>
                            <m:rPr>
                              <m:sty m:val="p"/>
                            </m:rPr>
                            <a:rPr lang="en-US" altLang="vi-VN" sz="1500" b="0" i="0" dirty="0">
                              <a:latin typeface="Cambria Math" panose="02040503050406030204" pitchFamily="18" charset="0"/>
                              <a:sym typeface="+mn-ea"/>
                            </a:rPr>
                            <m:t>Σ</m:t>
                          </m:r>
                        </m:e>
                        <m:sub>
                          <m:r>
                            <m:rPr>
                              <m:sty m:val="p"/>
                            </m:rPr>
                            <a:rPr lang="en-US" altLang="vi-VN" sz="1500" b="0" i="0" dirty="0">
                              <a:latin typeface="Cambria Math" panose="02040503050406030204" pitchFamily="18" charset="0"/>
                              <a:sym typeface="+mn-ea"/>
                            </a:rPr>
                            <m:t>i</m:t>
                          </m:r>
                        </m:sub>
                      </m:sSub>
                      <m:d>
                        <m:dPr>
                          <m:begChr m:val="|"/>
                          <m:endChr m:val="|"/>
                          <m:ctrlPr>
                            <a:rPr lang="en-US" altLang="vi-VN" sz="1500" i="1" dirty="0">
                              <a:latin typeface="Cambria Math" panose="02040503050406030204" pitchFamily="18" charset="0"/>
                              <a:sym typeface="+mn-ea"/>
                            </a:rPr>
                          </m:ctrlPr>
                        </m:dPr>
                        <m:e>
                          <m:sSub>
                            <m:sSubPr>
                              <m:ctrlPr>
                                <a:rPr lang="en-US" altLang="vi-VN" sz="1500" i="1" dirty="0">
                                  <a:latin typeface="Cambria Math" panose="02040503050406030204" pitchFamily="18" charset="0"/>
                                  <a:sym typeface="+mn-ea"/>
                                </a:rPr>
                              </m:ctrlPr>
                            </m:sSubPr>
                            <m:e>
                              <m:r>
                                <m:rPr>
                                  <m:sty m:val="p"/>
                                </m:rPr>
                                <a:rPr lang="en-US" altLang="vi-VN" sz="1500" b="0" i="0" dirty="0" smtClean="0">
                                  <a:latin typeface="Cambria Math" panose="02040503050406030204" pitchFamily="18" charset="0"/>
                                  <a:sym typeface="+mn-ea"/>
                                </a:rPr>
                                <m:t>w</m:t>
                              </m:r>
                            </m:e>
                            <m:sub>
                              <m:r>
                                <m:rPr>
                                  <m:sty m:val="p"/>
                                </m:rPr>
                                <a:rPr lang="en-US" altLang="vi-VN" sz="1500" b="0" i="0" dirty="0">
                                  <a:latin typeface="Cambria Math" panose="02040503050406030204" pitchFamily="18" charset="0"/>
                                  <a:sym typeface="+mn-ea"/>
                                </a:rPr>
                                <m:t>i</m:t>
                              </m:r>
                            </m:sub>
                          </m:sSub>
                        </m:e>
                      </m:d>
                      <m:r>
                        <a:rPr lang="en-US" altLang="vi-VN" sz="1500" b="0" i="0" dirty="0">
                          <a:latin typeface="Cambria Math" panose="02040503050406030204" pitchFamily="18" charset="0"/>
                          <a:sym typeface="+mn-ea"/>
                        </a:rPr>
                        <m:t>+</m:t>
                      </m:r>
                      <m:sSub>
                        <m:sSubPr>
                          <m:ctrlPr>
                            <a:rPr lang="en-US" altLang="vi-VN" sz="1500" i="1" dirty="0">
                              <a:latin typeface="Cambria Math" panose="02040503050406030204" pitchFamily="18" charset="0"/>
                              <a:sym typeface="+mn-ea"/>
                            </a:rPr>
                          </m:ctrlPr>
                        </m:sSubPr>
                        <m:e>
                          <m:r>
                            <m:rPr>
                              <m:sty m:val="p"/>
                            </m:rPr>
                            <a:rPr lang="en-US" altLang="vi-VN" sz="1500" b="0" i="0" dirty="0">
                              <a:latin typeface="Cambria Math" panose="02040503050406030204" pitchFamily="18" charset="0"/>
                              <a:sym typeface="+mn-ea"/>
                            </a:rPr>
                            <m:t>λ</m:t>
                          </m:r>
                        </m:e>
                        <m:sub>
                          <m:r>
                            <a:rPr lang="en-US" altLang="vi-VN" sz="1500" b="0" i="0" dirty="0">
                              <a:latin typeface="Cambria Math" panose="02040503050406030204" pitchFamily="18" charset="0"/>
                              <a:sym typeface="+mn-ea"/>
                            </a:rPr>
                            <m:t>2</m:t>
                          </m:r>
                        </m:sub>
                      </m:sSub>
                      <m:sSub>
                        <m:sSubPr>
                          <m:ctrlPr>
                            <a:rPr lang="en-US" altLang="vi-VN" sz="1500" i="1" dirty="0">
                              <a:latin typeface="Cambria Math" panose="02040503050406030204" pitchFamily="18" charset="0"/>
                              <a:sym typeface="+mn-ea"/>
                            </a:rPr>
                          </m:ctrlPr>
                        </m:sSubPr>
                        <m:e>
                          <m:r>
                            <m:rPr>
                              <m:sty m:val="p"/>
                            </m:rPr>
                            <a:rPr lang="en-US" altLang="vi-VN" sz="1500" b="0" i="0" dirty="0">
                              <a:latin typeface="Cambria Math" panose="02040503050406030204" pitchFamily="18" charset="0"/>
                              <a:sym typeface="+mn-ea"/>
                            </a:rPr>
                            <m:t>Σ</m:t>
                          </m:r>
                        </m:e>
                        <m:sub>
                          <m:r>
                            <m:rPr>
                              <m:sty m:val="p"/>
                            </m:rPr>
                            <a:rPr lang="en-US" altLang="vi-VN" sz="1500" b="0" i="0" dirty="0">
                              <a:latin typeface="Cambria Math" panose="02040503050406030204" pitchFamily="18" charset="0"/>
                              <a:sym typeface="+mn-ea"/>
                            </a:rPr>
                            <m:t>i</m:t>
                          </m:r>
                        </m:sub>
                      </m:sSub>
                      <m:sSubSup>
                        <m:sSubSupPr>
                          <m:ctrlPr>
                            <a:rPr lang="en-US" altLang="vi-VN" sz="1500" i="1" dirty="0">
                              <a:latin typeface="Cambria Math" panose="02040503050406030204" pitchFamily="18" charset="0"/>
                              <a:sym typeface="+mn-ea"/>
                            </a:rPr>
                          </m:ctrlPr>
                        </m:sSubSupPr>
                        <m:e>
                          <m:r>
                            <m:rPr>
                              <m:sty m:val="p"/>
                            </m:rPr>
                            <a:rPr lang="en-US" altLang="vi-VN" sz="1500" b="0" i="0" dirty="0" smtClean="0">
                              <a:latin typeface="Cambria Math" panose="02040503050406030204" pitchFamily="18" charset="0"/>
                              <a:sym typeface="+mn-ea"/>
                            </a:rPr>
                            <m:t>w</m:t>
                          </m:r>
                        </m:e>
                        <m:sub>
                          <m:r>
                            <m:rPr>
                              <m:sty m:val="p"/>
                            </m:rPr>
                            <a:rPr lang="en-US" altLang="vi-VN" sz="1500" b="0" i="0" dirty="0">
                              <a:latin typeface="Cambria Math" panose="02040503050406030204" pitchFamily="18" charset="0"/>
                              <a:sym typeface="+mn-ea"/>
                            </a:rPr>
                            <m:t>i</m:t>
                          </m:r>
                        </m:sub>
                        <m:sup>
                          <m:r>
                            <a:rPr lang="en-US" altLang="vi-VN" sz="1500" b="0" i="0" dirty="0" smtClean="0">
                              <a:latin typeface="Cambria Math" panose="02040503050406030204" pitchFamily="18" charset="0"/>
                              <a:sym typeface="+mn-ea"/>
                            </a:rPr>
                            <m:t>2</m:t>
                          </m:r>
                        </m:sup>
                      </m:sSubSup>
                    </m:oMath>
                  </m:oMathPara>
                </a14:m>
                <a:endParaRPr lang="en-US" altLang="vi-VN" sz="1500" dirty="0">
                  <a:latin typeface="+mj-lt"/>
                  <a:ea typeface="Calibri" panose="020F0502020204030204" pitchFamily="34" charset="0"/>
                  <a:cs typeface="Calibri" panose="020F0502020204030204" pitchFamily="34" charset="0"/>
                  <a:sym typeface="+mn-ea"/>
                </a:endParaRPr>
              </a:p>
              <a:p>
                <a:pPr marL="342900" indent="-342900" algn="just" fontAlgn="base">
                  <a:spcBef>
                    <a:spcPts val="600"/>
                  </a:spcBef>
                  <a:spcAft>
                    <a:spcPts val="600"/>
                  </a:spcAft>
                  <a:buFont typeface="Arial" panose="020B0604020202020204" pitchFamily="34" charset="0"/>
                  <a:buChar char="•"/>
                </a:pPr>
                <a:endParaRPr lang="en-US" altLang="vi-VN" b="1" spc="-5" dirty="0">
                  <a:solidFill>
                    <a:srgbClr val="0070C0"/>
                  </a:solidFill>
                  <a:latin typeface="Calibri" panose="020F0502020204030204" pitchFamily="34" charset="0"/>
                  <a:ea typeface="Calibri" panose="020F0502020204030204" pitchFamily="34" charset="0"/>
                  <a:cs typeface="Calibri" panose="020F0502020204030204" pitchFamily="34" charset="0"/>
                  <a:sym typeface="+mn-ea"/>
                </a:endParaRPr>
              </a:p>
              <a:p>
                <a:pPr marL="342900" indent="-342900" algn="just" fontAlgn="base">
                  <a:spcBef>
                    <a:spcPts val="600"/>
                  </a:spcBef>
                  <a:spcAft>
                    <a:spcPts val="600"/>
                  </a:spcAft>
                  <a:buFont typeface="Arial" panose="020B0604020202020204" pitchFamily="34" charset="0"/>
                  <a:buChar char="•"/>
                </a:pPr>
                <a:endParaRPr lang="en-US" altLang="vi-VN" b="1" spc="-5" dirty="0">
                  <a:solidFill>
                    <a:srgbClr val="0070C0"/>
                  </a:solidFill>
                  <a:latin typeface="Calibri" panose="020F0502020204030204" pitchFamily="34" charset="0"/>
                  <a:ea typeface="Calibri" panose="020F0502020204030204" pitchFamily="34" charset="0"/>
                  <a:cs typeface="Calibri" panose="020F0502020204030204" pitchFamily="34" charset="0"/>
                  <a:sym typeface="+mn-ea"/>
                </a:endParaRPr>
              </a:p>
            </p:txBody>
          </p:sp>
        </mc:Choice>
        <mc:Fallback xmlns="">
          <p:sp>
            <p:nvSpPr>
              <p:cNvPr id="8" name="object 2"/>
              <p:cNvSpPr txBox="1">
                <a:spLocks noRot="1" noChangeAspect="1" noMove="1" noResize="1" noEditPoints="1" noAdjustHandles="1" noChangeArrowheads="1" noChangeShapeType="1" noTextEdit="1"/>
              </p:cNvSpPr>
              <p:nvPr/>
            </p:nvSpPr>
            <p:spPr>
              <a:xfrm>
                <a:off x="404062" y="914400"/>
                <a:ext cx="9097874" cy="6607706"/>
              </a:xfrm>
              <a:prstGeom prst="rect">
                <a:avLst/>
              </a:prstGeom>
              <a:blipFill rotWithShape="1">
                <a:blip r:embed="rId3"/>
                <a:stretch>
                  <a:fillRect l="-2" r="5" b="8"/>
                </a:stretch>
              </a:blipFill>
            </p:spPr>
            <p:txBody>
              <a:bodyPr/>
              <a:lstStyle/>
              <a:p>
                <a:r>
                  <a:rPr lang="en-US" altLang="en-US">
                    <a:noFill/>
                  </a:rPr>
                  <a:t> </a:t>
                </a:r>
              </a:p>
            </p:txBody>
          </p:sp>
        </mc:Fallback>
      </mc:AlternateContent>
      <p:graphicFrame>
        <p:nvGraphicFramePr>
          <p:cNvPr id="3" name="Object 2">
            <a:hlinkClick r:id="" action="ppaction://ole?verb=0"/>
          </p:cNvPr>
          <p:cNvGraphicFramePr>
            <a:graphicFrameLocks noChangeAspect="1"/>
          </p:cNvGraphicFramePr>
          <p:nvPr/>
        </p:nvGraphicFramePr>
        <p:xfrm>
          <a:off x="4724400" y="3428683"/>
          <a:ext cx="101600" cy="88265"/>
        </p:xfrm>
        <a:graphic>
          <a:graphicData uri="http://schemas.openxmlformats.org/presentationml/2006/ole">
            <mc:AlternateContent xmlns:mc="http://schemas.openxmlformats.org/markup-compatibility/2006">
              <mc:Choice xmlns:v="urn:schemas-microsoft-com:vml" Requires="v">
                <p:oleObj spid="_x0000_s3097" r:id="rId4" imgW="101600" imgH="88265" progId="Equation.KSEE3">
                  <p:embed/>
                </p:oleObj>
              </mc:Choice>
              <mc:Fallback>
                <p:oleObj r:id="rId4" imgW="101600" imgH="88265" progId="Equation.KSEE3">
                  <p:embed/>
                  <p:pic>
                    <p:nvPicPr>
                      <p:cNvPr id="0" name="Object 2">
                        <a:hlinkClick r:id="" action="ppaction://ole?verb=0"/>
                      </p:cNvPr>
                      <p:cNvPicPr/>
                      <p:nvPr/>
                    </p:nvPicPr>
                    <p:blipFill>
                      <a:blip r:embed="rId5"/>
                      <a:stretch>
                        <a:fillRect/>
                      </a:stretch>
                    </p:blipFill>
                    <p:spPr>
                      <a:xfrm>
                        <a:off x="4724400" y="3428683"/>
                        <a:ext cx="101600" cy="88265"/>
                      </a:xfrm>
                      <a:prstGeom prst="rect">
                        <a:avLst/>
                      </a:prstGeom>
                    </p:spPr>
                  </p:pic>
                </p:oleObj>
              </mc:Fallback>
            </mc:AlternateContent>
          </a:graphicData>
        </a:graphic>
      </p:graphicFrame>
      <p:pic>
        <p:nvPicPr>
          <p:cNvPr id="9" name="그림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33800" y="1386840"/>
            <a:ext cx="5791200" cy="50139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557" y="281686"/>
            <a:ext cx="8238643" cy="442595"/>
          </a:xfrm>
          <a:prstGeom prst="rect">
            <a:avLst/>
          </a:prstGeom>
        </p:spPr>
        <p:txBody>
          <a:bodyPr vert="horz" wrap="square" lIns="0" tIns="12065" rIns="0" bIns="0" rtlCol="0">
            <a:spAutoFit/>
          </a:bodyPr>
          <a:lstStyle/>
          <a:p>
            <a:pPr marL="12700">
              <a:spcBef>
                <a:spcPts val="95"/>
              </a:spcBef>
            </a:pPr>
            <a:r>
              <a:rPr lang="en-US" sz="2800" spc="-5">
                <a:solidFill>
                  <a:srgbClr val="0070C0"/>
                </a:solidFill>
                <a:latin typeface="Calibri" panose="020F0502020204030204" pitchFamily="34" charset="0"/>
                <a:ea typeface="Calibri" panose="020F0502020204030204" pitchFamily="34" charset="0"/>
                <a:cs typeface="Calibri" panose="020F0502020204030204" pitchFamily="34" charset="0"/>
              </a:rPr>
              <a:t>3. Stimulation</a:t>
            </a:r>
            <a:endParaRPr sz="2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Rectangle 34"/>
          <p:cNvSpPr/>
          <p:nvPr/>
        </p:nvSpPr>
        <p:spPr>
          <a:xfrm>
            <a:off x="600557" y="1066800"/>
            <a:ext cx="8543443"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p:cNvSpPr>
            <a:spLocks noGrp="1"/>
          </p:cNvSpPr>
          <p:nvPr>
            <p:ph type="sldNum" sz="quarter" idx="4294967295"/>
          </p:nvPr>
        </p:nvSpPr>
        <p:spPr>
          <a:xfrm>
            <a:off x="7734426" y="6377940"/>
            <a:ext cx="1676274" cy="342900"/>
          </a:xfrm>
          <a:prstGeom prst="rect">
            <a:avLst/>
          </a:prstGeom>
        </p:spPr>
        <p:txBody>
          <a:bodyPr/>
          <a:lstStyle/>
          <a:p>
            <a:pPr algn="r"/>
            <a:fld id="{B6F15528-21DE-4FAA-801E-634DDDAF4B2B}" type="slidenum">
              <a:rPr lang="en-GB" smtClean="0"/>
              <a:t>8</a:t>
            </a:fld>
            <a:endParaRPr lang="en-GB" dirty="0"/>
          </a:p>
        </p:txBody>
      </p:sp>
      <p:sp>
        <p:nvSpPr>
          <p:cNvPr id="3" name="Text Box 2"/>
          <p:cNvSpPr txBox="1"/>
          <p:nvPr/>
        </p:nvSpPr>
        <p:spPr>
          <a:xfrm>
            <a:off x="365442" y="609600"/>
            <a:ext cx="9175115" cy="5334635"/>
          </a:xfrm>
          <a:prstGeom prst="rect">
            <a:avLst/>
          </a:prstGeom>
          <a:noFill/>
        </p:spPr>
        <p:txBody>
          <a:bodyPr wrap="square" rtlCol="0" anchor="t">
            <a:noAutofit/>
          </a:bodyPr>
          <a:lstStyle/>
          <a:p>
            <a:pPr fontAlgn="base">
              <a:lnSpc>
                <a:spcPct val="200000"/>
              </a:lnSpc>
            </a:pPr>
            <a:r>
              <a:rPr lang="en-US" altLang="ko-KR" sz="24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mn-ea"/>
              </a:rPr>
              <a:t>“</a:t>
            </a:r>
            <a:r>
              <a:rPr lang="en-US" altLang="ko-KR" sz="2400" b="1">
                <a:solidFill>
                  <a:srgbClr val="0070C0"/>
                </a:solidFill>
                <a:latin typeface="Calibri" panose="020F0502020204030204" pitchFamily="34" charset="0"/>
                <a:ea typeface="Calibri" panose="020F0502020204030204" pitchFamily="34" charset="0"/>
                <a:cs typeface="Calibri" panose="020F0502020204030204" pitchFamily="34" charset="0"/>
                <a:sym typeface="+mn-ea"/>
              </a:rPr>
              <a:t>Explanation data frame</a:t>
            </a:r>
            <a:r>
              <a:rPr lang="en-US" altLang="ko-KR" sz="24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mn-ea"/>
              </a:rPr>
              <a:t>”</a:t>
            </a:r>
            <a:endParaRPr lang="ko-KR" altLang="en-US" sz="2400" b="1" dirty="0">
              <a:solidFill>
                <a:srgbClr val="0070C0"/>
              </a:solidFill>
              <a:latin typeface="Calibri" panose="020F0502020204030204" pitchFamily="34" charset="0"/>
              <a:ea typeface="Rix모던고딕 M" panose="02020603020101020101" pitchFamily="18" charset="-127"/>
              <a:cs typeface="Calibri" panose="020F0502020204030204" pitchFamily="34" charset="0"/>
            </a:endParaRPr>
          </a:p>
          <a:p>
            <a:pPr marL="171450" indent="-171450" fontAlgn="base">
              <a:lnSpc>
                <a:spcPct val="150000"/>
              </a:lnSpc>
              <a:buFont typeface="Arial" panose="020B0604020202020204" pitchFamily="34" charset="0"/>
              <a:buChar char="•"/>
            </a:pPr>
            <a:r>
              <a:rPr lang="en-US" altLang="en-US" sz="2000" dirty="0">
                <a:ea typeface="Rix모던고딕 L" panose="02020603020101020101" pitchFamily="18" charset="-127"/>
                <a:cs typeface="조선일보명조" pitchFamily="18" charset="-127"/>
              </a:rPr>
              <a:t>The data used for this stock analysis is being sourced from Yahoo Finance, a comprehensive platform that provides a wide range of financial information, including historical stock prices, market trends, and other related metrics.</a:t>
            </a:r>
          </a:p>
        </p:txBody>
      </p:sp>
      <p:pic>
        <p:nvPicPr>
          <p:cNvPr id="4" name="Picture 3"/>
          <p:cNvPicPr>
            <a:picLocks noChangeAspect="1"/>
          </p:cNvPicPr>
          <p:nvPr/>
        </p:nvPicPr>
        <p:blipFill>
          <a:blip r:embed="rId3"/>
          <a:stretch>
            <a:fillRect/>
          </a:stretch>
        </p:blipFill>
        <p:spPr>
          <a:xfrm>
            <a:off x="2489200" y="2819400"/>
            <a:ext cx="4928235" cy="36995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557" y="281686"/>
            <a:ext cx="8238643" cy="442595"/>
          </a:xfrm>
          <a:prstGeom prst="rect">
            <a:avLst/>
          </a:prstGeom>
        </p:spPr>
        <p:txBody>
          <a:bodyPr vert="horz" wrap="square" lIns="0" tIns="12065" rIns="0" bIns="0" rtlCol="0">
            <a:spAutoFit/>
          </a:bodyPr>
          <a:lstStyle/>
          <a:p>
            <a:pPr marL="12700">
              <a:spcBef>
                <a:spcPts val="95"/>
              </a:spcBef>
            </a:pPr>
            <a:r>
              <a:rPr lang="en-US" sz="2800" spc="-5">
                <a:solidFill>
                  <a:srgbClr val="0070C0"/>
                </a:solidFill>
                <a:latin typeface="Calibri" panose="020F0502020204030204" pitchFamily="34" charset="0"/>
                <a:ea typeface="Calibri" panose="020F0502020204030204" pitchFamily="34" charset="0"/>
                <a:cs typeface="Calibri" panose="020F0502020204030204" pitchFamily="34" charset="0"/>
              </a:rPr>
              <a:t>3. Stimulation</a:t>
            </a:r>
            <a:endParaRPr sz="2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Rectangle 34"/>
          <p:cNvSpPr/>
          <p:nvPr/>
        </p:nvSpPr>
        <p:spPr>
          <a:xfrm>
            <a:off x="600557" y="1066800"/>
            <a:ext cx="8543443"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p:cNvSpPr>
            <a:spLocks noGrp="1"/>
          </p:cNvSpPr>
          <p:nvPr>
            <p:ph type="sldNum" sz="quarter" idx="4294967295"/>
          </p:nvPr>
        </p:nvSpPr>
        <p:spPr>
          <a:xfrm>
            <a:off x="7734426" y="6377940"/>
            <a:ext cx="1676274" cy="342900"/>
          </a:xfrm>
          <a:prstGeom prst="rect">
            <a:avLst/>
          </a:prstGeom>
        </p:spPr>
        <p:txBody>
          <a:bodyPr/>
          <a:lstStyle/>
          <a:p>
            <a:pPr algn="r"/>
            <a:fld id="{B6F15528-21DE-4FAA-801E-634DDDAF4B2B}" type="slidenum">
              <a:rPr lang="en-GB" smtClean="0"/>
              <a:t>9</a:t>
            </a:fld>
            <a:endParaRPr lang="en-GB" dirty="0"/>
          </a:p>
        </p:txBody>
      </p:sp>
      <p:sp>
        <p:nvSpPr>
          <p:cNvPr id="3" name="Text Box 2"/>
          <p:cNvSpPr txBox="1"/>
          <p:nvPr/>
        </p:nvSpPr>
        <p:spPr>
          <a:xfrm>
            <a:off x="381000" y="457200"/>
            <a:ext cx="9175115" cy="3617595"/>
          </a:xfrm>
          <a:prstGeom prst="rect">
            <a:avLst/>
          </a:prstGeom>
          <a:noFill/>
        </p:spPr>
        <p:txBody>
          <a:bodyPr wrap="square" rtlCol="0" anchor="t">
            <a:noAutofit/>
          </a:bodyPr>
          <a:lstStyle/>
          <a:p>
            <a:pPr fontAlgn="base">
              <a:lnSpc>
                <a:spcPct val="200000"/>
              </a:lnSpc>
            </a:pPr>
            <a:r>
              <a:rPr lang="en-US" altLang="ko-KR" sz="24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mn-ea"/>
              </a:rPr>
              <a:t>“</a:t>
            </a:r>
            <a:r>
              <a:rPr lang="en-US" altLang="ko-KR" sz="2400" b="1">
                <a:solidFill>
                  <a:srgbClr val="0070C0"/>
                </a:solidFill>
                <a:latin typeface="Calibri" panose="020F0502020204030204" pitchFamily="34" charset="0"/>
                <a:ea typeface="Calibri" panose="020F0502020204030204" pitchFamily="34" charset="0"/>
                <a:cs typeface="Calibri" panose="020F0502020204030204" pitchFamily="34" charset="0"/>
                <a:sym typeface="+mn-ea"/>
              </a:rPr>
              <a:t>Explanation training parameters</a:t>
            </a:r>
            <a:r>
              <a:rPr lang="en-US" altLang="ko-KR" sz="24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mn-ea"/>
              </a:rPr>
              <a:t>”</a:t>
            </a:r>
            <a:endParaRPr lang="ko-KR" altLang="en-US" sz="2400" b="1" dirty="0">
              <a:solidFill>
                <a:srgbClr val="0070C0"/>
              </a:solidFill>
              <a:latin typeface="Calibri" panose="020F0502020204030204" pitchFamily="34" charset="0"/>
              <a:ea typeface="Rix모던고딕 M" panose="02020603020101020101" pitchFamily="18" charset="-127"/>
              <a:cs typeface="Calibri" panose="020F0502020204030204" pitchFamily="34" charset="0"/>
            </a:endParaRPr>
          </a:p>
          <a:p>
            <a:pPr marL="171450" indent="-171450" fontAlgn="base">
              <a:lnSpc>
                <a:spcPct val="150000"/>
              </a:lnSpc>
              <a:buFont typeface="Arial" panose="020B0604020202020204" pitchFamily="34" charset="0"/>
              <a:buChar char="•"/>
            </a:pPr>
            <a:r>
              <a:rPr lang="en-US" altLang="ko-KR" sz="2000" dirty="0">
                <a:ea typeface="Rix모던고딕 L" panose="02020603020101020101" pitchFamily="18" charset="-127"/>
                <a:cs typeface="조선일보명조" pitchFamily="18" charset="-127"/>
                <a:sym typeface="+mn-ea"/>
              </a:rPr>
              <a:t>Batch size is t</a:t>
            </a:r>
            <a:r>
              <a:rPr lang="en-US" altLang="en-US" sz="2000" dirty="0">
                <a:ea typeface="Rix모던고딕 L" panose="02020603020101020101" pitchFamily="18" charset="-127"/>
                <a:cs typeface="조선일보명조" pitchFamily="18" charset="-127"/>
              </a:rPr>
              <a:t>he number of samples processed before the model updates its internal parameters. Smaller batch sizes make updates more frequent, while larger batch sizes are more memory-efficient.</a:t>
            </a:r>
          </a:p>
          <a:p>
            <a:pPr marL="171450" indent="-171450" fontAlgn="base">
              <a:lnSpc>
                <a:spcPct val="150000"/>
              </a:lnSpc>
              <a:buFont typeface="Arial" panose="020B0604020202020204" pitchFamily="34" charset="0"/>
              <a:buChar char="•"/>
            </a:pPr>
            <a:r>
              <a:rPr lang="en-US" altLang="en-US" sz="2000" dirty="0">
                <a:ea typeface="Rix모던고딕 L" panose="02020603020101020101" pitchFamily="18" charset="-127"/>
                <a:cs typeface="조선일보명조" pitchFamily="18" charset="-127"/>
              </a:rPr>
              <a:t>Epoch is an one complete pass through the entire training dataset. Training typically involves multiple epochs to allow the model to learn effectively.</a:t>
            </a:r>
          </a:p>
          <a:p>
            <a:pPr marL="171450" indent="-171450" fontAlgn="base">
              <a:lnSpc>
                <a:spcPct val="150000"/>
              </a:lnSpc>
              <a:buFont typeface="Arial" panose="020B0604020202020204" pitchFamily="34" charset="0"/>
              <a:buChar char="•"/>
            </a:pPr>
            <a:r>
              <a:rPr lang="en-US" altLang="ko-KR" sz="2000" dirty="0">
                <a:ea typeface="Rix모던고딕 L" panose="02020603020101020101" pitchFamily="18" charset="-127"/>
                <a:cs typeface="조선일보명조" pitchFamily="18" charset="-127"/>
              </a:rPr>
              <a:t> </a:t>
            </a:r>
            <a:r>
              <a:rPr lang="en-US" altLang="en-US" sz="2000" dirty="0">
                <a:ea typeface="Rix모던고딕 L" panose="02020603020101020101" pitchFamily="18" charset="-127"/>
                <a:cs typeface="조선일보명조" pitchFamily="18" charset="-127"/>
              </a:rPr>
              <a:t>Verbose is a setting that controls the level of detail displayed during training. </a:t>
            </a:r>
            <a:endParaRPr lang="en-US" altLang="ko-KR" sz="2000" dirty="0">
              <a:ea typeface="Rix모던고딕 L" panose="02020603020101020101" pitchFamily="18" charset="-127"/>
              <a:cs typeface="조선일보명조" pitchFamily="18" charset="-127"/>
            </a:endParaRPr>
          </a:p>
        </p:txBody>
      </p:sp>
      <p:graphicFrame>
        <p:nvGraphicFramePr>
          <p:cNvPr id="8" name="Table 7"/>
          <p:cNvGraphicFramePr/>
          <p:nvPr>
            <p:custDataLst>
              <p:tags r:id="rId1"/>
            </p:custDataLst>
          </p:nvPr>
        </p:nvGraphicFramePr>
        <p:xfrm>
          <a:off x="673100" y="4514215"/>
          <a:ext cx="8470900" cy="1886585"/>
        </p:xfrm>
        <a:graphic>
          <a:graphicData uri="http://schemas.openxmlformats.org/drawingml/2006/table">
            <a:tbl>
              <a:tblPr firstRow="1" bandRow="1">
                <a:tableStyleId>{5C22544A-7EE6-4342-B048-85BDC9FD1C3A}</a:tableStyleId>
              </a:tblPr>
              <a:tblGrid>
                <a:gridCol w="4235450">
                  <a:extLst>
                    <a:ext uri="{9D8B030D-6E8A-4147-A177-3AD203B41FA5}">
                      <a16:colId xmlns:a16="http://schemas.microsoft.com/office/drawing/2014/main" val="20000"/>
                    </a:ext>
                  </a:extLst>
                </a:gridCol>
                <a:gridCol w="4235450">
                  <a:extLst>
                    <a:ext uri="{9D8B030D-6E8A-4147-A177-3AD203B41FA5}">
                      <a16:colId xmlns:a16="http://schemas.microsoft.com/office/drawing/2014/main" val="20001"/>
                    </a:ext>
                  </a:extLst>
                </a:gridCol>
              </a:tblGrid>
              <a:tr h="789305">
                <a:tc>
                  <a:txBody>
                    <a:bodyPr/>
                    <a:lstStyle/>
                    <a:p>
                      <a:pPr>
                        <a:buNone/>
                      </a:pPr>
                      <a:r>
                        <a:rPr lang="en-US">
                          <a:sym typeface="+mn-ea"/>
                        </a:rPr>
                        <a:t>Training Parameters</a:t>
                      </a:r>
                      <a:endParaRPr lang="en-US"/>
                    </a:p>
                    <a:p>
                      <a:pPr>
                        <a:buNone/>
                      </a:pPr>
                      <a:endParaRPr lang="en-US"/>
                    </a:p>
                  </a:txBody>
                  <a:tcPr/>
                </a:tc>
                <a:tc>
                  <a:txBody>
                    <a:bodyPr/>
                    <a:lstStyle/>
                    <a:p>
                      <a:pPr>
                        <a:buNone/>
                      </a:pPr>
                      <a:r>
                        <a:rPr lang="en-US">
                          <a:sym typeface="+mn-ea"/>
                        </a:rPr>
                        <a:t>Hyperparameters</a:t>
                      </a:r>
                      <a:endParaRPr lang="en-US"/>
                    </a:p>
                    <a:p>
                      <a:pPr>
                        <a:buNone/>
                      </a:pPr>
                      <a:endParaRPr lang="en-US"/>
                    </a:p>
                  </a:txBody>
                  <a:tcPr/>
                </a:tc>
                <a:extLst>
                  <a:ext uri="{0D108BD9-81ED-4DB2-BD59-A6C34878D82A}">
                    <a16:rowId xmlns:a16="http://schemas.microsoft.com/office/drawing/2014/main" val="10000"/>
                  </a:ext>
                </a:extLst>
              </a:tr>
              <a:tr h="365760">
                <a:tc>
                  <a:txBody>
                    <a:bodyPr/>
                    <a:lstStyle/>
                    <a:p>
                      <a:pPr>
                        <a:buNone/>
                      </a:pPr>
                      <a:r>
                        <a:rPr lang="en-US"/>
                        <a:t>Epochs</a:t>
                      </a:r>
                    </a:p>
                  </a:txBody>
                  <a:tcPr/>
                </a:tc>
                <a:tc>
                  <a:txBody>
                    <a:bodyPr/>
                    <a:lstStyle/>
                    <a:p>
                      <a:pPr algn="ctr">
                        <a:buNone/>
                      </a:pPr>
                      <a:r>
                        <a:rPr lang="en-US"/>
                        <a:t>32</a:t>
                      </a:r>
                    </a:p>
                  </a:txBody>
                  <a:tcPr/>
                </a:tc>
                <a:extLst>
                  <a:ext uri="{0D108BD9-81ED-4DB2-BD59-A6C34878D82A}">
                    <a16:rowId xmlns:a16="http://schemas.microsoft.com/office/drawing/2014/main" val="10001"/>
                  </a:ext>
                </a:extLst>
              </a:tr>
              <a:tr h="365760">
                <a:tc>
                  <a:txBody>
                    <a:bodyPr/>
                    <a:lstStyle/>
                    <a:p>
                      <a:pPr>
                        <a:buNone/>
                      </a:pPr>
                      <a:r>
                        <a:rPr lang="en-US"/>
                        <a:t>Batch Size</a:t>
                      </a:r>
                    </a:p>
                  </a:txBody>
                  <a:tcPr/>
                </a:tc>
                <a:tc>
                  <a:txBody>
                    <a:bodyPr/>
                    <a:lstStyle/>
                    <a:p>
                      <a:pPr algn="ctr">
                        <a:buNone/>
                      </a:pPr>
                      <a:r>
                        <a:rPr lang="en-US"/>
                        <a:t>50</a:t>
                      </a:r>
                    </a:p>
                  </a:txBody>
                  <a:tcPr/>
                </a:tc>
                <a:extLst>
                  <a:ext uri="{0D108BD9-81ED-4DB2-BD59-A6C34878D82A}">
                    <a16:rowId xmlns:a16="http://schemas.microsoft.com/office/drawing/2014/main" val="10002"/>
                  </a:ext>
                </a:extLst>
              </a:tr>
              <a:tr h="365760">
                <a:tc>
                  <a:txBody>
                    <a:bodyPr/>
                    <a:lstStyle/>
                    <a:p>
                      <a:pPr>
                        <a:buNone/>
                      </a:pPr>
                      <a:r>
                        <a:rPr lang="en-US"/>
                        <a:t>Verbose</a:t>
                      </a:r>
                    </a:p>
                  </a:txBody>
                  <a:tcPr/>
                </a:tc>
                <a:tc>
                  <a:txBody>
                    <a:bodyPr/>
                    <a:lstStyle/>
                    <a:p>
                      <a:pPr algn="ctr">
                        <a:buNone/>
                      </a:pPr>
                      <a:r>
                        <a:rPr lang="en-US"/>
                        <a:t>1</a:t>
                      </a:r>
                    </a:p>
                  </a:txBody>
                  <a:tcPr/>
                </a:tc>
                <a:extLst>
                  <a:ext uri="{0D108BD9-81ED-4DB2-BD59-A6C34878D82A}">
                    <a16:rowId xmlns:a16="http://schemas.microsoft.com/office/drawing/2014/main" val="10003"/>
                  </a:ext>
                </a:extLst>
              </a:tr>
            </a:tbl>
          </a:graphicData>
        </a:graphic>
      </p:graphicFrame>
      <p:sp>
        <p:nvSpPr>
          <p:cNvPr id="4" name="Text Box 3"/>
          <p:cNvSpPr txBox="1"/>
          <p:nvPr/>
        </p:nvSpPr>
        <p:spPr>
          <a:xfrm>
            <a:off x="2476500" y="4038600"/>
            <a:ext cx="4953000" cy="398780"/>
          </a:xfrm>
          <a:prstGeom prst="rect">
            <a:avLst/>
          </a:prstGeom>
          <a:noFill/>
        </p:spPr>
        <p:txBody>
          <a:bodyPr wrap="square" rtlCol="0" anchor="t">
            <a:spAutoFit/>
          </a:bodyPr>
          <a:lstStyle/>
          <a:p>
            <a:r>
              <a:rPr lang="en-US" sz="2000" b="1">
                <a:solidFill>
                  <a:srgbClr val="0070C0"/>
                </a:solidFill>
                <a:latin typeface="Calibri" panose="020F0502020204030204" pitchFamily="34" charset="0"/>
                <a:cs typeface="Calibri" panose="020F0502020204030204" pitchFamily="34" charset="0"/>
                <a:sym typeface="+mn-ea"/>
              </a:rPr>
              <a:t>Figure 1. Performance Training Parameters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764*257"/>
  <p:tag name="TABLE_ENDDRAG_RECT" val="7*109*764*257"/>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764*257"/>
  <p:tag name="TABLE_ENDDRAG_RECT" val="7*109*764*257"/>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666*141"/>
  <p:tag name="TABLE_ENDDRAG_RECT" val="53*371*666*141"/>
</p:tagLst>
</file>

<file path=ppt/tags/tag4.xml><?xml version="1.0" encoding="utf-8"?>
<p:tagLst xmlns:a="http://schemas.openxmlformats.org/drawingml/2006/main" xmlns:r="http://schemas.openxmlformats.org/officeDocument/2006/relationships" xmlns:p="http://schemas.openxmlformats.org/presentationml/2006/main">
  <p:tag name="TABLE_ENDDRAG_ORIGIN_RECT" val="656*181"/>
  <p:tag name="TABLE_ENDDRAG_RECT" val="53*312*656*18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1403</Words>
  <Application>Microsoft Office PowerPoint</Application>
  <PresentationFormat>A4 Paper (210x297 mm)</PresentationFormat>
  <Paragraphs>181</Paragraphs>
  <Slides>18</Slides>
  <Notes>11</Notes>
  <HiddenSlides>0</HiddenSlides>
  <MMClips>1</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32" baseType="lpstr">
      <vt:lpstr>맑은 고딕</vt:lpstr>
      <vt:lpstr>MS Mincho</vt:lpstr>
      <vt:lpstr>Arial</vt:lpstr>
      <vt:lpstr>Calibri</vt:lpstr>
      <vt:lpstr>Cambria Math</vt:lpstr>
      <vt:lpstr>Gill Sans Nova Light</vt:lpstr>
      <vt:lpstr>Rix고딕 B</vt:lpstr>
      <vt:lpstr>Rix모던고딕 L</vt:lpstr>
      <vt:lpstr>Rix모던고딕 M</vt:lpstr>
      <vt:lpstr>Source Sans Pro</vt:lpstr>
      <vt:lpstr>Times New Roman</vt:lpstr>
      <vt:lpstr>조선일보명조</vt:lpstr>
      <vt:lpstr>Office Theme</vt:lpstr>
      <vt:lpstr>Equation.KSEE3</vt:lpstr>
      <vt:lpstr>PowerPoint Presentation</vt:lpstr>
      <vt:lpstr>Contents</vt:lpstr>
      <vt:lpstr>1. Introduction</vt:lpstr>
      <vt:lpstr>1. Introduction</vt:lpstr>
      <vt:lpstr>2. Methodology </vt:lpstr>
      <vt:lpstr>2. Methodology</vt:lpstr>
      <vt:lpstr>2. Methodology</vt:lpstr>
      <vt:lpstr>3. Stimulation</vt:lpstr>
      <vt:lpstr>3. Stimulation</vt:lpstr>
      <vt:lpstr>3. Stimulation</vt:lpstr>
      <vt:lpstr>4. Result</vt:lpstr>
      <vt:lpstr>4. Result</vt:lpstr>
      <vt:lpstr>4. Result</vt:lpstr>
      <vt:lpstr>4. Result</vt:lpstr>
      <vt:lpstr>5. Conclusion</vt:lpstr>
      <vt:lpstr>References</vt:lpstr>
      <vt:lpstr>Thank you for your attention!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admin</cp:lastModifiedBy>
  <cp:revision>81</cp:revision>
  <dcterms:created xsi:type="dcterms:W3CDTF">2024-10-24T19:28:00Z</dcterms:created>
  <dcterms:modified xsi:type="dcterms:W3CDTF">2025-10-02T06:38:09Z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2023-05-21T03:00:00Z</vt:filetime>
  </property>
  <property fmtid="{D5CDD505-2E9C-101B-9397-08002B2CF9AE}" pid="3" name="Creator">
    <vt:lpwstr>Microsoft® PowerPoint® Microsoft 365용</vt:lpwstr>
  </property>
  <property fmtid="{D5CDD505-2E9C-101B-9397-08002B2CF9AE}" pid="4" name="LastSaved">
    <vt:filetime>2023-06-07T03:00:00Z</vt:filetime>
  </property>
  <property fmtid="{D5CDD505-2E9C-101B-9397-08002B2CF9AE}" pid="5" name="ICV">
    <vt:lpwstr>96C28E1CCEFA410E91EADF1D1C4DECCC_13</vt:lpwstr>
  </property>
  <property fmtid="{D5CDD505-2E9C-101B-9397-08002B2CF9AE}" pid="6" name="KSOProductBuildVer">
    <vt:lpwstr>1033-12.2.0.19307</vt:lpwstr>
  </property>
</Properties>
</file>