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259" r:id="rId2"/>
    <p:sldId id="278" r:id="rId3"/>
    <p:sldId id="280" r:id="rId4"/>
    <p:sldId id="433" r:id="rId5"/>
    <p:sldId id="319" r:id="rId6"/>
    <p:sldId id="355" r:id="rId7"/>
    <p:sldId id="282" r:id="rId8"/>
    <p:sldId id="320" r:id="rId9"/>
    <p:sldId id="283" r:id="rId10"/>
    <p:sldId id="419" r:id="rId11"/>
    <p:sldId id="431" r:id="rId12"/>
    <p:sldId id="432" r:id="rId13"/>
    <p:sldId id="434" r:id="rId14"/>
    <p:sldId id="397" r:id="rId15"/>
    <p:sldId id="398" r:id="rId16"/>
    <p:sldId id="284" r:id="rId17"/>
    <p:sldId id="286" r:id="rId18"/>
    <p:sldId id="316" r:id="rId19"/>
    <p:sldId id="277" r:id="rId20"/>
  </p:sldIdLst>
  <p:sldSz cx="9906000" cy="6858000" type="A4"/>
  <p:notesSz cx="9906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ADD7F3"/>
    <a:srgbClr val="D2A000"/>
    <a:srgbClr val="FFD6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4712" autoAdjust="0"/>
  </p:normalViewPr>
  <p:slideViewPr>
    <p:cSldViewPr>
      <p:cViewPr>
        <p:scale>
          <a:sx n="125" d="100"/>
          <a:sy n="125" d="100"/>
        </p:scale>
        <p:origin x="3010" y="-21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26" d="100"/>
          <a:sy n="126" d="100"/>
        </p:scale>
        <p:origin x="428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A757A5-F671-4432-ACDC-48658D86D078}" type="doc">
      <dgm:prSet loTypeId="urn:microsoft.com/office/officeart/2005/8/layout/process3#1" loCatId="process" qsTypeId="urn:microsoft.com/office/officeart/2005/8/quickstyle/simple1#1" qsCatId="simple" csTypeId="urn:microsoft.com/office/officeart/2005/8/colors/accent1_1#1" csCatId="accent1" phldr="1"/>
      <dgm:spPr/>
      <dgm:t>
        <a:bodyPr/>
        <a:lstStyle/>
        <a:p>
          <a:endParaRPr lang="en-US"/>
        </a:p>
      </dgm:t>
    </dgm:pt>
    <dgm:pt modelId="{4D269200-78E8-4867-8E9B-F3ABB7577CA1}">
      <dgm:prSet phldrT="[Text]" custT="1"/>
      <dgm:spPr/>
      <dgm:t>
        <a:bodyPr/>
        <a:lstStyle/>
        <a:p>
          <a:pPr>
            <a:lnSpc>
              <a:spcPct val="100000"/>
            </a:lnSpc>
          </a:pPr>
          <a:r>
            <a:rPr lang="en-US" sz="2000">
              <a:latin typeface="+mn-lt"/>
              <a:ea typeface="Rix모던고딕 L" panose="02020603020101020101"/>
            </a:rPr>
            <a:t>Background</a:t>
          </a:r>
          <a:endParaRPr lang="en-US" sz="1800" dirty="0">
            <a:latin typeface="+mn-lt"/>
            <a:ea typeface="Rix모던고딕 L" panose="02020603020101020101"/>
          </a:endParaRPr>
        </a:p>
      </dgm:t>
    </dgm:pt>
    <dgm:pt modelId="{FF09A118-9F65-4DD6-A0DB-D990CB4F6654}" type="parTrans" cxnId="{DC299C31-1D87-4EBC-93A4-E0518A617D8D}">
      <dgm:prSet/>
      <dgm:spPr/>
      <dgm:t>
        <a:bodyPr/>
        <a:lstStyle/>
        <a:p>
          <a:endParaRPr lang="en-US"/>
        </a:p>
      </dgm:t>
    </dgm:pt>
    <dgm:pt modelId="{D8C003DB-9665-4B73-9ED8-C8D8AC890296}" type="sibTrans" cxnId="{DC299C31-1D87-4EBC-93A4-E0518A617D8D}">
      <dgm:prSet/>
      <dgm:spPr/>
      <dgm:t>
        <a:bodyPr/>
        <a:lstStyle/>
        <a:p>
          <a:endParaRPr lang="en-US"/>
        </a:p>
      </dgm:t>
    </dgm:pt>
    <dgm:pt modelId="{6E8B9332-FDCC-44AD-AC60-088B018937B6}">
      <dgm:prSet phldrT="[Text]" phldr="0" custT="1"/>
      <dgm:spPr/>
      <dgm:t>
        <a:bodyPr vert="horz" wrap="square"/>
        <a:lstStyle/>
        <a:p>
          <a:pPr>
            <a:lnSpc>
              <a:spcPct val="100000"/>
            </a:lnSpc>
            <a:spcBef>
              <a:spcPct val="0"/>
            </a:spcBef>
            <a:spcAft>
              <a:spcPct val="15000"/>
            </a:spcAft>
          </a:pPr>
          <a:r>
            <a:rPr lang="vi-VN" sz="1600" kern="1200">
              <a:latin typeface="Calibri" panose="020F0502020204030204" pitchFamily="34" charset="0"/>
              <a:ea typeface="Rix모던고딕 L" panose="02020603020101020101" pitchFamily="18" charset="-127"/>
              <a:cs typeface="Calibri" panose="020F0502020204030204" pitchFamily="34" charset="0"/>
            </a:rPr>
            <a:t>The </a:t>
          </a:r>
          <a:r>
            <a:rPr lang="en-US" sz="1600" kern="1200">
              <a:latin typeface="Calibri" panose="020F0502020204030204" pitchFamily="34" charset="0"/>
              <a:ea typeface="Rix모던고딕 L" panose="02020603020101020101" pitchFamily="18" charset="-127"/>
              <a:cs typeface="Calibri" panose="020F0502020204030204" pitchFamily="34" charset="0"/>
            </a:rPr>
            <a:t>primary motivations of AI development systems include efficiency, solving complex problems, and improving decision-making</a:t>
          </a:r>
          <a:r>
            <a:rPr lang="vi-VN" sz="1600" kern="1200">
              <a:latin typeface="Calibri" panose="020F0502020204030204" pitchFamily="34" charset="0"/>
              <a:ea typeface="Rix모던고딕 L" panose="02020603020101020101" pitchFamily="18" charset="-127"/>
              <a:cs typeface="Calibri" panose="020F0502020204030204" pitchFamily="34" charset="0"/>
            </a:rPr>
            <a:t>. </a:t>
          </a:r>
          <a:endParaRPr sz="1600" kern="1200" dirty="0">
            <a:latin typeface="Calibri" panose="020F0502020204030204" pitchFamily="34" charset="0"/>
            <a:ea typeface="Rix모던고딕 L" panose="02020603020101020101" pitchFamily="18" charset="-127"/>
            <a:cs typeface="Calibri" panose="020F0502020204030204" pitchFamily="34" charset="0"/>
          </a:endParaRPr>
        </a:p>
      </dgm:t>
    </dgm:pt>
    <dgm:pt modelId="{FCD8602D-A7E2-4039-979F-FF4A0D9290C8}" type="parTrans" cxnId="{57C3A73A-5635-43B5-8E01-A19219AF2EE4}">
      <dgm:prSet/>
      <dgm:spPr/>
      <dgm:t>
        <a:bodyPr/>
        <a:lstStyle/>
        <a:p>
          <a:endParaRPr lang="en-US"/>
        </a:p>
      </dgm:t>
    </dgm:pt>
    <dgm:pt modelId="{8731817E-F4CC-40B6-916F-C2299AB51760}" type="sibTrans" cxnId="{57C3A73A-5635-43B5-8E01-A19219AF2EE4}">
      <dgm:prSet/>
      <dgm:spPr/>
      <dgm:t>
        <a:bodyPr/>
        <a:lstStyle/>
        <a:p>
          <a:endParaRPr lang="en-US"/>
        </a:p>
      </dgm:t>
    </dgm:pt>
    <dgm:pt modelId="{80E12238-E50F-4CC9-9F88-68559468CADB}">
      <dgm:prSet phldrT="[Text]" custT="1"/>
      <dgm:spPr/>
      <dgm:t>
        <a:bodyPr/>
        <a:lstStyle/>
        <a:p>
          <a:pPr>
            <a:lnSpc>
              <a:spcPct val="100000"/>
            </a:lnSpc>
          </a:pPr>
          <a:r>
            <a:rPr lang="en-US" sz="2000" dirty="0">
              <a:latin typeface="+mn-lt"/>
              <a:ea typeface="Rix모던고딕 L" panose="02020603020101020101"/>
            </a:rPr>
            <a:t>Proposed method</a:t>
          </a:r>
        </a:p>
      </dgm:t>
    </dgm:pt>
    <dgm:pt modelId="{AEE6A3A6-4E21-4A37-8C35-19EBD79DD3F7}" type="parTrans" cxnId="{39636037-E21D-458C-AAF8-AE3C549042E0}">
      <dgm:prSet/>
      <dgm:spPr/>
      <dgm:t>
        <a:bodyPr/>
        <a:lstStyle/>
        <a:p>
          <a:endParaRPr lang="en-US"/>
        </a:p>
      </dgm:t>
    </dgm:pt>
    <dgm:pt modelId="{1AE900A0-274E-470E-9CAD-1A00FC0C7F01}" type="sibTrans" cxnId="{39636037-E21D-458C-AAF8-AE3C549042E0}">
      <dgm:prSet/>
      <dgm:spPr/>
      <dgm:t>
        <a:bodyPr/>
        <a:lstStyle/>
        <a:p>
          <a:endParaRPr lang="en-US"/>
        </a:p>
      </dgm:t>
    </dgm:pt>
    <dgm:pt modelId="{936524B8-5A83-4521-8825-444F1EFEDD73}">
      <dgm:prSet phldrT="[Text]" phldr="0" custT="1"/>
      <dgm:spPr/>
      <dgm:t>
        <a:bodyPr vert="horz" wrap="square"/>
        <a:lstStyle/>
        <a:p>
          <a:pPr>
            <a:lnSpc>
              <a:spcPct val="100000"/>
            </a:lnSpc>
            <a:spcBef>
              <a:spcPct val="0"/>
            </a:spcBef>
            <a:spcAft>
              <a:spcPct val="15000"/>
            </a:spcAft>
          </a:pPr>
          <a:r>
            <a:rPr lang="en-US" sz="1600" kern="1200">
              <a:latin typeface="Calibri" panose="020F0502020204030204" pitchFamily="34" charset="0"/>
              <a:ea typeface="Rix모던고딕 L" panose="02020603020101020101" pitchFamily="18" charset="-127"/>
              <a:cs typeface="Calibri" panose="020F0502020204030204" pitchFamily="34" charset="0"/>
            </a:rPr>
            <a:t>The AI system will be utilized with deep learning techniques including high-order neural networks(HOONs).</a:t>
          </a:r>
          <a:endParaRPr lang="vi-VN" sz="1600" kern="1200" dirty="0">
            <a:latin typeface="Calibri" panose="020F0502020204030204" pitchFamily="34" charset="0"/>
            <a:ea typeface="Rix모던고딕 L" panose="02020603020101020101" pitchFamily="18" charset="-127"/>
            <a:cs typeface="Calibri" panose="020F0502020204030204" pitchFamily="34" charset="0"/>
          </a:endParaRPr>
        </a:p>
      </dgm:t>
    </dgm:pt>
    <dgm:pt modelId="{5C618C28-01A8-430A-8CDB-8FCE0AAB5246}" type="parTrans" cxnId="{B0E3198B-2BEC-4B96-89B6-2144E6030E20}">
      <dgm:prSet/>
      <dgm:spPr/>
      <dgm:t>
        <a:bodyPr/>
        <a:lstStyle/>
        <a:p>
          <a:endParaRPr lang="en-US"/>
        </a:p>
      </dgm:t>
    </dgm:pt>
    <dgm:pt modelId="{CB274EFA-5D2E-4495-8D6E-0ED6A7A634B1}" type="sibTrans" cxnId="{B0E3198B-2BEC-4B96-89B6-2144E6030E20}">
      <dgm:prSet/>
      <dgm:spPr/>
      <dgm:t>
        <a:bodyPr/>
        <a:lstStyle/>
        <a:p>
          <a:endParaRPr lang="en-US"/>
        </a:p>
      </dgm:t>
    </dgm:pt>
    <dgm:pt modelId="{CDA62A89-0F10-4D21-9F67-8B083FA54DAE}">
      <dgm:prSet phldrT="[Text]" phldr="0" custT="1"/>
      <dgm:spPr/>
      <dgm:t>
        <a:bodyPr vert="horz" wrap="square"/>
        <a:lstStyle/>
        <a:p>
          <a:pPr>
            <a:lnSpc>
              <a:spcPct val="100000"/>
            </a:lnSpc>
            <a:spcBef>
              <a:spcPct val="0"/>
            </a:spcBef>
            <a:spcAft>
              <a:spcPct val="15000"/>
            </a:spcAft>
          </a:pPr>
          <a:r>
            <a:rPr lang="en-US" sz="1600" b="0" i="0" u="none" kern="1200">
              <a:latin typeface="Calibri" panose="020F0502020204030204" pitchFamily="34" charset="0"/>
              <a:cs typeface="Calibri" panose="020F0502020204030204" pitchFamily="34" charset="0"/>
            </a:rPr>
            <a:t>In the mid-19</a:t>
          </a:r>
          <a:r>
            <a:rPr lang="en-US" sz="1600" b="0" i="0" u="none" kern="1200" baseline="30000">
              <a:latin typeface="Calibri" panose="020F0502020204030204" pitchFamily="34" charset="0"/>
              <a:cs typeface="Calibri" panose="020F0502020204030204" pitchFamily="34" charset="0"/>
            </a:rPr>
            <a:t>th</a:t>
          </a:r>
          <a:r>
            <a:rPr lang="en-US" sz="1600" b="0" i="0" u="none" kern="1200">
              <a:latin typeface="Calibri" panose="020F0502020204030204" pitchFamily="34" charset="0"/>
              <a:cs typeface="Calibri" panose="020F0502020204030204" pitchFamily="34" charset="0"/>
            </a:rPr>
            <a:t> century, George Boole developed Boolean algebra, which became fundamental in the creation of digital circuits.</a:t>
          </a:r>
          <a:endParaRPr sz="6600">
            <a:latin typeface="Calibri" panose="020F0502020204030204" pitchFamily="34" charset="0"/>
            <a:cs typeface="Calibri" panose="020F0502020204030204" pitchFamily="34" charset="0"/>
          </a:endParaRPr>
        </a:p>
      </dgm:t>
    </dgm:pt>
    <dgm:pt modelId="{8D7EB5F8-3234-4282-A772-4F11920F0E3F}" type="sibTrans" cxnId="{3E61056C-D20B-4A4E-A267-54F5A346DAA0}">
      <dgm:prSet/>
      <dgm:spPr/>
      <dgm:t>
        <a:bodyPr/>
        <a:lstStyle/>
        <a:p>
          <a:endParaRPr lang="en-US"/>
        </a:p>
      </dgm:t>
    </dgm:pt>
    <dgm:pt modelId="{E54F2BEF-8DF7-426A-BC96-F1E7235659E8}" type="parTrans" cxnId="{3E61056C-D20B-4A4E-A267-54F5A346DAA0}">
      <dgm:prSet/>
      <dgm:spPr/>
      <dgm:t>
        <a:bodyPr/>
        <a:lstStyle/>
        <a:p>
          <a:endParaRPr lang="en-US"/>
        </a:p>
      </dgm:t>
    </dgm:pt>
    <dgm:pt modelId="{09470BC2-52A8-46C2-AF89-4AF84FF48C89}">
      <dgm:prSet phldrT="[Text]" phldr="0" custT="1"/>
      <dgm:spPr/>
      <dgm:t>
        <a:bodyPr vert="horz" wrap="square"/>
        <a:lstStyle/>
        <a:p>
          <a:pPr>
            <a:lnSpc>
              <a:spcPct val="100000"/>
            </a:lnSpc>
            <a:spcBef>
              <a:spcPct val="0"/>
            </a:spcBef>
            <a:spcAft>
              <a:spcPct val="35000"/>
            </a:spcAft>
          </a:pPr>
          <a:r>
            <a:rPr lang="en-US" sz="2000" dirty="0">
              <a:ea typeface="Rix모던고딕 L" panose="02020603020101020101"/>
              <a:cs typeface="+mn-lt"/>
            </a:rPr>
            <a:t>Motivation</a:t>
          </a:r>
          <a:endParaRPr sz="6500">
            <a:cs typeface="+mn-lt"/>
          </a:endParaRPr>
        </a:p>
      </dgm:t>
    </dgm:pt>
    <dgm:pt modelId="{316D4BD3-9866-4E85-8383-9D876AA973E9}" type="sibTrans" cxnId="{77F8D3CE-1259-47E8-B6F9-C7DB7FD13ED8}">
      <dgm:prSet/>
      <dgm:spPr/>
      <dgm:t>
        <a:bodyPr/>
        <a:lstStyle/>
        <a:p>
          <a:endParaRPr lang="en-US"/>
        </a:p>
      </dgm:t>
    </dgm:pt>
    <dgm:pt modelId="{33045A2B-D7BD-43DD-94F5-0EEA6D2B1F8C}" type="parTrans" cxnId="{77F8D3CE-1259-47E8-B6F9-C7DB7FD13ED8}">
      <dgm:prSet/>
      <dgm:spPr/>
      <dgm:t>
        <a:bodyPr/>
        <a:lstStyle/>
        <a:p>
          <a:endParaRPr lang="en-US"/>
        </a:p>
      </dgm:t>
    </dgm:pt>
    <dgm:pt modelId="{239F1771-3373-44BF-8DC0-1EB6CCEC57F1}" type="pres">
      <dgm:prSet presAssocID="{BCA757A5-F671-4432-ACDC-48658D86D078}" presName="linearFlow" presStyleCnt="0">
        <dgm:presLayoutVars>
          <dgm:dir/>
          <dgm:animLvl val="lvl"/>
          <dgm:resizeHandles val="exact"/>
        </dgm:presLayoutVars>
      </dgm:prSet>
      <dgm:spPr/>
    </dgm:pt>
    <dgm:pt modelId="{5026CAE2-BF84-460F-9F42-6093DCC3283A}" type="pres">
      <dgm:prSet presAssocID="{4D269200-78E8-4867-8E9B-F3ABB7577CA1}" presName="composite" presStyleCnt="0"/>
      <dgm:spPr/>
    </dgm:pt>
    <dgm:pt modelId="{8CAE19E6-5E58-409A-B93C-3B0F2B1DEAA7}" type="pres">
      <dgm:prSet presAssocID="{4D269200-78E8-4867-8E9B-F3ABB7577CA1}" presName="parTx" presStyleLbl="node1" presStyleIdx="0" presStyleCnt="3">
        <dgm:presLayoutVars>
          <dgm:chMax val="0"/>
          <dgm:chPref val="0"/>
          <dgm:bulletEnabled val="1"/>
        </dgm:presLayoutVars>
      </dgm:prSet>
      <dgm:spPr/>
    </dgm:pt>
    <dgm:pt modelId="{89709469-B85F-43EE-9FF1-4884E8FD55CA}" type="pres">
      <dgm:prSet presAssocID="{4D269200-78E8-4867-8E9B-F3ABB7577CA1}" presName="parSh" presStyleLbl="node1" presStyleIdx="0" presStyleCnt="3"/>
      <dgm:spPr/>
    </dgm:pt>
    <dgm:pt modelId="{52E7D06D-46A4-46E1-B354-D7BE1359033E}" type="pres">
      <dgm:prSet presAssocID="{4D269200-78E8-4867-8E9B-F3ABB7577CA1}" presName="desTx" presStyleLbl="fgAcc1" presStyleIdx="0" presStyleCnt="3" custScaleY="108001" custLinFactNeighborX="-19459" custLinFactNeighborY="20629">
        <dgm:presLayoutVars>
          <dgm:bulletEnabled val="1"/>
        </dgm:presLayoutVars>
      </dgm:prSet>
      <dgm:spPr/>
    </dgm:pt>
    <dgm:pt modelId="{B8E1B31F-BE1A-4C14-B35D-74DC512C1764}" type="pres">
      <dgm:prSet presAssocID="{D8C003DB-9665-4B73-9ED8-C8D8AC890296}" presName="sibTrans" presStyleLbl="sibTrans2D1" presStyleIdx="0" presStyleCnt="2"/>
      <dgm:spPr/>
    </dgm:pt>
    <dgm:pt modelId="{8CE7A713-265C-4B47-9CFC-A0DA1D7112F0}" type="pres">
      <dgm:prSet presAssocID="{D8C003DB-9665-4B73-9ED8-C8D8AC890296}" presName="connTx" presStyleLbl="sibTrans2D1" presStyleIdx="0" presStyleCnt="2"/>
      <dgm:spPr/>
    </dgm:pt>
    <dgm:pt modelId="{2923153E-F44F-4D73-99CD-503108E52F07}" type="pres">
      <dgm:prSet presAssocID="{09470BC2-52A8-46C2-AF89-4AF84FF48C89}" presName="composite" presStyleCnt="0"/>
      <dgm:spPr/>
    </dgm:pt>
    <dgm:pt modelId="{13B03DDC-56B6-4FFD-86BC-F5AD09164C00}" type="pres">
      <dgm:prSet presAssocID="{09470BC2-52A8-46C2-AF89-4AF84FF48C89}" presName="parTx" presStyleLbl="node1" presStyleIdx="0" presStyleCnt="3">
        <dgm:presLayoutVars>
          <dgm:chMax val="0"/>
          <dgm:chPref val="0"/>
          <dgm:bulletEnabled val="1"/>
        </dgm:presLayoutVars>
      </dgm:prSet>
      <dgm:spPr/>
    </dgm:pt>
    <dgm:pt modelId="{7161C5FC-B185-4EA2-BF20-1330C52E994A}" type="pres">
      <dgm:prSet presAssocID="{09470BC2-52A8-46C2-AF89-4AF84FF48C89}" presName="parSh" presStyleLbl="node1" presStyleIdx="1" presStyleCnt="3"/>
      <dgm:spPr/>
    </dgm:pt>
    <dgm:pt modelId="{A76BBBC7-7EC6-4BEA-82FE-9DF3ADC8F948}" type="pres">
      <dgm:prSet presAssocID="{09470BC2-52A8-46C2-AF89-4AF84FF48C89}" presName="desTx" presStyleLbl="fgAcc1" presStyleIdx="1" presStyleCnt="3" custScaleY="106542" custLinFactNeighborX="-20075" custLinFactNeighborY="20379">
        <dgm:presLayoutVars>
          <dgm:bulletEnabled val="1"/>
        </dgm:presLayoutVars>
      </dgm:prSet>
      <dgm:spPr/>
    </dgm:pt>
    <dgm:pt modelId="{95382703-32ED-4C05-AF72-57E9D0B3C3EB}" type="pres">
      <dgm:prSet presAssocID="{316D4BD3-9866-4E85-8383-9D876AA973E9}" presName="sibTrans" presStyleLbl="sibTrans2D1" presStyleIdx="1" presStyleCnt="2"/>
      <dgm:spPr/>
    </dgm:pt>
    <dgm:pt modelId="{0F693E5F-A67E-4132-9439-9D3880FCE1A7}" type="pres">
      <dgm:prSet presAssocID="{316D4BD3-9866-4E85-8383-9D876AA973E9}" presName="connTx" presStyleLbl="sibTrans2D1" presStyleIdx="1" presStyleCnt="2"/>
      <dgm:spPr/>
    </dgm:pt>
    <dgm:pt modelId="{DE84CE53-443D-4011-B918-52276215BC4E}" type="pres">
      <dgm:prSet presAssocID="{80E12238-E50F-4CC9-9F88-68559468CADB}" presName="composite" presStyleCnt="0"/>
      <dgm:spPr/>
    </dgm:pt>
    <dgm:pt modelId="{7808B509-E860-4E3F-884F-050B9F82BA80}" type="pres">
      <dgm:prSet presAssocID="{80E12238-E50F-4CC9-9F88-68559468CADB}" presName="parTx" presStyleLbl="node1" presStyleIdx="1" presStyleCnt="3">
        <dgm:presLayoutVars>
          <dgm:chMax val="0"/>
          <dgm:chPref val="0"/>
          <dgm:bulletEnabled val="1"/>
        </dgm:presLayoutVars>
      </dgm:prSet>
      <dgm:spPr/>
    </dgm:pt>
    <dgm:pt modelId="{E4EFF9C5-C816-48C3-A254-F094174E8195}" type="pres">
      <dgm:prSet presAssocID="{80E12238-E50F-4CC9-9F88-68559468CADB}" presName="parSh" presStyleLbl="node1" presStyleIdx="2" presStyleCnt="3" custLinFactNeighborX="1034" custLinFactNeighborY="-584"/>
      <dgm:spPr/>
    </dgm:pt>
    <dgm:pt modelId="{709805BE-5F05-4222-BF38-DE24837A7D84}" type="pres">
      <dgm:prSet presAssocID="{80E12238-E50F-4CC9-9F88-68559468CADB}" presName="desTx" presStyleLbl="fgAcc1" presStyleIdx="2" presStyleCnt="3" custScaleY="107109" custLinFactNeighborX="-19448" custLinFactNeighborY="21206">
        <dgm:presLayoutVars>
          <dgm:bulletEnabled val="1"/>
        </dgm:presLayoutVars>
      </dgm:prSet>
      <dgm:spPr/>
    </dgm:pt>
  </dgm:ptLst>
  <dgm:cxnLst>
    <dgm:cxn modelId="{5EB6F011-08DB-4093-9722-DAC80A4C36D1}" type="presOf" srcId="{CDA62A89-0F10-4D21-9F67-8B083FA54DAE}" destId="{52E7D06D-46A4-46E1-B354-D7BE1359033E}" srcOrd="0" destOrd="0" presId="urn:microsoft.com/office/officeart/2005/8/layout/process3#1"/>
    <dgm:cxn modelId="{9B2C851D-86A4-4B05-877B-2DD7C967ADB1}" type="presOf" srcId="{09470BC2-52A8-46C2-AF89-4AF84FF48C89}" destId="{13B03DDC-56B6-4FFD-86BC-F5AD09164C00}" srcOrd="0" destOrd="0" presId="urn:microsoft.com/office/officeart/2005/8/layout/process3#1"/>
    <dgm:cxn modelId="{09A6DE26-4418-45D2-A91B-D93105B2C3CA}" type="presOf" srcId="{D8C003DB-9665-4B73-9ED8-C8D8AC890296}" destId="{8CE7A713-265C-4B47-9CFC-A0DA1D7112F0}" srcOrd="1" destOrd="0" presId="urn:microsoft.com/office/officeart/2005/8/layout/process3#1"/>
    <dgm:cxn modelId="{DC299C31-1D87-4EBC-93A4-E0518A617D8D}" srcId="{BCA757A5-F671-4432-ACDC-48658D86D078}" destId="{4D269200-78E8-4867-8E9B-F3ABB7577CA1}" srcOrd="0" destOrd="0" parTransId="{FF09A118-9F65-4DD6-A0DB-D990CB4F6654}" sibTransId="{D8C003DB-9665-4B73-9ED8-C8D8AC890296}"/>
    <dgm:cxn modelId="{39636037-E21D-458C-AAF8-AE3C549042E0}" srcId="{BCA757A5-F671-4432-ACDC-48658D86D078}" destId="{80E12238-E50F-4CC9-9F88-68559468CADB}" srcOrd="2" destOrd="0" parTransId="{AEE6A3A6-4E21-4A37-8C35-19EBD79DD3F7}" sibTransId="{1AE900A0-274E-470E-9CAD-1A00FC0C7F01}"/>
    <dgm:cxn modelId="{57C3A73A-5635-43B5-8E01-A19219AF2EE4}" srcId="{09470BC2-52A8-46C2-AF89-4AF84FF48C89}" destId="{6E8B9332-FDCC-44AD-AC60-088B018937B6}" srcOrd="0" destOrd="0" parTransId="{FCD8602D-A7E2-4039-979F-FF4A0D9290C8}" sibTransId="{8731817E-F4CC-40B6-916F-C2299AB51760}"/>
    <dgm:cxn modelId="{E0194B5C-1E21-4DDC-BCF2-7C64D91B07DB}" type="presOf" srcId="{09470BC2-52A8-46C2-AF89-4AF84FF48C89}" destId="{7161C5FC-B185-4EA2-BF20-1330C52E994A}" srcOrd="1" destOrd="0" presId="urn:microsoft.com/office/officeart/2005/8/layout/process3#1"/>
    <dgm:cxn modelId="{F6BCDB62-084E-4E86-B1B6-402528A38A5E}" type="presOf" srcId="{316D4BD3-9866-4E85-8383-9D876AA973E9}" destId="{0F693E5F-A67E-4132-9439-9D3880FCE1A7}" srcOrd="1" destOrd="0" presId="urn:microsoft.com/office/officeart/2005/8/layout/process3#1"/>
    <dgm:cxn modelId="{3E61056C-D20B-4A4E-A267-54F5A346DAA0}" srcId="{4D269200-78E8-4867-8E9B-F3ABB7577CA1}" destId="{CDA62A89-0F10-4D21-9F67-8B083FA54DAE}" srcOrd="0" destOrd="0" parTransId="{E54F2BEF-8DF7-426A-BC96-F1E7235659E8}" sibTransId="{8D7EB5F8-3234-4282-A772-4F11920F0E3F}"/>
    <dgm:cxn modelId="{2A7AAE70-B072-4911-A45B-4D32FACC9433}" type="presOf" srcId="{316D4BD3-9866-4E85-8383-9D876AA973E9}" destId="{95382703-32ED-4C05-AF72-57E9D0B3C3EB}" srcOrd="0" destOrd="0" presId="urn:microsoft.com/office/officeart/2005/8/layout/process3#1"/>
    <dgm:cxn modelId="{5B961171-170B-41C3-A9E7-D3CC8BD64F1D}" type="presOf" srcId="{80E12238-E50F-4CC9-9F88-68559468CADB}" destId="{E4EFF9C5-C816-48C3-A254-F094174E8195}" srcOrd="1" destOrd="0" presId="urn:microsoft.com/office/officeart/2005/8/layout/process3#1"/>
    <dgm:cxn modelId="{3593C259-7646-45CA-B16D-702FC473FD22}" type="presOf" srcId="{4D269200-78E8-4867-8E9B-F3ABB7577CA1}" destId="{8CAE19E6-5E58-409A-B93C-3B0F2B1DEAA7}" srcOrd="0" destOrd="0" presId="urn:microsoft.com/office/officeart/2005/8/layout/process3#1"/>
    <dgm:cxn modelId="{D9FA0E88-14B0-41FF-9829-44BCB0477010}" type="presOf" srcId="{BCA757A5-F671-4432-ACDC-48658D86D078}" destId="{239F1771-3373-44BF-8DC0-1EB6CCEC57F1}" srcOrd="0" destOrd="0" presId="urn:microsoft.com/office/officeart/2005/8/layout/process3#1"/>
    <dgm:cxn modelId="{B0E3198B-2BEC-4B96-89B6-2144E6030E20}" srcId="{80E12238-E50F-4CC9-9F88-68559468CADB}" destId="{936524B8-5A83-4521-8825-444F1EFEDD73}" srcOrd="0" destOrd="0" parTransId="{5C618C28-01A8-430A-8CDB-8FCE0AAB5246}" sibTransId="{CB274EFA-5D2E-4495-8D6E-0ED6A7A634B1}"/>
    <dgm:cxn modelId="{CE0841A7-AB9C-48D1-B64C-74A3D2A553A1}" type="presOf" srcId="{80E12238-E50F-4CC9-9F88-68559468CADB}" destId="{7808B509-E860-4E3F-884F-050B9F82BA80}" srcOrd="0" destOrd="0" presId="urn:microsoft.com/office/officeart/2005/8/layout/process3#1"/>
    <dgm:cxn modelId="{A64E9AAA-EE97-443C-A465-759F9688B354}" type="presOf" srcId="{4D269200-78E8-4867-8E9B-F3ABB7577CA1}" destId="{89709469-B85F-43EE-9FF1-4884E8FD55CA}" srcOrd="1" destOrd="0" presId="urn:microsoft.com/office/officeart/2005/8/layout/process3#1"/>
    <dgm:cxn modelId="{2E24B2B8-09A7-4ECA-8B46-FB899CA24ED0}" type="presOf" srcId="{D8C003DB-9665-4B73-9ED8-C8D8AC890296}" destId="{B8E1B31F-BE1A-4C14-B35D-74DC512C1764}" srcOrd="0" destOrd="0" presId="urn:microsoft.com/office/officeart/2005/8/layout/process3#1"/>
    <dgm:cxn modelId="{E2DD99BC-0CCD-4E99-AA42-F800735AACAE}" type="presOf" srcId="{6E8B9332-FDCC-44AD-AC60-088B018937B6}" destId="{A76BBBC7-7EC6-4BEA-82FE-9DF3ADC8F948}" srcOrd="0" destOrd="0" presId="urn:microsoft.com/office/officeart/2005/8/layout/process3#1"/>
    <dgm:cxn modelId="{77F8D3CE-1259-47E8-B6F9-C7DB7FD13ED8}" srcId="{BCA757A5-F671-4432-ACDC-48658D86D078}" destId="{09470BC2-52A8-46C2-AF89-4AF84FF48C89}" srcOrd="1" destOrd="0" parTransId="{33045A2B-D7BD-43DD-94F5-0EEA6D2B1F8C}" sibTransId="{316D4BD3-9866-4E85-8383-9D876AA973E9}"/>
    <dgm:cxn modelId="{A4245FD1-781D-4A6F-9A97-99BD2891442E}" type="presOf" srcId="{936524B8-5A83-4521-8825-444F1EFEDD73}" destId="{709805BE-5F05-4222-BF38-DE24837A7D84}" srcOrd="0" destOrd="0" presId="urn:microsoft.com/office/officeart/2005/8/layout/process3#1"/>
    <dgm:cxn modelId="{58815EEE-147D-4520-9398-1DB8C7D2646E}" type="presParOf" srcId="{239F1771-3373-44BF-8DC0-1EB6CCEC57F1}" destId="{5026CAE2-BF84-460F-9F42-6093DCC3283A}" srcOrd="0" destOrd="0" presId="urn:microsoft.com/office/officeart/2005/8/layout/process3#1"/>
    <dgm:cxn modelId="{059B8E58-E22E-4F29-B1C7-F31F5872614E}" type="presParOf" srcId="{5026CAE2-BF84-460F-9F42-6093DCC3283A}" destId="{8CAE19E6-5E58-409A-B93C-3B0F2B1DEAA7}" srcOrd="0" destOrd="0" presId="urn:microsoft.com/office/officeart/2005/8/layout/process3#1"/>
    <dgm:cxn modelId="{A14E972A-0788-481C-B7F9-2A3ED50D2E91}" type="presParOf" srcId="{5026CAE2-BF84-460F-9F42-6093DCC3283A}" destId="{89709469-B85F-43EE-9FF1-4884E8FD55CA}" srcOrd="1" destOrd="0" presId="urn:microsoft.com/office/officeart/2005/8/layout/process3#1"/>
    <dgm:cxn modelId="{42D2A103-E12E-4F39-AFE9-76D636DCA1E4}" type="presParOf" srcId="{5026CAE2-BF84-460F-9F42-6093DCC3283A}" destId="{52E7D06D-46A4-46E1-B354-D7BE1359033E}" srcOrd="2" destOrd="0" presId="urn:microsoft.com/office/officeart/2005/8/layout/process3#1"/>
    <dgm:cxn modelId="{068EB21E-8AD2-4AEB-9050-F4247B802EE9}" type="presParOf" srcId="{239F1771-3373-44BF-8DC0-1EB6CCEC57F1}" destId="{B8E1B31F-BE1A-4C14-B35D-74DC512C1764}" srcOrd="1" destOrd="0" presId="urn:microsoft.com/office/officeart/2005/8/layout/process3#1"/>
    <dgm:cxn modelId="{0B9A7D8A-B06B-407D-8E65-1CFFF84C3BBE}" type="presParOf" srcId="{B8E1B31F-BE1A-4C14-B35D-74DC512C1764}" destId="{8CE7A713-265C-4B47-9CFC-A0DA1D7112F0}" srcOrd="0" destOrd="0" presId="urn:microsoft.com/office/officeart/2005/8/layout/process3#1"/>
    <dgm:cxn modelId="{26BF52EB-F172-4C01-9640-112E39F8A0A9}" type="presParOf" srcId="{239F1771-3373-44BF-8DC0-1EB6CCEC57F1}" destId="{2923153E-F44F-4D73-99CD-503108E52F07}" srcOrd="2" destOrd="0" presId="urn:microsoft.com/office/officeart/2005/8/layout/process3#1"/>
    <dgm:cxn modelId="{058A6D10-73DE-40D2-859B-B448BF94877F}" type="presParOf" srcId="{2923153E-F44F-4D73-99CD-503108E52F07}" destId="{13B03DDC-56B6-4FFD-86BC-F5AD09164C00}" srcOrd="0" destOrd="0" presId="urn:microsoft.com/office/officeart/2005/8/layout/process3#1"/>
    <dgm:cxn modelId="{B637DE90-3A68-45E9-858D-AADBC5522C56}" type="presParOf" srcId="{2923153E-F44F-4D73-99CD-503108E52F07}" destId="{7161C5FC-B185-4EA2-BF20-1330C52E994A}" srcOrd="1" destOrd="0" presId="urn:microsoft.com/office/officeart/2005/8/layout/process3#1"/>
    <dgm:cxn modelId="{B6E314EC-9E63-43E7-821F-13300286670F}" type="presParOf" srcId="{2923153E-F44F-4D73-99CD-503108E52F07}" destId="{A76BBBC7-7EC6-4BEA-82FE-9DF3ADC8F948}" srcOrd="2" destOrd="0" presId="urn:microsoft.com/office/officeart/2005/8/layout/process3#1"/>
    <dgm:cxn modelId="{62090BE6-059B-4F1B-88EE-96C4D0787D8B}" type="presParOf" srcId="{239F1771-3373-44BF-8DC0-1EB6CCEC57F1}" destId="{95382703-32ED-4C05-AF72-57E9D0B3C3EB}" srcOrd="3" destOrd="0" presId="urn:microsoft.com/office/officeart/2005/8/layout/process3#1"/>
    <dgm:cxn modelId="{BD608BA7-703D-4FDF-BADF-86434BE278B6}" type="presParOf" srcId="{95382703-32ED-4C05-AF72-57E9D0B3C3EB}" destId="{0F693E5F-A67E-4132-9439-9D3880FCE1A7}" srcOrd="0" destOrd="0" presId="urn:microsoft.com/office/officeart/2005/8/layout/process3#1"/>
    <dgm:cxn modelId="{2AA994F7-FA2C-4D25-AB44-43334DDAC1CC}" type="presParOf" srcId="{239F1771-3373-44BF-8DC0-1EB6CCEC57F1}" destId="{DE84CE53-443D-4011-B918-52276215BC4E}" srcOrd="4" destOrd="0" presId="urn:microsoft.com/office/officeart/2005/8/layout/process3#1"/>
    <dgm:cxn modelId="{A699EB10-21F2-4780-A8D9-00AA8DBF5637}" type="presParOf" srcId="{DE84CE53-443D-4011-B918-52276215BC4E}" destId="{7808B509-E860-4E3F-884F-050B9F82BA80}" srcOrd="0" destOrd="0" presId="urn:microsoft.com/office/officeart/2005/8/layout/process3#1"/>
    <dgm:cxn modelId="{24FBADD2-9133-40A1-9BF5-71093697590C}" type="presParOf" srcId="{DE84CE53-443D-4011-B918-52276215BC4E}" destId="{E4EFF9C5-C816-48C3-A254-F094174E8195}" srcOrd="1" destOrd="0" presId="urn:microsoft.com/office/officeart/2005/8/layout/process3#1"/>
    <dgm:cxn modelId="{4AB8084A-9CC2-469D-81EC-041A9959E9F7}" type="presParOf" srcId="{DE84CE53-443D-4011-B918-52276215BC4E}" destId="{709805BE-5F05-4222-BF38-DE24837A7D84}" srcOrd="2" destOrd="0" presId="urn:microsoft.com/office/officeart/2005/8/layout/process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09469-B85F-43EE-9FF1-4884E8FD55CA}">
      <dsp:nvSpPr>
        <dsp:cNvPr id="0" name=""/>
        <dsp:cNvSpPr/>
      </dsp:nvSpPr>
      <dsp:spPr>
        <a:xfrm>
          <a:off x="4572" y="29451"/>
          <a:ext cx="2079055" cy="276480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100000"/>
            </a:lnSpc>
            <a:spcBef>
              <a:spcPct val="0"/>
            </a:spcBef>
            <a:spcAft>
              <a:spcPct val="35000"/>
            </a:spcAft>
            <a:buNone/>
          </a:pPr>
          <a:r>
            <a:rPr lang="en-US" sz="2000" kern="1200">
              <a:latin typeface="+mn-lt"/>
              <a:ea typeface="Rix모던고딕 L" panose="02020603020101020101"/>
            </a:rPr>
            <a:t>Background</a:t>
          </a:r>
          <a:endParaRPr lang="en-US" sz="1800" kern="1200" dirty="0">
            <a:latin typeface="+mn-lt"/>
            <a:ea typeface="Rix모던고딕 L" panose="02020603020101020101"/>
          </a:endParaRPr>
        </a:p>
      </dsp:txBody>
      <dsp:txXfrm>
        <a:off x="4572" y="29451"/>
        <a:ext cx="2079055" cy="831622"/>
      </dsp:txXfrm>
    </dsp:sp>
    <dsp:sp modelId="{52E7D06D-46A4-46E1-B354-D7BE1359033E}">
      <dsp:nvSpPr>
        <dsp:cNvPr id="0" name=""/>
        <dsp:cNvSpPr/>
      </dsp:nvSpPr>
      <dsp:spPr>
        <a:xfrm>
          <a:off x="25839" y="743050"/>
          <a:ext cx="2079055" cy="398134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sz="1600" b="0" i="0" u="none" kern="1200">
              <a:latin typeface="Calibri" panose="020F0502020204030204" pitchFamily="34" charset="0"/>
              <a:cs typeface="Calibri" panose="020F0502020204030204" pitchFamily="34" charset="0"/>
            </a:rPr>
            <a:t>In the mid-19</a:t>
          </a:r>
          <a:r>
            <a:rPr lang="en-US" sz="1600" b="0" i="0" u="none" kern="1200" baseline="30000">
              <a:latin typeface="Calibri" panose="020F0502020204030204" pitchFamily="34" charset="0"/>
              <a:cs typeface="Calibri" panose="020F0502020204030204" pitchFamily="34" charset="0"/>
            </a:rPr>
            <a:t>th</a:t>
          </a:r>
          <a:r>
            <a:rPr lang="en-US" sz="1600" b="0" i="0" u="none" kern="1200">
              <a:latin typeface="Calibri" panose="020F0502020204030204" pitchFamily="34" charset="0"/>
              <a:cs typeface="Calibri" panose="020F0502020204030204" pitchFamily="34" charset="0"/>
            </a:rPr>
            <a:t> century, George Boole developed Boolean algebra, which became fundamental in the creation of digital circuits.</a:t>
          </a:r>
          <a:endParaRPr sz="6600">
            <a:latin typeface="Calibri" panose="020F0502020204030204" pitchFamily="34" charset="0"/>
            <a:cs typeface="Calibri" panose="020F0502020204030204" pitchFamily="34" charset="0"/>
          </a:endParaRPr>
        </a:p>
      </dsp:txBody>
      <dsp:txXfrm>
        <a:off x="86732" y="803943"/>
        <a:ext cx="1957269" cy="3859562"/>
      </dsp:txXfrm>
    </dsp:sp>
    <dsp:sp modelId="{B8E1B31F-BE1A-4C14-B35D-74DC512C1764}">
      <dsp:nvSpPr>
        <dsp:cNvPr id="0" name=""/>
        <dsp:cNvSpPr/>
      </dsp:nvSpPr>
      <dsp:spPr>
        <a:xfrm rot="13841">
          <a:off x="2398802" y="193249"/>
          <a:ext cx="668181" cy="517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98803" y="296461"/>
        <a:ext cx="512894" cy="310574"/>
      </dsp:txXfrm>
    </dsp:sp>
    <dsp:sp modelId="{7161C5FC-B185-4EA2-BF20-1330C52E994A}">
      <dsp:nvSpPr>
        <dsp:cNvPr id="0" name=""/>
        <dsp:cNvSpPr/>
      </dsp:nvSpPr>
      <dsp:spPr>
        <a:xfrm>
          <a:off x="3344337" y="42897"/>
          <a:ext cx="2079055" cy="276480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100000"/>
            </a:lnSpc>
            <a:spcBef>
              <a:spcPct val="0"/>
            </a:spcBef>
            <a:spcAft>
              <a:spcPct val="35000"/>
            </a:spcAft>
            <a:buNone/>
          </a:pPr>
          <a:r>
            <a:rPr lang="en-US" sz="2000" kern="1200" dirty="0">
              <a:ea typeface="Rix모던고딕 L" panose="02020603020101020101"/>
              <a:cs typeface="+mn-lt"/>
            </a:rPr>
            <a:t>Motivation</a:t>
          </a:r>
          <a:endParaRPr sz="6500" kern="1200">
            <a:cs typeface="+mn-lt"/>
          </a:endParaRPr>
        </a:p>
      </dsp:txBody>
      <dsp:txXfrm>
        <a:off x="3344337" y="42897"/>
        <a:ext cx="2079055" cy="831622"/>
      </dsp:txXfrm>
    </dsp:sp>
    <dsp:sp modelId="{A76BBBC7-7EC6-4BEA-82FE-9DF3ADC8F948}">
      <dsp:nvSpPr>
        <dsp:cNvPr id="0" name=""/>
        <dsp:cNvSpPr/>
      </dsp:nvSpPr>
      <dsp:spPr>
        <a:xfrm>
          <a:off x="3352797" y="796834"/>
          <a:ext cx="2079055" cy="3927564"/>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vi-VN" sz="1600" kern="1200">
              <a:latin typeface="Calibri" panose="020F0502020204030204" pitchFamily="34" charset="0"/>
              <a:ea typeface="Rix모던고딕 L" panose="02020603020101020101" pitchFamily="18" charset="-127"/>
              <a:cs typeface="Calibri" panose="020F0502020204030204" pitchFamily="34" charset="0"/>
            </a:rPr>
            <a:t>The </a:t>
          </a:r>
          <a:r>
            <a:rPr lang="en-US" sz="1600" kern="1200">
              <a:latin typeface="Calibri" panose="020F0502020204030204" pitchFamily="34" charset="0"/>
              <a:ea typeface="Rix모던고딕 L" panose="02020603020101020101" pitchFamily="18" charset="-127"/>
              <a:cs typeface="Calibri" panose="020F0502020204030204" pitchFamily="34" charset="0"/>
            </a:rPr>
            <a:t>primary motivations of AI development systems include efficiency, solving complex problems, and improving decision-making</a:t>
          </a:r>
          <a:r>
            <a:rPr lang="vi-VN" sz="1600" kern="1200">
              <a:latin typeface="Calibri" panose="020F0502020204030204" pitchFamily="34" charset="0"/>
              <a:ea typeface="Rix모던고딕 L" panose="02020603020101020101" pitchFamily="18" charset="-127"/>
              <a:cs typeface="Calibri" panose="020F0502020204030204" pitchFamily="34" charset="0"/>
            </a:rPr>
            <a:t>. </a:t>
          </a:r>
          <a:endParaRPr sz="1600" kern="1200" dirty="0">
            <a:latin typeface="Calibri" panose="020F0502020204030204" pitchFamily="34" charset="0"/>
            <a:ea typeface="Rix모던고딕 L" panose="02020603020101020101" pitchFamily="18" charset="-127"/>
            <a:cs typeface="Calibri" panose="020F0502020204030204" pitchFamily="34" charset="0"/>
          </a:endParaRPr>
        </a:p>
      </dsp:txBody>
      <dsp:txXfrm>
        <a:off x="3413690" y="857727"/>
        <a:ext cx="1957269" cy="3805778"/>
      </dsp:txXfrm>
    </dsp:sp>
    <dsp:sp modelId="{95382703-32ED-4C05-AF72-57E9D0B3C3EB}">
      <dsp:nvSpPr>
        <dsp:cNvPr id="0" name=""/>
        <dsp:cNvSpPr/>
      </dsp:nvSpPr>
      <dsp:spPr>
        <a:xfrm rot="21578142">
          <a:off x="5743937" y="189087"/>
          <a:ext cx="679583" cy="5176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743939" y="293106"/>
        <a:ext cx="524296" cy="310574"/>
      </dsp:txXfrm>
    </dsp:sp>
    <dsp:sp modelId="{E4EFF9C5-C816-48C3-A254-F094174E8195}">
      <dsp:nvSpPr>
        <dsp:cNvPr id="0" name=""/>
        <dsp:cNvSpPr/>
      </dsp:nvSpPr>
      <dsp:spPr>
        <a:xfrm>
          <a:off x="6705599" y="21525"/>
          <a:ext cx="2079055" cy="276480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mn-lt"/>
              <a:ea typeface="Rix모던고딕 L" panose="02020603020101020101"/>
            </a:rPr>
            <a:t>Proposed method</a:t>
          </a:r>
        </a:p>
      </dsp:txBody>
      <dsp:txXfrm>
        <a:off x="6705599" y="21525"/>
        <a:ext cx="2079055" cy="831622"/>
      </dsp:txXfrm>
    </dsp:sp>
    <dsp:sp modelId="{709805BE-5F05-4222-BF38-DE24837A7D84}">
      <dsp:nvSpPr>
        <dsp:cNvPr id="0" name=""/>
        <dsp:cNvSpPr/>
      </dsp:nvSpPr>
      <dsp:spPr>
        <a:xfrm>
          <a:off x="6705598" y="775932"/>
          <a:ext cx="2079055" cy="3948466"/>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sz="1600" kern="1200">
              <a:latin typeface="Calibri" panose="020F0502020204030204" pitchFamily="34" charset="0"/>
              <a:ea typeface="Rix모던고딕 L" panose="02020603020101020101" pitchFamily="18" charset="-127"/>
              <a:cs typeface="Calibri" panose="020F0502020204030204" pitchFamily="34" charset="0"/>
            </a:rPr>
            <a:t>The AI system will be utilized with deep learning techniques including high-order neural networks(HOONs).</a:t>
          </a:r>
          <a:endParaRPr lang="vi-VN" sz="1600" kern="1200" dirty="0">
            <a:latin typeface="Calibri" panose="020F0502020204030204" pitchFamily="34" charset="0"/>
            <a:ea typeface="Rix모던고딕 L" panose="02020603020101020101" pitchFamily="18" charset="-127"/>
            <a:cs typeface="Calibri" panose="020F0502020204030204" pitchFamily="34" charset="0"/>
          </a:endParaRPr>
        </a:p>
      </dsp:txBody>
      <dsp:txXfrm>
        <a:off x="6766491" y="836825"/>
        <a:ext cx="1957269" cy="38266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B1D0A-A94D-13AC-AE37-708F4F9E3930}"/>
              </a:ext>
            </a:extLst>
          </p:cNvPr>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r>
              <a:rPr lang="en-GB"/>
              <a:t>[Title of paper]</a:t>
            </a:r>
          </a:p>
        </p:txBody>
      </p:sp>
      <p:sp>
        <p:nvSpPr>
          <p:cNvPr id="3" name="Date Placeholder 2">
            <a:extLst>
              <a:ext uri="{FF2B5EF4-FFF2-40B4-BE49-F238E27FC236}">
                <a16:creationId xmlns:a16="http://schemas.microsoft.com/office/drawing/2014/main" id="{C23516E4-0382-5D27-804F-DCDF9FC81D71}"/>
              </a:ext>
            </a:extLst>
          </p:cNvPr>
          <p:cNvSpPr>
            <a:spLocks noGrp="1"/>
          </p:cNvSpPr>
          <p:nvPr>
            <p:ph type="dt" sz="quarter" idx="1"/>
          </p:nvPr>
        </p:nvSpPr>
        <p:spPr>
          <a:xfrm>
            <a:off x="5611813" y="0"/>
            <a:ext cx="4292600" cy="344488"/>
          </a:xfrm>
          <a:prstGeom prst="rect">
            <a:avLst/>
          </a:prstGeom>
        </p:spPr>
        <p:txBody>
          <a:bodyPr vert="horz" lIns="91440" tIns="45720" rIns="91440" bIns="45720" rtlCol="0"/>
          <a:lstStyle>
            <a:lvl1pPr algn="r">
              <a:defRPr sz="1200"/>
            </a:lvl1pPr>
          </a:lstStyle>
          <a:p>
            <a:fld id="{D5E2BFC0-33C9-4630-BB7D-3520BAF75715}" type="datetimeFigureOut">
              <a:rPr lang="en-GB" smtClean="0"/>
              <a:t>16/08/2024</a:t>
            </a:fld>
            <a:endParaRPr lang="en-GB"/>
          </a:p>
        </p:txBody>
      </p:sp>
      <p:sp>
        <p:nvSpPr>
          <p:cNvPr id="4" name="Footer Placeholder 3">
            <a:extLst>
              <a:ext uri="{FF2B5EF4-FFF2-40B4-BE49-F238E27FC236}">
                <a16:creationId xmlns:a16="http://schemas.microsoft.com/office/drawing/2014/main" id="{255C6258-CA64-39EB-E345-18576C80FAB3}"/>
              </a:ext>
            </a:extLst>
          </p:cNvPr>
          <p:cNvSpPr>
            <a:spLocks noGrp="1"/>
          </p:cNvSpPr>
          <p:nvPr>
            <p:ph type="ftr" sz="quarter" idx="2"/>
          </p:nvPr>
        </p:nvSpPr>
        <p:spPr>
          <a:xfrm>
            <a:off x="0" y="6513513"/>
            <a:ext cx="4292600" cy="344487"/>
          </a:xfrm>
          <a:prstGeom prst="rect">
            <a:avLst/>
          </a:prstGeom>
        </p:spPr>
        <p:txBody>
          <a:bodyPr vert="horz" lIns="91440" tIns="45720" rIns="91440" bIns="45720" rtlCol="0" anchor="b"/>
          <a:lstStyle>
            <a:lvl1pPr algn="l">
              <a:defRPr sz="1200"/>
            </a:lvl1pPr>
          </a:lstStyle>
          <a:p>
            <a:r>
              <a:rPr lang="en-GB"/>
              <a:t>Logistics Automation Laboratory - Department of Logistics (KMOU)</a:t>
            </a:r>
          </a:p>
        </p:txBody>
      </p:sp>
      <p:sp>
        <p:nvSpPr>
          <p:cNvPr id="5" name="Slide Number Placeholder 4">
            <a:extLst>
              <a:ext uri="{FF2B5EF4-FFF2-40B4-BE49-F238E27FC236}">
                <a16:creationId xmlns:a16="http://schemas.microsoft.com/office/drawing/2014/main" id="{415BEC71-2DFE-2E04-64F2-732BFC38BCB1}"/>
              </a:ext>
            </a:extLst>
          </p:cNvPr>
          <p:cNvSpPr>
            <a:spLocks noGrp="1"/>
          </p:cNvSpPr>
          <p:nvPr>
            <p:ph type="sldNum" sz="quarter" idx="3"/>
          </p:nvPr>
        </p:nvSpPr>
        <p:spPr>
          <a:xfrm>
            <a:off x="5611813" y="6513513"/>
            <a:ext cx="4292600" cy="344487"/>
          </a:xfrm>
          <a:prstGeom prst="rect">
            <a:avLst/>
          </a:prstGeom>
        </p:spPr>
        <p:txBody>
          <a:bodyPr vert="horz" lIns="91440" tIns="45720" rIns="91440" bIns="45720" rtlCol="0" anchor="b"/>
          <a:lstStyle>
            <a:lvl1pPr algn="r">
              <a:defRPr sz="1200"/>
            </a:lvl1pPr>
          </a:lstStyle>
          <a:p>
            <a:fld id="{224C3541-9829-4366-A63A-BB2C56149795}" type="slidenum">
              <a:rPr lang="en-GB" smtClean="0"/>
              <a:t>‹#›</a:t>
            </a:fld>
            <a:endParaRPr lang="en-GB"/>
          </a:p>
        </p:txBody>
      </p:sp>
    </p:spTree>
    <p:extLst>
      <p:ext uri="{BB962C8B-B14F-4D97-AF65-F5344CB8AC3E}">
        <p14:creationId xmlns:p14="http://schemas.microsoft.com/office/powerpoint/2010/main" val="2842875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r>
              <a:rPr lang="en-GB"/>
              <a:t>[Title of paper]</a:t>
            </a:r>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E196F332-E02C-4E1C-B78C-DCE92B3D9758}" type="datetimeFigureOut">
              <a:rPr lang="en-GB" smtClean="0"/>
              <a:t>16/08/2024</a:t>
            </a:fld>
            <a:endParaRPr lang="en-GB"/>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r>
              <a:rPr lang="en-GB"/>
              <a:t>Logistics Automation Laboratory - Department of Logistics (KMOU)</a:t>
            </a:r>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C5E85B35-74CB-40C4-859C-D8A9A855D145}" type="slidenum">
              <a:rPr lang="en-GB" smtClean="0"/>
              <a:t>‹#›</a:t>
            </a:fld>
            <a:endParaRPr lang="en-GB"/>
          </a:p>
        </p:txBody>
      </p:sp>
    </p:spTree>
    <p:extLst>
      <p:ext uri="{BB962C8B-B14F-4D97-AF65-F5344CB8AC3E}">
        <p14:creationId xmlns:p14="http://schemas.microsoft.com/office/powerpoint/2010/main" val="3759152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2</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3</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C5E85B35-74CB-40C4-859C-D8A9A855D145}"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5</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6</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E85B35-74CB-40C4-859C-D8A9A855D145}" type="slidenum">
              <a:rPr lang="en-GB" smtClean="0"/>
              <a:t>7</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E85B35-74CB-40C4-859C-D8A9A855D145}" type="slidenum">
              <a:rPr lang="en-GB" smtClean="0"/>
              <a:t>10</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C5E85B35-74CB-40C4-859C-D8A9A855D145}" type="slidenum">
              <a:rPr lang="en-GB" smtClean="0"/>
              <a:t>13</a:t>
            </a:fld>
            <a:endParaRPr lang="en-GB"/>
          </a:p>
        </p:txBody>
      </p:sp>
    </p:spTree>
    <p:extLst>
      <p:ext uri="{BB962C8B-B14F-4D97-AF65-F5344CB8AC3E}">
        <p14:creationId xmlns:p14="http://schemas.microsoft.com/office/powerpoint/2010/main" val="159561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15</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13943" y="1187172"/>
            <a:ext cx="9270365" cy="276999"/>
          </a:xfrm>
          <a:prstGeom prst="rect">
            <a:avLst/>
          </a:prstGeom>
        </p:spPr>
        <p:txBody>
          <a:bodyPr lIns="0" tIns="0" rIns="0" bIns="0"/>
          <a:lstStyle>
            <a:lvl1pPr>
              <a:defRPr b="0" i="0">
                <a:solidFill>
                  <a:schemeClr val="tx1"/>
                </a:solidFill>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31847" cy="278892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752843" y="4728208"/>
            <a:ext cx="3153155" cy="212216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3197351" y="4581144"/>
            <a:ext cx="3976115" cy="556259"/>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31847" cy="278892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752843" y="4728208"/>
            <a:ext cx="3153155" cy="212216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4939283" y="3429000"/>
            <a:ext cx="27940" cy="0"/>
          </a:xfrm>
          <a:custGeom>
            <a:avLst/>
            <a:gdLst/>
            <a:ahLst/>
            <a:cxnLst/>
            <a:rect l="l" t="t" r="r" b="b"/>
            <a:pathLst>
              <a:path w="27939">
                <a:moveTo>
                  <a:pt x="0" y="0"/>
                </a:moveTo>
                <a:lnTo>
                  <a:pt x="27432" y="0"/>
                </a:lnTo>
              </a:path>
            </a:pathLst>
          </a:custGeom>
          <a:ln w="9143">
            <a:solidFill>
              <a:srgbClr val="FEFEFE"/>
            </a:solidFill>
          </a:ln>
        </p:spPr>
        <p:txBody>
          <a:bodyPr wrap="square" lIns="0" tIns="0" rIns="0" bIns="0" rtlCol="0"/>
          <a:lstStyle/>
          <a:p>
            <a:endParaRPr/>
          </a:p>
        </p:txBody>
      </p:sp>
      <p:sp>
        <p:nvSpPr>
          <p:cNvPr id="19" name="bg object 19"/>
          <p:cNvSpPr/>
          <p:nvPr/>
        </p:nvSpPr>
        <p:spPr>
          <a:xfrm>
            <a:off x="2039111" y="1680972"/>
            <a:ext cx="5829299" cy="3496055"/>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4448" y="1162701"/>
            <a:ext cx="1269206"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1"/>
            <a:ext cx="4953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94004" y="2476883"/>
            <a:ext cx="608806"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4845" y="1695833"/>
            <a:ext cx="939006"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22984" y="381916"/>
            <a:ext cx="939006"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832104" y="2162946"/>
            <a:ext cx="3083243"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919470" y="2264500"/>
            <a:ext cx="291325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196150" y="2889504"/>
            <a:ext cx="2318004" cy="3847207"/>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6671691" y="2011680"/>
            <a:ext cx="2436876" cy="2843784"/>
          </a:xfrm>
          <a:prstGeom prst="rect">
            <a:avLst/>
          </a:prstGeom>
        </p:spPr>
        <p:txBody>
          <a:bodyPr anchor="ctr">
            <a:normAutofit/>
          </a:bodyPr>
          <a:lstStyle>
            <a:lvl1pPr marL="0" indent="0" algn="l">
              <a:lnSpc>
                <a:spcPct val="150000"/>
              </a:lnSpc>
              <a:buNone/>
              <a:defRPr sz="1950">
                <a:latin typeface="Gill Sans Nova Light" panose="020F0302020204030204" pitchFamily="34" charset="0"/>
                <a:cs typeface="Gill Sans Nova Light" panose="020F0302020204030204" pitchFamily="34" charset="0"/>
              </a:defRPr>
            </a:lvl1pPr>
            <a:lvl2pPr algn="l">
              <a:lnSpc>
                <a:spcPct val="150000"/>
              </a:lnSpc>
              <a:defRPr sz="1625">
                <a:latin typeface="Gill Sans Nova Light" panose="020F0302020204030204" pitchFamily="34" charset="0"/>
                <a:cs typeface="Gill Sans Nova Light" panose="020F0302020204030204" pitchFamily="34" charset="0"/>
              </a:defRPr>
            </a:lvl2pPr>
            <a:lvl3pPr algn="ctr">
              <a:defRPr sz="1300">
                <a:latin typeface="Gill Sans Nova Light" panose="020F0302020204030204" pitchFamily="34" charset="0"/>
                <a:cs typeface="Gill Sans Nova Light" panose="020F0302020204030204" pitchFamily="34" charset="0"/>
              </a:defRPr>
            </a:lvl3pPr>
            <a:lvl4pPr algn="ctr">
              <a:defRPr sz="1138">
                <a:latin typeface="Gill Sans Nova Light" panose="020F0302020204030204" pitchFamily="34" charset="0"/>
                <a:cs typeface="Gill Sans Nova Light" panose="020F0302020204030204" pitchFamily="34" charset="0"/>
              </a:defRPr>
            </a:lvl4pPr>
            <a:lvl5pPr algn="ctr">
              <a:defRPr sz="1138">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96240" y="739140"/>
            <a:ext cx="9508490" cy="60960"/>
          </a:xfrm>
          <a:custGeom>
            <a:avLst/>
            <a:gdLst/>
            <a:ahLst/>
            <a:cxnLst/>
            <a:rect l="l" t="t" r="r" b="b"/>
            <a:pathLst>
              <a:path w="9508490" h="60959">
                <a:moveTo>
                  <a:pt x="9508236" y="0"/>
                </a:moveTo>
                <a:lnTo>
                  <a:pt x="0" y="0"/>
                </a:lnTo>
                <a:lnTo>
                  <a:pt x="0" y="60960"/>
                </a:lnTo>
                <a:lnTo>
                  <a:pt x="9508236" y="60960"/>
                </a:lnTo>
                <a:lnTo>
                  <a:pt x="9508236" y="0"/>
                </a:lnTo>
                <a:close/>
              </a:path>
            </a:pathLst>
          </a:custGeom>
          <a:solidFill>
            <a:srgbClr val="DEEBF7"/>
          </a:solidFill>
        </p:spPr>
        <p:txBody>
          <a:bodyPr wrap="square" lIns="0" tIns="0" rIns="0" bIns="0" rtlCol="0"/>
          <a:lstStyle/>
          <a:p>
            <a:endParaRPr/>
          </a:p>
        </p:txBody>
      </p:sp>
      <p:sp>
        <p:nvSpPr>
          <p:cNvPr id="17" name="bg object 17"/>
          <p:cNvSpPr/>
          <p:nvPr/>
        </p:nvSpPr>
        <p:spPr>
          <a:xfrm>
            <a:off x="0" y="44196"/>
            <a:ext cx="505967" cy="1656588"/>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71573" y="1811477"/>
            <a:ext cx="5562853" cy="788669"/>
          </a:xfrm>
          <a:prstGeom prst="rect">
            <a:avLst/>
          </a:prstGeom>
        </p:spPr>
        <p:txBody>
          <a:bodyPr wrap="square" lIns="0" tIns="0" rIns="0" bIns="0">
            <a:spAutoFit/>
          </a:bodyPr>
          <a:lstStyle>
            <a:lvl1pPr>
              <a:defRPr sz="5000" b="1" i="0">
                <a:solidFill>
                  <a:schemeClr val="tx1"/>
                </a:solidFill>
                <a:latin typeface="Times New Roman"/>
                <a:cs typeface="Times New Roman"/>
              </a:defRPr>
            </a:lvl1pPr>
          </a:lstStyle>
          <a:p>
            <a:endParaRPr/>
          </a:p>
        </p:txBody>
      </p:sp>
      <p:sp>
        <p:nvSpPr>
          <p:cNvPr id="8" name="TextBox 7">
            <a:extLst>
              <a:ext uri="{FF2B5EF4-FFF2-40B4-BE49-F238E27FC236}">
                <a16:creationId xmlns:a16="http://schemas.microsoft.com/office/drawing/2014/main" id="{BBB7C7C5-EADD-9DBD-662B-B6F6E7AF3916}"/>
              </a:ext>
            </a:extLst>
          </p:cNvPr>
          <p:cNvSpPr txBox="1"/>
          <p:nvPr userDrawn="1"/>
        </p:nvSpPr>
        <p:spPr>
          <a:xfrm>
            <a:off x="2286000" y="6477000"/>
            <a:ext cx="6950861"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i="0" dirty="0">
                <a:solidFill>
                  <a:schemeClr val="tx1">
                    <a:lumMod val="50000"/>
                    <a:lumOff val="50000"/>
                  </a:schemeClr>
                </a:solidFill>
              </a:rPr>
              <a:t>Logistics Automation Laboratory - Department of Logistics (KMOU)</a:t>
            </a:r>
          </a:p>
        </p:txBody>
      </p:sp>
      <p:sp>
        <p:nvSpPr>
          <p:cNvPr id="4" name="TextBox 3">
            <a:extLst>
              <a:ext uri="{FF2B5EF4-FFF2-40B4-BE49-F238E27FC236}">
                <a16:creationId xmlns:a16="http://schemas.microsoft.com/office/drawing/2014/main" id="{7B0449DB-8E32-3E4E-921B-2FC43930335D}"/>
              </a:ext>
            </a:extLst>
          </p:cNvPr>
          <p:cNvSpPr txBox="1"/>
          <p:nvPr userDrawn="1"/>
        </p:nvSpPr>
        <p:spPr>
          <a:xfrm>
            <a:off x="6096000" y="277475"/>
            <a:ext cx="3742005"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200" i="0">
                <a:solidFill>
                  <a:schemeClr val="tx1">
                    <a:lumMod val="50000"/>
                    <a:lumOff val="50000"/>
                  </a:schemeClr>
                </a:solidFill>
              </a:rPr>
              <a:t>Artificial Intelligence using high-order neural network model  </a:t>
            </a:r>
            <a:endParaRPr lang="en-GB" sz="1200" i="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4092" y="1025037"/>
            <a:ext cx="8042615" cy="1136208"/>
          </a:xfrm>
          <a:prstGeom prst="rect">
            <a:avLst/>
          </a:prstGeom>
        </p:spPr>
        <p:txBody>
          <a:bodyPr vert="horz" wrap="square" lIns="0" tIns="12700" rIns="0" bIns="0" rtlCol="0">
            <a:spAutoFit/>
          </a:bodyPr>
          <a:lstStyle/>
          <a:p>
            <a:pPr marL="12065" algn="ctr">
              <a:lnSpc>
                <a:spcPct val="100000"/>
              </a:lnSpc>
              <a:spcBef>
                <a:spcPts val="100"/>
              </a:spcBef>
              <a:tabLst>
                <a:tab pos="297815" algn="l"/>
              </a:tabLst>
            </a:pPr>
            <a:r>
              <a:rPr lang="en-US" sz="2400" dirty="0">
                <a:solidFill>
                  <a:srgbClr val="001F5F"/>
                </a:solidFill>
                <a:latin typeface="+mj-lt"/>
                <a:cs typeface="Times New Roman"/>
              </a:rPr>
              <a:t>The 5</a:t>
            </a:r>
            <a:r>
              <a:rPr lang="en-US" sz="2400" baseline="30000" dirty="0">
                <a:solidFill>
                  <a:srgbClr val="001F5F"/>
                </a:solidFill>
                <a:latin typeface="+mj-lt"/>
                <a:cs typeface="Times New Roman"/>
              </a:rPr>
              <a:t>th</a:t>
            </a:r>
            <a:r>
              <a:rPr lang="en-US" sz="2400" dirty="0">
                <a:solidFill>
                  <a:srgbClr val="001F5F"/>
                </a:solidFill>
                <a:latin typeface="+mj-lt"/>
                <a:cs typeface="Times New Roman"/>
              </a:rPr>
              <a:t> International Conference on Applied Convergence </a:t>
            </a:r>
            <a:r>
              <a:rPr lang="en-US" sz="2400" dirty="0">
                <a:solidFill>
                  <a:srgbClr val="001F5F"/>
                </a:solidFill>
                <a:cs typeface="Times New Roman"/>
              </a:rPr>
              <a:t>Engineering</a:t>
            </a:r>
            <a:r>
              <a:rPr lang="vi-VN" sz="2400" dirty="0">
                <a:solidFill>
                  <a:srgbClr val="001F5F"/>
                </a:solidFill>
                <a:cs typeface="Times New Roman"/>
              </a:rPr>
              <a:t> </a:t>
            </a:r>
            <a:r>
              <a:rPr lang="en-US" sz="2400" dirty="0">
                <a:solidFill>
                  <a:srgbClr val="001F5F"/>
                </a:solidFill>
                <a:cs typeface="Times New Roman"/>
              </a:rPr>
              <a:t>(ICACE 2024)</a:t>
            </a:r>
            <a:r>
              <a:rPr lang="vi-VN" sz="2400" dirty="0">
                <a:solidFill>
                  <a:srgbClr val="001F5F"/>
                </a:solidFill>
                <a:cs typeface="Times New Roman"/>
              </a:rPr>
              <a:t>                 </a:t>
            </a:r>
            <a:endParaRPr lang="en-US" sz="2400" dirty="0">
              <a:solidFill>
                <a:srgbClr val="001F5F"/>
              </a:solidFill>
              <a:cs typeface="Times New Roman"/>
            </a:endParaRPr>
          </a:p>
          <a:p>
            <a:pPr marL="12065" algn="ctr">
              <a:lnSpc>
                <a:spcPct val="100000"/>
              </a:lnSpc>
              <a:spcBef>
                <a:spcPts val="600"/>
              </a:spcBef>
              <a:tabLst>
                <a:tab pos="297815" algn="l"/>
              </a:tabLst>
            </a:pPr>
            <a:r>
              <a:rPr 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August 1</a:t>
            </a:r>
            <a:r>
              <a:rPr lang="en-US" sz="2000" dirty="0">
                <a:solidFill>
                  <a:srgbClr val="001F5F"/>
                </a:solidFill>
                <a:latin typeface="Calibri" panose="020F0502020204030204" pitchFamily="34" charset="0"/>
                <a:ea typeface="Calibri" panose="020F0502020204030204" pitchFamily="34" charset="0"/>
                <a:cs typeface="Calibri" panose="020F0502020204030204" pitchFamily="34" charset="0"/>
              </a:rPr>
              <a:t>2</a:t>
            </a:r>
            <a:r>
              <a:rPr 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-1</a:t>
            </a:r>
            <a:r>
              <a:rPr lang="en-US" sz="2000" dirty="0">
                <a:solidFill>
                  <a:srgbClr val="001F5F"/>
                </a:solidFill>
                <a:latin typeface="Calibri" panose="020F0502020204030204" pitchFamily="34" charset="0"/>
                <a:ea typeface="Calibri" panose="020F0502020204030204" pitchFamily="34" charset="0"/>
                <a:cs typeface="Calibri" panose="020F0502020204030204" pitchFamily="34" charset="0"/>
              </a:rPr>
              <a:t>3</a:t>
            </a:r>
            <a:r>
              <a:rPr lang="vi-VN" sz="2000" baseline="30000" dirty="0">
                <a:solidFill>
                  <a:srgbClr val="001F5F"/>
                </a:solidFill>
                <a:latin typeface="Calibri" panose="020F0502020204030204" pitchFamily="34" charset="0"/>
                <a:ea typeface="Calibri" panose="020F0502020204030204" pitchFamily="34" charset="0"/>
                <a:cs typeface="Calibri" panose="020F0502020204030204" pitchFamily="34" charset="0"/>
              </a:rPr>
              <a:t>th</a:t>
            </a:r>
            <a:r>
              <a:rPr 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 202</a:t>
            </a:r>
            <a:r>
              <a:rPr lang="en-US" sz="2000" dirty="0">
                <a:solidFill>
                  <a:srgbClr val="001F5F"/>
                </a:solidFill>
                <a:latin typeface="Calibri" panose="020F0502020204030204" pitchFamily="34" charset="0"/>
                <a:ea typeface="Calibri" panose="020F0502020204030204" pitchFamily="34" charset="0"/>
                <a:cs typeface="Calibri" panose="020F0502020204030204" pitchFamily="34" charset="0"/>
              </a:rPr>
              <a:t>4</a:t>
            </a:r>
            <a:r>
              <a:rPr 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 </a:t>
            </a:r>
          </a:p>
        </p:txBody>
      </p:sp>
      <p:sp>
        <p:nvSpPr>
          <p:cNvPr id="34" name="TextBox 33">
            <a:extLst>
              <a:ext uri="{FF2B5EF4-FFF2-40B4-BE49-F238E27FC236}">
                <a16:creationId xmlns:a16="http://schemas.microsoft.com/office/drawing/2014/main" id="{916AA612-0F0B-4E25-3DD3-B902BA5565DB}"/>
              </a:ext>
            </a:extLst>
          </p:cNvPr>
          <p:cNvSpPr txBox="1"/>
          <p:nvPr/>
        </p:nvSpPr>
        <p:spPr>
          <a:xfrm>
            <a:off x="2019363" y="5043983"/>
            <a:ext cx="6553200" cy="1342034"/>
          </a:xfrm>
          <a:prstGeom prst="rect">
            <a:avLst/>
          </a:prstGeom>
          <a:noFill/>
          <a:scene3d>
            <a:camera prst="obliqueTopLeft"/>
            <a:lightRig rig="threePt" dir="t"/>
          </a:scene3d>
        </p:spPr>
        <p:txBody>
          <a:bodyPr wrap="square" rtlCol="0">
            <a:spAutoFit/>
          </a:bodyPr>
          <a:lstStyle/>
          <a:p>
            <a:pPr>
              <a:lnSpc>
                <a:spcPct val="150000"/>
              </a:lnSpc>
            </a:pPr>
            <a:r>
              <a:rPr lang="en-US" altLang="ko-KR" sz="2000" dirty="0">
                <a:solidFill>
                  <a:srgbClr val="0070C0"/>
                </a:solidFill>
                <a:latin typeface="+mj-lt"/>
                <a:ea typeface="Rix고딕 B" panose="02020603020101020101" pitchFamily="18" charset="-127"/>
                <a:cs typeface="조선일보명조" pitchFamily="18" charset="-127"/>
              </a:rPr>
              <a:t>Presenter</a:t>
            </a:r>
            <a:r>
              <a:rPr lang="en-US" altLang="ko-KR" sz="2000">
                <a:solidFill>
                  <a:srgbClr val="0070C0"/>
                </a:solidFill>
                <a:latin typeface="+mj-lt"/>
                <a:ea typeface="Rix고딕 B" panose="02020603020101020101" pitchFamily="18" charset="-127"/>
                <a:cs typeface="조선일보명조" pitchFamily="18" charset="-127"/>
              </a:rPr>
              <a:t>: </a:t>
            </a:r>
            <a:r>
              <a:rPr lang="en-US" altLang="ko-KR" sz="2000" b="1">
                <a:solidFill>
                  <a:srgbClr val="C00000"/>
                </a:solidFill>
                <a:latin typeface="+mj-lt"/>
                <a:ea typeface="Rix고딕 B" panose="02020603020101020101" pitchFamily="18" charset="-127"/>
                <a:cs typeface="조선일보명조" pitchFamily="18" charset="-127"/>
              </a:rPr>
              <a:t>Thang Le Quoc</a:t>
            </a:r>
            <a:r>
              <a:rPr lang="en-US" altLang="ko-KR" sz="2000">
                <a:solidFill>
                  <a:srgbClr val="C00000"/>
                </a:solidFill>
                <a:latin typeface="+mj-lt"/>
                <a:ea typeface="Rix모던고딕 L" panose="02020603020101020101" pitchFamily="18" charset="-127"/>
                <a:cs typeface="조선일보명조" pitchFamily="18" charset="-127"/>
              </a:rPr>
              <a:t>, </a:t>
            </a:r>
            <a:endParaRPr lang="en-US" altLang="ko-KR" sz="2000" dirty="0">
              <a:solidFill>
                <a:srgbClr val="C00000"/>
              </a:solidFill>
              <a:latin typeface="+mj-lt"/>
              <a:ea typeface="Rix모던고딕 L" panose="02020603020101020101" pitchFamily="18" charset="-127"/>
              <a:cs typeface="조선일보명조" pitchFamily="18" charset="-127"/>
            </a:endParaRPr>
          </a:p>
          <a:p>
            <a:pPr>
              <a:lnSpc>
                <a:spcPct val="150000"/>
              </a:lnSpc>
            </a:pPr>
            <a:r>
              <a:rPr lang="en-US" altLang="ko-KR" dirty="0">
                <a:solidFill>
                  <a:srgbClr val="0070C0"/>
                </a:solidFill>
                <a:latin typeface="+mj-lt"/>
                <a:ea typeface="Rix모던고딕 L" panose="02020603020101020101" pitchFamily="18" charset="-127"/>
                <a:cs typeface="조선일보명조" pitchFamily="18" charset="-127"/>
              </a:rPr>
              <a:t>Logistics Automation Laboratory</a:t>
            </a:r>
          </a:p>
          <a:p>
            <a:pPr>
              <a:lnSpc>
                <a:spcPct val="150000"/>
              </a:lnSpc>
            </a:pPr>
            <a:r>
              <a:rPr lang="en-US" altLang="ko-KR" dirty="0">
                <a:solidFill>
                  <a:srgbClr val="0070C0"/>
                </a:solidFill>
                <a:latin typeface="+mj-lt"/>
                <a:ea typeface="Rix모던고딕 L" panose="02020603020101020101" pitchFamily="18" charset="-127"/>
                <a:cs typeface="조선일보명조" pitchFamily="18" charset="-127"/>
              </a:rPr>
              <a:t>Department of Logistics, Korea Maritime &amp; Ocean University</a:t>
            </a:r>
          </a:p>
        </p:txBody>
      </p:sp>
      <p:sp>
        <p:nvSpPr>
          <p:cNvPr id="36" name="TextBox 35">
            <a:extLst>
              <a:ext uri="{FF2B5EF4-FFF2-40B4-BE49-F238E27FC236}">
                <a16:creationId xmlns:a16="http://schemas.microsoft.com/office/drawing/2014/main" id="{56486ABB-2183-0B48-9480-391164281E78}"/>
              </a:ext>
            </a:extLst>
          </p:cNvPr>
          <p:cNvSpPr txBox="1"/>
          <p:nvPr/>
        </p:nvSpPr>
        <p:spPr>
          <a:xfrm>
            <a:off x="436067" y="2838432"/>
            <a:ext cx="9033865" cy="1384995"/>
          </a:xfrm>
          <a:prstGeom prst="rect">
            <a:avLst/>
          </a:prstGeom>
          <a:noFill/>
        </p:spPr>
        <p:txBody>
          <a:bodyPr wrap="square">
            <a:spAutoFit/>
          </a:bodyPr>
          <a:lstStyle/>
          <a:p>
            <a:pPr algn="ctr"/>
            <a:r>
              <a:rPr lang="en-US" altLang="ko-KR" sz="2800">
                <a:solidFill>
                  <a:srgbClr val="0070C0"/>
                </a:solidFill>
                <a:ea typeface="Rix고딕 B" panose="02020603020101020101" pitchFamily="18" charset="-127"/>
                <a:cs typeface="조선일보명조" pitchFamily="18" charset="-127"/>
              </a:rPr>
              <a:t>Dynamic Learning Policies and Predictive System for Enhanced Machine Failure Prediction in Stochastic Environments</a:t>
            </a:r>
            <a:endParaRPr lang="en-US" altLang="ko-KR" sz="2800" dirty="0">
              <a:solidFill>
                <a:srgbClr val="0070C0"/>
              </a:solidFill>
              <a:ea typeface="Rix고딕 B" panose="02020603020101020101" pitchFamily="18" charset="-127"/>
              <a:cs typeface="조선일보명조" pitchFamily="18" charset="-127"/>
            </a:endParaRPr>
          </a:p>
        </p:txBody>
      </p:sp>
      <p:sp>
        <p:nvSpPr>
          <p:cNvPr id="4" name="Slide Number Placeholder 3">
            <a:extLst>
              <a:ext uri="{FF2B5EF4-FFF2-40B4-BE49-F238E27FC236}">
                <a16:creationId xmlns:a16="http://schemas.microsoft.com/office/drawing/2014/main" id="{5E83E66B-98CD-6366-F7C6-B174D1E292C9}"/>
              </a:ext>
            </a:extLst>
          </p:cNvPr>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pPr algn="r"/>
              <a:t>1</a:t>
            </a:fld>
            <a:endParaRPr lang="en-GB"/>
          </a:p>
        </p:txBody>
      </p:sp>
      <p:sp>
        <p:nvSpPr>
          <p:cNvPr id="2" name="Rectangle 1">
            <a:extLst>
              <a:ext uri="{FF2B5EF4-FFF2-40B4-BE49-F238E27FC236}">
                <a16:creationId xmlns:a16="http://schemas.microsoft.com/office/drawing/2014/main" id="{94291B61-B70A-0644-45E4-91B5DDCDA37F}"/>
              </a:ext>
            </a:extLst>
          </p:cNvPr>
          <p:cNvSpPr/>
          <p:nvPr/>
        </p:nvSpPr>
        <p:spPr>
          <a:xfrm>
            <a:off x="1828799" y="6446977"/>
            <a:ext cx="6553200" cy="334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E6100CA9-3980-0E83-52DC-9B7A75B8A496}"/>
              </a:ext>
            </a:extLst>
          </p:cNvPr>
          <p:cNvSpPr/>
          <p:nvPr/>
        </p:nvSpPr>
        <p:spPr>
          <a:xfrm>
            <a:off x="6248400" y="228600"/>
            <a:ext cx="3581400" cy="427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D87F5493-1AD1-D72D-11F3-F106137F6CF2}"/>
              </a:ext>
            </a:extLst>
          </p:cNvPr>
          <p:cNvPicPr>
            <a:picLocks noChangeAspect="1"/>
          </p:cNvPicPr>
          <p:nvPr/>
        </p:nvPicPr>
        <p:blipFill rotWithShape="1">
          <a:blip r:embed="rId2"/>
          <a:srcRect t="8021"/>
          <a:stretch/>
        </p:blipFill>
        <p:spPr>
          <a:xfrm>
            <a:off x="2819400" y="30328"/>
            <a:ext cx="4419600" cy="6714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4. Stimulation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10</a:t>
            </a:fld>
            <a:endParaRPr lang="en-GB" dirty="0"/>
          </a:p>
        </p:txBody>
      </p:sp>
      <p:sp>
        <p:nvSpPr>
          <p:cNvPr id="3" name="Text Box 2"/>
          <p:cNvSpPr txBox="1"/>
          <p:nvPr/>
        </p:nvSpPr>
        <p:spPr>
          <a:xfrm>
            <a:off x="365442" y="609600"/>
            <a:ext cx="9175115" cy="5334635"/>
          </a:xfrm>
          <a:prstGeom prst="rect">
            <a:avLst/>
          </a:prstGeom>
          <a:noFill/>
        </p:spPr>
        <p:txBody>
          <a:bodyPr wrap="square" rtlCol="0" anchor="t">
            <a:no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a:t>
            </a:r>
            <a:r>
              <a:rPr lang="en-US" altLang="ko-KR" sz="2400" b="1">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Explanation data frame</a:t>
            </a: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sym typeface="+mn-ea"/>
              </a:rPr>
              <a:t>Batch size is a term used in machine learning that refers to the number of training examples utilized in one iteration of model training. The model uses 32 batch size </a:t>
            </a:r>
            <a:r>
              <a:rPr lang="en-US" altLang="ko-KR" sz="2000">
                <a:ea typeface="Rix모던고딕 L" panose="02020603020101020101" pitchFamily="18" charset="-127"/>
                <a:cs typeface="조선일보명조" pitchFamily="18" charset="-127"/>
                <a:sym typeface="+mn-ea"/>
              </a:rPr>
              <a:t>because it provides efficient </a:t>
            </a:r>
            <a:r>
              <a:rPr lang="en-US" altLang="ko-KR" sz="2000" dirty="0">
                <a:ea typeface="Rix모던고딕 L" panose="02020603020101020101" pitchFamily="18" charset="-127"/>
                <a:cs typeface="조선일보명조" pitchFamily="18" charset="-127"/>
                <a:sym typeface="+mn-ea"/>
              </a:rPr>
              <a:t>and stable training, especially with large datasets and powerful hardware.</a:t>
            </a:r>
            <a:endParaRPr lang="en-US" altLang="ko-KR" sz="2000" dirty="0">
              <a:ea typeface="Rix모던고딕 L" panose="02020603020101020101" pitchFamily="18" charset="-127"/>
              <a:cs typeface="조선일보명조" pitchFamily="18" charset="-127"/>
            </a:endParaRP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rPr>
              <a:t>An epoch is a term used to describe one complete pass through the entire training dataset. An epoch represents a complete cycle of forward propagation and backward propagation over the entire dataset. The model uses </a:t>
            </a:r>
            <a:r>
              <a:rPr lang="en-US" altLang="ko-KR" sz="2000">
                <a:ea typeface="Rix모던고딕 L" panose="02020603020101020101" pitchFamily="18" charset="-127"/>
                <a:cs typeface="조선일보명조" pitchFamily="18" charset="-127"/>
              </a:rPr>
              <a:t>100 epochs </a:t>
            </a:r>
            <a:r>
              <a:rPr lang="en-US" altLang="ko-KR" sz="2000" dirty="0">
                <a:ea typeface="Rix모던고딕 L" panose="02020603020101020101" pitchFamily="18" charset="-127"/>
                <a:cs typeface="조선일보명조" pitchFamily="18" charset="-127"/>
              </a:rPr>
              <a:t>because it allows the model sufficient iterations over the entire dataset to learn complex patterns.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5.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11</a:t>
            </a:fld>
            <a:endParaRPr lang="en-GB" dirty="0"/>
          </a:p>
        </p:txBody>
      </p:sp>
      <p:sp>
        <p:nvSpPr>
          <p:cNvPr id="3" name="Text Box 2"/>
          <p:cNvSpPr txBox="1"/>
          <p:nvPr/>
        </p:nvSpPr>
        <p:spPr>
          <a:xfrm>
            <a:off x="600710" y="838200"/>
            <a:ext cx="8375650" cy="367665"/>
          </a:xfrm>
          <a:prstGeom prst="rect">
            <a:avLst/>
          </a:prstGeom>
          <a:noFill/>
        </p:spPr>
        <p:txBody>
          <a:bodyPr wrap="square" rtlCol="0">
            <a:noAutofit/>
          </a:bodyPr>
          <a:lstStyle/>
          <a:p>
            <a:r>
              <a:rPr lang="en-US" sz="2000" b="1">
                <a:solidFill>
                  <a:srgbClr val="0070C0"/>
                </a:solidFill>
                <a:latin typeface="Calibri" panose="020F0502020204030204" pitchFamily="34" charset="0"/>
                <a:cs typeface="Calibri" panose="020F0502020204030204" pitchFamily="34" charset="0"/>
              </a:rPr>
              <a:t>Figure </a:t>
            </a:r>
            <a:r>
              <a:rPr lang="en-US" sz="2000" b="1" dirty="0">
                <a:solidFill>
                  <a:srgbClr val="0070C0"/>
                </a:solidFill>
                <a:latin typeface="Calibri" panose="020F0502020204030204" pitchFamily="34" charset="0"/>
                <a:cs typeface="Calibri" panose="020F0502020204030204" pitchFamily="34" charset="0"/>
              </a:rPr>
              <a:t>1</a:t>
            </a:r>
            <a:r>
              <a:rPr lang="en-US" sz="2000" b="1">
                <a:solidFill>
                  <a:srgbClr val="0070C0"/>
                </a:solidFill>
                <a:latin typeface="Calibri" panose="020F0502020204030204" pitchFamily="34" charset="0"/>
                <a:cs typeface="Calibri" panose="020F0502020204030204" pitchFamily="34" charset="0"/>
              </a:rPr>
              <a:t>. </a:t>
            </a:r>
            <a:r>
              <a:rPr lang="vi-VN" altLang="en-US" sz="2000" b="1">
                <a:solidFill>
                  <a:srgbClr val="0070C0"/>
                </a:solidFill>
                <a:latin typeface="Calibri" panose="020F0502020204030204" pitchFamily="34" charset="0"/>
                <a:cs typeface="Calibri" panose="020F0502020204030204" pitchFamily="34" charset="0"/>
              </a:rPr>
              <a:t>Predicting the failure of </a:t>
            </a:r>
            <a:r>
              <a:rPr lang="en-US" altLang="vi-VN" sz="2000" b="1">
                <a:solidFill>
                  <a:srgbClr val="0070C0"/>
                </a:solidFill>
                <a:latin typeface="Calibri" panose="020F0502020204030204" pitchFamily="34" charset="0"/>
                <a:cs typeface="Calibri" panose="020F0502020204030204" pitchFamily="34" charset="0"/>
              </a:rPr>
              <a:t>a container crane by </a:t>
            </a:r>
            <a:r>
              <a:rPr lang="vi-VN" altLang="en-US" sz="2000" b="1">
                <a:solidFill>
                  <a:srgbClr val="0070C0"/>
                </a:solidFill>
                <a:latin typeface="Calibri" panose="020F0502020204030204" pitchFamily="34" charset="0"/>
                <a:cs typeface="Calibri" panose="020F0502020204030204" pitchFamily="34" charset="0"/>
              </a:rPr>
              <a:t>RNN</a:t>
            </a:r>
            <a:r>
              <a:rPr lang="en-US" altLang="vi-VN" sz="2000" b="1">
                <a:solidFill>
                  <a:srgbClr val="0070C0"/>
                </a:solidFill>
                <a:latin typeface="Calibri" panose="020F0502020204030204" pitchFamily="34" charset="0"/>
                <a:cs typeface="Calibri" panose="020F0502020204030204" pitchFamily="34" charset="0"/>
              </a:rPr>
              <a:t> model</a:t>
            </a:r>
            <a:r>
              <a:rPr lang="vi-VN" altLang="en-US" sz="2000" b="1">
                <a:solidFill>
                  <a:srgbClr val="0070C0"/>
                </a:solidFill>
                <a:latin typeface="Calibri" panose="020F0502020204030204" pitchFamily="34" charset="0"/>
                <a:cs typeface="Calibri" panose="020F0502020204030204" pitchFamily="34" charset="0"/>
              </a:rPr>
              <a:t> </a:t>
            </a:r>
            <a:endParaRPr lang="en-US" sz="2000" b="1" dirty="0">
              <a:solidFill>
                <a:srgbClr val="0070C0"/>
              </a:solidFill>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4" name="Text Box 3"/>
          <p:cNvSpPr txBox="1"/>
          <p:nvPr/>
        </p:nvSpPr>
        <p:spPr>
          <a:xfrm>
            <a:off x="600710" y="1143000"/>
            <a:ext cx="9431020" cy="3634456"/>
          </a:xfrm>
          <a:prstGeom prst="rect">
            <a:avLst/>
          </a:prstGeom>
          <a:noFill/>
        </p:spPr>
        <p:txBody>
          <a:bodyPr wrap="square" rtlCol="0" anchor="t">
            <a:spAutoFit/>
          </a:bodyPr>
          <a:lstStyle/>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sym typeface="+mn-ea"/>
              </a:rPr>
              <a:t>Training Data (Blue Line): Shows actual rotor speed, starting with fluctuations, stabilizing in the middle, and ending with more variability.</a:t>
            </a:r>
          </a:p>
          <a:p>
            <a:pPr marL="171450" indent="-171450" fontAlgn="base">
              <a:lnSpc>
                <a:spcPct val="150000"/>
              </a:lnSpc>
              <a:buFont typeface="Arial" panose="020B0604020202020204" pitchFamily="34" charset="0"/>
              <a:buChar char="•"/>
            </a:pPr>
            <a:r>
              <a:rPr lang="en-US" altLang="ko-KR" sz="2000">
                <a:ea typeface="Rix모던고딕 L" panose="02020603020101020101" pitchFamily="18" charset="-127"/>
                <a:cs typeface="조선일보명조" pitchFamily="18" charset="-127"/>
                <a:sym typeface="+mn-ea"/>
              </a:rPr>
              <a:t>Predict</a:t>
            </a:r>
            <a:r>
              <a:rPr lang="vi-VN" altLang="en-US" sz="2000">
                <a:ea typeface="Rix모던고딕 L" panose="02020603020101020101" pitchFamily="18" charset="-127"/>
                <a:cs typeface="조선일보명조" pitchFamily="18" charset="-127"/>
                <a:sym typeface="+mn-ea"/>
              </a:rPr>
              <a:t>ion</a:t>
            </a:r>
            <a:r>
              <a:rPr lang="en-US" altLang="en-US" sz="2000">
                <a:ea typeface="Rix모던고딕 L" panose="02020603020101020101" pitchFamily="18" charset="-127"/>
                <a:cs typeface="조선일보명조" pitchFamily="18" charset="-127"/>
                <a:sym typeface="+mn-ea"/>
              </a:rPr>
              <a:t>s</a:t>
            </a:r>
            <a:r>
              <a:rPr lang="en-US" altLang="ko-KR" sz="2000">
                <a:ea typeface="Rix모던고딕 L" panose="02020603020101020101" pitchFamily="18" charset="-127"/>
                <a:cs typeface="조선일보명조" pitchFamily="18" charset="-127"/>
                <a:sym typeface="+mn-ea"/>
              </a:rPr>
              <a:t> </a:t>
            </a:r>
            <a:r>
              <a:rPr lang="en-US" altLang="ko-KR" sz="2000" dirty="0">
                <a:ea typeface="Rix모던고딕 L" panose="02020603020101020101" pitchFamily="18" charset="-127"/>
                <a:cs typeface="조선일보명조" pitchFamily="18" charset="-127"/>
                <a:sym typeface="+mn-ea"/>
              </a:rPr>
              <a:t>Data (Orange Line): Continues from the training data, showing similar variability, with an increase, a peak, and then a decline, followed by minor fluctuations.</a:t>
            </a:r>
          </a:p>
          <a:p>
            <a:pPr marL="171450" indent="-171450" fontAlgn="base">
              <a:lnSpc>
                <a:spcPct val="150000"/>
              </a:lnSpc>
              <a:buFont typeface="Arial" panose="020B0604020202020204" pitchFamily="34" charset="0"/>
              <a:buChar char="•"/>
            </a:pPr>
            <a:endParaRPr lang="en-US" altLang="ko-KR" sz="1500" dirty="0">
              <a:ea typeface="Rix모던고딕 L" panose="02020603020101020101" pitchFamily="18" charset="-127"/>
              <a:cs typeface="조선일보명조" pitchFamily="18" charset="-127"/>
              <a:sym typeface="+mn-ea"/>
            </a:endParaRPr>
          </a:p>
          <a:p>
            <a:pPr marL="171450" indent="-171450" fontAlgn="base">
              <a:lnSpc>
                <a:spcPct val="150000"/>
              </a:lnSpc>
              <a:buFont typeface="Arial" panose="020B0604020202020204" pitchFamily="34" charset="0"/>
              <a:buChar char="•"/>
            </a:pPr>
            <a:endParaRPr lang="en-US" altLang="ko-KR" sz="1500" dirty="0">
              <a:ea typeface="Rix모던고딕 L" panose="02020603020101020101" pitchFamily="18" charset="-127"/>
              <a:cs typeface="조선일보명조" pitchFamily="18" charset="-127"/>
              <a:sym typeface="+mn-ea"/>
            </a:endParaRPr>
          </a:p>
          <a:p>
            <a:pPr marL="171450" indent="-171450" fontAlgn="base">
              <a:lnSpc>
                <a:spcPct val="150000"/>
              </a:lnSpc>
              <a:buFont typeface="Arial" panose="020B0604020202020204" pitchFamily="34" charset="0"/>
              <a:buChar char="•"/>
            </a:pPr>
            <a:endParaRPr lang="en-US" altLang="ko-KR" sz="1500" dirty="0">
              <a:ea typeface="Rix모던고딕 L" panose="02020603020101020101" pitchFamily="18" charset="-127"/>
              <a:cs typeface="조선일보명조" pitchFamily="18" charset="-127"/>
              <a:sym typeface="+mn-ea"/>
            </a:endParaRPr>
          </a:p>
          <a:p>
            <a:pPr marL="171450" indent="-171450" fontAlgn="base">
              <a:lnSpc>
                <a:spcPct val="150000"/>
              </a:lnSpc>
              <a:buFont typeface="Arial" panose="020B0604020202020204" pitchFamily="34" charset="0"/>
              <a:buChar char="•"/>
            </a:pPr>
            <a:endParaRPr lang="en-US" altLang="ko-KR" sz="1500" dirty="0">
              <a:ea typeface="Rix모던고딕 L" panose="02020603020101020101" pitchFamily="18" charset="-127"/>
              <a:cs typeface="조선일보명조" pitchFamily="18" charset="-127"/>
              <a:sym typeface="+mn-ea"/>
            </a:endParaRPr>
          </a:p>
          <a:p>
            <a:pPr marL="171450" indent="-171450" fontAlgn="base">
              <a:lnSpc>
                <a:spcPct val="150000"/>
              </a:lnSpc>
              <a:buFont typeface="Arial" panose="020B0604020202020204" pitchFamily="34" charset="0"/>
              <a:buChar char="•"/>
            </a:pPr>
            <a:endParaRPr lang="en-US" altLang="ko-KR" sz="1500" dirty="0">
              <a:ea typeface="Rix모던고딕 L" panose="02020603020101020101" pitchFamily="18" charset="-127"/>
              <a:cs typeface="조선일보명조" pitchFamily="18" charset="-127"/>
              <a:sym typeface="+mn-ea"/>
            </a:endParaRPr>
          </a:p>
        </p:txBody>
      </p:sp>
      <p:pic>
        <p:nvPicPr>
          <p:cNvPr id="12" name="그림 11">
            <a:extLst>
              <a:ext uri="{FF2B5EF4-FFF2-40B4-BE49-F238E27FC236}">
                <a16:creationId xmlns:a16="http://schemas.microsoft.com/office/drawing/2014/main" id="{4C6D809A-614B-4159-A648-670E1232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57" y="2971800"/>
            <a:ext cx="5800240" cy="3505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5.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12</a:t>
            </a:fld>
            <a:endParaRPr lang="en-GB" dirty="0"/>
          </a:p>
        </p:txBody>
      </p:sp>
      <p:sp>
        <p:nvSpPr>
          <p:cNvPr id="3" name="Text Box 2"/>
          <p:cNvSpPr txBox="1"/>
          <p:nvPr/>
        </p:nvSpPr>
        <p:spPr>
          <a:xfrm>
            <a:off x="600710" y="838200"/>
            <a:ext cx="8375650" cy="367665"/>
          </a:xfrm>
          <a:prstGeom prst="rect">
            <a:avLst/>
          </a:prstGeom>
          <a:noFill/>
        </p:spPr>
        <p:txBody>
          <a:bodyPr wrap="square" rtlCol="0">
            <a:noAutofit/>
          </a:bodyPr>
          <a:lstStyle/>
          <a:p>
            <a:r>
              <a:rPr lang="en-US" sz="2000" b="1">
                <a:solidFill>
                  <a:srgbClr val="0070C0"/>
                </a:solidFill>
                <a:latin typeface="Calibri" panose="020F0502020204030204" pitchFamily="34" charset="0"/>
                <a:cs typeface="Calibri" panose="020F0502020204030204" pitchFamily="34" charset="0"/>
              </a:rPr>
              <a:t>Figure </a:t>
            </a:r>
            <a:r>
              <a:rPr lang="en-US" sz="2000" b="1" dirty="0">
                <a:solidFill>
                  <a:srgbClr val="0070C0"/>
                </a:solidFill>
                <a:latin typeface="Calibri" panose="020F0502020204030204" pitchFamily="34" charset="0"/>
                <a:cs typeface="Calibri" panose="020F0502020204030204" pitchFamily="34" charset="0"/>
              </a:rPr>
              <a:t>2</a:t>
            </a:r>
            <a:r>
              <a:rPr lang="en-US" sz="2000" b="1">
                <a:solidFill>
                  <a:srgbClr val="0070C0"/>
                </a:solidFill>
                <a:latin typeface="Calibri" panose="020F0502020204030204" pitchFamily="34" charset="0"/>
                <a:cs typeface="Calibri" panose="020F0502020204030204" pitchFamily="34" charset="0"/>
              </a:rPr>
              <a:t>. </a:t>
            </a:r>
            <a:r>
              <a:rPr lang="vi-VN" altLang="en-US" sz="2000" b="1">
                <a:solidFill>
                  <a:srgbClr val="0070C0"/>
                </a:solidFill>
                <a:latin typeface="Calibri" panose="020F0502020204030204" pitchFamily="34" charset="0"/>
                <a:cs typeface="Calibri" panose="020F0502020204030204" pitchFamily="34" charset="0"/>
              </a:rPr>
              <a:t>Predicting the failure of </a:t>
            </a:r>
            <a:r>
              <a:rPr lang="en-US" altLang="vi-VN" sz="2000" b="1">
                <a:solidFill>
                  <a:srgbClr val="0070C0"/>
                </a:solidFill>
                <a:latin typeface="Calibri" panose="020F0502020204030204" pitchFamily="34" charset="0"/>
                <a:cs typeface="Calibri" panose="020F0502020204030204" pitchFamily="34" charset="0"/>
              </a:rPr>
              <a:t>a container crane by HOON model</a:t>
            </a:r>
            <a:r>
              <a:rPr lang="vi-VN" altLang="en-US" sz="2000" b="1">
                <a:solidFill>
                  <a:srgbClr val="0070C0"/>
                </a:solidFill>
                <a:latin typeface="Calibri" panose="020F0502020204030204" pitchFamily="34" charset="0"/>
                <a:cs typeface="Calibri" panose="020F0502020204030204" pitchFamily="34" charset="0"/>
              </a:rPr>
              <a:t> </a:t>
            </a:r>
            <a:endParaRPr lang="en-US" sz="2000" b="1" dirty="0">
              <a:solidFill>
                <a:srgbClr val="0070C0"/>
              </a:solidFill>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4" name="Text Box 3"/>
          <p:cNvSpPr txBox="1"/>
          <p:nvPr/>
        </p:nvSpPr>
        <p:spPr>
          <a:xfrm>
            <a:off x="600710" y="1143000"/>
            <a:ext cx="9431020" cy="2352952"/>
          </a:xfrm>
          <a:prstGeom prst="rect">
            <a:avLst/>
          </a:prstGeom>
          <a:noFill/>
        </p:spPr>
        <p:txBody>
          <a:bodyPr wrap="square" rtlCol="0" anchor="t">
            <a:spAutoFit/>
          </a:bodyPr>
          <a:lstStyle/>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sym typeface="+mn-ea"/>
              </a:rPr>
              <a:t>Train Data (Blue Line): </a:t>
            </a:r>
            <a:r>
              <a:rPr lang="vi-VN" altLang="en-US" sz="2000" dirty="0">
                <a:ea typeface="Rix모던고딕 L" panose="02020603020101020101" pitchFamily="18" charset="-127"/>
                <a:cs typeface="조선일보명조" pitchFamily="18" charset="-127"/>
                <a:sym typeface="+mn-ea"/>
              </a:rPr>
              <a:t>D</a:t>
            </a:r>
            <a:r>
              <a:rPr lang="en-US" altLang="ko-KR" sz="2000" dirty="0">
                <a:ea typeface="Rix모던고딕 L" panose="02020603020101020101" pitchFamily="18" charset="-127"/>
                <a:cs typeface="조선일보명조" pitchFamily="18" charset="-127"/>
                <a:sym typeface="+mn-ea"/>
              </a:rPr>
              <a:t>isplays the true rotor speed, which varies at first before settling and then becoming more variable.</a:t>
            </a: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sym typeface="+mn-ea"/>
              </a:rPr>
              <a:t>Predictions (Orange Line): </a:t>
            </a:r>
            <a:r>
              <a:rPr lang="vi-VN" altLang="en-US" sz="2000" dirty="0">
                <a:ea typeface="Rix모던고딕 L" panose="02020603020101020101" pitchFamily="18" charset="-127"/>
                <a:cs typeface="조선일보명조" pitchFamily="18" charset="-127"/>
                <a:sym typeface="+mn-ea"/>
              </a:rPr>
              <a:t>C</a:t>
            </a:r>
            <a:r>
              <a:rPr lang="en-US" altLang="ko-KR" sz="2000" dirty="0">
                <a:ea typeface="Rix모던고딕 L" panose="02020603020101020101" pitchFamily="18" charset="-127"/>
                <a:cs typeface="조선일보명조" pitchFamily="18" charset="-127"/>
                <a:sym typeface="+mn-ea"/>
              </a:rPr>
              <a:t>arries over from the training data, displaying comparable variability in the form of tiny fluctuations interspersed with a peak, a decrease, and a rise.</a:t>
            </a:r>
          </a:p>
        </p:txBody>
      </p:sp>
      <p:pic>
        <p:nvPicPr>
          <p:cNvPr id="10" name="그림 9">
            <a:extLst>
              <a:ext uri="{FF2B5EF4-FFF2-40B4-BE49-F238E27FC236}">
                <a16:creationId xmlns:a16="http://schemas.microsoft.com/office/drawing/2014/main" id="{FB5F6CA8-D7EB-4500-9B99-6DDF91F7D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971800"/>
            <a:ext cx="5714519"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5.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13</a:t>
            </a:fld>
            <a:endParaRPr lang="en-GB" dirty="0"/>
          </a:p>
        </p:txBody>
      </p:sp>
      <p:sp>
        <p:nvSpPr>
          <p:cNvPr id="3" name="Text Box 2"/>
          <p:cNvSpPr txBox="1"/>
          <p:nvPr/>
        </p:nvSpPr>
        <p:spPr>
          <a:xfrm>
            <a:off x="600710" y="838200"/>
            <a:ext cx="8375650" cy="367665"/>
          </a:xfrm>
          <a:prstGeom prst="rect">
            <a:avLst/>
          </a:prstGeom>
          <a:noFill/>
        </p:spPr>
        <p:txBody>
          <a:bodyPr wrap="square" rtlCol="0">
            <a:noAutofit/>
          </a:bodyPr>
          <a:lstStyle/>
          <a:p>
            <a:r>
              <a:rPr lang="en-US" sz="2000" b="1">
                <a:solidFill>
                  <a:srgbClr val="0070C0"/>
                </a:solidFill>
                <a:latin typeface="Calibri" panose="020F0502020204030204" pitchFamily="34" charset="0"/>
                <a:cs typeface="Calibri" panose="020F0502020204030204" pitchFamily="34" charset="0"/>
              </a:rPr>
              <a:t>Figure </a:t>
            </a:r>
            <a:r>
              <a:rPr lang="en-US" sz="2000" b="1" dirty="0">
                <a:solidFill>
                  <a:srgbClr val="0070C0"/>
                </a:solidFill>
                <a:latin typeface="Calibri" panose="020F0502020204030204" pitchFamily="34" charset="0"/>
                <a:cs typeface="Calibri" panose="020F0502020204030204" pitchFamily="34" charset="0"/>
              </a:rPr>
              <a:t>6</a:t>
            </a:r>
            <a:r>
              <a:rPr lang="en-US" sz="2000" b="1">
                <a:solidFill>
                  <a:srgbClr val="0070C0"/>
                </a:solidFill>
                <a:latin typeface="Calibri" panose="020F0502020204030204" pitchFamily="34" charset="0"/>
                <a:cs typeface="Calibri" panose="020F0502020204030204" pitchFamily="34" charset="0"/>
              </a:rPr>
              <a:t>. Comparison </a:t>
            </a:r>
            <a:endParaRPr lang="en-US" sz="2000" b="1" dirty="0">
              <a:solidFill>
                <a:srgbClr val="0070C0"/>
              </a:solidFill>
              <a:latin typeface="Calibri" panose="020F0502020204030204" pitchFamily="34" charset="0"/>
              <a:cs typeface="Calibri" panose="020F0502020204030204" pitchFamily="34" charset="0"/>
            </a:endParaRPr>
          </a:p>
          <a:p>
            <a:endParaRPr lang="en-US" sz="2000"/>
          </a:p>
          <a:p>
            <a:pPr marL="342900" indent="-342900">
              <a:buFont typeface="Arial" panose="020B0604020202020204" pitchFamily="34" charset="0"/>
              <a:buChar char="•"/>
            </a:pPr>
            <a:r>
              <a:rPr lang="en-US" sz="2000"/>
              <a:t>Comparison: the two charts are comparing different models, it seems that the model in the right chart may have higher variance or is more sensitive to changes compared to the model in the left chart while The left chart’s model appears more stable but might underreact to changes, showing a smoother but potentially less accurate trend.</a:t>
            </a:r>
            <a:endParaRPr lang="en-US" sz="2000" dirty="0">
              <a:latin typeface="Calibri" panose="020F0502020204030204" pitchFamily="34" charset="0"/>
              <a:cs typeface="Calibri" panose="020F0502020204030204" pitchFamily="34" charset="0"/>
            </a:endParaRPr>
          </a:p>
        </p:txBody>
      </p:sp>
      <p:pic>
        <p:nvPicPr>
          <p:cNvPr id="10" name="그림 9">
            <a:extLst>
              <a:ext uri="{FF2B5EF4-FFF2-40B4-BE49-F238E27FC236}">
                <a16:creationId xmlns:a16="http://schemas.microsoft.com/office/drawing/2014/main" id="{FB5F6CA8-D7EB-4500-9B99-6DDF91F7D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3" y="3439510"/>
            <a:ext cx="4454482" cy="2732312"/>
          </a:xfrm>
          <a:prstGeom prst="rect">
            <a:avLst/>
          </a:prstGeom>
        </p:spPr>
      </p:pic>
      <p:pic>
        <p:nvPicPr>
          <p:cNvPr id="8" name="그림 7">
            <a:extLst>
              <a:ext uri="{FF2B5EF4-FFF2-40B4-BE49-F238E27FC236}">
                <a16:creationId xmlns:a16="http://schemas.microsoft.com/office/drawing/2014/main" id="{930D78AF-C5D1-4E34-B170-E99698E826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5039" y="3439510"/>
            <a:ext cx="4546156" cy="2747332"/>
          </a:xfrm>
          <a:prstGeom prst="rect">
            <a:avLst/>
          </a:prstGeom>
        </p:spPr>
      </p:pic>
      <p:sp>
        <p:nvSpPr>
          <p:cNvPr id="9" name="순서도: 연결자 8">
            <a:extLst>
              <a:ext uri="{FF2B5EF4-FFF2-40B4-BE49-F238E27FC236}">
                <a16:creationId xmlns:a16="http://schemas.microsoft.com/office/drawing/2014/main" id="{A11188AD-EB21-4FED-BBD7-247249C5C8BB}"/>
              </a:ext>
            </a:extLst>
          </p:cNvPr>
          <p:cNvSpPr/>
          <p:nvPr/>
        </p:nvSpPr>
        <p:spPr>
          <a:xfrm flipH="1">
            <a:off x="1812757" y="5553589"/>
            <a:ext cx="45719" cy="45719"/>
          </a:xfrm>
          <a:prstGeom prst="flowChartConnector">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순서도: 연결자 10">
            <a:extLst>
              <a:ext uri="{FF2B5EF4-FFF2-40B4-BE49-F238E27FC236}">
                <a16:creationId xmlns:a16="http://schemas.microsoft.com/office/drawing/2014/main" id="{8D9C2653-564C-4592-A1D6-6AF120BE6195}"/>
              </a:ext>
            </a:extLst>
          </p:cNvPr>
          <p:cNvSpPr/>
          <p:nvPr/>
        </p:nvSpPr>
        <p:spPr>
          <a:xfrm flipH="1">
            <a:off x="2625801" y="4991367"/>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순서도: 연결자 11">
            <a:extLst>
              <a:ext uri="{FF2B5EF4-FFF2-40B4-BE49-F238E27FC236}">
                <a16:creationId xmlns:a16="http://schemas.microsoft.com/office/drawing/2014/main" id="{0F926027-03FE-464D-B9CE-B1994AEB51B6}"/>
              </a:ext>
            </a:extLst>
          </p:cNvPr>
          <p:cNvSpPr/>
          <p:nvPr/>
        </p:nvSpPr>
        <p:spPr>
          <a:xfrm rot="14080489" flipH="1">
            <a:off x="3110479" y="4822186"/>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순서도: 연결자 12">
            <a:extLst>
              <a:ext uri="{FF2B5EF4-FFF2-40B4-BE49-F238E27FC236}">
                <a16:creationId xmlns:a16="http://schemas.microsoft.com/office/drawing/2014/main" id="{B24DD929-158A-4284-9ECA-53EAB4B19B8A}"/>
              </a:ext>
            </a:extLst>
          </p:cNvPr>
          <p:cNvSpPr/>
          <p:nvPr/>
        </p:nvSpPr>
        <p:spPr>
          <a:xfrm rot="14080489" flipH="1">
            <a:off x="6804215" y="5463540"/>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순서도: 연결자 13">
            <a:extLst>
              <a:ext uri="{FF2B5EF4-FFF2-40B4-BE49-F238E27FC236}">
                <a16:creationId xmlns:a16="http://schemas.microsoft.com/office/drawing/2014/main" id="{DB4697AB-4F34-40FC-A021-0775F7CE70E1}"/>
              </a:ext>
            </a:extLst>
          </p:cNvPr>
          <p:cNvSpPr/>
          <p:nvPr/>
        </p:nvSpPr>
        <p:spPr>
          <a:xfrm rot="14080489" flipH="1">
            <a:off x="7135012" y="5038072"/>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순서도: 연결자 14">
            <a:extLst>
              <a:ext uri="{FF2B5EF4-FFF2-40B4-BE49-F238E27FC236}">
                <a16:creationId xmlns:a16="http://schemas.microsoft.com/office/drawing/2014/main" id="{9AD03F8D-D599-4848-BC3A-B8F71DBF1E9E}"/>
              </a:ext>
            </a:extLst>
          </p:cNvPr>
          <p:cNvSpPr/>
          <p:nvPr/>
        </p:nvSpPr>
        <p:spPr>
          <a:xfrm rot="14080489" flipH="1">
            <a:off x="7629008" y="4657209"/>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순서도: 연결자 15">
            <a:extLst>
              <a:ext uri="{FF2B5EF4-FFF2-40B4-BE49-F238E27FC236}">
                <a16:creationId xmlns:a16="http://schemas.microsoft.com/office/drawing/2014/main" id="{5B1C97FC-3DDC-4C33-90C0-6584C4A0DFA4}"/>
              </a:ext>
            </a:extLst>
          </p:cNvPr>
          <p:cNvSpPr/>
          <p:nvPr/>
        </p:nvSpPr>
        <p:spPr>
          <a:xfrm rot="14080489" flipH="1">
            <a:off x="9076809" y="4276209"/>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순서도: 연결자 16">
            <a:extLst>
              <a:ext uri="{FF2B5EF4-FFF2-40B4-BE49-F238E27FC236}">
                <a16:creationId xmlns:a16="http://schemas.microsoft.com/office/drawing/2014/main" id="{49CC976E-694E-4BAD-B2F5-98C8B49CE07F}"/>
              </a:ext>
            </a:extLst>
          </p:cNvPr>
          <p:cNvSpPr/>
          <p:nvPr/>
        </p:nvSpPr>
        <p:spPr>
          <a:xfrm rot="14080489" flipH="1">
            <a:off x="4028675" y="4739863"/>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순서도: 연결자 17">
            <a:extLst>
              <a:ext uri="{FF2B5EF4-FFF2-40B4-BE49-F238E27FC236}">
                <a16:creationId xmlns:a16="http://schemas.microsoft.com/office/drawing/2014/main" id="{B7CC3067-82C2-442A-92A9-B3014814DFBA}"/>
              </a:ext>
            </a:extLst>
          </p:cNvPr>
          <p:cNvSpPr/>
          <p:nvPr/>
        </p:nvSpPr>
        <p:spPr>
          <a:xfrm rot="14080489" flipH="1">
            <a:off x="4276209" y="3683504"/>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순서도: 연결자 18">
            <a:extLst>
              <a:ext uri="{FF2B5EF4-FFF2-40B4-BE49-F238E27FC236}">
                <a16:creationId xmlns:a16="http://schemas.microsoft.com/office/drawing/2014/main" id="{8129671E-FC5A-435E-A372-011B330460AE}"/>
              </a:ext>
            </a:extLst>
          </p:cNvPr>
          <p:cNvSpPr/>
          <p:nvPr/>
        </p:nvSpPr>
        <p:spPr>
          <a:xfrm rot="14080489" flipH="1">
            <a:off x="9317870" y="3679073"/>
            <a:ext cx="45719" cy="45719"/>
          </a:xfrm>
          <a:prstGeom prst="flowChartConnecto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5.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14</a:t>
            </a:fld>
            <a:endParaRPr lang="en-GB" dirty="0"/>
          </a:p>
        </p:txBody>
      </p:sp>
      <mc:AlternateContent xmlns:mc="http://schemas.openxmlformats.org/markup-compatibility/2006" xmlns:a14="http://schemas.microsoft.com/office/drawing/2010/main">
        <mc:Choice Requires="a14">
          <p:sp>
            <p:nvSpPr>
              <p:cNvPr id="6" name="TextBox 5"/>
              <p:cNvSpPr txBox="1"/>
              <p:nvPr/>
            </p:nvSpPr>
            <p:spPr>
              <a:xfrm>
                <a:off x="343053" y="538604"/>
                <a:ext cx="8962390" cy="5386070"/>
              </a:xfrm>
              <a:prstGeom prst="rect">
                <a:avLst/>
              </a:prstGeom>
              <a:noFill/>
            </p:spPr>
            <p:txBody>
              <a:bodyPr wrap="square">
                <a:no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“Explanation formular”</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rPr>
                  <a:t>In this prediction, MAE, MSE, and RMSE are the parameters that show the rate of prediction can fail. </a:t>
                </a:r>
              </a:p>
              <a:p>
                <a:pPr indent="0" fontAlgn="base">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𝑀</m:t>
                      </m:r>
                      <m:r>
                        <m:rPr>
                          <m:sty m:val="p"/>
                        </m:rPr>
                        <a:rPr lang="en-US" altLang="ko-KR" sz="2000" dirty="0">
                          <a:latin typeface="Cambria Math" panose="02040503050406030204" pitchFamily="18" charset="0"/>
                          <a:ea typeface="Rix모던고딕 L" panose="02020603020101020101" pitchFamily="18" charset="-127"/>
                          <a:cs typeface="Cambria Math" panose="02040503050406030204" pitchFamily="18" charset="0"/>
                        </a:rPr>
                        <m:t>AE</m:t>
                      </m:r>
                      <m:r>
                        <a:rPr lang="en-US" altLang="ko-KR" sz="2000" dirty="0">
                          <a:latin typeface="Cambria Math" panose="02040503050406030204" pitchFamily="18" charset="0"/>
                          <a:ea typeface="MS Mincho" charset="0"/>
                          <a:cs typeface="Cambria Math" panose="02040503050406030204" pitchFamily="18" charset="0"/>
                        </a:rPr>
                        <m:t> = </m:t>
                      </m:r>
                      <m:f>
                        <m:f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fPr>
                        <m:num>
                          <m:r>
                            <a:rPr lang="en-US" altLang="ko-KR" sz="2000" i="1" dirty="0">
                              <a:latin typeface="Cambria Math" panose="02040503050406030204" pitchFamily="18" charset="0"/>
                              <a:ea typeface="MS Mincho" charset="0"/>
                              <a:cs typeface="Cambria Math" panose="02040503050406030204" pitchFamily="18" charset="0"/>
                            </a:rPr>
                            <m:t>1</m:t>
                          </m:r>
                        </m:num>
                        <m:den>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den>
                      </m:f>
                      <m:nary>
                        <m:naryPr>
                          <m:chr m:val="∑"/>
                          <m:limLoc m:val="subSup"/>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naryPr>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r>
                            <a:rPr lang="en-US" altLang="ko-KR" sz="2000" i="1" dirty="0">
                              <a:latin typeface="Cambria Math" panose="02040503050406030204" pitchFamily="18" charset="0"/>
                              <a:ea typeface="MS Mincho" charset="0"/>
                              <a:cs typeface="Cambria Math" panose="02040503050406030204" pitchFamily="18" charset="0"/>
                            </a:rPr>
                            <m:t>=1</m:t>
                          </m:r>
                        </m:sub>
                        <m:sup>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sup>
                        <m:e>
                          <m:d>
                            <m:dPr>
                              <m:begChr m:val="|"/>
                              <m:endChr m:val="|"/>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dPr>
                            <m:e>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𝑦</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m:t>
                              </m:r>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MS Mincho" charset="0"/>
                                      <a:cs typeface="Cambria Math" panose="02040503050406030204" pitchFamily="18" charset="0"/>
                                    </a:rPr>
                                    <m:t>ŷ</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 </m:t>
                              </m:r>
                            </m:e>
                          </m:d>
                        </m:e>
                      </m:nary>
                    </m:oMath>
                  </m:oMathPara>
                </a14:m>
                <a:endParaRPr lang="en-US" altLang="ko-KR" sz="2000" i="1" dirty="0">
                  <a:latin typeface="Cambria Math" panose="02040503050406030204" pitchFamily="18" charset="0"/>
                  <a:ea typeface="Rix모던고딕 L" panose="02020603020101020101" pitchFamily="18" charset="-127"/>
                  <a:cs typeface="Cambria Math" panose="02040503050406030204" pitchFamily="18" charset="0"/>
                </a:endParaRPr>
              </a:p>
              <a:p>
                <a:pPr indent="0" fontAlgn="base">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𝑀𝑆𝐸</m:t>
                      </m:r>
                      <m:r>
                        <a:rPr lang="en-US" altLang="ko-KR" sz="2000" i="1" dirty="0">
                          <a:latin typeface="Cambria Math" panose="02040503050406030204" pitchFamily="18" charset="0"/>
                          <a:ea typeface="MS Mincho" charset="0"/>
                          <a:cs typeface="Cambria Math" panose="02040503050406030204" pitchFamily="18" charset="0"/>
                        </a:rPr>
                        <m:t> = </m:t>
                      </m:r>
                      <m:r>
                        <a:rPr lang="en-US" altLang="ko-KR" sz="2000" dirty="0">
                          <a:latin typeface="Cambria Math" panose="02040503050406030204" pitchFamily="18" charset="0"/>
                          <a:ea typeface="MS Mincho" charset="0"/>
                          <a:cs typeface="Cambria Math" panose="02040503050406030204" pitchFamily="18" charset="0"/>
                        </a:rPr>
                        <m:t> </m:t>
                      </m:r>
                      <m:f>
                        <m:f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fPr>
                        <m:num>
                          <m:r>
                            <a:rPr lang="en-US" altLang="ko-KR" sz="2000" i="1" dirty="0">
                              <a:latin typeface="Cambria Math" panose="02040503050406030204" pitchFamily="18" charset="0"/>
                              <a:ea typeface="MS Mincho" charset="0"/>
                              <a:cs typeface="Cambria Math" panose="02040503050406030204" pitchFamily="18" charset="0"/>
                            </a:rPr>
                            <m:t>1</m:t>
                          </m:r>
                        </m:num>
                        <m:den>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den>
                      </m:f>
                      <m:nary>
                        <m:naryPr>
                          <m:chr m:val="∑"/>
                          <m:limLoc m:val="subSup"/>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naryPr>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r>
                            <a:rPr lang="en-US" altLang="ko-KR" sz="2000" i="1" dirty="0">
                              <a:latin typeface="Cambria Math" panose="02040503050406030204" pitchFamily="18" charset="0"/>
                              <a:ea typeface="MS Mincho" charset="0"/>
                              <a:cs typeface="Cambria Math" panose="02040503050406030204" pitchFamily="18" charset="0"/>
                            </a:rPr>
                            <m:t>=1</m:t>
                          </m:r>
                        </m:sub>
                        <m:sup>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sup>
                        <m:e>
                          <m:r>
                            <a:rPr lang="en-US" altLang="ko-KR" sz="2000" i="1" dirty="0">
                              <a:latin typeface="Cambria Math" panose="02040503050406030204" pitchFamily="18" charset="0"/>
                              <a:ea typeface="MS Mincho" charset="0"/>
                              <a:cs typeface="Cambria Math" panose="02040503050406030204" pitchFamily="18" charset="0"/>
                            </a:rPr>
                            <m:t>(</m:t>
                          </m:r>
                          <m:sSup>
                            <m:sSup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pPr>
                            <m:e>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𝑦</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m:t>
                              </m:r>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MS Mincho" charset="0"/>
                                      <a:cs typeface="Cambria Math" panose="02040503050406030204" pitchFamily="18" charset="0"/>
                                    </a:rPr>
                                    <m:t>ŷ</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m:t>
                              </m:r>
                            </m:e>
                            <m:sup>
                              <m:r>
                                <a:rPr lang="en-US" altLang="ko-KR" sz="2000" i="1" dirty="0">
                                  <a:latin typeface="Cambria Math" panose="02040503050406030204" pitchFamily="18" charset="0"/>
                                  <a:ea typeface="MS Mincho" charset="0"/>
                                  <a:cs typeface="Cambria Math" panose="02040503050406030204" pitchFamily="18" charset="0"/>
                                </a:rPr>
                                <m:t>2</m:t>
                              </m:r>
                            </m:sup>
                          </m:sSup>
                        </m:e>
                      </m:nary>
                    </m:oMath>
                  </m:oMathPara>
                </a14:m>
                <a:endParaRPr lang="en-US" altLang="ko-KR" sz="2000" i="1" dirty="0">
                  <a:latin typeface="Cambria Math" panose="02040503050406030204" pitchFamily="18" charset="0"/>
                  <a:ea typeface="Rix모던고딕 L" panose="02020603020101020101" pitchFamily="18" charset="-127"/>
                  <a:cs typeface="Cambria Math" panose="02040503050406030204" pitchFamily="18" charset="0"/>
                </a:endParaRPr>
              </a:p>
              <a:p>
                <a:pPr indent="0" fontAlgn="base">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𝑅𝑀𝑆𝐸</m:t>
                      </m:r>
                      <m:r>
                        <a:rPr lang="en-US" altLang="ko-KR" sz="2000" i="1" dirty="0">
                          <a:latin typeface="Cambria Math" panose="02040503050406030204" pitchFamily="18" charset="0"/>
                          <a:ea typeface="MS Mincho" charset="0"/>
                          <a:cs typeface="Cambria Math" panose="02040503050406030204" pitchFamily="18" charset="0"/>
                        </a:rPr>
                        <m:t> = </m:t>
                      </m:r>
                      <m:rad>
                        <m:radPr>
                          <m:degHide m:val="on"/>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radPr>
                        <m:deg/>
                        <m:e>
                          <m:f>
                            <m:f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fPr>
                            <m:num>
                              <m:r>
                                <a:rPr lang="en-US" altLang="ko-KR" sz="2000" i="1" dirty="0">
                                  <a:latin typeface="Cambria Math" panose="02040503050406030204" pitchFamily="18" charset="0"/>
                                  <a:ea typeface="MS Mincho" charset="0"/>
                                  <a:cs typeface="Cambria Math" panose="02040503050406030204" pitchFamily="18" charset="0"/>
                                </a:rPr>
                                <m:t>1</m:t>
                              </m:r>
                            </m:num>
                            <m:den>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den>
                          </m:f>
                          <m:nary>
                            <m:naryPr>
                              <m:chr m:val="∑"/>
                              <m:limLoc m:val="subSup"/>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naryPr>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r>
                                <a:rPr lang="en-US" altLang="ko-KR" sz="2000" i="1" dirty="0">
                                  <a:latin typeface="Cambria Math" panose="02040503050406030204" pitchFamily="18" charset="0"/>
                                  <a:ea typeface="MS Mincho" charset="0"/>
                                  <a:cs typeface="Cambria Math" panose="02040503050406030204" pitchFamily="18" charset="0"/>
                                </a:rPr>
                                <m:t>=1</m:t>
                              </m:r>
                            </m:sub>
                            <m:sup>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sup>
                            <m:e>
                              <m:r>
                                <a:rPr lang="en-US" altLang="ko-KR" sz="2000" i="1" dirty="0">
                                  <a:latin typeface="Cambria Math" panose="02040503050406030204" pitchFamily="18" charset="0"/>
                                  <a:ea typeface="MS Mincho" charset="0"/>
                                  <a:cs typeface="Cambria Math" panose="02040503050406030204" pitchFamily="18" charset="0"/>
                                </a:rPr>
                                <m:t>(</m:t>
                              </m:r>
                              <m:sSup>
                                <m:sSup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pPr>
                                <m:e>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𝑦</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m:t>
                                  </m:r>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MS Mincho" charset="0"/>
                                          <a:cs typeface="Cambria Math" panose="02040503050406030204" pitchFamily="18" charset="0"/>
                                        </a:rPr>
                                        <m:t>ŷ</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m:t>
                                  </m:r>
                                </m:e>
                                <m:sup>
                                  <m:r>
                                    <a:rPr lang="en-US" altLang="ko-KR" sz="2000" i="1" dirty="0">
                                      <a:latin typeface="Cambria Math" panose="02040503050406030204" pitchFamily="18" charset="0"/>
                                      <a:ea typeface="MS Mincho" charset="0"/>
                                      <a:cs typeface="Cambria Math" panose="02040503050406030204" pitchFamily="18" charset="0"/>
                                    </a:rPr>
                                    <m:t>2</m:t>
                                  </m:r>
                                </m:sup>
                              </m:sSup>
                            </m:e>
                          </m:nary>
                          <m:r>
                            <a:rPr lang="en-US" altLang="ko-KR" sz="2000" dirty="0">
                              <a:latin typeface="Cambria Math" panose="02040503050406030204" pitchFamily="18" charset="0"/>
                              <a:ea typeface="Rix모던고딕 L" panose="02020603020101020101" pitchFamily="18" charset="-127"/>
                              <a:cs typeface="Cambria Math" panose="02040503050406030204" pitchFamily="18" charset="0"/>
                            </a:rPr>
                            <m:t> </m:t>
                          </m:r>
                        </m:e>
                      </m:rad>
                    </m:oMath>
                  </m:oMathPara>
                </a14:m>
                <a:endParaRPr lang="en-US" altLang="ko-KR" sz="2000" dirty="0">
                  <a:ea typeface="Rix모던고딕 L" panose="02020603020101020101" pitchFamily="18" charset="-127"/>
                  <a:cs typeface="조선일보명조" pitchFamily="18" charset="-127"/>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43053" y="538604"/>
                <a:ext cx="8962390" cy="5386070"/>
              </a:xfrm>
              <a:prstGeom prst="rect">
                <a:avLst/>
              </a:prstGeom>
              <a:blipFill>
                <a:blip r:embed="rId2"/>
                <a:stretch>
                  <a:fillRect l="-1020"/>
                </a:stretch>
              </a:blipFill>
            </p:spPr>
            <p:txBody>
              <a:bodyPr/>
              <a:lstStyle/>
              <a:p>
                <a:r>
                  <a:rPr lang="en-US">
                    <a:noFill/>
                  </a:rPr>
                  <a:t> </a:t>
                </a:r>
              </a:p>
            </p:txBody>
          </p:sp>
        </mc:Fallback>
      </mc:AlternateContent>
      <p:pic>
        <p:nvPicPr>
          <p:cNvPr id="107" name="Picture 106"/>
          <p:cNvPicPr/>
          <p:nvPr/>
        </p:nvPicPr>
        <p:blipFill>
          <a:blip r:embed="rId3"/>
          <a:stretch>
            <a:fillRect/>
          </a:stretch>
        </p:blipFill>
        <p:spPr>
          <a:xfrm>
            <a:off x="4483735" y="1752600"/>
            <a:ext cx="4374515" cy="367220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5.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355" y="1386840"/>
            <a:ext cx="5123815"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15</a:t>
            </a:fld>
            <a:endParaRPr lang="en-GB" dirty="0"/>
          </a:p>
        </p:txBody>
      </p:sp>
      <p:graphicFrame>
        <p:nvGraphicFramePr>
          <p:cNvPr id="3" name="Object 2">
            <a:hlinkClick r:id="" action="ppaction://ole?verb=0"/>
          </p:cNvPr>
          <p:cNvGraphicFramePr>
            <a:graphicFrameLocks noChangeAspect="1"/>
          </p:cNvGraphicFramePr>
          <p:nvPr/>
        </p:nvGraphicFramePr>
        <p:xfrm>
          <a:off x="5181600" y="3321050"/>
          <a:ext cx="914400" cy="215900"/>
        </p:xfrm>
        <a:graphic>
          <a:graphicData uri="http://schemas.openxmlformats.org/presentationml/2006/ole">
            <mc:AlternateContent xmlns:mc="http://schemas.openxmlformats.org/markup-compatibility/2006">
              <mc:Choice xmlns:v="urn:schemas-microsoft-com:vml" Requires="v">
                <p:oleObj spid="_x0000_s4124" r:id="rId4" imgW="914400" imgH="215900" progId="Equation.KSEE3">
                  <p:embed/>
                </p:oleObj>
              </mc:Choice>
              <mc:Fallback>
                <p:oleObj r:id="rId4" imgW="914400" imgH="215900" progId="Equation.KSEE3">
                  <p:embed/>
                  <p:pic>
                    <p:nvPicPr>
                      <p:cNvPr id="3" name="Object 2">
                        <a:hlinkClick r:id="" action="ppaction://ole?verb=0"/>
                      </p:cNvPr>
                      <p:cNvPicPr/>
                      <p:nvPr/>
                    </p:nvPicPr>
                    <p:blipFill>
                      <a:blip r:embed="rId5"/>
                      <a:stretch>
                        <a:fillRect/>
                      </a:stretch>
                    </p:blipFill>
                    <p:spPr>
                      <a:xfrm>
                        <a:off x="5181600" y="3321050"/>
                        <a:ext cx="914400" cy="215900"/>
                      </a:xfrm>
                      <a:prstGeom prst="rect">
                        <a:avLst/>
                      </a:prstGeom>
                    </p:spPr>
                  </p:pic>
                </p:oleObj>
              </mc:Fallback>
            </mc:AlternateContent>
          </a:graphicData>
        </a:graphic>
      </p:graphicFrame>
      <p:graphicFrame>
        <p:nvGraphicFramePr>
          <p:cNvPr id="43" name="Object 42">
            <a:hlinkClick r:id="" action="ppaction://ole?verb=0"/>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4125" r:id="rId6" imgW="914400" imgH="215900" progId="Equation.KSEE3">
                  <p:embed/>
                </p:oleObj>
              </mc:Choice>
              <mc:Fallback>
                <p:oleObj r:id="rId6" imgW="914400" imgH="215900" progId="Equation.KSEE3">
                  <p:embed/>
                  <p:pic>
                    <p:nvPicPr>
                      <p:cNvPr id="43" name="Object 42">
                        <a:hlinkClick r:id="" action="ppaction://ole?verb=0"/>
                      </p:cNvPr>
                      <p:cNvPicPr/>
                      <p:nvPr/>
                    </p:nvPicPr>
                    <p:blipFill>
                      <a:blip r:embed="rId5"/>
                      <a:stretch>
                        <a:fillRect/>
                      </a:stretch>
                    </p:blipFill>
                    <p:spPr>
                      <a:xfrm>
                        <a:off x="4495800" y="3321050"/>
                        <a:ext cx="914400" cy="215900"/>
                      </a:xfrm>
                      <a:prstGeom prst="rect">
                        <a:avLst/>
                      </a:prstGeom>
                    </p:spPr>
                  </p:pic>
                </p:oleObj>
              </mc:Fallback>
            </mc:AlternateContent>
          </a:graphicData>
        </a:graphic>
      </p:graphicFrame>
      <p:sp>
        <p:nvSpPr>
          <p:cNvPr id="7" name="Text Box 6"/>
          <p:cNvSpPr txBox="1"/>
          <p:nvPr/>
        </p:nvSpPr>
        <p:spPr>
          <a:xfrm>
            <a:off x="381000" y="838200"/>
            <a:ext cx="9189720" cy="3310890"/>
          </a:xfrm>
          <a:prstGeom prst="rect">
            <a:avLst/>
          </a:prstGeom>
          <a:noFill/>
        </p:spPr>
        <p:txBody>
          <a:bodyPr wrap="square" rtlCol="0" anchor="t">
            <a:no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“Explanation chart visualization”</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sym typeface="+mn-ea"/>
              </a:rPr>
              <a:t>As shown </a:t>
            </a:r>
            <a:r>
              <a:rPr lang="en-US" altLang="ko-KR" sz="2000">
                <a:ea typeface="Rix모던고딕 L" panose="02020603020101020101" pitchFamily="18" charset="-127"/>
                <a:cs typeface="조선일보명조" pitchFamily="18" charset="-127"/>
                <a:sym typeface="+mn-ea"/>
              </a:rPr>
              <a:t>in </a:t>
            </a:r>
            <a:r>
              <a:rPr lang="vi-VN" altLang="ko-KR" sz="2000">
                <a:ea typeface="Rix모던고딕 L" panose="02020603020101020101" pitchFamily="18" charset="-127"/>
                <a:cs typeface="조선일보명조" pitchFamily="18" charset="-127"/>
                <a:sym typeface="+mn-ea"/>
              </a:rPr>
              <a:t>Figure</a:t>
            </a:r>
            <a:r>
              <a:rPr lang="en-US" altLang="ko-KR" sz="2000">
                <a:ea typeface="Rix모던고딕 L" panose="02020603020101020101" pitchFamily="18" charset="-127"/>
                <a:cs typeface="조선일보명조" pitchFamily="18" charset="-127"/>
                <a:sym typeface="+mn-ea"/>
              </a:rPr>
              <a:t> 4</a:t>
            </a:r>
            <a:r>
              <a:rPr lang="vi-VN" altLang="ko-KR" sz="2000">
                <a:ea typeface="Rix모던고딕 L" panose="02020603020101020101" pitchFamily="18" charset="-127"/>
                <a:cs typeface="조선일보명조" pitchFamily="18" charset="-127"/>
                <a:sym typeface="+mn-ea"/>
              </a:rPr>
              <a:t> </a:t>
            </a:r>
            <a:r>
              <a:rPr lang="en-US" altLang="ko-KR" sz="2000">
                <a:ea typeface="Rix모던고딕 L" panose="02020603020101020101" pitchFamily="18" charset="-127"/>
                <a:cs typeface="조선일보명조" pitchFamily="18" charset="-127"/>
                <a:sym typeface="+mn-ea"/>
              </a:rPr>
              <a:t>Mean </a:t>
            </a:r>
            <a:r>
              <a:rPr lang="en-US" altLang="ko-KR" sz="2000" dirty="0">
                <a:ea typeface="Rix모던고딕 L" panose="02020603020101020101" pitchFamily="18" charset="-127"/>
                <a:cs typeface="조선일보명조" pitchFamily="18" charset="-127"/>
                <a:sym typeface="+mn-ea"/>
              </a:rPr>
              <a:t>Squared Error (MSE), Mean Absolute Error (MAE), and Root Mean Squared Error (RMSE) are popular metrics used to measure the accuracy of prediction models in statistics and machine learning. These metrics evaluate how close the predictions of a model are to the </a:t>
            </a:r>
            <a:r>
              <a:rPr lang="en-US" altLang="ko-KR" sz="2000">
                <a:ea typeface="Rix모던고딕 L" panose="02020603020101020101" pitchFamily="18" charset="-127"/>
                <a:cs typeface="조선일보명조" pitchFamily="18" charset="-127"/>
                <a:sym typeface="+mn-ea"/>
              </a:rPr>
              <a:t>actual outcomes.  </a:t>
            </a:r>
            <a:r>
              <a:rPr lang="en-US" altLang="ko-KR" sz="2000" dirty="0">
                <a:ea typeface="Rix모던고딕 L" panose="02020603020101020101" pitchFamily="18" charset="-127"/>
                <a:cs typeface="조선일보명조" pitchFamily="18" charset="-127"/>
                <a:sym typeface="+mn-ea"/>
              </a:rPr>
              <a:t>It can be understood that the lower the number the more accurate the </a:t>
            </a:r>
            <a:r>
              <a:rPr lang="en-US" altLang="ko-KR" sz="2000">
                <a:ea typeface="Rix모던고딕 L" panose="02020603020101020101" pitchFamily="18" charset="-127"/>
                <a:cs typeface="조선일보명조" pitchFamily="18" charset="-127"/>
                <a:sym typeface="+mn-ea"/>
              </a:rPr>
              <a:t>prediction.</a:t>
            </a:r>
            <a:endParaRPr lang="en-US" altLang="ko-KR" sz="2000" dirty="0">
              <a:ea typeface="Rix모던고딕 L" panose="02020603020101020101" pitchFamily="18" charset="-127"/>
              <a:cs typeface="조선일보명조" pitchFamily="18" charset="-127"/>
              <a:sym typeface="+mn-ea"/>
            </a:endParaRPr>
          </a:p>
        </p:txBody>
      </p:sp>
      <p:sp>
        <p:nvSpPr>
          <p:cNvPr id="5" name="Text Box 4"/>
          <p:cNvSpPr txBox="1"/>
          <p:nvPr/>
        </p:nvSpPr>
        <p:spPr>
          <a:xfrm>
            <a:off x="4506595" y="3048000"/>
            <a:ext cx="5399405" cy="706755"/>
          </a:xfrm>
          <a:prstGeom prst="rect">
            <a:avLst/>
          </a:prstGeom>
          <a:noFill/>
        </p:spPr>
        <p:txBody>
          <a:bodyPr wrap="square" rtlCol="0" anchor="t">
            <a:noAutofit/>
          </a:bodyPr>
          <a:lstStyle/>
          <a:p>
            <a:pPr algn="ctr" rtl="0">
              <a:defRPr sz="1860" b="0" i="0" u="none" strike="noStrike" kern="1200" spc="0" baseline="0">
                <a:solidFill>
                  <a:prstClr val="black">
                    <a:lumMod val="65000"/>
                    <a:lumOff val="35000"/>
                  </a:prstClr>
                </a:solidFill>
                <a:latin typeface="Rix모던고딕 M" panose="02020603020101020101" pitchFamily="18" charset="-127"/>
                <a:ea typeface="Rix모던고딕 M" panose="02020603020101020101" pitchFamily="18" charset="-127"/>
                <a:cs typeface="+mn-cs"/>
              </a:defRPr>
            </a:pPr>
            <a:endParaRPr lang="en-US" altLang="ko-KR" sz="1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1" name="직사각형 10">
            <a:extLst>
              <a:ext uri="{FF2B5EF4-FFF2-40B4-BE49-F238E27FC236}">
                <a16:creationId xmlns:a16="http://schemas.microsoft.com/office/drawing/2014/main" id="{6F3B461C-7801-4B00-B557-D6E9F0C63405}"/>
              </a:ext>
            </a:extLst>
          </p:cNvPr>
          <p:cNvSpPr/>
          <p:nvPr/>
        </p:nvSpPr>
        <p:spPr>
          <a:xfrm>
            <a:off x="1718310" y="3862899"/>
            <a:ext cx="6515100" cy="400110"/>
          </a:xfrm>
          <a:prstGeom prst="rect">
            <a:avLst/>
          </a:prstGeom>
        </p:spPr>
        <p:txBody>
          <a:bodyPr wrap="square">
            <a:spAutoFit/>
          </a:bodyPr>
          <a:lstStyle/>
          <a:p>
            <a:pPr algn="ctr"/>
            <a:r>
              <a:rPr lang="en-US" sz="2000" b="1">
                <a:solidFill>
                  <a:srgbClr val="0070C0"/>
                </a:solidFill>
                <a:latin typeface="Calibri" panose="020F0502020204030204" pitchFamily="34" charset="0"/>
                <a:cs typeface="Calibri" panose="020F0502020204030204" pitchFamily="34" charset="0"/>
              </a:rPr>
              <a:t>Figure 4. Performance Model Metrics</a:t>
            </a:r>
            <a:r>
              <a:rPr lang="vi-VN" altLang="en-US" sz="2000" b="1">
                <a:solidFill>
                  <a:srgbClr val="0070C0"/>
                </a:solidFill>
                <a:latin typeface="Calibri" panose="020F0502020204030204" pitchFamily="34" charset="0"/>
                <a:cs typeface="Calibri" panose="020F0502020204030204" pitchFamily="34" charset="0"/>
              </a:rPr>
              <a:t> </a:t>
            </a:r>
            <a:endParaRPr lang="en-US" sz="2000" b="1" dirty="0">
              <a:solidFill>
                <a:srgbClr val="0070C0"/>
              </a:solidFill>
              <a:latin typeface="Calibri" panose="020F0502020204030204" pitchFamily="34" charset="0"/>
              <a:cs typeface="Calibri" panose="020F0502020204030204" pitchFamily="34" charset="0"/>
            </a:endParaRPr>
          </a:p>
        </p:txBody>
      </p:sp>
      <p:graphicFrame>
        <p:nvGraphicFramePr>
          <p:cNvPr id="13" name="표 12">
            <a:extLst>
              <a:ext uri="{FF2B5EF4-FFF2-40B4-BE49-F238E27FC236}">
                <a16:creationId xmlns:a16="http://schemas.microsoft.com/office/drawing/2014/main" id="{FCE973D3-7083-47A4-AE18-A0506C00A0C5}"/>
              </a:ext>
            </a:extLst>
          </p:cNvPr>
          <p:cNvGraphicFramePr>
            <a:graphicFrameLocks noGrp="1"/>
          </p:cNvGraphicFramePr>
          <p:nvPr>
            <p:extLst>
              <p:ext uri="{D42A27DB-BD31-4B8C-83A1-F6EECF244321}">
                <p14:modId xmlns:p14="http://schemas.microsoft.com/office/powerpoint/2010/main" val="1347841048"/>
              </p:ext>
            </p:extLst>
          </p:nvPr>
        </p:nvGraphicFramePr>
        <p:xfrm>
          <a:off x="681355" y="4237795"/>
          <a:ext cx="8810144" cy="2154473"/>
        </p:xfrm>
        <a:graphic>
          <a:graphicData uri="http://schemas.openxmlformats.org/drawingml/2006/table">
            <a:tbl>
              <a:tblPr firstRow="1" bandRow="1">
                <a:tableStyleId>{5C22544A-7EE6-4342-B048-85BDC9FD1C3A}</a:tableStyleId>
              </a:tblPr>
              <a:tblGrid>
                <a:gridCol w="2202536">
                  <a:extLst>
                    <a:ext uri="{9D8B030D-6E8A-4147-A177-3AD203B41FA5}">
                      <a16:colId xmlns:a16="http://schemas.microsoft.com/office/drawing/2014/main" val="3218176932"/>
                    </a:ext>
                  </a:extLst>
                </a:gridCol>
                <a:gridCol w="2202536">
                  <a:extLst>
                    <a:ext uri="{9D8B030D-6E8A-4147-A177-3AD203B41FA5}">
                      <a16:colId xmlns:a16="http://schemas.microsoft.com/office/drawing/2014/main" val="4154140409"/>
                    </a:ext>
                  </a:extLst>
                </a:gridCol>
                <a:gridCol w="2202536">
                  <a:extLst>
                    <a:ext uri="{9D8B030D-6E8A-4147-A177-3AD203B41FA5}">
                      <a16:colId xmlns:a16="http://schemas.microsoft.com/office/drawing/2014/main" val="850834465"/>
                    </a:ext>
                  </a:extLst>
                </a:gridCol>
                <a:gridCol w="2202536">
                  <a:extLst>
                    <a:ext uri="{9D8B030D-6E8A-4147-A177-3AD203B41FA5}">
                      <a16:colId xmlns:a16="http://schemas.microsoft.com/office/drawing/2014/main" val="470015508"/>
                    </a:ext>
                  </a:extLst>
                </a:gridCol>
              </a:tblGrid>
              <a:tr h="459264">
                <a:tc>
                  <a:txBody>
                    <a:bodyPr/>
                    <a:lstStyle/>
                    <a:p>
                      <a:r>
                        <a:rPr lang="en-US"/>
                        <a:t>Models</a:t>
                      </a:r>
                    </a:p>
                  </a:txBody>
                  <a:tcPr/>
                </a:tc>
                <a:tc gridSpan="3">
                  <a:txBody>
                    <a:bodyPr/>
                    <a:lstStyle/>
                    <a:p>
                      <a:pPr algn="ctr"/>
                      <a:r>
                        <a:rPr lang="en-US"/>
                        <a:t>Metrics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27296972"/>
                  </a:ext>
                </a:extLst>
              </a:tr>
              <a:tr h="459264">
                <a:tc>
                  <a:txBody>
                    <a:bodyPr/>
                    <a:lstStyle/>
                    <a:p>
                      <a:endParaRPr lang="en-US" b="1"/>
                    </a:p>
                  </a:txBody>
                  <a:tcPr/>
                </a:tc>
                <a:tc>
                  <a:txBody>
                    <a:bodyPr/>
                    <a:lstStyle/>
                    <a:p>
                      <a:r>
                        <a:rPr lang="en-US" b="0">
                          <a:latin typeface="+mn-lt"/>
                        </a:rPr>
                        <a:t>MAE</a:t>
                      </a:r>
                    </a:p>
                  </a:txBody>
                  <a:tcPr/>
                </a:tc>
                <a:tc>
                  <a:txBody>
                    <a:bodyPr/>
                    <a:lstStyle/>
                    <a:p>
                      <a:r>
                        <a:rPr lang="en-US" b="0">
                          <a:latin typeface="+mn-lt"/>
                        </a:rPr>
                        <a:t>RMSE</a:t>
                      </a:r>
                    </a:p>
                  </a:txBody>
                  <a:tcPr/>
                </a:tc>
                <a:tc>
                  <a:txBody>
                    <a:bodyPr/>
                    <a:lstStyle/>
                    <a:p>
                      <a:r>
                        <a:rPr lang="en-US" b="0">
                          <a:latin typeface="+mn-lt"/>
                        </a:rPr>
                        <a:t>MSE</a:t>
                      </a:r>
                    </a:p>
                  </a:txBody>
                  <a:tcPr/>
                </a:tc>
                <a:extLst>
                  <a:ext uri="{0D108BD9-81ED-4DB2-BD59-A6C34878D82A}">
                    <a16:rowId xmlns:a16="http://schemas.microsoft.com/office/drawing/2014/main" val="1454175694"/>
                  </a:ext>
                </a:extLst>
              </a:tr>
              <a:tr h="459264">
                <a:tc>
                  <a:txBody>
                    <a:bodyPr/>
                    <a:lstStyle/>
                    <a:p>
                      <a:r>
                        <a:rPr lang="en-US" b="0"/>
                        <a:t>HOONs</a:t>
                      </a:r>
                    </a:p>
                  </a:txBody>
                  <a:tcPr/>
                </a:tc>
                <a:tc>
                  <a:txBody>
                    <a:bodyPr/>
                    <a:lstStyle/>
                    <a:p>
                      <a:r>
                        <a:rPr lang="en-US" b="0">
                          <a:latin typeface="+mn-lt"/>
                        </a:rPr>
                        <a:t>0.0205</a:t>
                      </a:r>
                      <a:endParaRPr lang="vi-VN" b="0">
                        <a:latin typeface="+mn-lt"/>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a:latin typeface="Calibri" panose="020F0502020204030204" pitchFamily="34" charset="0"/>
                          <a:cs typeface="Calibri" panose="020F0502020204030204" pitchFamily="34" charset="0"/>
                        </a:rPr>
                        <a:t>0.</a:t>
                      </a:r>
                      <a:r>
                        <a:rPr lang="vi-VN" b="0">
                          <a:latin typeface="Calibri" panose="020F0502020204030204" pitchFamily="34" charset="0"/>
                          <a:cs typeface="Calibri" panose="020F0502020204030204" pitchFamily="34" charset="0"/>
                        </a:rPr>
                        <a:t>1321</a:t>
                      </a:r>
                      <a:endParaRPr lang="en-US" b="0">
                        <a:latin typeface="Calibri" panose="020F0502020204030204" pitchFamily="34" charset="0"/>
                        <a:cs typeface="Calibri" panose="020F0502020204030204" pitchFamily="34" charset="0"/>
                      </a:endParaRPr>
                    </a:p>
                    <a:p>
                      <a:endParaRPr lang="en-US" b="0">
                        <a:latin typeface="+mn-lt"/>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a:latin typeface="+mn-lt"/>
                        </a:rPr>
                        <a:t>0.0174</a:t>
                      </a:r>
                    </a:p>
                    <a:p>
                      <a:endParaRPr lang="en-US" b="0">
                        <a:latin typeface="+mn-lt"/>
                      </a:endParaRPr>
                    </a:p>
                  </a:txBody>
                  <a:tcPr/>
                </a:tc>
                <a:extLst>
                  <a:ext uri="{0D108BD9-81ED-4DB2-BD59-A6C34878D82A}">
                    <a16:rowId xmlns:a16="http://schemas.microsoft.com/office/drawing/2014/main" val="1496440345"/>
                  </a:ext>
                </a:extLst>
              </a:tr>
              <a:tr h="595865">
                <a:tc>
                  <a:txBody>
                    <a:bodyPr/>
                    <a:lstStyle/>
                    <a:p>
                      <a:r>
                        <a:rPr lang="en-US" b="0"/>
                        <a:t>LSTM</a:t>
                      </a:r>
                    </a:p>
                  </a:txBody>
                  <a:tcPr/>
                </a:tc>
                <a:tc>
                  <a:txBody>
                    <a:bodyPr/>
                    <a:lstStyle/>
                    <a:p>
                      <a:r>
                        <a:rPr lang="vi-VN" b="0">
                          <a:latin typeface="Calibri" panose="020F0502020204030204" pitchFamily="34" charset="0"/>
                          <a:cs typeface="Calibri" panose="020F0502020204030204" pitchFamily="34" charset="0"/>
                        </a:rPr>
                        <a:t>0.0</a:t>
                      </a:r>
                      <a:r>
                        <a:rPr lang="en-US" b="0">
                          <a:latin typeface="Calibri" panose="020F0502020204030204" pitchFamily="34" charset="0"/>
                          <a:cs typeface="Calibri" panose="020F0502020204030204" pitchFamily="34" charset="0"/>
                        </a:rPr>
                        <a:t>967</a:t>
                      </a:r>
                    </a:p>
                  </a:txBody>
                  <a:tcPr/>
                </a:tc>
                <a:tc>
                  <a:txBody>
                    <a:bodyPr/>
                    <a:lstStyle/>
                    <a:p>
                      <a:r>
                        <a:rPr lang="en-US" b="0">
                          <a:latin typeface="Calibri" panose="020F0502020204030204" pitchFamily="34" charset="0"/>
                          <a:cs typeface="Calibri" panose="020F0502020204030204" pitchFamily="34" charset="0"/>
                        </a:rPr>
                        <a:t>0.</a:t>
                      </a:r>
                      <a:r>
                        <a:rPr lang="vi-VN" b="0">
                          <a:latin typeface="Calibri" panose="020F0502020204030204" pitchFamily="34" charset="0"/>
                          <a:cs typeface="Calibri" panose="020F0502020204030204" pitchFamily="34" charset="0"/>
                        </a:rPr>
                        <a:t>2450</a:t>
                      </a:r>
                      <a:endParaRPr lang="en-US" b="0">
                        <a:latin typeface="Calibri" panose="020F0502020204030204" pitchFamily="34" charset="0"/>
                        <a:cs typeface="Calibri" panose="020F0502020204030204" pitchFamily="34" charset="0"/>
                      </a:endParaRPr>
                    </a:p>
                  </a:txBody>
                  <a:tcPr/>
                </a:tc>
                <a:tc>
                  <a:txBody>
                    <a:bodyPr/>
                    <a:lstStyle/>
                    <a:p>
                      <a:r>
                        <a:rPr lang="en-US" b="0">
                          <a:latin typeface="Calibri" panose="020F0502020204030204" pitchFamily="34" charset="0"/>
                          <a:cs typeface="Calibri" panose="020F0502020204030204" pitchFamily="34" charset="0"/>
                        </a:rPr>
                        <a:t>0.</a:t>
                      </a:r>
                      <a:r>
                        <a:rPr lang="vi-VN" b="0">
                          <a:latin typeface="Calibri" panose="020F0502020204030204" pitchFamily="34" charset="0"/>
                          <a:cs typeface="Calibri" panose="020F0502020204030204" pitchFamily="34" charset="0"/>
                        </a:rPr>
                        <a:t>0600</a:t>
                      </a:r>
                      <a:endParaRPr lang="en-US" b="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8423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53988"/>
            <a:ext cx="8238643" cy="443070"/>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6.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Conclusion</a:t>
            </a:r>
            <a:endPar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18160" y="648205"/>
            <a:ext cx="9009686" cy="5224764"/>
          </a:xfrm>
          <a:prstGeom prst="rect">
            <a:avLst/>
          </a:prstGeom>
          <a:noFill/>
        </p:spPr>
        <p:txBody>
          <a:bodyPr wrap="square">
            <a:spAutoFit/>
          </a:bodyPr>
          <a:lstStyle/>
          <a:p>
            <a:pPr fontAlgn="base">
              <a:lnSpc>
                <a:spcPct val="15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“Summary of the Study”</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sz="1600"/>
              <a:t>This article examines forecasting machine performance using Recurrent Neural Networks (RNNs) and High-Order Neural Networks (HONNs). These models are versatile, flexible, and adept at managing long-range dependencies, making them suitable for various data types and applications.</a:t>
            </a:r>
            <a:endParaRPr lang="vi-VN" sz="1600"/>
          </a:p>
          <a:p>
            <a:pPr fontAlgn="base">
              <a:lnSpc>
                <a:spcPct val="150000"/>
              </a:lnSpc>
            </a:pPr>
            <a:r>
              <a:rPr lang="en-US" altLang="ko-KR" sz="2400" b="1">
                <a:solidFill>
                  <a:srgbClr val="0070C0"/>
                </a:solidFill>
                <a:latin typeface="Calibri" panose="020F0502020204030204" pitchFamily="34" charset="0"/>
                <a:ea typeface="Calibri" panose="020F0502020204030204" pitchFamily="34" charset="0"/>
                <a:cs typeface="Calibri" panose="020F0502020204030204" pitchFamily="34" charset="0"/>
              </a:rPr>
              <a:t>“Discussion”</a:t>
            </a:r>
            <a:endParaRPr lang="ko-KR" altLang="en-US" sz="2400" b="1">
              <a:solidFill>
                <a:srgbClr val="0070C0"/>
              </a:solidFill>
              <a:latin typeface="Calibri" panose="020F0502020204030204" pitchFamily="34" charset="0"/>
              <a:cs typeface="Calibri" panose="020F0502020204030204" pitchFamily="34" charset="0"/>
            </a:endParaRPr>
          </a:p>
          <a:p>
            <a:pPr marL="171450" indent="-171450" fontAlgn="base">
              <a:lnSpc>
                <a:spcPct val="150000"/>
              </a:lnSpc>
              <a:buFont typeface="Arial" panose="020B0604020202020204" pitchFamily="34" charset="0"/>
              <a:buChar char="•"/>
            </a:pPr>
            <a:r>
              <a:rPr sz="1600">
                <a:latin typeface="Calibri" panose="020F0502020204030204" pitchFamily="34" charset="0"/>
                <a:ea typeface="Calibri" panose="020F0502020204030204" pitchFamily="34" charset="0"/>
                <a:cs typeface="Calibri" panose="020F0502020204030204" pitchFamily="34" charset="0"/>
              </a:rPr>
              <a:t>The </a:t>
            </a:r>
            <a:r>
              <a:rPr sz="1600" dirty="0">
                <a:latin typeface="Calibri" panose="020F0502020204030204" pitchFamily="34" charset="0"/>
                <a:ea typeface="Calibri" panose="020F0502020204030204" pitchFamily="34" charset="0"/>
                <a:cs typeface="Calibri" panose="020F0502020204030204" pitchFamily="34" charset="0"/>
              </a:rPr>
              <a:t>comparison of neural network models is a critical step in the development and deployment of AI systems, enabling researchers and practitioners to select the most effective model for a </a:t>
            </a:r>
            <a:r>
              <a:rPr sz="1600">
                <a:latin typeface="Calibri" panose="020F0502020204030204" pitchFamily="34" charset="0"/>
                <a:ea typeface="Calibri" panose="020F0502020204030204" pitchFamily="34" charset="0"/>
                <a:cs typeface="Calibri" panose="020F0502020204030204" pitchFamily="34" charset="0"/>
              </a:rPr>
              <a:t>given task</a:t>
            </a:r>
            <a:r>
              <a:rPr lang="vi-VN" sz="1600">
                <a:latin typeface="Calibri" panose="020F0502020204030204" pitchFamily="34" charset="0"/>
                <a:ea typeface="Calibri" panose="020F0502020204030204" pitchFamily="34" charset="0"/>
                <a:cs typeface="Calibri" panose="020F0502020204030204" pitchFamily="34" charset="0"/>
              </a:rPr>
              <a:t>.</a:t>
            </a:r>
            <a:endParaRPr sz="1600" dirty="0">
              <a:latin typeface="Calibri" panose="020F0502020204030204" pitchFamily="34" charset="0"/>
              <a:ea typeface="Calibri" panose="020F0502020204030204" pitchFamily="34" charset="0"/>
              <a:cs typeface="Calibri" panose="020F0502020204030204" pitchFamily="34" charset="0"/>
            </a:endParaRPr>
          </a:p>
          <a:p>
            <a:pPr fontAlgn="base">
              <a:lnSpc>
                <a:spcPct val="15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“Contribution”</a:t>
            </a:r>
            <a:endParaRPr lang="en-US" altLang="ko-KR" sz="2400" dirty="0">
              <a:latin typeface="Calibri" panose="020F0502020204030204" pitchFamily="34" charset="0"/>
              <a:ea typeface="Calibri" panose="020F0502020204030204" pitchFamily="34" charset="0"/>
              <a:cs typeface="Calibri" panose="020F0502020204030204" pitchFamily="34" charset="0"/>
            </a:endParaRPr>
          </a:p>
          <a:p>
            <a:pPr marL="171450" indent="-171450" fontAlgn="base">
              <a:lnSpc>
                <a:spcPct val="150000"/>
              </a:lnSpc>
              <a:buFont typeface="Arial" panose="020B0604020202020204" pitchFamily="34" charset="0"/>
              <a:buChar char="•"/>
            </a:pPr>
            <a:r>
              <a:rPr sz="1600" dirty="0">
                <a:latin typeface="Calibri" panose="020F0502020204030204" pitchFamily="34" charset="0"/>
                <a:ea typeface="Calibri" panose="020F0502020204030204" pitchFamily="34" charset="0"/>
                <a:cs typeface="Calibri" panose="020F0502020204030204" pitchFamily="34" charset="0"/>
              </a:rPr>
              <a:t>HONNs can model complex interactions between multiple input features, capturing relationships beyond first-order and second-order models, allowing them to understand intricate data patterns</a:t>
            </a:r>
          </a:p>
          <a:p>
            <a:pPr fontAlgn="base">
              <a:lnSpc>
                <a:spcPct val="15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“Future Work”</a:t>
            </a:r>
            <a:endParaRPr lang="ko-KR" altLang="en-US" sz="2400" b="1" dirty="0">
              <a:solidFill>
                <a:srgbClr val="0070C0"/>
              </a:solidFill>
              <a:latin typeface="Calibri" panose="020F0502020204030204" pitchFamily="34" charset="0"/>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1600" dirty="0">
                <a:latin typeface="Calibri" panose="020F0502020204030204" pitchFamily="34" charset="0"/>
                <a:ea typeface="Calibri" panose="020F0502020204030204" pitchFamily="34" charset="0"/>
                <a:cs typeface="Calibri" panose="020F0502020204030204" pitchFamily="34" charset="0"/>
              </a:rPr>
              <a:t>Expanding the ability of artificial intelligence to develop the potential of AI continuously.</a:t>
            </a:r>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16</a:t>
            </a:fld>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53988"/>
            <a:ext cx="8238643" cy="443070"/>
          </a:xfrm>
          <a:prstGeom prst="rect">
            <a:avLst/>
          </a:prstGeom>
        </p:spPr>
        <p:txBody>
          <a:bodyPr vert="horz" wrap="square" lIns="0" tIns="12065" rIns="0" bIns="0" rtlCol="0">
            <a:spAutoFit/>
          </a:bodyPr>
          <a:lstStyle/>
          <a:p>
            <a:pPr marL="12700">
              <a:spcBef>
                <a:spcPts val="95"/>
              </a:spcBef>
            </a:pP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References</a:t>
            </a:r>
            <a:endPar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95300" y="784860"/>
            <a:ext cx="9114943" cy="5584825"/>
          </a:xfrm>
          <a:prstGeom prst="rect">
            <a:avLst/>
          </a:prstGeom>
          <a:noFill/>
        </p:spPr>
        <p:txBody>
          <a:bodyPr wrap="square">
            <a:spAutoFit/>
          </a:bodyPr>
          <a:lstStyle/>
          <a:p>
            <a:pPr marL="285750" lvl="0" indent="-285750" latinLnBrk="1">
              <a:lnSpc>
                <a:spcPct val="150000"/>
              </a:lnSpc>
              <a:buFont typeface="Arial" panose="020B0604020202020204" pitchFamily="34" charset="0"/>
              <a:buChar char="•"/>
            </a:pPr>
            <a:r>
              <a:rPr lang="en-US" sz="1400" noProof="1">
                <a:latin typeface="Calibri" panose="020F0502020204030204" pitchFamily="34" charset="0"/>
                <a:ea typeface="Calibri" panose="020F0502020204030204" pitchFamily="34" charset="0"/>
                <a:cs typeface="Calibri" panose="020F0502020204030204" pitchFamily="34" charset="0"/>
              </a:rPr>
              <a:t>Goriveau</a:t>
            </a:r>
            <a:r>
              <a:rPr lang="en-US" sz="1400" dirty="0">
                <a:latin typeface="Calibri" panose="020F0502020204030204" pitchFamily="34" charset="0"/>
                <a:ea typeface="Calibri" panose="020F0502020204030204" pitchFamily="34" charset="0"/>
                <a:cs typeface="Calibri" panose="020F0502020204030204" pitchFamily="34" charset="0"/>
              </a:rPr>
              <a:t>, Rafael; </a:t>
            </a:r>
            <a:r>
              <a:rPr lang="en-US" sz="1400" dirty="0" err="1">
                <a:latin typeface="Calibri" panose="020F0502020204030204" pitchFamily="34" charset="0"/>
                <a:ea typeface="Calibri" panose="020F0502020204030204" pitchFamily="34" charset="0"/>
                <a:cs typeface="Calibri" panose="020F0502020204030204" pitchFamily="34" charset="0"/>
              </a:rPr>
              <a:t>Medjaher</a:t>
            </a:r>
            <a:r>
              <a:rPr lang="en-US" sz="1400" dirty="0">
                <a:latin typeface="Calibri" panose="020F0502020204030204" pitchFamily="34" charset="0"/>
                <a:ea typeface="Calibri" panose="020F0502020204030204" pitchFamily="34" charset="0"/>
                <a:cs typeface="Calibri" panose="020F0502020204030204" pitchFamily="34" charset="0"/>
              </a:rPr>
              <a:t>, Kamal; Zerhouni, Noureddine (2016-11-14). From prognostics and health systems management to predictive maintenance 1 : monitoring and prognostics. ISTE Ltd and John Wiley &amp; Sons, Inc. ISBN 978-1-84821-937-3.</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Mobley, R. Keith (2002). An introduction to predictive maintenance (2nd ed.). Butterworth-Heinemann. pp. 4–6. ISBN 978-0-7506-7531-4.</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Wierstra, Daan; Foerster, Alexander; Peters, Jan; Schmidhuber, Juergen (2005). "Solving Deep Memory POMDPs with Recurrent Policy Gradients". International Conference on Artificial Neural Networks.</a:t>
            </a:r>
          </a:p>
          <a:p>
            <a:pPr marL="285750" lvl="0" indent="-285750" latinLnBrk="1">
              <a:lnSpc>
                <a:spcPct val="150000"/>
              </a:lnSpc>
              <a:buFont typeface="Arial" panose="020B0604020202020204" pitchFamily="34" charset="0"/>
              <a:buChar char="•"/>
            </a:pPr>
            <a:r>
              <a:rPr lang="en-US" sz="1400" dirty="0" err="1">
                <a:latin typeface="Calibri" panose="020F0502020204030204" pitchFamily="34" charset="0"/>
                <a:ea typeface="Calibri" panose="020F0502020204030204" pitchFamily="34" charset="0"/>
                <a:cs typeface="Calibri" panose="020F0502020204030204" pitchFamily="34" charset="0"/>
              </a:rPr>
              <a:t>Amruthnath</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Nagdev</a:t>
            </a:r>
            <a:r>
              <a:rPr lang="en-US" sz="1400" dirty="0">
                <a:latin typeface="Calibri" panose="020F0502020204030204" pitchFamily="34" charset="0"/>
                <a:ea typeface="Calibri" panose="020F0502020204030204" pitchFamily="34" charset="0"/>
                <a:cs typeface="Calibri" panose="020F0502020204030204" pitchFamily="34" charset="0"/>
              </a:rPr>
              <a:t>; Gupta, </a:t>
            </a:r>
            <a:r>
              <a:rPr lang="en-US" sz="1400" dirty="0" err="1">
                <a:latin typeface="Calibri" panose="020F0502020204030204" pitchFamily="34" charset="0"/>
                <a:ea typeface="Calibri" panose="020F0502020204030204" pitchFamily="34" charset="0"/>
                <a:cs typeface="Calibri" panose="020F0502020204030204" pitchFamily="34" charset="0"/>
              </a:rPr>
              <a:t>Tarun</a:t>
            </a:r>
            <a:r>
              <a:rPr lang="en-US" sz="1400" dirty="0">
                <a:latin typeface="Calibri" panose="020F0502020204030204" pitchFamily="34" charset="0"/>
                <a:ea typeface="Calibri" panose="020F0502020204030204" pitchFamily="34" charset="0"/>
                <a:cs typeface="Calibri" panose="020F0502020204030204" pitchFamily="34" charset="0"/>
              </a:rPr>
              <a:t> (February 2018). "Fault Class Prediction in Unsupervised Learning using Model-Bas</a:t>
            </a:r>
            <a:r>
              <a:rPr lang="vi-VN" altLang="en-US" sz="1400" dirty="0">
                <a:latin typeface="Calibri" panose="020F0502020204030204" pitchFamily="34" charset="0"/>
                <a:ea typeface="Calibri" panose="020F0502020204030204" pitchFamily="34" charset="0"/>
                <a:cs typeface="Calibri" panose="020F0502020204030204" pitchFamily="34" charset="0"/>
              </a:rPr>
              <a:t>e</a:t>
            </a:r>
            <a:r>
              <a:rPr lang="en-US" sz="1400" dirty="0">
                <a:latin typeface="Calibri" panose="020F0502020204030204" pitchFamily="34" charset="0"/>
                <a:ea typeface="Calibri" panose="020F0502020204030204" pitchFamily="34" charset="0"/>
                <a:cs typeface="Calibri" panose="020F0502020204030204" pitchFamily="34" charset="0"/>
              </a:rPr>
              <a:t>d Clustering Approach". </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Mather, D. (2008). "The value of RCM". Plant Services</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Kennedy, Sheila (2006). "New tools for </a:t>
            </a:r>
            <a:r>
              <a:rPr lang="en-US" sz="1400" dirty="0" err="1">
                <a:latin typeface="Calibri" panose="020F0502020204030204" pitchFamily="34" charset="0"/>
                <a:ea typeface="Calibri" panose="020F0502020204030204" pitchFamily="34" charset="0"/>
                <a:cs typeface="Calibri" panose="020F0502020204030204" pitchFamily="34" charset="0"/>
              </a:rPr>
              <a:t>PdM</a:t>
            </a:r>
            <a:r>
              <a:rPr lang="en-US" sz="1400" dirty="0">
                <a:latin typeface="Calibri" panose="020F0502020204030204" pitchFamily="34" charset="0"/>
                <a:ea typeface="Calibri" panose="020F0502020204030204" pitchFamily="34" charset="0"/>
                <a:cs typeface="Calibri" panose="020F0502020204030204" pitchFamily="34" charset="0"/>
              </a:rPr>
              <a:t>". plantservices.com. Putman Media. Retrieved 19 Nov 2019.</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McCulloch, W; Pitts, W (1943). "A Logical Calculus of Ideas Immanent in Nervous Activity". Bulletin of Mathematical Biophysics. 5 (4): 115–133. doi:10.1007/BF02478259.</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Hebb, D.O. (1949). The Organization of Behavior. New York: Wiley &amp; Sons.</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Bain (1873). Mind and Body: The Theories of Their Relation. New York: D. Appleton and Company.</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 Levitan, Irwin; Kaczmarek, Leonard (August 19, 2015). "Intercellular communication". The Neuron: Cell and Molecular Biology (4th ed.). New York, NY: Oxford University Press. pp. 153–328. ISBN 978-0199773893.</a:t>
            </a:r>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17</a:t>
            </a:fld>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77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931575" y="2438400"/>
            <a:ext cx="6042850" cy="1538883"/>
          </a:xfrm>
        </p:spPr>
        <p:txBody>
          <a:bodyPr/>
          <a:lstStyle/>
          <a:p>
            <a:r>
              <a:rPr lang="en-US" dirty="0"/>
              <a:t>Thank you for your attention!</a:t>
            </a:r>
          </a:p>
        </p:txBody>
      </p:sp>
    </p:spTree>
    <p:extLst>
      <p:ext uri="{BB962C8B-B14F-4D97-AF65-F5344CB8AC3E}">
        <p14:creationId xmlns:p14="http://schemas.microsoft.com/office/powerpoint/2010/main" val="279025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0646CC-DB14-4D94-B743-01C995853ED4}"/>
              </a:ext>
            </a:extLst>
          </p:cNvPr>
          <p:cNvSpPr>
            <a:spLocks noGrp="1"/>
          </p:cNvSpPr>
          <p:nvPr>
            <p:ph type="sldNum" sz="quarter" idx="7"/>
          </p:nvPr>
        </p:nvSpPr>
        <p:spPr/>
        <p:txBody>
          <a:bodyPr/>
          <a:lstStyle/>
          <a:p>
            <a:fld id="{B6F15528-21DE-4FAA-801E-634DDDAF4B2B}"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2599843"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Contents</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Flowchart: Off-page Connector 5"/>
          <p:cNvSpPr/>
          <p:nvPr/>
        </p:nvSpPr>
        <p:spPr>
          <a:xfrm>
            <a:off x="990600" y="1350779"/>
            <a:ext cx="609600" cy="609600"/>
          </a:xfrm>
          <a:prstGeom prst="flowChartOffpageConnector">
            <a:avLst/>
          </a:pr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1</a:t>
            </a:r>
            <a:endParaRPr lang="en-US" dirty="0"/>
          </a:p>
        </p:txBody>
      </p:sp>
      <p:cxnSp>
        <p:nvCxnSpPr>
          <p:cNvPr id="9" name="Straight Connector 8"/>
          <p:cNvCxnSpPr/>
          <p:nvPr/>
        </p:nvCxnSpPr>
        <p:spPr>
          <a:xfrm>
            <a:off x="1716761" y="1720575"/>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16761" y="1359093"/>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D2A000"/>
                </a:solidFill>
                <a:latin typeface="Calibri" panose="020F0502020204030204" pitchFamily="34" charset="0"/>
                <a:cs typeface="Calibri" panose="020F0502020204030204" pitchFamily="34" charset="0"/>
              </a:rPr>
              <a:t>Introduction</a:t>
            </a:r>
          </a:p>
        </p:txBody>
      </p:sp>
      <p:sp>
        <p:nvSpPr>
          <p:cNvPr id="11" name="Flowchart: Off-page Connector 10"/>
          <p:cNvSpPr/>
          <p:nvPr/>
        </p:nvSpPr>
        <p:spPr>
          <a:xfrm>
            <a:off x="990600" y="2164468"/>
            <a:ext cx="609600" cy="609600"/>
          </a:xfrm>
          <a:prstGeom prst="flowChartOffpage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2</a:t>
            </a:r>
            <a:endParaRPr lang="en-US" dirty="0"/>
          </a:p>
        </p:txBody>
      </p:sp>
      <p:sp>
        <p:nvSpPr>
          <p:cNvPr id="14" name="Flowchart: Off-page Connector 13"/>
          <p:cNvSpPr/>
          <p:nvPr/>
        </p:nvSpPr>
        <p:spPr>
          <a:xfrm>
            <a:off x="990600" y="2978157"/>
            <a:ext cx="609600" cy="609600"/>
          </a:xfrm>
          <a:prstGeom prst="flowChartOffpageConnector">
            <a:avLst/>
          </a:pr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3</a:t>
            </a:r>
            <a:endParaRPr lang="en-US" dirty="0"/>
          </a:p>
        </p:txBody>
      </p:sp>
      <p:sp>
        <p:nvSpPr>
          <p:cNvPr id="15" name="Flowchart: Off-page Connector 14"/>
          <p:cNvSpPr/>
          <p:nvPr/>
        </p:nvSpPr>
        <p:spPr>
          <a:xfrm>
            <a:off x="990600" y="3790938"/>
            <a:ext cx="609600" cy="609600"/>
          </a:xfrm>
          <a:prstGeom prst="flowChartOffpage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4</a:t>
            </a:r>
            <a:endParaRPr lang="en-US" dirty="0"/>
          </a:p>
        </p:txBody>
      </p:sp>
      <p:sp>
        <p:nvSpPr>
          <p:cNvPr id="16" name="Flowchart: Off-page Connector 15"/>
          <p:cNvSpPr/>
          <p:nvPr/>
        </p:nvSpPr>
        <p:spPr>
          <a:xfrm>
            <a:off x="990600" y="4603719"/>
            <a:ext cx="609600" cy="609600"/>
          </a:xfrm>
          <a:prstGeom prst="flowChartOffpageConnector">
            <a:avLst/>
          </a:pr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5</a:t>
            </a:r>
            <a:endParaRPr lang="en-US" dirty="0"/>
          </a:p>
        </p:txBody>
      </p:sp>
      <p:cxnSp>
        <p:nvCxnSpPr>
          <p:cNvPr id="19" name="Straight Connector 18"/>
          <p:cNvCxnSpPr/>
          <p:nvPr/>
        </p:nvCxnSpPr>
        <p:spPr>
          <a:xfrm>
            <a:off x="1752600" y="502920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716761" y="4646983"/>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D2A000"/>
                </a:solidFill>
              </a:rPr>
              <a:t>Result</a:t>
            </a:r>
            <a:endParaRPr lang="en-US" sz="2400" dirty="0">
              <a:solidFill>
                <a:srgbClr val="D2A000"/>
              </a:solidFill>
            </a:endParaRPr>
          </a:p>
        </p:txBody>
      </p:sp>
      <p:sp>
        <p:nvSpPr>
          <p:cNvPr id="27" name="Rectangle 26"/>
          <p:cNvSpPr/>
          <p:nvPr/>
        </p:nvSpPr>
        <p:spPr>
          <a:xfrm>
            <a:off x="1716761" y="2213633"/>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Calibri" panose="020F0502020204030204" pitchFamily="34" charset="0"/>
                <a:cs typeface="Calibri" panose="020F0502020204030204" pitchFamily="34" charset="0"/>
              </a:rPr>
              <a:t>The</a:t>
            </a:r>
            <a:r>
              <a:rPr lang="vi-VN" sz="2400">
                <a:solidFill>
                  <a:srgbClr val="0070C0"/>
                </a:solidFill>
                <a:latin typeface="Calibri" panose="020F0502020204030204" pitchFamily="34" charset="0"/>
                <a:cs typeface="Calibri" panose="020F0502020204030204" pitchFamily="34" charset="0"/>
              </a:rPr>
              <a:t> high</a:t>
            </a:r>
            <a:r>
              <a:rPr lang="en-US" altLang="vi-VN" sz="2400">
                <a:solidFill>
                  <a:srgbClr val="0070C0"/>
                </a:solidFill>
                <a:latin typeface="Calibri" panose="020F0502020204030204" pitchFamily="34" charset="0"/>
                <a:cs typeface="Calibri" panose="020F0502020204030204" pitchFamily="34" charset="0"/>
              </a:rPr>
              <a:t>-order</a:t>
            </a:r>
            <a:r>
              <a:rPr lang="vi-VN" sz="2400">
                <a:solidFill>
                  <a:srgbClr val="0070C0"/>
                </a:solidFill>
                <a:latin typeface="Calibri" panose="020F0502020204030204" pitchFamily="34" charset="0"/>
                <a:cs typeface="Calibri" panose="020F0502020204030204" pitchFamily="34" charset="0"/>
              </a:rPr>
              <a:t> neural network </a:t>
            </a:r>
            <a:endParaRPr lang="en-US" sz="2400" dirty="0">
              <a:solidFill>
                <a:srgbClr val="0070C0"/>
              </a:solidFill>
              <a:latin typeface="Calibri" panose="020F0502020204030204" pitchFamily="34" charset="0"/>
              <a:cs typeface="Calibri" panose="020F0502020204030204" pitchFamily="34" charset="0"/>
            </a:endParaRPr>
          </a:p>
        </p:txBody>
      </p:sp>
      <p:cxnSp>
        <p:nvCxnSpPr>
          <p:cNvPr id="28" name="Straight Connector 27"/>
          <p:cNvCxnSpPr/>
          <p:nvPr/>
        </p:nvCxnSpPr>
        <p:spPr>
          <a:xfrm>
            <a:off x="1752600" y="2594631"/>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16761" y="3103373"/>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D2A000"/>
                </a:solidFill>
              </a:rPr>
              <a:t>Methodology</a:t>
            </a:r>
          </a:p>
        </p:txBody>
      </p:sp>
      <p:cxnSp>
        <p:nvCxnSpPr>
          <p:cNvPr id="30" name="Straight Connector 29"/>
          <p:cNvCxnSpPr/>
          <p:nvPr/>
        </p:nvCxnSpPr>
        <p:spPr>
          <a:xfrm>
            <a:off x="1752600" y="3468387"/>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716761" y="3806439"/>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a:solidFill>
                  <a:srgbClr val="0070C0"/>
                </a:solidFill>
                <a:latin typeface="Calibri" panose="020F0502020204030204" pitchFamily="34" charset="0"/>
                <a:cs typeface="Calibri" panose="020F0502020204030204" pitchFamily="34" charset="0"/>
              </a:rPr>
              <a:t>Stimulation</a:t>
            </a:r>
            <a:endParaRPr lang="vi-VN" altLang="en-US" sz="2400" dirty="0">
              <a:solidFill>
                <a:srgbClr val="0070C0"/>
              </a:solidFill>
              <a:latin typeface="Calibri" panose="020F0502020204030204" pitchFamily="34" charset="0"/>
              <a:cs typeface="Calibri" panose="020F0502020204030204" pitchFamily="34" charset="0"/>
            </a:endParaRPr>
          </a:p>
        </p:txBody>
      </p:sp>
      <p:cxnSp>
        <p:nvCxnSpPr>
          <p:cNvPr id="32" name="Straight Connector 31"/>
          <p:cNvCxnSpPr/>
          <p:nvPr/>
        </p:nvCxnSpPr>
        <p:spPr>
          <a:xfrm>
            <a:off x="1752600" y="4187437"/>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2</a:t>
            </a:fld>
            <a:endParaRPr lang="en-GB" dirty="0"/>
          </a:p>
        </p:txBody>
      </p:sp>
      <p:sp>
        <p:nvSpPr>
          <p:cNvPr id="8" name="Text Box 7"/>
          <p:cNvSpPr txBox="1"/>
          <p:nvPr/>
        </p:nvSpPr>
        <p:spPr>
          <a:xfrm>
            <a:off x="3184525" y="4784090"/>
            <a:ext cx="3302000" cy="368300"/>
          </a:xfrm>
          <a:prstGeom prst="rect">
            <a:avLst/>
          </a:prstGeom>
          <a:noFill/>
        </p:spPr>
        <p:txBody>
          <a:bodyPr wrap="square" rtlCol="0">
            <a:spAutoFit/>
          </a:bodyPr>
          <a:lstStyle/>
          <a:p>
            <a:endParaRPr lang="en-US" dirty="0"/>
          </a:p>
        </p:txBody>
      </p:sp>
      <p:sp>
        <p:nvSpPr>
          <p:cNvPr id="23" name="Rectangle 21">
            <a:extLst>
              <a:ext uri="{FF2B5EF4-FFF2-40B4-BE49-F238E27FC236}">
                <a16:creationId xmlns:a16="http://schemas.microsoft.com/office/drawing/2014/main" id="{017C097B-E25D-488D-B3A2-2E73BE9432E1}"/>
              </a:ext>
            </a:extLst>
          </p:cNvPr>
          <p:cNvSpPr/>
          <p:nvPr/>
        </p:nvSpPr>
        <p:spPr>
          <a:xfrm>
            <a:off x="1681344" y="5530801"/>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D2A000"/>
                </a:solidFill>
              </a:rPr>
              <a:t>Conclusion</a:t>
            </a:r>
          </a:p>
        </p:txBody>
      </p:sp>
      <p:cxnSp>
        <p:nvCxnSpPr>
          <p:cNvPr id="24" name="Straight Connector 18">
            <a:extLst>
              <a:ext uri="{FF2B5EF4-FFF2-40B4-BE49-F238E27FC236}">
                <a16:creationId xmlns:a16="http://schemas.microsoft.com/office/drawing/2014/main" id="{78760B0A-8E4A-4D43-B3F2-E9951E64B971}"/>
              </a:ext>
            </a:extLst>
          </p:cNvPr>
          <p:cNvCxnSpPr/>
          <p:nvPr/>
        </p:nvCxnSpPr>
        <p:spPr>
          <a:xfrm>
            <a:off x="1752600" y="5909653"/>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Flowchart: Off-page Connector 14">
            <a:extLst>
              <a:ext uri="{FF2B5EF4-FFF2-40B4-BE49-F238E27FC236}">
                <a16:creationId xmlns:a16="http://schemas.microsoft.com/office/drawing/2014/main" id="{B5C54DFB-FFAB-4710-B8B9-55CBDA38AE0C}"/>
              </a:ext>
            </a:extLst>
          </p:cNvPr>
          <p:cNvSpPr/>
          <p:nvPr/>
        </p:nvSpPr>
        <p:spPr>
          <a:xfrm>
            <a:off x="993820" y="5416500"/>
            <a:ext cx="609600" cy="609600"/>
          </a:xfrm>
          <a:prstGeom prst="flowChartOffpage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6</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2599843" cy="452120"/>
          </a:xfrm>
          <a:prstGeom prst="rect">
            <a:avLst/>
          </a:prstGeom>
        </p:spPr>
        <p:txBody>
          <a:bodyPr vert="horz" wrap="square" lIns="0" tIns="12065" rIns="0" bIns="0" rtlCol="0">
            <a:spAutoFit/>
          </a:bodyPr>
          <a:lstStyle/>
          <a:p>
            <a:pPr marL="12700">
              <a:lnSpc>
                <a:spcPct val="100000"/>
              </a:lnSpc>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1</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 Introduction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10744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2"/>
          <p:cNvSpPr txBox="1"/>
          <p:nvPr/>
        </p:nvSpPr>
        <p:spPr>
          <a:xfrm>
            <a:off x="427126" y="958977"/>
            <a:ext cx="9097874" cy="1690206"/>
          </a:xfrm>
          <a:prstGeom prst="rect">
            <a:avLst/>
          </a:prstGeom>
        </p:spPr>
        <p:txBody>
          <a:bodyPr vert="horz" wrap="square" lIns="0" tIns="12700" rIns="0" bIns="0" rtlCol="0">
            <a:spAutoFit/>
          </a:bodyPr>
          <a:lstStyle/>
          <a:p>
            <a:pPr marL="12065" algn="just">
              <a:spcBef>
                <a:spcPts val="600"/>
              </a:spcBef>
              <a:spcAft>
                <a:spcPts val="600"/>
              </a:spcAft>
              <a:buClr>
                <a:srgbClr val="001F5F"/>
              </a:buClr>
              <a:tabLst>
                <a:tab pos="297815" algn="l"/>
              </a:tabLst>
            </a:pPr>
            <a:r>
              <a:rPr lang="en-US" sz="2400" b="1" spc="-5">
                <a:solidFill>
                  <a:srgbClr val="0070C0"/>
                </a:solidFill>
                <a:latin typeface="Calibri" panose="020F0502020204030204" pitchFamily="34" charset="0"/>
                <a:ea typeface="Calibri" panose="020F0502020204030204" pitchFamily="34" charset="0"/>
                <a:cs typeface="Calibri" panose="020F0502020204030204" pitchFamily="34" charset="0"/>
              </a:rPr>
              <a:t>“</a:t>
            </a:r>
            <a:r>
              <a:rPr lang="vi-VN" sz="2400" b="1" spc="-5">
                <a:solidFill>
                  <a:srgbClr val="0070C0"/>
                </a:solidFill>
                <a:latin typeface="Calibri" panose="020F0502020204030204" pitchFamily="34" charset="0"/>
                <a:ea typeface="Calibri" panose="020F0502020204030204" pitchFamily="34" charset="0"/>
                <a:cs typeface="Calibri" panose="020F0502020204030204" pitchFamily="34" charset="0"/>
              </a:rPr>
              <a:t>Overview Artificial Intelligence</a:t>
            </a:r>
            <a:r>
              <a:rPr lang="en-US" altLang="ko-KR" sz="2400" b="1" spc="-5">
                <a:solidFill>
                  <a:srgbClr val="0070C0"/>
                </a:solidFill>
                <a:latin typeface="Calibri" panose="020F0502020204030204" pitchFamily="34" charset="0"/>
                <a:ea typeface="Calibri" panose="020F0502020204030204" pitchFamily="34" charset="0"/>
                <a:cs typeface="Calibri" panose="020F0502020204030204" pitchFamily="34" charset="0"/>
              </a:rPr>
              <a:t>”</a:t>
            </a:r>
            <a:endParaRPr lang="en-US" sz="2400" b="1" spc="-5">
              <a:solidFill>
                <a:srgbClr val="0070C0"/>
              </a:solidFill>
              <a:latin typeface="Calibri" panose="020F0502020204030204" pitchFamily="34" charset="0"/>
              <a:ea typeface="Calibri" panose="020F0502020204030204" pitchFamily="34" charset="0"/>
              <a:cs typeface="Calibri" panose="020F0502020204030204" pitchFamily="34" charset="0"/>
            </a:endParaRPr>
          </a:p>
          <a:p>
            <a:r>
              <a:rPr lang="en-US" sz="2000"/>
              <a:t>High-order neural network artificial intelligence refers to AI systems that can dynamically transform multiple data types (text, image, audio, video) into unified models that can understand and generate complex, contextually rich outputs.</a:t>
            </a:r>
            <a:br>
              <a:rPr lang="en-US" sz="2000"/>
            </a:br>
            <a:endParaRPr lang="en-US" sz="2000" dirty="0">
              <a:ea typeface="Calibri" panose="020F0502020204030204" pitchFamily="34" charset="0"/>
              <a:cs typeface="Calibri" panose="020F0502020204030204" pitchFamily="34" charset="0"/>
            </a:endParaRPr>
          </a:p>
        </p:txBody>
      </p:sp>
      <p:sp>
        <p:nvSpPr>
          <p:cNvPr id="4" name="Slide Number Placeholder 3"/>
          <p:cNvSpPr txBox="1"/>
          <p:nvPr/>
        </p:nvSpPr>
        <p:spPr>
          <a:xfrm>
            <a:off x="7734426" y="6377940"/>
            <a:ext cx="1676274" cy="3429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F15528-21DE-4FAA-801E-634DDDAF4B2B}" type="slidenum">
              <a:rPr lang="en-GB" smtClean="0"/>
              <a:t>3</a:t>
            </a:fld>
            <a:endParaRPr lang="en-GB" dirty="0"/>
          </a:p>
        </p:txBody>
      </p:sp>
      <p:sp>
        <p:nvSpPr>
          <p:cNvPr id="7" name="TextBox 6"/>
          <p:cNvSpPr txBox="1"/>
          <p:nvPr/>
        </p:nvSpPr>
        <p:spPr>
          <a:xfrm>
            <a:off x="2499563" y="3278136"/>
            <a:ext cx="4953000" cy="461665"/>
          </a:xfrm>
          <a:prstGeom prst="rect">
            <a:avLst/>
          </a:prstGeom>
          <a:noFill/>
        </p:spPr>
        <p:txBody>
          <a:bodyPr wrap="square">
            <a:spAutoFit/>
          </a:bodyPr>
          <a:lstStyle/>
          <a:p>
            <a:pPr algn="ctr" rtl="0">
              <a:spcBef>
                <a:spcPts val="600"/>
              </a:spcBef>
              <a:spcAft>
                <a:spcPts val="600"/>
              </a:spcAft>
              <a:defRPr sz="1860" b="0" i="0" u="none" strike="noStrike" kern="1200" spc="0" baseline="0">
                <a:solidFill>
                  <a:prstClr val="black">
                    <a:lumMod val="65000"/>
                    <a:lumOff val="35000"/>
                  </a:prstClr>
                </a:solidFill>
                <a:latin typeface="Rix모던고딕 M" panose="02020603020101020101" pitchFamily="18" charset="-127"/>
                <a:ea typeface="Rix모던고딕 M" panose="02020603020101020101" pitchFamily="18" charset="-127"/>
                <a:cs typeface="+mn-cs"/>
              </a:defRPr>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Performance Workflow</a:t>
            </a:r>
          </a:p>
        </p:txBody>
      </p:sp>
      <p:pic>
        <p:nvPicPr>
          <p:cNvPr id="6" name="Picture 5"/>
          <p:cNvPicPr>
            <a:picLocks noChangeAspect="1"/>
          </p:cNvPicPr>
          <p:nvPr>
            <p:custDataLst>
              <p:tags r:id="rId1"/>
            </p:custDataLst>
          </p:nvPr>
        </p:nvPicPr>
        <p:blipFill>
          <a:blip r:embed="rId4"/>
          <a:stretch>
            <a:fillRect/>
          </a:stretch>
        </p:blipFill>
        <p:spPr>
          <a:xfrm>
            <a:off x="724535" y="3734435"/>
            <a:ext cx="8503920" cy="2451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2599843" cy="452120"/>
          </a:xfrm>
          <a:prstGeom prst="rect">
            <a:avLst/>
          </a:prstGeom>
        </p:spPr>
        <p:txBody>
          <a:bodyPr vert="horz" wrap="square" lIns="0" tIns="12065" rIns="0" bIns="0" rtlCol="0">
            <a:spAutoFit/>
          </a:bodyPr>
          <a:lstStyle/>
          <a:p>
            <a:pPr marL="12700">
              <a:lnSpc>
                <a:spcPct val="100000"/>
              </a:lnSpc>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1</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 Introduction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2228"/>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txBox="1"/>
          <p:nvPr/>
        </p:nvSpPr>
        <p:spPr>
          <a:xfrm>
            <a:off x="7734426" y="6377940"/>
            <a:ext cx="1676274" cy="3429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F15528-21DE-4FAA-801E-634DDDAF4B2B}" type="slidenum">
              <a:rPr lang="en-GB" smtClean="0"/>
              <a:t>4</a:t>
            </a:fld>
            <a:endParaRPr lang="en-GB" dirty="0"/>
          </a:p>
        </p:txBody>
      </p:sp>
      <p:graphicFrame>
        <p:nvGraphicFramePr>
          <p:cNvPr id="6" name="Content Placeholder 4"/>
          <p:cNvGraphicFramePr/>
          <p:nvPr>
            <p:extLst>
              <p:ext uri="{D42A27DB-BD31-4B8C-83A1-F6EECF244321}">
                <p14:modId xmlns:p14="http://schemas.microsoft.com/office/powerpoint/2010/main" val="3705631937"/>
              </p:ext>
            </p:extLst>
          </p:nvPr>
        </p:nvGraphicFramePr>
        <p:xfrm>
          <a:off x="304800" y="609600"/>
          <a:ext cx="9193561"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직사각형 9"/>
          <p:cNvSpPr/>
          <p:nvPr/>
        </p:nvSpPr>
        <p:spPr>
          <a:xfrm>
            <a:off x="333857" y="5483613"/>
            <a:ext cx="8543442" cy="769441"/>
          </a:xfrm>
          <a:prstGeom prst="rect">
            <a:avLst/>
          </a:prstGeom>
        </p:spPr>
        <p:txBody>
          <a:bodyPr wrap="square">
            <a:spAutoFit/>
          </a:bodyPr>
          <a:lstStyle/>
          <a:p>
            <a:r>
              <a:rPr lang="en-US" sz="2000"/>
              <a:t>In this study, we propose a high-order neural network (HOON) methodology for performing the performance of an AI system</a:t>
            </a:r>
            <a:r>
              <a:rPr lang="en-US" sz="2400"/>
              <a:t>.</a:t>
            </a:r>
            <a:endParaRPr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2</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The high-order neural network </a:t>
            </a:r>
            <a:endParaRPr lang="vi-VN" alt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278" y="138684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https://www.google.com/url?sa=i&amp;url=https%3A%2F%2Fmedium.com%2F%40bryanc.limble%2Fan-introduction-to-predictive-maintenance-pdm-with-cmms-c1dcec1e0284&amp;psig=AOvVaw1AUBArkICR_mXE_KMo3HuA&amp;ust=1717898064829000&amp;source=images&amp;cd=vfe&amp;opi=89978449&amp;ved</a:t>
            </a:r>
            <a:r>
              <a:rPr lang="en-US"/>
              <a:t>=0CBIQjRxqFwoTCMjt55XzyoYDFQAAAAAdAAAAABAE</a:t>
            </a: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5</a:t>
            </a:fld>
            <a:endParaRPr lang="en-GB" dirty="0"/>
          </a:p>
        </p:txBody>
      </p:sp>
      <p:sp>
        <p:nvSpPr>
          <p:cNvPr id="14" name="object 2"/>
          <p:cNvSpPr txBox="1"/>
          <p:nvPr/>
        </p:nvSpPr>
        <p:spPr>
          <a:xfrm>
            <a:off x="457200" y="790752"/>
            <a:ext cx="9097874" cy="382156"/>
          </a:xfrm>
          <a:prstGeom prst="rect">
            <a:avLst/>
          </a:prstGeom>
        </p:spPr>
        <p:txBody>
          <a:bodyPr vert="horz" wrap="square" lIns="0" tIns="12700" rIns="0" bIns="0" rtlCol="0">
            <a:spAutoFit/>
          </a:bodyPr>
          <a:lstStyle/>
          <a:p>
            <a:pPr marL="12065" algn="just">
              <a:spcBef>
                <a:spcPts val="600"/>
              </a:spcBef>
              <a:spcAft>
                <a:spcPts val="600"/>
              </a:spcAft>
              <a:buClr>
                <a:srgbClr val="001F5F"/>
              </a:buClr>
              <a:tabLst>
                <a:tab pos="297815" algn="l"/>
              </a:tabLst>
            </a:pPr>
            <a:r>
              <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“Parameters</a:t>
            </a:r>
            <a:r>
              <a:rPr lang="en-US" altLang="ko-KR"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a:t>
            </a:r>
            <a:endPar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ontent Placeholder 4"/>
          <p:cNvGraphicFramePr/>
          <p:nvPr>
            <p:custDataLst>
              <p:tags r:id="rId1"/>
            </p:custDataLst>
            <p:extLst>
              <p:ext uri="{D42A27DB-BD31-4B8C-83A1-F6EECF244321}">
                <p14:modId xmlns:p14="http://schemas.microsoft.com/office/powerpoint/2010/main" val="3612821219"/>
              </p:ext>
            </p:extLst>
          </p:nvPr>
        </p:nvGraphicFramePr>
        <p:xfrm>
          <a:off x="304801" y="1239379"/>
          <a:ext cx="9601200" cy="2073275"/>
        </p:xfrm>
        <a:graphic>
          <a:graphicData uri="http://schemas.openxmlformats.org/drawingml/2006/table">
            <a:tbl>
              <a:tblPr firstRow="1" firstCol="1" bandRow="1">
                <a:tableStyleId>{3B4B98B0-60AC-42C2-AFA5-B58CD77FA1E5}</a:tableStyleId>
              </a:tblPr>
              <a:tblGrid>
                <a:gridCol w="2093528">
                  <a:extLst>
                    <a:ext uri="{9D8B030D-6E8A-4147-A177-3AD203B41FA5}">
                      <a16:colId xmlns:a16="http://schemas.microsoft.com/office/drawing/2014/main" val="20000"/>
                    </a:ext>
                  </a:extLst>
                </a:gridCol>
                <a:gridCol w="7507672">
                  <a:extLst>
                    <a:ext uri="{9D8B030D-6E8A-4147-A177-3AD203B41FA5}">
                      <a16:colId xmlns:a16="http://schemas.microsoft.com/office/drawing/2014/main" val="20001"/>
                    </a:ext>
                  </a:extLst>
                </a:gridCol>
              </a:tblGrid>
              <a:tr h="366864">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Input Layer</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b="0"/>
                        <a:t>Units representing the initial input features to the network.</a:t>
                      </a:r>
                    </a:p>
                  </a:txBody>
                  <a:tcPr marL="68580" marR="68580" marT="0" anchor="ctr"/>
                </a:tc>
                <a:extLst>
                  <a:ext uri="{0D108BD9-81ED-4DB2-BD59-A6C34878D82A}">
                    <a16:rowId xmlns:a16="http://schemas.microsoft.com/office/drawing/2014/main" val="10001"/>
                  </a:ext>
                </a:extLst>
              </a:tr>
              <a:tr h="287490">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Weight Parameters</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Coefficients that multiply the input variables and their interactions.</a:t>
                      </a:r>
                    </a:p>
                  </a:txBody>
                  <a:tcPr marL="68580" marR="68580" marT="0" anchor="ctr"/>
                </a:tc>
                <a:extLst>
                  <a:ext uri="{0D108BD9-81ED-4DB2-BD59-A6C34878D82A}">
                    <a16:rowId xmlns:a16="http://schemas.microsoft.com/office/drawing/2014/main" val="10002"/>
                  </a:ext>
                </a:extLst>
              </a:tr>
              <a:tr h="366586">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Bias Terms</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Constants added to the weighted sum of inputs to adjust the output.</a:t>
                      </a:r>
                    </a:p>
                  </a:txBody>
                  <a:tcPr marL="68580" marR="68580" marT="0" anchor="ctr"/>
                </a:tc>
                <a:extLst>
                  <a:ext uri="{0D108BD9-81ED-4DB2-BD59-A6C34878D82A}">
                    <a16:rowId xmlns:a16="http://schemas.microsoft.com/office/drawing/2014/main" val="10003"/>
                  </a:ext>
                </a:extLst>
              </a:tr>
              <a:tr h="366864">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Activation Function</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Non-linear functions applied to the weighted sums of inputs to introduce non-linearity.</a:t>
                      </a:r>
                    </a:p>
                  </a:txBody>
                  <a:tcPr marL="68580" marR="68580" marT="0" anchor="ctr"/>
                </a:tc>
                <a:extLst>
                  <a:ext uri="{0D108BD9-81ED-4DB2-BD59-A6C34878D82A}">
                    <a16:rowId xmlns:a16="http://schemas.microsoft.com/office/drawing/2014/main" val="10004"/>
                  </a:ext>
                </a:extLst>
              </a:tr>
              <a:tr h="366864">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Output Layers</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Units representing the final output predictions of the network.</a:t>
                      </a:r>
                    </a:p>
                  </a:txBody>
                  <a:tcPr marL="68580" marR="68580" marT="0" anchor="ctr"/>
                </a:tc>
                <a:extLst>
                  <a:ext uri="{0D108BD9-81ED-4DB2-BD59-A6C34878D82A}">
                    <a16:rowId xmlns:a16="http://schemas.microsoft.com/office/drawing/2014/main" val="10005"/>
                  </a:ext>
                </a:extLst>
              </a:tr>
            </a:tbl>
          </a:graphicData>
        </a:graphic>
      </p:graphicFrame>
      <p:graphicFrame>
        <p:nvGraphicFramePr>
          <p:cNvPr id="7" name="Content Placeholder 4"/>
          <p:cNvGraphicFramePr/>
          <p:nvPr>
            <p:custDataLst>
              <p:tags r:id="rId2"/>
            </p:custDataLst>
            <p:extLst>
              <p:ext uri="{D42A27DB-BD31-4B8C-83A1-F6EECF244321}">
                <p14:modId xmlns:p14="http://schemas.microsoft.com/office/powerpoint/2010/main" val="1165847328"/>
              </p:ext>
            </p:extLst>
          </p:nvPr>
        </p:nvGraphicFramePr>
        <p:xfrm>
          <a:off x="304801" y="3324355"/>
          <a:ext cx="9601200" cy="1692391"/>
        </p:xfrm>
        <a:graphic>
          <a:graphicData uri="http://schemas.openxmlformats.org/drawingml/2006/table">
            <a:tbl>
              <a:tblPr firstRow="1" firstCol="1" bandRow="1">
                <a:tableStyleId>{3B4B98B0-60AC-42C2-AFA5-B58CD77FA1E5}</a:tableStyleId>
              </a:tblPr>
              <a:tblGrid>
                <a:gridCol w="2093528">
                  <a:extLst>
                    <a:ext uri="{9D8B030D-6E8A-4147-A177-3AD203B41FA5}">
                      <a16:colId xmlns:a16="http://schemas.microsoft.com/office/drawing/2014/main" val="20000"/>
                    </a:ext>
                  </a:extLst>
                </a:gridCol>
                <a:gridCol w="7507672">
                  <a:extLst>
                    <a:ext uri="{9D8B030D-6E8A-4147-A177-3AD203B41FA5}">
                      <a16:colId xmlns:a16="http://schemas.microsoft.com/office/drawing/2014/main" val="20001"/>
                    </a:ext>
                  </a:extLst>
                </a:gridCol>
              </a:tblGrid>
              <a:tr h="271348">
                <a:tc>
                  <a:txBody>
                    <a:bodyPr/>
                    <a:lstStyle/>
                    <a:p>
                      <a:pPr marL="0" marR="0" indent="0" algn="ctr" defTabSz="914400" rtl="0" eaLnBrk="1" latinLnBrk="1" hangingPunct="1">
                        <a:lnSpc>
                          <a:spcPct val="150000"/>
                        </a:lnSpc>
                        <a:spcBef>
                          <a:spcPts val="0"/>
                        </a:spcBef>
                        <a:spcAft>
                          <a:spcPts val="0"/>
                        </a:spcAft>
                      </a:pPr>
                      <a:r>
                        <a:rPr lang="vi-VN" altLang="vi-VN" sz="1800" b="0" kern="1200">
                          <a:effectLst/>
                          <a:latin typeface="Calibri" panose="020F0502020204030204" pitchFamily="34" charset="0"/>
                          <a:cs typeface="Calibri" panose="020F0502020204030204" pitchFamily="34" charset="0"/>
                        </a:rPr>
                        <a:t>Learning Rate</a:t>
                      </a:r>
                      <a:endParaRPr lang="en-US" altLang="vi-VN" sz="1800" b="0" kern="1200" dirty="0">
                        <a:effectLst/>
                        <a:latin typeface="Calibri" panose="020F0502020204030204" pitchFamily="34" charset="0"/>
                        <a:cs typeface="Calibri" panose="020F0502020204030204" pitchFamily="34" charset="0"/>
                      </a:endParaRPr>
                    </a:p>
                  </a:txBody>
                  <a:tcPr marL="68580" marR="68580" marT="0" anchor="ctr"/>
                </a:tc>
                <a:tc>
                  <a:txBody>
                    <a:bodyPr/>
                    <a:lstStyle/>
                    <a:p>
                      <a:pPr algn="l"/>
                      <a:r>
                        <a:rPr lang="en-US" sz="1600" b="0"/>
                        <a:t>Hyperparameter controlling the step size during the optimization process.</a:t>
                      </a:r>
                    </a:p>
                  </a:txBody>
                  <a:tcPr marL="68580" marR="68580" marT="0" anchor="ctr"/>
                </a:tc>
                <a:extLst>
                  <a:ext uri="{0D108BD9-81ED-4DB2-BD59-A6C34878D82A}">
                    <a16:rowId xmlns:a16="http://schemas.microsoft.com/office/drawing/2014/main" val="10000"/>
                  </a:ext>
                </a:extLst>
              </a:tr>
              <a:tr h="451943">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Regularization Parameters</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Techniques to prevent overfitting by adding constraints or penalties to the model.</a:t>
                      </a:r>
                    </a:p>
                  </a:txBody>
                  <a:tcPr marL="68580" marR="68580" marT="0" anchor="ctr"/>
                </a:tc>
                <a:extLst>
                  <a:ext uri="{0D108BD9-81ED-4DB2-BD59-A6C34878D82A}">
                    <a16:rowId xmlns:a16="http://schemas.microsoft.com/office/drawing/2014/main" val="10001"/>
                  </a:ext>
                </a:extLst>
              </a:tr>
              <a:tr h="451601">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Loss Function</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pPr>
                      <a:r>
                        <a:rPr lang="vi-VN" altLang="en-US"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Measure of the discrepancy between the predicted values and the actual values</a:t>
                      </a:r>
                      <a:endParaRPr lang="vi-VN" alt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2</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The high-order</a:t>
            </a:r>
            <a:r>
              <a:rPr lang="vi-VN" alt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vi-VN" alt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neural network</a:t>
            </a:r>
          </a:p>
        </p:txBody>
      </p:sp>
      <p:sp>
        <p:nvSpPr>
          <p:cNvPr id="35" name="Rectangle 34"/>
          <p:cNvSpPr/>
          <p:nvPr/>
        </p:nvSpPr>
        <p:spPr>
          <a:xfrm>
            <a:off x="681355" y="1386840"/>
            <a:ext cx="5123815"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6</a:t>
            </a:fld>
            <a:endParaRPr lang="en-GB" dirty="0"/>
          </a:p>
        </p:txBody>
      </p:sp>
      <p:sp>
        <p:nvSpPr>
          <p:cNvPr id="14" name="object 2"/>
          <p:cNvSpPr txBox="1"/>
          <p:nvPr/>
        </p:nvSpPr>
        <p:spPr>
          <a:xfrm>
            <a:off x="457200" y="795338"/>
            <a:ext cx="9097874" cy="381635"/>
          </a:xfrm>
          <a:prstGeom prst="rect">
            <a:avLst/>
          </a:prstGeom>
        </p:spPr>
        <p:txBody>
          <a:bodyPr vert="horz" wrap="square" lIns="0" tIns="12700" rIns="0" bIns="0" rtlCol="0">
            <a:spAutoFit/>
          </a:bodyPr>
          <a:lstStyle/>
          <a:p>
            <a:pPr marL="12065" algn="just">
              <a:spcBef>
                <a:spcPts val="600"/>
              </a:spcBef>
              <a:spcAft>
                <a:spcPts val="600"/>
              </a:spcAft>
              <a:buClr>
                <a:srgbClr val="001F5F"/>
              </a:buClr>
              <a:tabLst>
                <a:tab pos="297815" algn="l"/>
              </a:tabLst>
            </a:pPr>
            <a:r>
              <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“Variables</a:t>
            </a:r>
            <a:r>
              <a:rPr lang="en-US" altLang="ko-KR"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a:t>
            </a:r>
            <a:endPar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4" name="Content Placeholder 4"/>
              <p:cNvGraphicFramePr/>
              <p:nvPr>
                <p:extLst>
                  <p:ext uri="{D42A27DB-BD31-4B8C-83A1-F6EECF244321}">
                    <p14:modId xmlns:p14="http://schemas.microsoft.com/office/powerpoint/2010/main" val="281292100"/>
                  </p:ext>
                </p:extLst>
              </p:nvPr>
            </p:nvGraphicFramePr>
            <p:xfrm>
              <a:off x="152400" y="1374140"/>
              <a:ext cx="9601199" cy="5026657"/>
            </p:xfrm>
            <a:graphic>
              <a:graphicData uri="http://schemas.openxmlformats.org/drawingml/2006/table">
                <a:tbl>
                  <a:tblPr firstRow="1" firstCol="1" bandRow="1">
                    <a:tableStyleId>{3B4B98B0-60AC-42C2-AFA5-B58CD77FA1E5}</a:tableStyleId>
                  </a:tblPr>
                  <a:tblGrid>
                    <a:gridCol w="1346824">
                      <a:extLst>
                        <a:ext uri="{9D8B030D-6E8A-4147-A177-3AD203B41FA5}">
                          <a16:colId xmlns:a16="http://schemas.microsoft.com/office/drawing/2014/main" val="20000"/>
                        </a:ext>
                      </a:extLst>
                    </a:gridCol>
                    <a:gridCol w="8254375">
                      <a:extLst>
                        <a:ext uri="{9D8B030D-6E8A-4147-A177-3AD203B41FA5}">
                          <a16:colId xmlns:a16="http://schemas.microsoft.com/office/drawing/2014/main" val="20001"/>
                        </a:ext>
                      </a:extLst>
                    </a:gridCol>
                  </a:tblGrid>
                  <a:tr h="546984">
                    <a:tc>
                      <a:txBody>
                        <a:bodyPr/>
                        <a:lstStyle/>
                        <a:p>
                          <a:pPr marL="0" marR="0" indent="0" algn="ctr" defTabSz="914400" rtl="0" eaLnBrk="1" latinLnBrk="1" hangingPunct="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b="1" i="1" kern="1200" dirty="0" smtClean="0">
                                        <a:solidFill>
                                          <a:schemeClr val="tx1"/>
                                        </a:solidFill>
                                        <a:effectLst/>
                                        <a:latin typeface="Cambria Math" panose="02040503050406030204" pitchFamily="18" charset="0"/>
                                      </a:rPr>
                                    </m:ctrlPr>
                                  </m:sSubPr>
                                  <m:e>
                                    <m:r>
                                      <a:rPr lang="en-US" sz="2000" b="1" i="1" kern="1200" dirty="0">
                                        <a:solidFill>
                                          <a:schemeClr val="tx1"/>
                                        </a:solidFill>
                                        <a:effectLst/>
                                        <a:latin typeface="Cambria Math" panose="02040503050406030204" pitchFamily="18" charset="0"/>
                                      </a:rPr>
                                      <m:t>𝑥</m:t>
                                    </m:r>
                                  </m:e>
                                  <m:sub>
                                    <m:r>
                                      <a:rPr lang="en-US" sz="2000" b="1" i="1" kern="1200" dirty="0">
                                        <a:solidFill>
                                          <a:schemeClr val="tx1"/>
                                        </a:solidFill>
                                        <a:effectLst/>
                                        <a:latin typeface="Cambria Math" panose="02040503050406030204" pitchFamily="18" charset="0"/>
                                      </a:rPr>
                                      <m:t>𝑛</m:t>
                                    </m:r>
                                  </m:sub>
                                </m:sSub>
                              </m:oMath>
                            </m:oMathPara>
                          </a14:m>
                          <a:endParaRPr lang="en-US" sz="2000" b="1" i="1"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lnB w="12700" cmpd="sng">
                          <a:noFill/>
                        </a:lnB>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a:cs typeface="Calibri" panose="020F0502020204030204" pitchFamily="34" charset="0"/>
                            </a:rPr>
                            <a:t>Input Variables</a:t>
                          </a:r>
                          <a:endParaRPr lang="en-US" sz="1600" b="0" kern="1200" dirty="0">
                            <a:solidFill>
                              <a:schemeClr val="tx1"/>
                            </a:solidFill>
                            <a:effectLst/>
                            <a:latin typeface="Calibri" panose="020F0502020204030204" pitchFamily="34" charset="0"/>
                            <a:ea typeface="Rix모던고딕 M" panose="02020603020101020101"/>
                            <a:cs typeface="Calibri" panose="020F0502020204030204" pitchFamily="34" charset="0"/>
                          </a:endParaRPr>
                        </a:p>
                      </a:txBody>
                      <a:tcPr marL="68580" marR="68580" marT="0" anchor="ctr">
                        <a:lnB w="12700" cmpd="sng">
                          <a:noFill/>
                        </a:lnB>
                      </a:tcPr>
                    </a:tc>
                    <a:extLst>
                      <a:ext uri="{0D108BD9-81ED-4DB2-BD59-A6C34878D82A}">
                        <a16:rowId xmlns:a16="http://schemas.microsoft.com/office/drawing/2014/main" val="10000"/>
                      </a:ext>
                    </a:extLst>
                  </a:tr>
                  <a:tr h="591334">
                    <a:tc>
                      <a:txBody>
                        <a:bodyPr/>
                        <a:lstStyle/>
                        <a:p>
                          <a:pPr marL="0" marR="0" indent="0" algn="ctr" defTabSz="914400" rtl="0" eaLnBrk="1" latinLnBrk="1" hangingPunct="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0" i="1" kern="1200" smtClean="0">
                                    <a:solidFill>
                                      <a:schemeClr val="tx1"/>
                                    </a:solidFill>
                                    <a:effectLst/>
                                    <a:latin typeface="Cambria Math" panose="02040503050406030204" pitchFamily="18" charset="0"/>
                                    <a:ea typeface="Rix모던고딕 M" panose="02020603020101020101" pitchFamily="18" charset="-127"/>
                                    <a:cs typeface="Times New Roman" panose="02020603050405020304" pitchFamily="18" charset="0"/>
                                  </a:rPr>
                                  <m:t>𝑤</m:t>
                                </m:r>
                              </m:oMath>
                            </m:oMathPara>
                          </a14:m>
                          <a:endParaRPr lang="en-US" sz="2000" b="0" i="0"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lnT w="12700" cmpd="sng">
                          <a:noFill/>
                        </a:lnT>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Weight</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lnT w="12700" cmpd="sng">
                          <a:noFill/>
                        </a:lnT>
                      </a:tcPr>
                    </a:tc>
                    <a:extLst>
                      <a:ext uri="{0D108BD9-81ED-4DB2-BD59-A6C34878D82A}">
                        <a16:rowId xmlns:a16="http://schemas.microsoft.com/office/drawing/2014/main" val="10001"/>
                      </a:ext>
                    </a:extLst>
                  </a:tr>
                  <a:tr h="546984">
                    <a:tc>
                      <a:txBody>
                        <a:bodyPr/>
                        <a:lstStyle/>
                        <a:p>
                          <a:pPr marL="0" marR="0" indent="0" algn="ctr" defTabSz="914400" rtl="0" eaLnBrk="1" latinLnBrk="1" hangingPunct="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b="0" i="1" kern="1200" dirty="0" smtClean="0">
                                        <a:solidFill>
                                          <a:schemeClr val="tx1"/>
                                        </a:solidFill>
                                        <a:effectLst/>
                                        <a:latin typeface="Cambria Math" panose="02040503050406030204" pitchFamily="18" charset="0"/>
                                      </a:rPr>
                                    </m:ctrlPr>
                                  </m:sSubPr>
                                  <m:e>
                                    <m:r>
                                      <a:rPr lang="en-US" sz="2000" b="0" i="0" kern="1200" dirty="0">
                                        <a:solidFill>
                                          <a:schemeClr val="tx1"/>
                                        </a:solidFill>
                                        <a:effectLst/>
                                        <a:latin typeface="Cambria Math" panose="02040503050406030204" pitchFamily="18" charset="0"/>
                                      </a:rPr>
                                      <m:t>𝑥</m:t>
                                    </m:r>
                                  </m:e>
                                  <m:sub>
                                    <m:r>
                                      <a:rPr lang="en-US" sz="2000" b="0" i="0" kern="1200" dirty="0">
                                        <a:solidFill>
                                          <a:schemeClr val="tx1"/>
                                        </a:solidFill>
                                        <a:effectLst/>
                                        <a:latin typeface="Cambria Math" panose="02040503050406030204" pitchFamily="18" charset="0"/>
                                      </a:rPr>
                                      <m:t>𝑖</m:t>
                                    </m:r>
                                  </m:sub>
                                </m:sSub>
                                <m:sSub>
                                  <m:sSubPr>
                                    <m:ctrlPr>
                                      <a:rPr lang="en-US" sz="2000" b="0" i="1" kern="1200" dirty="0" smtClean="0">
                                        <a:solidFill>
                                          <a:schemeClr val="tx1"/>
                                        </a:solidFill>
                                        <a:effectLst/>
                                        <a:latin typeface="Cambria Math" panose="02040503050406030204" pitchFamily="18" charset="0"/>
                                      </a:rPr>
                                    </m:ctrlPr>
                                  </m:sSubPr>
                                  <m:e>
                                    <m:r>
                                      <a:rPr lang="en-US" sz="2000" b="0" i="0" kern="1200" dirty="0">
                                        <a:solidFill>
                                          <a:schemeClr val="tx1"/>
                                        </a:solidFill>
                                        <a:effectLst/>
                                        <a:latin typeface="Cambria Math" panose="02040503050406030204" pitchFamily="18" charset="0"/>
                                      </a:rPr>
                                      <m:t>𝑥</m:t>
                                    </m:r>
                                  </m:e>
                                  <m:sub>
                                    <m:r>
                                      <a:rPr lang="en-US" sz="2000" b="0" i="1" kern="1200" dirty="0" smtClean="0">
                                        <a:solidFill>
                                          <a:schemeClr val="tx1"/>
                                        </a:solidFill>
                                        <a:effectLst/>
                                        <a:latin typeface="Cambria Math" panose="02040503050406030204" pitchFamily="18" charset="0"/>
                                      </a:rPr>
                                      <m:t>𝑗</m:t>
                                    </m:r>
                                  </m:sub>
                                </m:sSub>
                              </m:oMath>
                            </m:oMathPara>
                          </a14:m>
                          <a:endParaRPr lang="en-US" sz="2000" b="0" i="0"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tabLst>
                              <a:tab pos="1052195" algn="l"/>
                            </a:tabLs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High-Order </a:t>
                          </a:r>
                          <a:r>
                            <a:rPr lang="en-US"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Terms</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2"/>
                      </a:ext>
                    </a:extLst>
                  </a:tr>
                  <a:tr h="546984">
                    <a:tc>
                      <a:txBody>
                        <a:bodyPr/>
                        <a:lstStyle/>
                        <a:p>
                          <a:pPr marL="0" marR="0" indent="0" algn="ctr" defTabSz="914400" rtl="0" eaLnBrk="1" latinLnBrk="1" hangingPunct="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kern="1200" dirty="0" smtClean="0">
                                    <a:solidFill>
                                      <a:schemeClr val="tx1"/>
                                    </a:solidFill>
                                    <a:effectLst/>
                                    <a:latin typeface="Cambria Math" panose="02040503050406030204" pitchFamily="18" charset="0"/>
                                  </a:rPr>
                                  <m:t>𝑏</m:t>
                                </m:r>
                              </m:oMath>
                            </m:oMathPara>
                          </a14:m>
                          <a:endParaRPr lang="en-US" sz="2000" b="1" i="1"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Bias Terms</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3"/>
                      </a:ext>
                    </a:extLst>
                  </a:tr>
                  <a:tr h="546984">
                    <a:tc>
                      <a:txBody>
                        <a:bodyPr/>
                        <a:lstStyle/>
                        <a:p>
                          <a:pPr marL="0" marR="0" lvl="0" indent="0" algn="ctr" defTabSz="914400" rtl="0" eaLnBrk="1" fontAlgn="auto" latinLnBrk="1" hangingPunct="1">
                            <a:lnSpc>
                              <a:spcPct val="15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sz="2000" b="1" i="1" kern="1200" dirty="0" smtClean="0">
                                    <a:solidFill>
                                      <a:schemeClr val="tx1"/>
                                    </a:solidFill>
                                    <a:effectLst/>
                                    <a:latin typeface="Cambria Math" panose="02040503050406030204" pitchFamily="18" charset="0"/>
                                  </a:rPr>
                                  <m:t>𝑓</m:t>
                                </m:r>
                              </m:oMath>
                            </m:oMathPara>
                          </a14:m>
                          <a:endParaRPr lang="en-US" sz="2000" b="1" i="1"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Activation Function</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4"/>
                      </a:ext>
                    </a:extLst>
                  </a:tr>
                  <a:tr h="546984">
                    <a:tc>
                      <a:txBody>
                        <a:bodyPr/>
                        <a:lstStyle/>
                        <a:p>
                          <a:pPr marL="0" marR="0" indent="0" algn="ctr" defTabSz="914400" rtl="0" eaLnBrk="1" latinLnBrk="1" hangingPunct="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kern="1200" dirty="0" smtClean="0">
                                    <a:solidFill>
                                      <a:schemeClr val="tx1"/>
                                    </a:solidFill>
                                    <a:effectLst/>
                                    <a:latin typeface="Cambria Math" panose="02040503050406030204" pitchFamily="18" charset="0"/>
                                  </a:rPr>
                                  <m:t>𝑦</m:t>
                                </m:r>
                              </m:oMath>
                            </m:oMathPara>
                          </a14:m>
                          <a:endParaRPr lang="en-US" sz="2000" b="1" i="1"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Output Variables</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5"/>
                      </a:ext>
                    </a:extLst>
                  </a:tr>
                  <a:tr h="591334">
                    <a:tc>
                      <a:txBody>
                        <a:bodyPr/>
                        <a:lstStyle/>
                        <a:p>
                          <a:pPr marL="0" marR="0" indent="0" algn="ctr" defTabSz="914400" rtl="0" eaLnBrk="1" latinLnBrk="1" hangingPunct="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kern="1200" dirty="0" smtClean="0">
                                    <a:solidFill>
                                      <a:schemeClr val="tx1"/>
                                    </a:solidFill>
                                    <a:effectLst/>
                                    <a:latin typeface="Cambria Math" panose="02040503050406030204" pitchFamily="18" charset="0"/>
                                  </a:rPr>
                                  <m:t>𝑎</m:t>
                                </m:r>
                              </m:oMath>
                            </m:oMathPara>
                          </a14:m>
                          <a:endParaRPr lang="en-US" sz="2000" b="1" i="1"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Learning Rate</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6"/>
                      </a:ext>
                    </a:extLst>
                  </a:tr>
                  <a:tr h="562085">
                    <a:tc>
                      <a:txBody>
                        <a:bodyPr/>
                        <a:lstStyle/>
                        <a:p>
                          <a:pPr marL="0" marR="0" indent="0" algn="ctr" defTabSz="914400" rtl="0" eaLnBrk="1" latinLnBrk="1" hangingPunct="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kern="1200" dirty="0" smtClean="0">
                                    <a:solidFill>
                                      <a:schemeClr val="tx1"/>
                                    </a:solidFill>
                                    <a:effectLst/>
                                    <a:latin typeface="Cambria Math" panose="02040503050406030204" pitchFamily="18" charset="0"/>
                                  </a:rPr>
                                  <m:t>𝜆</m:t>
                                </m:r>
                              </m:oMath>
                            </m:oMathPara>
                          </a14:m>
                          <a:endParaRPr lang="en-US" sz="2000" b="1" i="1"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Regularization Parameters</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7"/>
                      </a:ext>
                    </a:extLst>
                  </a:tr>
                  <a:tr h="546984">
                    <a:tc>
                      <a:txBody>
                        <a:bodyPr/>
                        <a:lstStyle/>
                        <a:p>
                          <a:pPr marL="0" marR="0" indent="0" algn="ctr" defTabSz="914400" rtl="0" eaLnBrk="1" latinLnBrk="1" hangingPunct="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kern="1200" dirty="0" smtClean="0">
                                    <a:solidFill>
                                      <a:schemeClr val="tx1"/>
                                    </a:solidFill>
                                    <a:effectLst/>
                                    <a:latin typeface="Cambria Math" panose="02040503050406030204" pitchFamily="18" charset="0"/>
                                  </a:rPr>
                                  <m:t>𝐿</m:t>
                                </m:r>
                              </m:oMath>
                            </m:oMathPara>
                          </a14:m>
                          <a:endParaRPr lang="en-US" sz="2000" b="1" i="1" kern="1200" dirty="0">
                            <a:solidFill>
                              <a:schemeClr val="tx1"/>
                            </a:solidFill>
                            <a:effectLst/>
                            <a:latin typeface="+mj-lt"/>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pPr>
                          <a:r>
                            <a:rPr lang="en-US"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Loss Function</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8"/>
                      </a:ext>
                    </a:extLst>
                  </a:tr>
                </a:tbl>
              </a:graphicData>
            </a:graphic>
          </p:graphicFrame>
        </mc:Choice>
        <mc:Fallback xmlns="">
          <p:graphicFrame>
            <p:nvGraphicFramePr>
              <p:cNvPr id="4" name="Content Placeholder 4"/>
              <p:cNvGraphicFramePr/>
              <p:nvPr>
                <p:extLst>
                  <p:ext uri="{D42A27DB-BD31-4B8C-83A1-F6EECF244321}">
                    <p14:modId xmlns:p14="http://schemas.microsoft.com/office/powerpoint/2010/main" val="281292100"/>
                  </p:ext>
                </p:extLst>
              </p:nvPr>
            </p:nvGraphicFramePr>
            <p:xfrm>
              <a:off x="152400" y="1374140"/>
              <a:ext cx="9601199" cy="5026657"/>
            </p:xfrm>
            <a:graphic>
              <a:graphicData uri="http://schemas.openxmlformats.org/drawingml/2006/table">
                <a:tbl>
                  <a:tblPr firstRow="1" firstCol="1" bandRow="1">
                    <a:tableStyleId>{3B4B98B0-60AC-42C2-AFA5-B58CD77FA1E5}</a:tableStyleId>
                  </a:tblPr>
                  <a:tblGrid>
                    <a:gridCol w="1346824">
                      <a:extLst>
                        <a:ext uri="{9D8B030D-6E8A-4147-A177-3AD203B41FA5}">
                          <a16:colId xmlns:a16="http://schemas.microsoft.com/office/drawing/2014/main" val="20000"/>
                        </a:ext>
                      </a:extLst>
                    </a:gridCol>
                    <a:gridCol w="8254375">
                      <a:extLst>
                        <a:ext uri="{9D8B030D-6E8A-4147-A177-3AD203B41FA5}">
                          <a16:colId xmlns:a16="http://schemas.microsoft.com/office/drawing/2014/main" val="20001"/>
                        </a:ext>
                      </a:extLst>
                    </a:gridCol>
                  </a:tblGrid>
                  <a:tr h="546984">
                    <a:tc>
                      <a:txBody>
                        <a:bodyPr/>
                        <a:lstStyle/>
                        <a:p>
                          <a:endParaRPr lang="en-US"/>
                        </a:p>
                      </a:txBody>
                      <a:tcPr marL="68580" marR="68580" marT="0" anchor="ctr">
                        <a:lnB w="12700" cmpd="sng">
                          <a:noFill/>
                        </a:lnB>
                        <a:blipFill>
                          <a:blip r:embed="rId4"/>
                          <a:stretch>
                            <a:fillRect t="-1111" r="-613575" b="-818889"/>
                          </a:stretch>
                        </a:blipFill>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a:cs typeface="Calibri" panose="020F0502020204030204" pitchFamily="34" charset="0"/>
                            </a:rPr>
                            <a:t>Input Variables</a:t>
                          </a:r>
                          <a:endParaRPr lang="en-US" sz="1600" b="0" kern="1200" dirty="0">
                            <a:solidFill>
                              <a:schemeClr val="tx1"/>
                            </a:solidFill>
                            <a:effectLst/>
                            <a:latin typeface="Calibri" panose="020F0502020204030204" pitchFamily="34" charset="0"/>
                            <a:ea typeface="Rix모던고딕 M" panose="02020603020101020101"/>
                            <a:cs typeface="Calibri" panose="020F0502020204030204" pitchFamily="34" charset="0"/>
                          </a:endParaRPr>
                        </a:p>
                      </a:txBody>
                      <a:tcPr marL="68580" marR="68580" marT="0" anchor="ctr">
                        <a:lnB w="12700" cmpd="sng">
                          <a:noFill/>
                        </a:lnB>
                      </a:tcPr>
                    </a:tc>
                    <a:extLst>
                      <a:ext uri="{0D108BD9-81ED-4DB2-BD59-A6C34878D82A}">
                        <a16:rowId xmlns:a16="http://schemas.microsoft.com/office/drawing/2014/main" val="10000"/>
                      </a:ext>
                    </a:extLst>
                  </a:tr>
                  <a:tr h="591334">
                    <a:tc>
                      <a:txBody>
                        <a:bodyPr/>
                        <a:lstStyle/>
                        <a:p>
                          <a:endParaRPr lang="en-US"/>
                        </a:p>
                      </a:txBody>
                      <a:tcPr marL="68580" marR="68580" marT="0" anchor="ctr">
                        <a:lnT w="12700" cmpd="sng">
                          <a:noFill/>
                        </a:lnT>
                        <a:blipFill>
                          <a:blip r:embed="rId4"/>
                          <a:stretch>
                            <a:fillRect t="-93814" r="-613575" b="-659794"/>
                          </a:stretch>
                        </a:blipFill>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Weight</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lnT w="12700" cmpd="sng">
                          <a:noFill/>
                        </a:lnT>
                      </a:tcPr>
                    </a:tc>
                    <a:extLst>
                      <a:ext uri="{0D108BD9-81ED-4DB2-BD59-A6C34878D82A}">
                        <a16:rowId xmlns:a16="http://schemas.microsoft.com/office/drawing/2014/main" val="10001"/>
                      </a:ext>
                    </a:extLst>
                  </a:tr>
                  <a:tr h="546984">
                    <a:tc>
                      <a:txBody>
                        <a:bodyPr/>
                        <a:lstStyle/>
                        <a:p>
                          <a:endParaRPr lang="en-US"/>
                        </a:p>
                      </a:txBody>
                      <a:tcPr marL="68580" marR="68580" marT="0" anchor="ctr">
                        <a:blipFill>
                          <a:blip r:embed="rId4"/>
                          <a:stretch>
                            <a:fillRect t="-208889" r="-613575" b="-611111"/>
                          </a:stretch>
                        </a:blipFill>
                      </a:tcPr>
                    </a:tc>
                    <a:tc>
                      <a:txBody>
                        <a:bodyPr/>
                        <a:lstStyle/>
                        <a:p>
                          <a:pPr marL="0" marR="0" indent="0" algn="l" defTabSz="914400" rtl="0" eaLnBrk="1" latinLnBrk="1" hangingPunct="1">
                            <a:lnSpc>
                              <a:spcPct val="150000"/>
                            </a:lnSpc>
                            <a:spcBef>
                              <a:spcPts val="0"/>
                            </a:spcBef>
                            <a:spcAft>
                              <a:spcPts val="0"/>
                            </a:spcAft>
                            <a:tabLst>
                              <a:tab pos="1052195" algn="l"/>
                            </a:tabLs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High-Order </a:t>
                          </a:r>
                          <a:r>
                            <a:rPr lang="en-US"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Terms</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2"/>
                      </a:ext>
                    </a:extLst>
                  </a:tr>
                  <a:tr h="546984">
                    <a:tc>
                      <a:txBody>
                        <a:bodyPr/>
                        <a:lstStyle/>
                        <a:p>
                          <a:endParaRPr lang="en-US"/>
                        </a:p>
                      </a:txBody>
                      <a:tcPr marL="68580" marR="68580" marT="0" anchor="ctr">
                        <a:blipFill>
                          <a:blip r:embed="rId4"/>
                          <a:stretch>
                            <a:fillRect t="-312360" r="-613575" b="-517978"/>
                          </a:stretch>
                        </a:blipFill>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Bias Terms</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3"/>
                      </a:ext>
                    </a:extLst>
                  </a:tr>
                  <a:tr h="546984">
                    <a:tc>
                      <a:txBody>
                        <a:bodyPr/>
                        <a:lstStyle/>
                        <a:p>
                          <a:endParaRPr lang="en-US"/>
                        </a:p>
                      </a:txBody>
                      <a:tcPr marL="68580" marR="68580" marT="0" anchor="ctr">
                        <a:blipFill>
                          <a:blip r:embed="rId4"/>
                          <a:stretch>
                            <a:fillRect t="-407778" r="-613575" b="-412222"/>
                          </a:stretch>
                        </a:blipFill>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Activation Function</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4"/>
                      </a:ext>
                    </a:extLst>
                  </a:tr>
                  <a:tr h="546984">
                    <a:tc>
                      <a:txBody>
                        <a:bodyPr/>
                        <a:lstStyle/>
                        <a:p>
                          <a:endParaRPr lang="en-US"/>
                        </a:p>
                      </a:txBody>
                      <a:tcPr marL="68580" marR="68580" marT="0" anchor="ctr">
                        <a:blipFill>
                          <a:blip r:embed="rId4"/>
                          <a:stretch>
                            <a:fillRect t="-507778" r="-613575" b="-312222"/>
                          </a:stretch>
                        </a:blipFill>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Output Variables</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5"/>
                      </a:ext>
                    </a:extLst>
                  </a:tr>
                  <a:tr h="591334">
                    <a:tc>
                      <a:txBody>
                        <a:bodyPr/>
                        <a:lstStyle/>
                        <a:p>
                          <a:endParaRPr lang="en-US"/>
                        </a:p>
                      </a:txBody>
                      <a:tcPr marL="68580" marR="68580" marT="0" anchor="ctr">
                        <a:blipFill>
                          <a:blip r:embed="rId4"/>
                          <a:stretch>
                            <a:fillRect t="-563918" r="-613575" b="-189691"/>
                          </a:stretch>
                        </a:blipFill>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Learning Rate</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6"/>
                      </a:ext>
                    </a:extLst>
                  </a:tr>
                  <a:tr h="562085">
                    <a:tc>
                      <a:txBody>
                        <a:bodyPr/>
                        <a:lstStyle/>
                        <a:p>
                          <a:endParaRPr lang="en-US"/>
                        </a:p>
                      </a:txBody>
                      <a:tcPr marL="68580" marR="68580" marT="0" anchor="ctr">
                        <a:blipFill>
                          <a:blip r:embed="rId4"/>
                          <a:stretch>
                            <a:fillRect t="-700000" r="-613575" b="-100000"/>
                          </a:stretch>
                        </a:blipFill>
                      </a:tcPr>
                    </a:tc>
                    <a:tc>
                      <a:txBody>
                        <a:bodyPr/>
                        <a:lstStyle/>
                        <a:p>
                          <a:pPr marL="0" marR="0" indent="0" algn="l" defTabSz="914400" rtl="0" eaLnBrk="1" latinLnBrk="1" hangingPunct="1">
                            <a:lnSpc>
                              <a:spcPct val="150000"/>
                            </a:lnSpc>
                            <a:spcBef>
                              <a:spcPts val="0"/>
                            </a:spcBef>
                            <a:spcAft>
                              <a:spcPts val="0"/>
                            </a:spcAft>
                          </a:pPr>
                          <a:r>
                            <a:rPr lang="vi-VN"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Regularization Parameters</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7"/>
                      </a:ext>
                    </a:extLst>
                  </a:tr>
                  <a:tr h="546984">
                    <a:tc>
                      <a:txBody>
                        <a:bodyPr/>
                        <a:lstStyle/>
                        <a:p>
                          <a:endParaRPr lang="en-US"/>
                        </a:p>
                      </a:txBody>
                      <a:tcPr marL="68580" marR="68580" marT="0" anchor="ctr">
                        <a:blipFill>
                          <a:blip r:embed="rId4"/>
                          <a:stretch>
                            <a:fillRect t="-817778" r="-613575" b="-2222"/>
                          </a:stretch>
                        </a:blipFill>
                      </a:tcPr>
                    </a:tc>
                    <a:tc>
                      <a:txBody>
                        <a:bodyPr/>
                        <a:lstStyle/>
                        <a:p>
                          <a:pPr marL="0" marR="0" indent="0" algn="l" defTabSz="914400" rtl="0" eaLnBrk="1" latinLnBrk="1" hangingPunct="1">
                            <a:lnSpc>
                              <a:spcPct val="150000"/>
                            </a:lnSpc>
                            <a:spcBef>
                              <a:spcPts val="0"/>
                            </a:spcBef>
                            <a:spcAft>
                              <a:spcPts val="0"/>
                            </a:spcAft>
                          </a:pPr>
                          <a:r>
                            <a:rPr lang="en-US"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Loss Function</a:t>
                          </a:r>
                          <a:endParaRPr 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8"/>
                      </a:ext>
                    </a:extLst>
                  </a:tr>
                </a:tbl>
              </a:graphicData>
            </a:graphic>
          </p:graphicFrame>
        </mc:Fallback>
      </mc:AlternateContent>
      <p:graphicFrame>
        <p:nvGraphicFramePr>
          <p:cNvPr id="3" name="Object 2">
            <a:hlinkClick r:id="" action="ppaction://ole?verb=0"/>
          </p:cNvPr>
          <p:cNvGraphicFramePr>
            <a:graphicFrameLocks noChangeAspect="1"/>
          </p:cNvGraphicFramePr>
          <p:nvPr/>
        </p:nvGraphicFramePr>
        <p:xfrm>
          <a:off x="5181600" y="3321050"/>
          <a:ext cx="914400" cy="215900"/>
        </p:xfrm>
        <a:graphic>
          <a:graphicData uri="http://schemas.openxmlformats.org/presentationml/2006/ole">
            <mc:AlternateContent xmlns:mc="http://schemas.openxmlformats.org/markup-compatibility/2006">
              <mc:Choice xmlns:v="urn:schemas-microsoft-com:vml" Requires="v">
                <p:oleObj spid="_x0000_s2068" r:id="rId5" imgW="914400" imgH="215900" progId="Equation.KSEE3">
                  <p:embed/>
                </p:oleObj>
              </mc:Choice>
              <mc:Fallback>
                <p:oleObj r:id="rId5" imgW="914400" imgH="215900" progId="Equation.KSEE3">
                  <p:embed/>
                  <p:pic>
                    <p:nvPicPr>
                      <p:cNvPr id="3" name="Object 2">
                        <a:hlinkClick r:id="" action="ppaction://ole?verb=0"/>
                      </p:cNvPr>
                      <p:cNvPicPr/>
                      <p:nvPr/>
                    </p:nvPicPr>
                    <p:blipFill>
                      <a:blip r:embed="rId6"/>
                      <a:stretch>
                        <a:fillRect/>
                      </a:stretch>
                    </p:blipFill>
                    <p:spPr>
                      <a:xfrm>
                        <a:off x="5181600" y="3321050"/>
                        <a:ext cx="914400" cy="215900"/>
                      </a:xfrm>
                      <a:prstGeom prst="rect">
                        <a:avLst/>
                      </a:prstGeom>
                    </p:spPr>
                  </p:pic>
                </p:oleObj>
              </mc:Fallback>
            </mc:AlternateContent>
          </a:graphicData>
        </a:graphic>
      </p:graphicFrame>
      <p:graphicFrame>
        <p:nvGraphicFramePr>
          <p:cNvPr id="43" name="Object 42">
            <a:hlinkClick r:id="" action="ppaction://ole?verb=0"/>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2069" r:id="rId7" imgW="914400" imgH="215900" progId="Equation.KSEE3">
                  <p:embed/>
                </p:oleObj>
              </mc:Choice>
              <mc:Fallback>
                <p:oleObj r:id="rId7" imgW="914400" imgH="215900" progId="Equation.KSEE3">
                  <p:embed/>
                  <p:pic>
                    <p:nvPicPr>
                      <p:cNvPr id="43" name="Object 42">
                        <a:hlinkClick r:id="" action="ppaction://ole?verb=0"/>
                      </p:cNvPr>
                      <p:cNvPicPr/>
                      <p:nvPr/>
                    </p:nvPicPr>
                    <p:blipFill>
                      <a:blip r:embed="rId6"/>
                      <a:stretch>
                        <a:fillRect/>
                      </a:stretch>
                    </p:blipFill>
                    <p:spPr>
                      <a:xfrm>
                        <a:off x="4495800" y="3321050"/>
                        <a:ext cx="914400" cy="2159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3</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 M</a:t>
            </a:r>
            <a:r>
              <a:rPr lang="vi-VN" alt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ethodology</a:t>
            </a: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37820" y="502983"/>
            <a:ext cx="9230360" cy="3553280"/>
          </a:xfrm>
          <a:prstGeom prst="rect">
            <a:avLst/>
          </a:prstGeom>
          <a:noFill/>
        </p:spPr>
        <p:txBody>
          <a:bodyPr wrap="square">
            <a:spAutoFit/>
          </a:bodyPr>
          <a:lstStyle/>
          <a:p>
            <a:pPr fontAlgn="base">
              <a:lnSpc>
                <a:spcPct val="200000"/>
              </a:lnSpc>
            </a:pPr>
            <a:r>
              <a:rPr lang="en-US" altLang="ko-KR" sz="2400" b="1">
                <a:solidFill>
                  <a:srgbClr val="0070C0"/>
                </a:solidFill>
                <a:latin typeface="Calibri" panose="020F0502020204030204" pitchFamily="34" charset="0"/>
                <a:ea typeface="Calibri" panose="020F0502020204030204" pitchFamily="34" charset="0"/>
                <a:cs typeface="Calibri" panose="020F0502020204030204" pitchFamily="34" charset="0"/>
              </a:rPr>
              <a:t>“ HOON </a:t>
            </a: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function ”</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a:ea typeface="Rix모던고딕 L" panose="02020603020101020101" pitchFamily="18" charset="-127"/>
                <a:cs typeface="조선일보명조" pitchFamily="18" charset="-127"/>
              </a:rPr>
              <a:t> High-order neural networks (HOONs) provide a powerful extension to traditional neural networks by incorporating higher-order combinations of input features. This allows them to capture more complex relationships within the data, potentially leading to better performance on tasks with intricate dependencies. However, this increased power comes with additional computational costs and the risk of overfitting, necessitating careful design and regularization.</a:t>
            </a:r>
            <a:endParaRPr lang="en-US" altLang="ko-KR" sz="2000" dirty="0">
              <a:ea typeface="Rix모던고딕 L" panose="02020603020101020101" pitchFamily="18" charset="-127"/>
              <a:cs typeface="조선일보명조" pitchFamily="18" charset="-127"/>
            </a:endParaRPr>
          </a:p>
        </p:txBody>
      </p:sp>
      <p:sp>
        <p:nvSpPr>
          <p:cNvPr id="7" name="Rectangle 2"/>
          <p:cNvSpPr>
            <a:spLocks noChangeArrowheads="1"/>
          </p:cNvSpPr>
          <p:nvPr/>
        </p:nvSpPr>
        <p:spPr bwMode="auto">
          <a:xfrm>
            <a:off x="1143000" y="41910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7</a:t>
            </a:fld>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3</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 Methodology</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278" y="138684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8</a:t>
            </a:fld>
            <a:endParaRPr lang="en-GB" dirty="0"/>
          </a:p>
        </p:txBody>
      </p:sp>
      <mc:AlternateContent xmlns:mc="http://schemas.openxmlformats.org/markup-compatibility/2006" xmlns:a14="http://schemas.microsoft.com/office/drawing/2010/main">
        <mc:Choice Requires="a14">
          <p:sp>
            <p:nvSpPr>
              <p:cNvPr id="8" name="object 2"/>
              <p:cNvSpPr txBox="1"/>
              <p:nvPr/>
            </p:nvSpPr>
            <p:spPr>
              <a:xfrm>
                <a:off x="404062" y="838200"/>
                <a:ext cx="9097874" cy="6607706"/>
              </a:xfrm>
              <a:prstGeom prst="rect">
                <a:avLst/>
              </a:prstGeom>
            </p:spPr>
            <p:txBody>
              <a:bodyPr vert="horz" wrap="square" lIns="0" tIns="12700" rIns="0" bIns="0" rtlCol="0">
                <a:spAutoFit/>
              </a:bodyPr>
              <a:lstStyle/>
              <a:p>
                <a:pPr marL="12065" algn="just">
                  <a:spcBef>
                    <a:spcPts val="600"/>
                  </a:spcBef>
                  <a:spcAft>
                    <a:spcPts val="600"/>
                  </a:spcAft>
                  <a:buClr>
                    <a:srgbClr val="001F5F"/>
                  </a:buClr>
                  <a:tabLst>
                    <a:tab pos="297815" algn="l"/>
                  </a:tabLst>
                </a:pPr>
                <a:r>
                  <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“Model Formulation” – </a:t>
                </a:r>
                <a:r>
                  <a:rPr lang="en-US" sz="2400" b="1" spc="-5">
                    <a:solidFill>
                      <a:srgbClr val="0070C0"/>
                    </a:solidFill>
                    <a:latin typeface="Calibri" panose="020F0502020204030204" pitchFamily="34" charset="0"/>
                    <a:ea typeface="Calibri" panose="020F0502020204030204" pitchFamily="34" charset="0"/>
                    <a:cs typeface="Calibri" panose="020F0502020204030204" pitchFamily="34" charset="0"/>
                  </a:rPr>
                  <a:t>The HOON </a:t>
                </a:r>
                <a:r>
                  <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model:</a:t>
                </a:r>
              </a:p>
              <a:p>
                <a:pPr marL="342900" indent="-342900" algn="just" fontAlgn="base">
                  <a:spcBef>
                    <a:spcPts val="600"/>
                  </a:spcBef>
                  <a:spcAft>
                    <a:spcPts val="600"/>
                  </a:spcAft>
                  <a:buFont typeface="Arial" panose="020B0604020202020204" pitchFamily="34" charset="0"/>
                  <a:buChar char="•"/>
                </a:pPr>
                <a:r>
                  <a:rPr lang="en-US" altLang="vi-VN" sz="1500" dirty="0">
                    <a:latin typeface="+mj-lt"/>
                    <a:ea typeface="Calibri" panose="020F0502020204030204" pitchFamily="34" charset="0"/>
                    <a:cs typeface="Calibri" panose="020F0502020204030204" pitchFamily="34" charset="0"/>
                  </a:rPr>
                  <a:t>Weighted Sum with Bias</a:t>
                </a:r>
                <a14:m>
                  <m:oMath xmlns:m="http://schemas.openxmlformats.org/officeDocument/2006/math">
                    <m:r>
                      <a:rPr lang="en-US" altLang="vi-VN" sz="1500" b="0" i="0" dirty="0">
                        <a:latin typeface="Cambria Math" panose="02040503050406030204" pitchFamily="18" charset="0"/>
                        <a:ea typeface="Calibri" panose="020F0502020204030204" pitchFamily="34" charset="0"/>
                        <a:cs typeface="Cambria Math" panose="02040503050406030204" pitchFamily="18" charset="0"/>
                      </a:rPr>
                      <m:t> </m:t>
                    </m:r>
                    <m:sSub>
                      <m:sSubPr>
                        <m:ctrlPr>
                          <a:rPr lang="en-US" altLang="vi-VN" sz="1500" i="1" dirty="0">
                            <a:latin typeface="Cambria Math" panose="02040503050406030204" pitchFamily="18" charset="0"/>
                            <a:ea typeface="Calibri" panose="020F0502020204030204" pitchFamily="34" charset="0"/>
                            <a:cs typeface="Cambria Math" panose="02040503050406030204" pitchFamily="18" charset="0"/>
                          </a:rPr>
                        </m:ctrlPr>
                      </m:sSubPr>
                      <m:e>
                        <m:r>
                          <a:rPr lang="en-US" altLang="vi-VN" sz="1500" b="0" i="0" dirty="0">
                            <a:latin typeface="Cambria Math" panose="02040503050406030204" pitchFamily="18" charset="0"/>
                            <a:ea typeface="Calibri" panose="020F0502020204030204" pitchFamily="34" charset="0"/>
                            <a:cs typeface="Cambria Math" panose="02040503050406030204" pitchFamily="18" charset="0"/>
                          </a:rPr>
                          <m:t>(</m:t>
                        </m:r>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rPr>
                          <m:t>z</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rPr>
                          <m:t>i</m:t>
                        </m:r>
                      </m:sub>
                    </m:sSub>
                    <m:r>
                      <a:rPr lang="en-US" altLang="vi-VN" sz="1500" b="0" i="0" dirty="0">
                        <a:latin typeface="Cambria Math" panose="02040503050406030204" pitchFamily="18" charset="0"/>
                        <a:ea typeface="Calibri" panose="020F0502020204030204" pitchFamily="34" charset="0"/>
                        <a:cs typeface="Cambria Math" panose="02040503050406030204" pitchFamily="18" charset="0"/>
                      </a:rPr>
                      <m:t>):</m:t>
                    </m:r>
                  </m:oMath>
                </a14:m>
                <a:endParaRPr lang="en-US" altLang="vi-VN" sz="1500" dirty="0">
                  <a:latin typeface="+mj-lt"/>
                  <a:ea typeface="Calibri" panose="020F0502020204030204" pitchFamily="34" charset="0"/>
                  <a:cs typeface="Calibri" panose="020F0502020204030204" pitchFamily="34" charset="0"/>
                </a:endParaRPr>
              </a:p>
              <a:p>
                <a:pPr indent="0" algn="just" fontAlgn="base">
                  <a:spcBef>
                    <a:spcPts val="600"/>
                  </a:spcBef>
                  <a:spcAft>
                    <a:spcPts val="600"/>
                  </a:spcAft>
                  <a:buFont typeface="Arial" panose="020B0604020202020204" pitchFamily="34" charset="0"/>
                  <a:buNone/>
                </a:pP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z</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a:rPr lang="en-US" altLang="vi-VN" sz="1500" b="0" i="0" dirty="0" smtClean="0">
                                <a:latin typeface="Cambria Math" panose="02040503050406030204" pitchFamily="18" charset="0"/>
                                <a:sym typeface="+mn-ea"/>
                              </a:rPr>
                              <m:t>1</m:t>
                            </m:r>
                          </m:e>
                        </m:d>
                      </m:sup>
                    </m:sSubSup>
                    <m:r>
                      <a:rPr lang="en-US" altLang="vi-VN" sz="1500" b="0" i="0" dirty="0" smtClean="0">
                        <a:latin typeface="Cambria Math" panose="02040503050406030204" pitchFamily="18" charset="0"/>
                        <a:sym typeface="+mn-ea"/>
                      </a:rPr>
                      <m:t>=</m:t>
                    </m:r>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r>
                          <a:rPr lang="en-US" altLang="vi-VN" sz="1500" b="0" i="0" dirty="0" smtClean="0">
                            <a:latin typeface="Cambria Math" panose="02040503050406030204" pitchFamily="18" charset="0"/>
                            <a:sym typeface="+mn-ea"/>
                          </a:rPr>
                          <m:t>=1</m:t>
                        </m:r>
                      </m:sub>
                      <m:sup>
                        <m:r>
                          <m:rPr>
                            <m:sty m:val="p"/>
                          </m:rPr>
                          <a:rPr lang="en-US" altLang="vi-VN" sz="1500" b="0" i="0" dirty="0" smtClean="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w</m:t>
                        </m:r>
                      </m:e>
                      <m:sub>
                        <m:r>
                          <m:rPr>
                            <m:sty m:val="p"/>
                          </m:rPr>
                          <a:rPr lang="en-US" altLang="vi-VN" sz="1500" b="0" i="0" dirty="0" smtClean="0">
                            <a:latin typeface="Cambria Math" panose="02040503050406030204" pitchFamily="18" charset="0"/>
                            <a:sym typeface="+mn-ea"/>
                          </a:rPr>
                          <m:t>ij</m:t>
                        </m:r>
                      </m:sub>
                      <m:sup>
                        <m:r>
                          <a:rPr lang="en-US" altLang="vi-VN" sz="1500" b="0" i="0" dirty="0" smtClean="0">
                            <a:latin typeface="Cambria Math" panose="02040503050406030204" pitchFamily="18" charset="0"/>
                            <a:sym typeface="+mn-ea"/>
                          </a:rPr>
                          <m:t>(1)</m:t>
                        </m:r>
                      </m:sup>
                    </m:sSubSup>
                    <m:sSub>
                      <m:sSubPr>
                        <m:ctrlPr>
                          <a:rPr lang="en-US" altLang="vi-VN" sz="1500" i="1" dirty="0">
                            <a:latin typeface="Cambria Math" panose="02040503050406030204" pitchFamily="18" charset="0"/>
                            <a:ea typeface="Calibri" panose="020F0502020204030204" pitchFamily="34" charset="0"/>
                            <a:cs typeface="Cambria Math" panose="02040503050406030204" pitchFamily="18" charset="0"/>
                            <a:sym typeface="+mn-ea"/>
                          </a:rPr>
                        </m:ctrlPr>
                      </m:sSubPr>
                      <m:e>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w</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j</m:t>
                        </m:r>
                      </m:sub>
                    </m:sSub>
                  </m:oMath>
                </a14:m>
                <a:r>
                  <a:rPr lang="en-US" altLang="en-US" sz="1500" dirty="0">
                    <a:latin typeface="+mj-lt"/>
                    <a:ea typeface="Calibri" panose="020F0502020204030204" pitchFamily="34" charset="0"/>
                    <a:cs typeface="Calibri" panose="020F0502020204030204" pitchFamily="34" charset="0"/>
                  </a:rPr>
                  <a:t> +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a</m:t>
                        </m:r>
                      </m:e>
                      <m:sub>
                        <m:r>
                          <m:rPr>
                            <m:sty m:val="p"/>
                          </m:rPr>
                          <a:rPr lang="en-US" altLang="vi-VN" sz="1500" b="0" i="0" dirty="0" smtClean="0">
                            <a:latin typeface="Cambria Math" panose="02040503050406030204" pitchFamily="18" charset="0"/>
                            <a:sym typeface="+mn-ea"/>
                          </a:rPr>
                          <m:t>j</m:t>
                        </m:r>
                      </m:sub>
                      <m:sup>
                        <m:d>
                          <m:dPr>
                            <m:ctrlPr>
                              <a:rPr lang="en-US" altLang="vi-VN" sz="1500" i="1" dirty="0">
                                <a:latin typeface="Cambria Math" panose="02040503050406030204" pitchFamily="18" charset="0"/>
                                <a:sym typeface="+mn-ea"/>
                              </a:rPr>
                            </m:ctrlPr>
                          </m:dPr>
                          <m:e>
                            <m:r>
                              <a:rPr lang="en-US" altLang="vi-VN" sz="1500" b="0" i="0" dirty="0" smtClean="0">
                                <a:latin typeface="Cambria Math" panose="02040503050406030204" pitchFamily="18" charset="0"/>
                                <a:sym typeface="+mn-ea"/>
                              </a:rPr>
                              <m:t>1</m:t>
                            </m:r>
                          </m:e>
                        </m:d>
                      </m:sup>
                    </m:sSubSup>
                  </m:oMath>
                </a14:m>
                <a:endParaRPr lang="vi-VN" altLang="en-US" sz="1500" dirty="0">
                  <a:latin typeface="+mj-lt"/>
                  <a:ea typeface="Calibri" panose="020F0502020204030204" pitchFamily="34" charset="0"/>
                  <a:cs typeface="Calibri" panose="020F0502020204030204" pitchFamily="34" charset="0"/>
                </a:endParaRPr>
              </a:p>
              <a:p>
                <a:pPr marL="342900" indent="-34290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High-Order Terms:</a:t>
                </a:r>
                <a:endParaRPr lang="en-US" altLang="vi-VN" sz="1500" dirty="0">
                  <a:latin typeface="+mj-lt"/>
                  <a:ea typeface="Calibri" panose="020F0502020204030204" pitchFamily="34" charset="0"/>
                  <a:cs typeface="Calibri" panose="020F0502020204030204" pitchFamily="34" charset="0"/>
                  <a:sym typeface="+mn-ea"/>
                </a:endParaRPr>
              </a:p>
              <a:p>
                <a:pPr indent="0" algn="just" fontAlgn="base">
                  <a:spcBef>
                    <a:spcPts val="600"/>
                  </a:spcBef>
                  <a:spcAft>
                    <a:spcPts val="600"/>
                  </a:spcAft>
                  <a:buFont typeface="Arial" panose="020B0604020202020204" pitchFamily="34" charset="0"/>
                  <a:buNone/>
                </a:pP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z</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a:rPr lang="en-US" altLang="vi-VN" sz="1500" b="0" i="0" dirty="0" smtClean="0">
                                <a:latin typeface="Cambria Math" panose="02040503050406030204" pitchFamily="18" charset="0"/>
                                <a:sym typeface="+mn-ea"/>
                              </a:rPr>
                              <m:t>2</m:t>
                            </m:r>
                          </m:e>
                        </m:d>
                      </m:sup>
                    </m:sSubSup>
                    <m:r>
                      <a:rPr lang="en-US" altLang="vi-VN" sz="1500" b="0" i="0" dirty="0">
                        <a:latin typeface="Cambria Math" panose="02040503050406030204" pitchFamily="18" charset="0"/>
                        <a:sym typeface="+mn-ea"/>
                      </a:rPr>
                      <m:t>=</m:t>
                    </m:r>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r>
                          <a:rPr lang="en-US" altLang="vi-VN" sz="1500" b="0" i="0" dirty="0">
                            <a:latin typeface="Cambria Math" panose="02040503050406030204" pitchFamily="18" charset="0"/>
                            <a:sym typeface="+mn-ea"/>
                          </a:rPr>
                          <m:t>=1</m:t>
                        </m:r>
                      </m:sub>
                      <m:sup>
                        <m:r>
                          <m:rPr>
                            <m:sty m:val="p"/>
                          </m:rPr>
                          <a:rPr lang="en-US" altLang="vi-VN" sz="1500" b="0" i="0" dirty="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smtClean="0">
                            <a:latin typeface="Cambria Math" panose="02040503050406030204" pitchFamily="18" charset="0"/>
                            <a:sym typeface="+mn-ea"/>
                          </a:rPr>
                          <m:t>k</m:t>
                        </m:r>
                        <m:r>
                          <a:rPr lang="en-US" altLang="vi-VN" sz="1500" b="0" i="0" dirty="0">
                            <a:latin typeface="Cambria Math" panose="02040503050406030204" pitchFamily="18" charset="0"/>
                            <a:sym typeface="+mn-ea"/>
                          </a:rPr>
                          <m:t>=</m:t>
                        </m:r>
                        <m:r>
                          <m:rPr>
                            <m:sty m:val="p"/>
                          </m:rPr>
                          <a:rPr lang="en-US" altLang="vi-VN" sz="1500" b="0" i="0" dirty="0" smtClean="0">
                            <a:latin typeface="Cambria Math" panose="02040503050406030204" pitchFamily="18" charset="0"/>
                            <a:sym typeface="+mn-ea"/>
                          </a:rPr>
                          <m:t>j</m:t>
                        </m:r>
                      </m:sub>
                      <m:sup>
                        <m:r>
                          <m:rPr>
                            <m:sty m:val="p"/>
                          </m:rPr>
                          <a:rPr lang="en-US" altLang="vi-VN" sz="1500" b="0" i="0" dirty="0">
                            <a:latin typeface="Cambria Math" panose="02040503050406030204" pitchFamily="18" charset="0"/>
                            <a:sym typeface="+mn-ea"/>
                          </a:rPr>
                          <m:t>n</m:t>
                        </m:r>
                      </m:sup>
                    </m:sSubSup>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ij</m:t>
                        </m:r>
                        <m:r>
                          <m:rPr>
                            <m:sty m:val="p"/>
                          </m:rPr>
                          <a:rPr lang="en-US" altLang="vi-VN" sz="1500" b="0" i="0" dirty="0" smtClean="0">
                            <a:latin typeface="Cambria Math" panose="02040503050406030204" pitchFamily="18" charset="0"/>
                            <a:sym typeface="+mn-ea"/>
                          </a:rPr>
                          <m:t>k</m:t>
                        </m:r>
                      </m:sub>
                      <m:sup>
                        <m:r>
                          <a:rPr lang="en-US" altLang="vi-VN" sz="1500" b="0" i="0" dirty="0">
                            <a:latin typeface="Cambria Math" panose="02040503050406030204" pitchFamily="18" charset="0"/>
                            <a:sym typeface="+mn-ea"/>
                          </a:rPr>
                          <m:t>(</m:t>
                        </m:r>
                        <m:r>
                          <a:rPr lang="en-US" altLang="vi-VN" sz="1500" b="0" i="0" dirty="0" smtClean="0">
                            <a:latin typeface="Cambria Math" panose="02040503050406030204" pitchFamily="18" charset="0"/>
                            <a:sym typeface="+mn-ea"/>
                          </a:rPr>
                          <m:t>2</m:t>
                        </m:r>
                        <m:r>
                          <a:rPr lang="en-US" altLang="vi-VN" sz="1500" b="0" i="0" dirty="0">
                            <a:latin typeface="Cambria Math" panose="02040503050406030204" pitchFamily="18" charset="0"/>
                            <a:sym typeface="+mn-ea"/>
                          </a:rPr>
                          <m:t>)</m:t>
                        </m:r>
                      </m:sup>
                    </m:sSubSup>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smtClean="0">
                            <a:latin typeface="Cambria Math" panose="02040503050406030204" pitchFamily="18" charset="0"/>
                          </a:rPr>
                          <m:t>j</m:t>
                        </m:r>
                      </m:sub>
                    </m:sSub>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smtClean="0">
                            <a:latin typeface="Cambria Math" panose="02040503050406030204" pitchFamily="18" charset="0"/>
                          </a:rPr>
                          <m:t>k</m:t>
                        </m:r>
                      </m:sub>
                    </m:sSub>
                  </m:oMath>
                </a14:m>
                <a:endParaRPr lang="en-US" altLang="vi-VN" sz="1500" dirty="0">
                  <a:latin typeface="+mj-lt"/>
                  <a:ea typeface="Calibri" panose="020F0502020204030204" pitchFamily="34" charset="0"/>
                  <a:cs typeface="Calibri" panose="020F0502020204030204" pitchFamily="34" charset="0"/>
                  <a:sym typeface="+mn-ea"/>
                </a:endParaRPr>
              </a:p>
              <a:p>
                <a:pPr indent="0" algn="just" fontAlgn="base">
                  <a:spcBef>
                    <a:spcPts val="600"/>
                  </a:spcBef>
                  <a:spcAft>
                    <a:spcPts val="600"/>
                  </a:spcAft>
                  <a:buFont typeface="Arial" panose="020B0604020202020204" pitchFamily="34" charset="0"/>
                  <a:buNone/>
                </a:pP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z</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a:rPr lang="en-US" altLang="vi-VN" sz="1500" b="0" i="0" dirty="0" smtClean="0">
                                <a:latin typeface="Cambria Math" panose="02040503050406030204" pitchFamily="18" charset="0"/>
                                <a:sym typeface="+mn-ea"/>
                              </a:rPr>
                              <m:t>3</m:t>
                            </m:r>
                          </m:e>
                        </m:d>
                      </m:sup>
                    </m:sSubSup>
                    <m:r>
                      <a:rPr lang="en-US" altLang="vi-VN" sz="1500" b="0" i="0" dirty="0">
                        <a:latin typeface="Cambria Math" panose="02040503050406030204" pitchFamily="18" charset="0"/>
                        <a:sym typeface="+mn-ea"/>
                      </a:rPr>
                      <m:t>=</m:t>
                    </m:r>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r>
                          <a:rPr lang="en-US" altLang="vi-VN" sz="1500" b="0" i="0" dirty="0">
                            <a:latin typeface="Cambria Math" panose="02040503050406030204" pitchFamily="18" charset="0"/>
                            <a:sym typeface="+mn-ea"/>
                          </a:rPr>
                          <m:t>=1</m:t>
                        </m:r>
                      </m:sub>
                      <m:sup>
                        <m:r>
                          <m:rPr>
                            <m:sty m:val="p"/>
                          </m:rPr>
                          <a:rPr lang="en-US" altLang="vi-VN" sz="1500" b="0" i="0" dirty="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k</m:t>
                        </m:r>
                        <m:r>
                          <a:rPr lang="en-US" altLang="vi-VN" sz="1500" b="0" i="0" dirty="0">
                            <a:latin typeface="Cambria Math" panose="02040503050406030204" pitchFamily="18" charset="0"/>
                            <a:sym typeface="+mn-ea"/>
                          </a:rPr>
                          <m:t>=</m:t>
                        </m:r>
                        <m:r>
                          <m:rPr>
                            <m:sty m:val="p"/>
                          </m:rPr>
                          <a:rPr lang="en-US" altLang="vi-VN" sz="1500" b="0" i="0" dirty="0">
                            <a:latin typeface="Cambria Math" panose="02040503050406030204" pitchFamily="18" charset="0"/>
                            <a:sym typeface="+mn-ea"/>
                          </a:rPr>
                          <m:t>j</m:t>
                        </m:r>
                      </m:sub>
                      <m:sup>
                        <m:r>
                          <m:rPr>
                            <m:sty m:val="p"/>
                          </m:rPr>
                          <a:rPr lang="en-US" altLang="vi-VN" sz="1500" b="0" i="0" dirty="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smtClean="0">
                            <a:latin typeface="Cambria Math" panose="02040503050406030204" pitchFamily="18" charset="0"/>
                            <a:sym typeface="+mn-ea"/>
                          </a:rPr>
                          <m:t>l</m:t>
                        </m:r>
                        <m:r>
                          <a:rPr lang="en-US" altLang="vi-VN" sz="1500" b="0" i="0" dirty="0">
                            <a:latin typeface="Cambria Math" panose="02040503050406030204" pitchFamily="18" charset="0"/>
                            <a:sym typeface="+mn-ea"/>
                          </a:rPr>
                          <m:t>=</m:t>
                        </m:r>
                        <m:r>
                          <m:rPr>
                            <m:sty m:val="p"/>
                          </m:rPr>
                          <a:rPr lang="en-US" altLang="vi-VN" sz="1500" b="0" i="0" dirty="0" smtClean="0">
                            <a:latin typeface="Cambria Math" panose="02040503050406030204" pitchFamily="18" charset="0"/>
                            <a:sym typeface="+mn-ea"/>
                          </a:rPr>
                          <m:t>k</m:t>
                        </m:r>
                      </m:sub>
                      <m:sup>
                        <m:r>
                          <m:rPr>
                            <m:sty m:val="p"/>
                          </m:rPr>
                          <a:rPr lang="en-US" altLang="vi-VN" sz="1500" b="0" i="0" dirty="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ijk</m:t>
                        </m:r>
                        <m:r>
                          <m:rPr>
                            <m:sty m:val="p"/>
                          </m:rPr>
                          <a:rPr lang="en-US" altLang="vi-VN" sz="1500" b="0" i="0" dirty="0" smtClean="0">
                            <a:latin typeface="Cambria Math" panose="02040503050406030204" pitchFamily="18" charset="0"/>
                            <a:sym typeface="+mn-ea"/>
                          </a:rPr>
                          <m:t>l</m:t>
                        </m:r>
                      </m:sub>
                      <m:sup>
                        <m:r>
                          <a:rPr lang="en-US" altLang="vi-VN" sz="1500" b="0" i="0" dirty="0">
                            <a:latin typeface="Cambria Math" panose="02040503050406030204" pitchFamily="18" charset="0"/>
                            <a:sym typeface="+mn-ea"/>
                          </a:rPr>
                          <m:t>(</m:t>
                        </m:r>
                        <m:r>
                          <a:rPr lang="en-US" altLang="vi-VN" sz="1500" b="0" i="0" dirty="0" smtClean="0">
                            <a:latin typeface="Cambria Math" panose="02040503050406030204" pitchFamily="18" charset="0"/>
                            <a:sym typeface="+mn-ea"/>
                          </a:rPr>
                          <m:t>3</m:t>
                        </m:r>
                        <m:r>
                          <a:rPr lang="en-US" altLang="vi-VN" sz="1500" b="0" i="0" dirty="0">
                            <a:latin typeface="Cambria Math" panose="02040503050406030204" pitchFamily="18" charset="0"/>
                            <a:sym typeface="+mn-ea"/>
                          </a:rPr>
                          <m:t>)</m:t>
                        </m:r>
                      </m:sup>
                    </m:sSubSup>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a:latin typeface="Cambria Math" panose="02040503050406030204" pitchFamily="18" charset="0"/>
                          </a:rPr>
                          <m:t>j</m:t>
                        </m:r>
                      </m:sub>
                    </m:sSub>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a:latin typeface="Cambria Math" panose="02040503050406030204" pitchFamily="18" charset="0"/>
                          </a:rPr>
                          <m:t>k</m:t>
                        </m:r>
                      </m:sub>
                    </m:sSub>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smtClean="0">
                            <a:latin typeface="Cambria Math" panose="02040503050406030204" pitchFamily="18" charset="0"/>
                          </a:rPr>
                          <m:t>l</m:t>
                        </m:r>
                      </m:sub>
                    </m:sSub>
                  </m:oMath>
                </a14:m>
                <a:endParaRPr lang="en-US" altLang="vi-VN" sz="1500" dirty="0">
                  <a:latin typeface="+mj-lt"/>
                  <a:ea typeface="Calibri" panose="020F0502020204030204" pitchFamily="34" charset="0"/>
                  <a:cs typeface="Calibri" panose="020F0502020204030204" pitchFamily="34" charset="0"/>
                  <a:sym typeface="+mn-ea"/>
                </a:endParaRPr>
              </a:p>
              <a:p>
                <a:pPr marL="342900" indent="-34290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Hidden Layer </a:t>
                </a:r>
                <a14:m>
                  <m:oMath xmlns:m="http://schemas.openxmlformats.org/officeDocument/2006/math">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l</m:t>
                        </m:r>
                      </m:e>
                    </m:d>
                    <m:r>
                      <a:rPr lang="en-US" altLang="vi-VN" sz="1500" b="0" i="0" dirty="0" smtClean="0">
                        <a:latin typeface="Cambria Math" panose="02040503050406030204" pitchFamily="18" charset="0"/>
                        <a:sym typeface="+mn-ea"/>
                      </a:rPr>
                      <m:t> </m:t>
                    </m:r>
                  </m:oMath>
                </a14:m>
                <a:endParaRPr lang="en-US" altLang="vi-VN" sz="1500" dirty="0">
                  <a:latin typeface="+mj-lt"/>
                  <a:cs typeface="Calibri" panose="020F0502020204030204" pitchFamily="34" charset="0"/>
                  <a:sym typeface="+mn-ea"/>
                </a:endParaRPr>
              </a:p>
              <a:p>
                <a:pPr algn="just" fontAlgn="base">
                  <a:spcBef>
                    <a:spcPts val="600"/>
                  </a:spcBef>
                  <a:spcAft>
                    <a:spcPts val="600"/>
                  </a:spcAft>
                </a:pPr>
                <a14:m>
                  <m:oMath xmlns:m="http://schemas.openxmlformats.org/officeDocument/2006/math">
                    <m:sSubSup>
                      <m:sSubSupPr>
                        <m:ctrlPr>
                          <a:rPr lang="en-US" altLang="vi-VN" sz="1500" i="1" dirty="0" smtClean="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z</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l</m:t>
                            </m:r>
                          </m:e>
                        </m:d>
                      </m:sup>
                    </m:sSubSup>
                  </m:oMath>
                </a14:m>
                <a:r>
                  <a:rPr lang="en-US" altLang="vi-VN" sz="1500" dirty="0">
                    <a:latin typeface="+mj-lt"/>
                    <a:cs typeface="Calibri" panose="020F0502020204030204" pitchFamily="34" charset="0"/>
                    <a:sym typeface="+mn-ea"/>
                  </a:rPr>
                  <a:t> </a:t>
                </a:r>
                <a14:m>
                  <m:oMath xmlns:m="http://schemas.openxmlformats.org/officeDocument/2006/math">
                    <m:r>
                      <a:rPr lang="en-US" altLang="vi-VN" sz="1500" b="0" i="0" dirty="0">
                        <a:latin typeface="Cambria Math" panose="02040503050406030204" pitchFamily="18" charset="0"/>
                        <a:sym typeface="+mn-ea"/>
                      </a:rPr>
                      <m:t>=</m:t>
                    </m:r>
                    <m:sSub>
                      <m:sSubPr>
                        <m:ctrlPr>
                          <a:rPr lang="en-US" altLang="vi-VN" sz="1500" i="1" dirty="0">
                            <a:latin typeface="Cambria Math" panose="02040503050406030204" pitchFamily="18" charset="0"/>
                            <a:sym typeface="+mn-ea"/>
                          </a:rPr>
                        </m:ctrlPr>
                      </m:sSubPr>
                      <m:e>
                        <m:r>
                          <m:rPr>
                            <m:sty m:val="p"/>
                          </m:rPr>
                          <a:rPr lang="en-US" altLang="vi-VN" sz="1500" b="0" i="0" dirty="0" smtClean="0">
                            <a:latin typeface="Cambria Math" panose="02040503050406030204" pitchFamily="18" charset="0"/>
                            <a:sym typeface="+mn-ea"/>
                          </a:rPr>
                          <m:t>Σ</m:t>
                        </m:r>
                      </m:e>
                      <m:sub>
                        <m:r>
                          <m:rPr>
                            <m:sty m:val="p"/>
                          </m:rPr>
                          <a:rPr lang="en-US" altLang="vi-VN" sz="1500" b="0" i="0" dirty="0" smtClean="0">
                            <a:latin typeface="Cambria Math" panose="02040503050406030204" pitchFamily="18" charset="0"/>
                            <a:sym typeface="+mn-ea"/>
                          </a:rPr>
                          <m:t>j</m:t>
                        </m:r>
                      </m:sub>
                    </m:sSub>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ij</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e>
                        </m:d>
                      </m:sup>
                    </m:sSubSup>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a</m:t>
                        </m:r>
                      </m:e>
                      <m:sub>
                        <m:r>
                          <m:rPr>
                            <m:sty m:val="p"/>
                          </m:rPr>
                          <a:rPr lang="en-US" altLang="vi-VN" sz="1500" b="0" i="0" dirty="0">
                            <a:latin typeface="Cambria Math" panose="02040503050406030204" pitchFamily="18" charset="0"/>
                            <a:sym typeface="+mn-ea"/>
                          </a:rPr>
                          <m:t>j</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r>
                              <a:rPr lang="en-US" altLang="vi-VN" sz="1500" b="0" i="0" dirty="0" smtClean="0">
                                <a:latin typeface="Cambria Math" panose="02040503050406030204" pitchFamily="18" charset="0"/>
                                <a:sym typeface="+mn-ea"/>
                              </a:rPr>
                              <m:t>−1</m:t>
                            </m:r>
                          </m:e>
                        </m:d>
                      </m:sup>
                    </m:sSubSup>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b</m:t>
                        </m:r>
                      </m:e>
                      <m:sub>
                        <m:r>
                          <m:rPr>
                            <m:sty m:val="p"/>
                          </m:rPr>
                          <a:rPr lang="en-US" altLang="vi-VN" sz="1500" b="0" i="0" dirty="0" smtClean="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e>
                        </m:d>
                      </m:sup>
                    </m:sSubSup>
                  </m:oMath>
                </a14:m>
                <a:r>
                  <a:rPr lang="en-US" altLang="vi-VN" sz="1500" dirty="0">
                    <a:latin typeface="+mj-lt"/>
                    <a:cs typeface="Calibri" panose="020F0502020204030204" pitchFamily="34" charset="0"/>
                    <a:sym typeface="+mn-ea"/>
                  </a:rPr>
                  <a:t>+ </a:t>
                </a:r>
                <a14:m>
                  <m:oMath xmlns:m="http://schemas.openxmlformats.org/officeDocument/2006/math">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j</m:t>
                        </m:r>
                        <m:r>
                          <a:rPr lang="en-US" altLang="vi-VN" sz="1500" b="0" i="0" dirty="0" smtClean="0">
                            <a:latin typeface="Cambria Math" panose="02040503050406030204" pitchFamily="18" charset="0"/>
                            <a:sym typeface="+mn-ea"/>
                          </a:rPr>
                          <m:t>,</m:t>
                        </m:r>
                        <m:r>
                          <m:rPr>
                            <m:sty m:val="p"/>
                          </m:rPr>
                          <a:rPr lang="en-US" altLang="vi-VN" sz="1500" b="0" i="0" dirty="0" smtClean="0">
                            <a:latin typeface="Cambria Math" panose="02040503050406030204" pitchFamily="18" charset="0"/>
                            <a:sym typeface="+mn-ea"/>
                          </a:rPr>
                          <m:t>k</m:t>
                        </m:r>
                      </m:sub>
                    </m:sSub>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ij</m:t>
                        </m:r>
                        <m:r>
                          <m:rPr>
                            <m:sty m:val="p"/>
                          </m:rPr>
                          <a:rPr lang="en-US" altLang="vi-VN" sz="1500" b="0" i="0" dirty="0" smtClean="0">
                            <a:latin typeface="Cambria Math" panose="02040503050406030204" pitchFamily="18" charset="0"/>
                            <a:sym typeface="+mn-ea"/>
                          </a:rPr>
                          <m:t>k</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e>
                        </m:d>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a</m:t>
                        </m:r>
                      </m:e>
                      <m:sub>
                        <m:r>
                          <m:rPr>
                            <m:sty m:val="p"/>
                          </m:rPr>
                          <a:rPr lang="en-US" altLang="vi-VN" sz="1500" b="0" i="0" dirty="0">
                            <a:latin typeface="Cambria Math" panose="02040503050406030204" pitchFamily="18" charset="0"/>
                            <a:sym typeface="+mn-ea"/>
                          </a:rPr>
                          <m:t>j</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r>
                              <a:rPr lang="en-US" altLang="vi-VN" sz="1500" b="0" i="0" dirty="0">
                                <a:latin typeface="Cambria Math" panose="02040503050406030204" pitchFamily="18" charset="0"/>
                                <a:sym typeface="+mn-ea"/>
                              </a:rPr>
                              <m:t>−1</m:t>
                            </m:r>
                          </m:e>
                        </m:d>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a</m:t>
                        </m:r>
                      </m:e>
                      <m:sub>
                        <m:r>
                          <m:rPr>
                            <m:sty m:val="p"/>
                          </m:rPr>
                          <a:rPr lang="en-US" altLang="vi-VN" sz="1500" b="0" i="0" dirty="0" smtClean="0">
                            <a:latin typeface="Cambria Math" panose="02040503050406030204" pitchFamily="18" charset="0"/>
                            <a:sym typeface="+mn-ea"/>
                          </a:rPr>
                          <m:t>k</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r>
                              <a:rPr lang="en-US" altLang="vi-VN" sz="1500" b="0" i="0" dirty="0">
                                <a:latin typeface="Cambria Math" panose="02040503050406030204" pitchFamily="18" charset="0"/>
                                <a:sym typeface="+mn-ea"/>
                              </a:rPr>
                              <m:t>−1</m:t>
                            </m:r>
                          </m:e>
                        </m:d>
                      </m:sup>
                    </m:sSubSup>
                  </m:oMath>
                </a14:m>
                <a:endParaRPr lang="en-US" altLang="vi-VN" sz="1500" dirty="0">
                  <a:latin typeface="+mj-lt"/>
                  <a:cs typeface="Calibri" panose="020F0502020204030204" pitchFamily="34" charset="0"/>
                  <a:sym typeface="+mn-ea"/>
                </a:endParaRPr>
              </a:p>
              <a:p>
                <a:pPr marL="342900" indent="-34290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Activation Function </a:t>
                </a:r>
                <a:r>
                  <a:rPr lang="en-US" altLang="vi-VN" sz="1500" dirty="0">
                    <a:latin typeface="+mj-lt"/>
                    <a:ea typeface="Calibri" panose="020F0502020204030204" pitchFamily="34" charset="0"/>
                    <a:cs typeface="Calibri" panose="020F0502020204030204" pitchFamily="34" charset="0"/>
                    <a:sym typeface="+mn-ea"/>
                  </a:rPr>
                  <a:t>(</a:t>
                </a:r>
                <a14:m>
                  <m:oMath xmlns:m="http://schemas.openxmlformats.org/officeDocument/2006/math">
                    <m:sSub>
                      <m:sSubPr>
                        <m:ctrlPr>
                          <a:rPr lang="en-US" altLang="vi-VN" sz="1500" i="1" dirty="0">
                            <a:latin typeface="Cambria Math" panose="02040503050406030204" pitchFamily="18" charset="0"/>
                            <a:ea typeface="Calibri" panose="020F0502020204030204" pitchFamily="34" charset="0"/>
                            <a:cs typeface="Cambria Math" panose="02040503050406030204" pitchFamily="18" charset="0"/>
                            <a:sym typeface="+mn-ea"/>
                          </a:rPr>
                        </m:ctrlPr>
                      </m:sSubPr>
                      <m:e>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a</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i</m:t>
                        </m:r>
                      </m:sub>
                    </m:sSub>
                  </m:oMath>
                </a14:m>
                <a:r>
                  <a:rPr lang="en-US" altLang="vi-VN" sz="1500" dirty="0">
                    <a:latin typeface="+mj-lt"/>
                    <a:ea typeface="Calibri" panose="020F0502020204030204" pitchFamily="34" charset="0"/>
                    <a:cs typeface="Calibri" panose="020F0502020204030204" pitchFamily="34" charset="0"/>
                    <a:sym typeface="+mn-ea"/>
                  </a:rPr>
                  <a:t>):</a:t>
                </a:r>
              </a:p>
              <a:p>
                <a:pPr indent="0" algn="just" fontAlgn="base">
                  <a:spcBef>
                    <a:spcPts val="600"/>
                  </a:spcBef>
                  <a:spcAft>
                    <a:spcPts val="600"/>
                  </a:spcAft>
                  <a:buFont typeface="Arial" panose="020B0604020202020204" pitchFamily="34" charset="0"/>
                  <a:buNone/>
                </a:pPr>
                <a14:m>
                  <m:oMath xmlns:m="http://schemas.openxmlformats.org/officeDocument/2006/math">
                    <m:sSub>
                      <m:sSubPr>
                        <m:ctrlPr>
                          <a:rPr lang="en-US" altLang="vi-VN" sz="1500" i="1" dirty="0">
                            <a:latin typeface="Cambria Math" panose="02040503050406030204" pitchFamily="18" charset="0"/>
                            <a:ea typeface="Calibri" panose="020F0502020204030204" pitchFamily="34" charset="0"/>
                            <a:cs typeface="Cambria Math" panose="02040503050406030204" pitchFamily="18" charset="0"/>
                            <a:sym typeface="+mn-ea"/>
                          </a:rPr>
                        </m:ctrlPr>
                      </m:sSubPr>
                      <m:e>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a</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i</m:t>
                        </m:r>
                      </m:sub>
                    </m:sSub>
                  </m:oMath>
                </a14:m>
                <a:r>
                  <a:rPr lang="en-US" altLang="vi-VN" sz="1500" dirty="0">
                    <a:latin typeface="+mj-lt"/>
                    <a:ea typeface="Calibri" panose="020F0502020204030204" pitchFamily="34" charset="0"/>
                    <a:cs typeface="Calibri" panose="020F0502020204030204" pitchFamily="34" charset="0"/>
                    <a:sym typeface="+mn-ea"/>
                  </a:rPr>
                  <a:t> = </a:t>
                </a:r>
                <a14:m>
                  <m:oMath xmlns:m="http://schemas.openxmlformats.org/officeDocument/2006/math">
                    <m:r>
                      <m:rPr>
                        <m:sty m:val="p"/>
                      </m:rPr>
                      <a:rPr lang="en-US" altLang="vi-VN" sz="1500" b="0" i="0" dirty="0" smtClean="0">
                        <a:latin typeface="Cambria Math" panose="02040503050406030204" pitchFamily="18" charset="0"/>
                        <a:sym typeface="+mn-ea"/>
                      </a:rPr>
                      <m:t>f</m:t>
                    </m:r>
                    <m:sSub>
                      <m:sSubPr>
                        <m:ctrlPr>
                          <a:rPr lang="en-US" altLang="vi-VN" sz="1500" i="1" dirty="0" smtClean="0">
                            <a:latin typeface="Cambria Math" panose="02040503050406030204" pitchFamily="18" charset="0"/>
                            <a:ea typeface="Calibri" panose="020F0502020204030204" pitchFamily="34" charset="0"/>
                            <a:cs typeface="Cambria Math" panose="02040503050406030204" pitchFamily="18" charset="0"/>
                            <a:sym typeface="+mn-ea"/>
                          </a:rPr>
                        </m:ctrlPr>
                      </m:sSubPr>
                      <m:e>
                        <m: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m:t>
                        </m:r>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z</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i</m:t>
                        </m:r>
                      </m:sub>
                    </m:sSub>
                    <m: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m:t>
                    </m:r>
                  </m:oMath>
                </a14:m>
                <a:r>
                  <a:rPr lang="en-US" altLang="vi-VN" sz="1500" dirty="0">
                    <a:latin typeface="+mj-lt"/>
                    <a:ea typeface="Calibri" panose="020F0502020204030204" pitchFamily="34" charset="0"/>
                    <a:cs typeface="Calibri" panose="020F0502020204030204" pitchFamily="34" charset="0"/>
                    <a:sym typeface="+mn-ea"/>
                  </a:rPr>
                  <a:t> </a:t>
                </a:r>
              </a:p>
              <a:p>
                <a:pPr marL="342900" indent="-34290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Output Layer </a:t>
                </a:r>
                <a14:m>
                  <m:oMath xmlns:m="http://schemas.openxmlformats.org/officeDocument/2006/math">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y</m:t>
                        </m:r>
                      </m:e>
                    </m:d>
                  </m:oMath>
                </a14:m>
                <a:endParaRPr lang="en-US" altLang="vi-VN" sz="1500" dirty="0">
                  <a:latin typeface="+mj-lt"/>
                  <a:ea typeface="Calibri" panose="020F0502020204030204" pitchFamily="34" charset="0"/>
                  <a:cs typeface="Calibri" panose="020F0502020204030204" pitchFamily="34" charset="0"/>
                  <a:sym typeface="+mn-ea"/>
                </a:endParaRPr>
              </a:p>
              <a:p>
                <a:pPr indent="0" algn="just" fontAlgn="base">
                  <a:spcBef>
                    <a:spcPts val="600"/>
                  </a:spcBef>
                  <a:spcAft>
                    <a:spcPts val="600"/>
                  </a:spcAft>
                  <a:buFont typeface="Arial" panose="020B0604020202020204" pitchFamily="34" charset="0"/>
                  <a:buNone/>
                </a:pPr>
                <a14:m>
                  <m:oMath xmlns:m="http://schemas.openxmlformats.org/officeDocument/2006/math">
                    <m:r>
                      <m:rPr>
                        <m:sty m:val="p"/>
                      </m:rPr>
                      <a:rPr lang="en-US" altLang="vi-VN" sz="1500" b="0" i="0" dirty="0" smtClean="0">
                        <a:latin typeface="Cambria Math" panose="02040503050406030204" pitchFamily="18" charset="0"/>
                        <a:sym typeface="+mn-ea"/>
                      </a:rPr>
                      <m:t>y</m:t>
                    </m:r>
                    <m:r>
                      <a:rPr lang="en-US" altLang="vi-VN" sz="1500" b="0" i="0" dirty="0" smtClean="0">
                        <a:latin typeface="Cambria Math" panose="02040503050406030204" pitchFamily="18" charset="0"/>
                        <a:sym typeface="+mn-ea"/>
                      </a:rPr>
                      <m:t>=</m:t>
                    </m:r>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sub>
                    </m:sSub>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acc>
                          <m:accPr>
                            <m:chr m:val="̇"/>
                            <m:ctrlPr>
                              <a:rPr lang="en-US" altLang="vi-VN" sz="1500" i="1" dirty="0">
                                <a:latin typeface="Cambria Math" panose="02040503050406030204" pitchFamily="18" charset="0"/>
                                <a:sym typeface="+mn-ea"/>
                              </a:rPr>
                            </m:ctrlPr>
                          </m:accPr>
                          <m:e>
                            <m:r>
                              <m:rPr>
                                <m:sty m:val="p"/>
                              </m:rPr>
                              <a:rPr lang="en-US" altLang="vi-VN" sz="1500" b="0" i="0" dirty="0">
                                <a:latin typeface="Cambria Math" panose="02040503050406030204" pitchFamily="18" charset="0"/>
                                <a:sym typeface="+mn-ea"/>
                              </a:rPr>
                              <m:t>i</m:t>
                            </m:r>
                          </m:e>
                        </m:acc>
                      </m:sub>
                      <m:sup>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out</m:t>
                            </m:r>
                          </m:e>
                        </m:d>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a</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e>
                        </m:d>
                      </m:sup>
                    </m:sSubSup>
                    <m:r>
                      <a:rPr lang="en-US" altLang="vi-VN" sz="1500" b="0" i="0" dirty="0">
                        <a:latin typeface="Cambria Math" panose="02040503050406030204" pitchFamily="18" charset="0"/>
                        <a:sym typeface="+mn-ea"/>
                      </a:rPr>
                      <m:t>+</m:t>
                    </m:r>
                    <m:sSup>
                      <m:sSupPr>
                        <m:ctrlPr>
                          <a:rPr lang="en-US" altLang="vi-VN" sz="1500" i="1" dirty="0">
                            <a:latin typeface="Cambria Math" panose="02040503050406030204" pitchFamily="18" charset="0"/>
                            <a:sym typeface="+mn-ea"/>
                          </a:rPr>
                        </m:ctrlPr>
                      </m:sSupPr>
                      <m:e>
                        <m:r>
                          <m:rPr>
                            <m:sty m:val="p"/>
                          </m:rPr>
                          <a:rPr lang="en-US" altLang="vi-VN" sz="1500" b="0" i="0" dirty="0">
                            <a:latin typeface="Cambria Math" panose="02040503050406030204" pitchFamily="18" charset="0"/>
                            <a:sym typeface="+mn-ea"/>
                          </a:rPr>
                          <m:t>b</m:t>
                        </m:r>
                      </m:e>
                      <m:sup>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out</m:t>
                            </m:r>
                          </m:e>
                        </m:d>
                      </m:sup>
                    </m:sSup>
                  </m:oMath>
                </a14:m>
                <a:r>
                  <a:rPr lang="en-US" altLang="vi-VN" sz="1500" dirty="0">
                    <a:latin typeface="+mj-lt"/>
                    <a:ea typeface="Calibri" panose="020F0502020204030204" pitchFamily="34" charset="0"/>
                    <a:cs typeface="Calibri" panose="020F0502020204030204" pitchFamily="34" charset="0"/>
                    <a:sym typeface="+mn-ea"/>
                  </a:rPr>
                  <a:t> </a:t>
                </a:r>
              </a:p>
              <a:p>
                <a:pPr marL="285750" indent="-28575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Regularization Terms </a:t>
                </a:r>
                <a14:m>
                  <m:oMath xmlns:m="http://schemas.openxmlformats.org/officeDocument/2006/math">
                    <m:d>
                      <m:dPr>
                        <m:ctrlPr>
                          <a:rPr lang="en-US" altLang="vi-VN" sz="1500" i="1" dirty="0" smtClean="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λ</m:t>
                        </m:r>
                      </m:e>
                    </m:d>
                  </m:oMath>
                </a14:m>
                <a:endParaRPr lang="en-US" altLang="vi-VN" sz="1500" dirty="0">
                  <a:latin typeface="+mj-lt"/>
                  <a:cs typeface="Calibri" panose="020F0502020204030204" pitchFamily="34" charset="0"/>
                  <a:sym typeface="+mn-ea"/>
                </a:endParaRPr>
              </a:p>
              <a:p>
                <a:pPr algn="just" fontAlgn="base">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altLang="vi-VN" sz="1500" i="1" dirty="0">
                              <a:latin typeface="Cambria Math" panose="02040503050406030204" pitchFamily="18" charset="0"/>
                              <a:sym typeface="+mn-ea"/>
                            </a:rPr>
                          </m:ctrlPr>
                        </m:sSubPr>
                        <m:e>
                          <m:r>
                            <m:rPr>
                              <m:sty m:val="p"/>
                            </m:rPr>
                            <a:rPr lang="en-US" altLang="vi-VN" sz="1500" b="0" i="0" dirty="0" smtClean="0">
                              <a:latin typeface="Cambria Math" panose="02040503050406030204" pitchFamily="18" charset="0"/>
                              <a:sym typeface="+mn-ea"/>
                            </a:rPr>
                            <m:t>L</m:t>
                          </m:r>
                        </m:e>
                        <m:sub>
                          <m:r>
                            <m:rPr>
                              <m:sty m:val="p"/>
                            </m:rPr>
                            <a:rPr lang="en-US" altLang="vi-VN" sz="1500" b="0" i="0" dirty="0" smtClean="0">
                              <a:latin typeface="Cambria Math" panose="02040503050406030204" pitchFamily="18" charset="0"/>
                              <a:sym typeface="+mn-ea"/>
                            </a:rPr>
                            <m:t>total</m:t>
                          </m:r>
                        </m:sub>
                      </m:sSub>
                      <m:r>
                        <a:rPr lang="en-US" altLang="vi-VN" sz="1500" b="0" i="0" dirty="0">
                          <a:latin typeface="Cambria Math" panose="02040503050406030204" pitchFamily="18" charset="0"/>
                          <a:sym typeface="+mn-ea"/>
                        </a:rPr>
                        <m:t>=</m:t>
                      </m:r>
                      <m:r>
                        <m:rPr>
                          <m:sty m:val="p"/>
                        </m:rPr>
                        <a:rPr lang="en-US" altLang="vi-VN" sz="1500" b="0" i="0" dirty="0">
                          <a:latin typeface="Cambria Math" panose="02040503050406030204" pitchFamily="18" charset="0"/>
                          <a:sym typeface="+mn-ea"/>
                        </a:rPr>
                        <m:t>L</m:t>
                      </m:r>
                      <m:r>
                        <a:rPr lang="en-US" altLang="vi-VN" sz="1500" b="0" i="0" dirty="0">
                          <a:latin typeface="Cambria Math" panose="02040503050406030204" pitchFamily="18" charset="0"/>
                          <a:sym typeface="+mn-ea"/>
                        </a:rPr>
                        <m:t>+</m:t>
                      </m:r>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λ</m:t>
                          </m:r>
                        </m:e>
                        <m:sub>
                          <m:r>
                            <a:rPr lang="en-US" altLang="vi-VN" sz="1500" b="0" i="0" dirty="0">
                              <a:latin typeface="Cambria Math" panose="02040503050406030204" pitchFamily="18" charset="0"/>
                              <a:sym typeface="+mn-ea"/>
                            </a:rPr>
                            <m:t>1</m:t>
                          </m:r>
                        </m:sub>
                      </m:sSub>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sub>
                      </m:sSub>
                      <m:d>
                        <m:dPr>
                          <m:begChr m:val="|"/>
                          <m:endChr m:val="|"/>
                          <m:ctrlPr>
                            <a:rPr lang="en-US" altLang="vi-VN" sz="1500" i="1" dirty="0">
                              <a:latin typeface="Cambria Math" panose="02040503050406030204" pitchFamily="18" charset="0"/>
                              <a:sym typeface="+mn-ea"/>
                            </a:rPr>
                          </m:ctrlPr>
                        </m:dPr>
                        <m:e>
                          <m:sSub>
                            <m:sSubPr>
                              <m:ctrlPr>
                                <a:rPr lang="en-US" altLang="vi-VN" sz="1500" i="1" dirty="0">
                                  <a:latin typeface="Cambria Math" panose="02040503050406030204" pitchFamily="18" charset="0"/>
                                  <a:sym typeface="+mn-ea"/>
                                </a:rPr>
                              </m:ctrlPr>
                            </m:sSubPr>
                            <m:e>
                              <m:r>
                                <m:rPr>
                                  <m:sty m:val="p"/>
                                </m:rPr>
                                <a:rPr lang="en-US" altLang="vi-VN" sz="1500" b="0" i="0" dirty="0" smtClean="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m:t>
                              </m:r>
                            </m:sub>
                          </m:sSub>
                        </m:e>
                      </m:d>
                      <m:r>
                        <a:rPr lang="en-US" altLang="vi-VN" sz="1500" b="0" i="0" dirty="0">
                          <a:latin typeface="Cambria Math" panose="02040503050406030204" pitchFamily="18" charset="0"/>
                          <a:sym typeface="+mn-ea"/>
                        </a:rPr>
                        <m:t>+</m:t>
                      </m:r>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λ</m:t>
                          </m:r>
                        </m:e>
                        <m:sub>
                          <m:r>
                            <a:rPr lang="en-US" altLang="vi-VN" sz="1500" b="0" i="0" dirty="0">
                              <a:latin typeface="Cambria Math" panose="02040503050406030204" pitchFamily="18" charset="0"/>
                              <a:sym typeface="+mn-ea"/>
                            </a:rPr>
                            <m:t>2</m:t>
                          </m:r>
                        </m:sub>
                      </m:sSub>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sub>
                      </m:sSub>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m:t>
                          </m:r>
                        </m:sub>
                        <m:sup>
                          <m:r>
                            <a:rPr lang="en-US" altLang="vi-VN" sz="1500" b="0" i="0" dirty="0" smtClean="0">
                              <a:latin typeface="Cambria Math" panose="02040503050406030204" pitchFamily="18" charset="0"/>
                              <a:sym typeface="+mn-ea"/>
                            </a:rPr>
                            <m:t>2</m:t>
                          </m:r>
                        </m:sup>
                      </m:sSubSup>
                    </m:oMath>
                  </m:oMathPara>
                </a14:m>
                <a:endParaRPr lang="en-US" altLang="vi-VN" sz="1500" dirty="0">
                  <a:latin typeface="+mj-lt"/>
                  <a:ea typeface="Calibri" panose="020F0502020204030204" pitchFamily="34" charset="0"/>
                  <a:cs typeface="Calibri" panose="020F0502020204030204" pitchFamily="34" charset="0"/>
                  <a:sym typeface="+mn-ea"/>
                </a:endParaRPr>
              </a:p>
              <a:p>
                <a:pPr marL="342900" indent="-342900" algn="just" fontAlgn="base">
                  <a:spcBef>
                    <a:spcPts val="600"/>
                  </a:spcBef>
                  <a:spcAft>
                    <a:spcPts val="600"/>
                  </a:spcAft>
                  <a:buFont typeface="Arial" panose="020B0604020202020204" pitchFamily="34" charset="0"/>
                  <a:buChar char="•"/>
                </a:pPr>
                <a:endParaRPr lang="en-US" altLang="vi-VN" b="1" spc="-5"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endParaRPr>
              </a:p>
              <a:p>
                <a:pPr marL="342900" indent="-342900" algn="just" fontAlgn="base">
                  <a:spcBef>
                    <a:spcPts val="600"/>
                  </a:spcBef>
                  <a:spcAft>
                    <a:spcPts val="600"/>
                  </a:spcAft>
                  <a:buFont typeface="Arial" panose="020B0604020202020204" pitchFamily="34" charset="0"/>
                  <a:buChar char="•"/>
                </a:pPr>
                <a:endParaRPr lang="en-US" altLang="vi-VN" b="1" spc="-5"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endParaRPr>
              </a:p>
            </p:txBody>
          </p:sp>
        </mc:Choice>
        <mc:Fallback xmlns="">
          <p:sp>
            <p:nvSpPr>
              <p:cNvPr id="8" name="object 2"/>
              <p:cNvSpPr txBox="1">
                <a:spLocks noRot="1" noChangeAspect="1" noMove="1" noResize="1" noEditPoints="1" noAdjustHandles="1" noChangeArrowheads="1" noChangeShapeType="1" noTextEdit="1"/>
              </p:cNvSpPr>
              <p:nvPr/>
            </p:nvSpPr>
            <p:spPr>
              <a:xfrm>
                <a:off x="404062" y="838200"/>
                <a:ext cx="9097874" cy="6607706"/>
              </a:xfrm>
              <a:prstGeom prst="rect">
                <a:avLst/>
              </a:prstGeom>
              <a:blipFill>
                <a:blip r:embed="rId3"/>
                <a:stretch>
                  <a:fillRect l="-1875" t="-1293"/>
                </a:stretch>
              </a:blipFill>
            </p:spPr>
            <p:txBody>
              <a:bodyPr/>
              <a:lstStyle/>
              <a:p>
                <a:r>
                  <a:rPr lang="en-US">
                    <a:noFill/>
                  </a:rPr>
                  <a:t> </a:t>
                </a:r>
              </a:p>
            </p:txBody>
          </p:sp>
        </mc:Fallback>
      </mc:AlternateContent>
      <p:graphicFrame>
        <p:nvGraphicFramePr>
          <p:cNvPr id="3" name="Object 2">
            <a:hlinkClick r:id="" action="ppaction://ole?verb=0"/>
          </p:cNvPr>
          <p:cNvGraphicFramePr>
            <a:graphicFrameLocks noChangeAspect="1"/>
          </p:cNvGraphicFramePr>
          <p:nvPr/>
        </p:nvGraphicFramePr>
        <p:xfrm>
          <a:off x="4724400" y="3428683"/>
          <a:ext cx="101600" cy="88265"/>
        </p:xfrm>
        <a:graphic>
          <a:graphicData uri="http://schemas.openxmlformats.org/presentationml/2006/ole">
            <mc:AlternateContent xmlns:mc="http://schemas.openxmlformats.org/markup-compatibility/2006">
              <mc:Choice xmlns:v="urn:schemas-microsoft-com:vml" Requires="v">
                <p:oleObj spid="_x0000_s3083" r:id="rId4" imgW="101600" imgH="88265" progId="Equation.KSEE3">
                  <p:embed/>
                </p:oleObj>
              </mc:Choice>
              <mc:Fallback>
                <p:oleObj r:id="rId4" imgW="101600" imgH="88265" progId="Equation.KSEE3">
                  <p:embed/>
                  <p:pic>
                    <p:nvPicPr>
                      <p:cNvPr id="3" name="Object 2">
                        <a:hlinkClick r:id="" action="ppaction://ole?verb=0"/>
                      </p:cNvPr>
                      <p:cNvPicPr/>
                      <p:nvPr/>
                    </p:nvPicPr>
                    <p:blipFill>
                      <a:blip r:embed="rId5"/>
                      <a:stretch>
                        <a:fillRect/>
                      </a:stretch>
                    </p:blipFill>
                    <p:spPr>
                      <a:xfrm>
                        <a:off x="4724400" y="3428683"/>
                        <a:ext cx="101600" cy="88265"/>
                      </a:xfrm>
                      <a:prstGeom prst="rect">
                        <a:avLst/>
                      </a:prstGeom>
                    </p:spPr>
                  </p:pic>
                </p:oleObj>
              </mc:Fallback>
            </mc:AlternateContent>
          </a:graphicData>
        </a:graphic>
      </p:graphicFrame>
      <p:pic>
        <p:nvPicPr>
          <p:cNvPr id="9" name="그림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4800" y="1386840"/>
            <a:ext cx="5791200" cy="50139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3070"/>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4. Simulation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DAC796A9-54B9-99B3-A6D0-7475FC35D405}"/>
              </a:ext>
            </a:extLst>
          </p:cNvPr>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7014E76-2D77-C0F0-3131-58184DE7F0E9}"/>
              </a:ext>
            </a:extLst>
          </p:cNvPr>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pPr algn="r"/>
              <a:t>9</a:t>
            </a:fld>
            <a:endParaRPr lang="en-GB" dirty="0"/>
          </a:p>
        </p:txBody>
      </p:sp>
      <p:pic>
        <p:nvPicPr>
          <p:cNvPr id="6" name="그림 5">
            <a:extLst>
              <a:ext uri="{FF2B5EF4-FFF2-40B4-BE49-F238E27FC236}">
                <a16:creationId xmlns:a16="http://schemas.microsoft.com/office/drawing/2014/main" id="{762A7017-8CBA-4B88-9027-BBB587EB7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57" y="3195853"/>
            <a:ext cx="6028843" cy="3364967"/>
          </a:xfrm>
          <a:prstGeom prst="rect">
            <a:avLst/>
          </a:prstGeom>
        </p:spPr>
      </p:pic>
      <p:sp>
        <p:nvSpPr>
          <p:cNvPr id="3" name="직사각형 2">
            <a:extLst>
              <a:ext uri="{FF2B5EF4-FFF2-40B4-BE49-F238E27FC236}">
                <a16:creationId xmlns:a16="http://schemas.microsoft.com/office/drawing/2014/main" id="{4051592D-0909-48CE-A925-D89E303EBDEB}"/>
              </a:ext>
            </a:extLst>
          </p:cNvPr>
          <p:cNvSpPr/>
          <p:nvPr/>
        </p:nvSpPr>
        <p:spPr>
          <a:xfrm>
            <a:off x="333857" y="609600"/>
            <a:ext cx="8686800" cy="2629951"/>
          </a:xfrm>
          <a:prstGeom prst="rect">
            <a:avLst/>
          </a:prstGeom>
        </p:spPr>
        <p:txBody>
          <a:bodyPr wrap="square">
            <a:spAutoFit/>
          </a:bodyPr>
          <a:lstStyle/>
          <a:p>
            <a:pPr fontAlgn="base">
              <a:lnSpc>
                <a:spcPct val="200000"/>
              </a:lnSpc>
            </a:pPr>
            <a:r>
              <a:rPr lang="en-US" altLang="ko-KR" sz="2400" b="1">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“Explanation data frame”</a:t>
            </a:r>
            <a:endParaRPr lang="ko-KR" altLang="en-US" sz="2400" b="1">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a:ea typeface="Rix모던고딕 L" panose="02020603020101020101" pitchFamily="18" charset="-127"/>
                <a:cs typeface="조선일보명조" pitchFamily="18" charset="-127"/>
                <a:sym typeface="+mn-ea"/>
              </a:rPr>
              <a:t>This database includes 500 data points. The data is being collected from a computer to calculate the number of containers being processed per year.  It will be split into 80 and 20 which is 20% of the training data will be used for validation, and the remaining 80% will be used for training.</a:t>
            </a:r>
            <a:endParaRPr lang="en-US" altLang="ko-KR" sz="2000" dirty="0">
              <a:ea typeface="Rix모던고딕 L" panose="02020603020101020101" pitchFamily="18" charset="-127"/>
              <a:cs typeface="조선일보명조" pitchFamily="18" charset="-127"/>
              <a:sym typeface="+mn-ea"/>
            </a:endParaRPr>
          </a:p>
        </p:txBody>
      </p:sp>
    </p:spTree>
    <p:extLst>
      <p:ext uri="{BB962C8B-B14F-4D97-AF65-F5344CB8AC3E}">
        <p14:creationId xmlns:p14="http://schemas.microsoft.com/office/powerpoint/2010/main" val="1725953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64*257"/>
  <p:tag name="TABLE_ENDDRAG_RECT" val="7*109*764*25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764*257"/>
  <p:tag name="TABLE_ENDDRAG_RECT" val="7*109*764*2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TotalTime>
  <Words>1600</Words>
  <Application>Microsoft Office PowerPoint</Application>
  <PresentationFormat>A4 용지(210x297mm)</PresentationFormat>
  <Paragraphs>181</Paragraphs>
  <Slides>19</Slides>
  <Notes>9</Notes>
  <HiddenSlides>0</HiddenSlides>
  <MMClips>0</MMClips>
  <ScaleCrop>false</ScaleCrop>
  <HeadingPairs>
    <vt:vector size="8" baseType="variant">
      <vt:variant>
        <vt:lpstr>사용한 글꼴</vt:lpstr>
      </vt:variant>
      <vt:variant>
        <vt:i4>11</vt:i4>
      </vt:variant>
      <vt:variant>
        <vt:lpstr>테마</vt:lpstr>
      </vt:variant>
      <vt:variant>
        <vt:i4>1</vt:i4>
      </vt:variant>
      <vt:variant>
        <vt:lpstr>포함된 OLE 서버</vt:lpstr>
      </vt:variant>
      <vt:variant>
        <vt:i4>1</vt:i4>
      </vt:variant>
      <vt:variant>
        <vt:lpstr>슬라이드 제목</vt:lpstr>
      </vt:variant>
      <vt:variant>
        <vt:i4>19</vt:i4>
      </vt:variant>
    </vt:vector>
  </HeadingPairs>
  <TitlesOfParts>
    <vt:vector size="32" baseType="lpstr">
      <vt:lpstr>MS Mincho</vt:lpstr>
      <vt:lpstr>Rix고딕 B</vt:lpstr>
      <vt:lpstr>Rix모던고딕 L</vt:lpstr>
      <vt:lpstr>Rix모던고딕 M</vt:lpstr>
      <vt:lpstr>맑은 고딕</vt:lpstr>
      <vt:lpstr>조선일보명조</vt:lpstr>
      <vt:lpstr>Arial</vt:lpstr>
      <vt:lpstr>Calibri</vt:lpstr>
      <vt:lpstr>Cambria Math</vt:lpstr>
      <vt:lpstr>Gill Sans Nova Light</vt:lpstr>
      <vt:lpstr>Times New Roman</vt:lpstr>
      <vt:lpstr>Office Theme</vt:lpstr>
      <vt:lpstr>Equation.KSEE3</vt:lpstr>
      <vt:lpstr>PowerPoint 프레젠테이션</vt:lpstr>
      <vt:lpstr>Contents</vt:lpstr>
      <vt:lpstr>1. Introduction</vt:lpstr>
      <vt:lpstr>1. Introduction</vt:lpstr>
      <vt:lpstr>2. The high-order neural network </vt:lpstr>
      <vt:lpstr>2. The high-order neural network</vt:lpstr>
      <vt:lpstr>3. Methodology</vt:lpstr>
      <vt:lpstr>3. Methodology</vt:lpstr>
      <vt:lpstr>4. Simulation</vt:lpstr>
      <vt:lpstr>4. Stimulation</vt:lpstr>
      <vt:lpstr>5. Result</vt:lpstr>
      <vt:lpstr>5. Result</vt:lpstr>
      <vt:lpstr>5. Result</vt:lpstr>
      <vt:lpstr>5. Result</vt:lpstr>
      <vt:lpstr>5. Result</vt:lpstr>
      <vt:lpstr>6. Conclusion</vt:lpstr>
      <vt:lpstr>References</vt:lpstr>
      <vt:lpstr>Thank you for your attention!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37</cp:revision>
  <dcterms:created xsi:type="dcterms:W3CDTF">2023-06-03T03:35:25Z</dcterms:created>
  <dcterms:modified xsi:type="dcterms:W3CDTF">2024-08-16T05:59:12Z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2023-05-17T00:00:00Z</vt:filetime>
  </property>
  <property fmtid="{D5CDD505-2E9C-101B-9397-08002B2CF9AE}" pid="3" name="Creator">
    <vt:lpwstr>Microsoft® PowerPoint® Microsoft 365용</vt:lpwstr>
  </property>
  <property fmtid="{D5CDD505-2E9C-101B-9397-08002B2CF9AE}" pid="4" name="LastSaved">
    <vt:filetime>2023-06-03T00:00:00Z</vt:filetime>
  </property>
</Properties>
</file>