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C3C0D-CE49-4C1A-BEE1-CDB917F7B2FF}" type="datetimeFigureOut">
              <a:rPr lang="en-IE" smtClean="0"/>
              <a:t>13/12/2019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C8BB-DC8D-4370-BB19-CBF0DAD501B6}" type="slidenum">
              <a:rPr lang="en-IE" smtClean="0"/>
              <a:t>‹#›</a:t>
            </a:fld>
            <a:endParaRPr lang="en-IE"/>
          </a:p>
        </p:txBody>
      </p:sp>
    </p:spTree>
    <p:extLst>
      <p:ext uri="{BB962C8B-B14F-4D97-AF65-F5344CB8AC3E}">
        <p14:creationId xmlns:p14="http://schemas.microsoft.com/office/powerpoint/2010/main" val="220856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11A4-3D2D-4DD2-9C41-54B93D9A03BC}"/>
              </a:ext>
            </a:extLst>
          </p:cNvPr>
          <p:cNvSpPr>
            <a:spLocks noGrp="1"/>
          </p:cNvSpPr>
          <p:nvPr>
            <p:ph type="ctrTitle"/>
          </p:nvPr>
        </p:nvSpPr>
        <p:spPr/>
        <p:txBody>
          <a:bodyPr/>
          <a:lstStyle/>
          <a:p>
            <a:pPr algn="ctr"/>
            <a:r>
              <a:rPr lang="en-IE" dirty="0">
                <a:latin typeface="Constantia "/>
              </a:rPr>
              <a:t>FYP Interim presentation</a:t>
            </a:r>
          </a:p>
        </p:txBody>
      </p:sp>
      <p:sp>
        <p:nvSpPr>
          <p:cNvPr id="3" name="Subtitle 2">
            <a:extLst>
              <a:ext uri="{FF2B5EF4-FFF2-40B4-BE49-F238E27FC236}">
                <a16:creationId xmlns:a16="http://schemas.microsoft.com/office/drawing/2014/main" id="{43600B07-3C2A-4642-802A-BE0ADC491785}"/>
              </a:ext>
            </a:extLst>
          </p:cNvPr>
          <p:cNvSpPr>
            <a:spLocks noGrp="1"/>
          </p:cNvSpPr>
          <p:nvPr>
            <p:ph type="subTitle" idx="1"/>
          </p:nvPr>
        </p:nvSpPr>
        <p:spPr/>
        <p:txBody>
          <a:bodyPr/>
          <a:lstStyle/>
          <a:p>
            <a:pPr algn="ctr"/>
            <a:r>
              <a:rPr lang="en-IE" dirty="0">
                <a:latin typeface="Franklin Gothic Book" panose="020B0503020102020204" pitchFamily="34" charset="0"/>
              </a:rPr>
              <a:t>Michael </a:t>
            </a:r>
            <a:r>
              <a:rPr lang="en-IE" dirty="0" err="1">
                <a:latin typeface="Franklin Gothic Book" panose="020B0503020102020204" pitchFamily="34" charset="0"/>
              </a:rPr>
              <a:t>lenghel</a:t>
            </a:r>
            <a:endParaRPr lang="en-IE" dirty="0">
              <a:latin typeface="Franklin Gothic Book" panose="020B0503020102020204" pitchFamily="34" charset="0"/>
            </a:endParaRPr>
          </a:p>
          <a:p>
            <a:pPr algn="ctr"/>
            <a:r>
              <a:rPr lang="en-IE" dirty="0">
                <a:latin typeface="Franklin Gothic Book" panose="020B0503020102020204" pitchFamily="34" charset="0"/>
              </a:rPr>
              <a:t>dt228</a:t>
            </a:r>
          </a:p>
        </p:txBody>
      </p:sp>
    </p:spTree>
    <p:extLst>
      <p:ext uri="{BB962C8B-B14F-4D97-AF65-F5344CB8AC3E}">
        <p14:creationId xmlns:p14="http://schemas.microsoft.com/office/powerpoint/2010/main" val="298870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fontScale="92500" lnSpcReduction="10000"/>
          </a:bodyPr>
          <a:lstStyle/>
          <a:p>
            <a:r>
              <a:rPr lang="en-IE" dirty="0">
                <a:latin typeface="Franklin Gothic Book" panose="020B0503020102020204" pitchFamily="34" charset="0"/>
              </a:rPr>
              <a:t>The main areas of complexity is within data cleaning, creating high quality topics using the LDA Topic model and applying accurate sentiment scores on each occurrence of a topic within the articles using the sentiment model.</a:t>
            </a:r>
          </a:p>
          <a:p>
            <a:r>
              <a:rPr lang="en-IE" dirty="0">
                <a:latin typeface="Franklin Gothic Book" panose="020B0503020102020204" pitchFamily="34" charset="0"/>
              </a:rPr>
              <a:t>Scale is also an area of concern as the model will need to create topics based on word frequency in over 10,000 articles and on each occurrence of a word within that topic a sentiment score will need to be computed.</a:t>
            </a:r>
          </a:p>
          <a:p>
            <a:r>
              <a:rPr lang="en-IE" dirty="0">
                <a:latin typeface="Franklin Gothic Book" panose="020B0503020102020204" pitchFamily="34" charset="0"/>
              </a:rPr>
              <a:t>The visualisation and evaluation of the topics with their sentiment scores across multiple news companies will also be a point of concern.</a:t>
            </a:r>
          </a:p>
          <a:p>
            <a:endParaRPr lang="en-IE" dirty="0">
              <a:latin typeface="Franklin Gothic Book" panose="020B0503020102020204" pitchFamily="34" charset="0"/>
            </a:endParaRPr>
          </a:p>
          <a:p>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Project Complexity</a:t>
            </a:r>
          </a:p>
        </p:txBody>
      </p:sp>
    </p:spTree>
    <p:extLst>
      <p:ext uri="{BB962C8B-B14F-4D97-AF65-F5344CB8AC3E}">
        <p14:creationId xmlns:p14="http://schemas.microsoft.com/office/powerpoint/2010/main" val="48004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fontScale="85000" lnSpcReduction="20000"/>
          </a:bodyPr>
          <a:lstStyle/>
          <a:p>
            <a:r>
              <a:rPr lang="en-IE" dirty="0">
                <a:latin typeface="Franklin Gothic Book" panose="020B0503020102020204" pitchFamily="34" charset="0"/>
              </a:rPr>
              <a:t>Models that will be created:</a:t>
            </a:r>
          </a:p>
          <a:p>
            <a:pPr lvl="1"/>
            <a:r>
              <a:rPr lang="en-IE" dirty="0">
                <a:latin typeface="Franklin Gothic Book" panose="020B0503020102020204" pitchFamily="34" charset="0"/>
              </a:rPr>
              <a:t>LDA Topic Model.</a:t>
            </a:r>
          </a:p>
          <a:p>
            <a:pPr lvl="1"/>
            <a:r>
              <a:rPr lang="en-IE" dirty="0">
                <a:latin typeface="Franklin Gothic Book" panose="020B0503020102020204" pitchFamily="34" charset="0"/>
              </a:rPr>
              <a:t>Sentiment Topic Model.</a:t>
            </a:r>
          </a:p>
          <a:p>
            <a:r>
              <a:rPr lang="en-IE" dirty="0">
                <a:latin typeface="Franklin Gothic Book" panose="020B0503020102020204" pitchFamily="34" charset="0"/>
              </a:rPr>
              <a:t>Model Requirements:</a:t>
            </a:r>
          </a:p>
          <a:p>
            <a:pPr lvl="1"/>
            <a:r>
              <a:rPr lang="en-IE" dirty="0">
                <a:latin typeface="Franklin Gothic Book" panose="020B0503020102020204" pitchFamily="34" charset="0"/>
              </a:rPr>
              <a:t>Scraping thousands of categorized articles from Irish news companies</a:t>
            </a:r>
          </a:p>
          <a:p>
            <a:pPr lvl="1"/>
            <a:r>
              <a:rPr lang="en-IE" dirty="0">
                <a:latin typeface="Franklin Gothic Book" panose="020B0503020102020204" pitchFamily="34" charset="0"/>
              </a:rPr>
              <a:t>NLP data cleaning techniques such as Tokenization, bigrams, lemmatization, stop-words and many more.</a:t>
            </a:r>
          </a:p>
          <a:p>
            <a:r>
              <a:rPr lang="en-IE" dirty="0">
                <a:latin typeface="Franklin Gothic Book" panose="020B0503020102020204" pitchFamily="34" charset="0"/>
              </a:rPr>
              <a:t>Visualisation Required:</a:t>
            </a:r>
          </a:p>
          <a:p>
            <a:pPr lvl="1"/>
            <a:r>
              <a:rPr lang="en-IE" dirty="0">
                <a:latin typeface="Franklin Gothic Book" panose="020B0503020102020204" pitchFamily="34" charset="0"/>
              </a:rPr>
              <a:t>News company with list of topics and their representative stance scores.</a:t>
            </a:r>
          </a:p>
          <a:p>
            <a:pPr lvl="1"/>
            <a:r>
              <a:rPr lang="en-IE" dirty="0">
                <a:latin typeface="Franklin Gothic Book" panose="020B0503020102020204" pitchFamily="34" charset="0"/>
              </a:rPr>
              <a:t>Overall Media with list of topics and their representative stance scores.</a:t>
            </a:r>
          </a:p>
          <a:p>
            <a:pPr lvl="1"/>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Project Complexity</a:t>
            </a:r>
          </a:p>
        </p:txBody>
      </p:sp>
    </p:spTree>
    <p:extLst>
      <p:ext uri="{BB962C8B-B14F-4D97-AF65-F5344CB8AC3E}">
        <p14:creationId xmlns:p14="http://schemas.microsoft.com/office/powerpoint/2010/main" val="222852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a:bodyPr>
          <a:lstStyle/>
          <a:p>
            <a:r>
              <a:rPr lang="en-IE" dirty="0">
                <a:latin typeface="Franklin Gothic Book" panose="020B0503020102020204" pitchFamily="34" charset="0"/>
              </a:rPr>
              <a:t>The prototype implements a data cleaning algorithm using NLP techniques, the training of the LDA topic model using the “20 news groups data set” and a visualisation of the LDA model. The visualisation contains the words within each created topic as well as how closely linked each topic is to each other. Coherence and perplexity scores also demonstrate the quality of the topics.</a:t>
            </a:r>
          </a:p>
          <a:p>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Demo</a:t>
            </a:r>
          </a:p>
        </p:txBody>
      </p:sp>
    </p:spTree>
    <p:extLst>
      <p:ext uri="{BB962C8B-B14F-4D97-AF65-F5344CB8AC3E}">
        <p14:creationId xmlns:p14="http://schemas.microsoft.com/office/powerpoint/2010/main" val="290300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Demo Visualisation</a:t>
            </a:r>
          </a:p>
        </p:txBody>
      </p:sp>
      <p:pic>
        <p:nvPicPr>
          <p:cNvPr id="2" name="Picture 1">
            <a:extLst>
              <a:ext uri="{FF2B5EF4-FFF2-40B4-BE49-F238E27FC236}">
                <a16:creationId xmlns:a16="http://schemas.microsoft.com/office/drawing/2014/main" id="{A20C3722-502C-481F-99E0-38753D19EC51}"/>
              </a:ext>
            </a:extLst>
          </p:cNvPr>
          <p:cNvPicPr>
            <a:picLocks noChangeAspect="1"/>
          </p:cNvPicPr>
          <p:nvPr/>
        </p:nvPicPr>
        <p:blipFill>
          <a:blip r:embed="rId2"/>
          <a:stretch>
            <a:fillRect/>
          </a:stretch>
        </p:blipFill>
        <p:spPr>
          <a:xfrm>
            <a:off x="1625600" y="1401435"/>
            <a:ext cx="8940800" cy="5456565"/>
          </a:xfrm>
          <a:prstGeom prst="rect">
            <a:avLst/>
          </a:prstGeom>
        </p:spPr>
      </p:pic>
    </p:spTree>
    <p:extLst>
      <p:ext uri="{BB962C8B-B14F-4D97-AF65-F5344CB8AC3E}">
        <p14:creationId xmlns:p14="http://schemas.microsoft.com/office/powerpoint/2010/main" val="43570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a:bodyPr>
          <a:lstStyle/>
          <a:p>
            <a:r>
              <a:rPr lang="en-IE" dirty="0">
                <a:latin typeface="Franklin Gothic Book" panose="020B0503020102020204" pitchFamily="34" charset="0"/>
              </a:rPr>
              <a:t>Combination of:</a:t>
            </a:r>
          </a:p>
          <a:p>
            <a:r>
              <a:rPr lang="en-IE" dirty="0">
                <a:latin typeface="Franklin Gothic Book" panose="020B0503020102020204" pitchFamily="34" charset="0"/>
              </a:rPr>
              <a:t>White-Box</a:t>
            </a:r>
          </a:p>
          <a:p>
            <a:r>
              <a:rPr lang="en-IE" dirty="0">
                <a:latin typeface="Franklin Gothic Book" panose="020B0503020102020204" pitchFamily="34" charset="0"/>
              </a:rPr>
              <a:t>Black-Box</a:t>
            </a:r>
          </a:p>
          <a:p>
            <a:r>
              <a:rPr lang="en-IE" dirty="0">
                <a:latin typeface="Franklin Gothic Book" panose="020B0503020102020204" pitchFamily="34" charset="0"/>
              </a:rPr>
              <a:t>Grey-Box</a:t>
            </a:r>
          </a:p>
          <a:p>
            <a:r>
              <a:rPr lang="en-IE" i="1" dirty="0">
                <a:latin typeface="Franklin Gothic Book" panose="020B0503020102020204" pitchFamily="34" charset="0"/>
              </a:rPr>
              <a:t>Unit, Integration, System and Acceptance Testing</a:t>
            </a:r>
            <a:endParaRPr lang="en-IE" dirty="0">
              <a:latin typeface="Franklin Gothic Book" panose="020B0503020102020204" pitchFamily="34" charset="0"/>
            </a:endParaRPr>
          </a:p>
          <a:p>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Testing</a:t>
            </a:r>
          </a:p>
        </p:txBody>
      </p:sp>
    </p:spTree>
    <p:extLst>
      <p:ext uri="{BB962C8B-B14F-4D97-AF65-F5344CB8AC3E}">
        <p14:creationId xmlns:p14="http://schemas.microsoft.com/office/powerpoint/2010/main" val="370301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a:xfrm>
            <a:off x="1141412" y="2249487"/>
            <a:ext cx="9971347" cy="4039346"/>
          </a:xfrm>
        </p:spPr>
        <p:txBody>
          <a:bodyPr>
            <a:normAutofit fontScale="92500"/>
          </a:bodyPr>
          <a:lstStyle/>
          <a:p>
            <a:r>
              <a:rPr lang="en-IE" dirty="0">
                <a:latin typeface="Franklin Gothic Book" panose="020B0503020102020204" pitchFamily="34" charset="0"/>
              </a:rPr>
              <a:t>Starting development phase of project</a:t>
            </a:r>
          </a:p>
          <a:p>
            <a:r>
              <a:rPr lang="en-IE" dirty="0">
                <a:latin typeface="Franklin Gothic Book" panose="020B0503020102020204" pitchFamily="34" charset="0"/>
              </a:rPr>
              <a:t>Start scraping real Irish newspaper articles within the last number of months</a:t>
            </a:r>
          </a:p>
          <a:p>
            <a:r>
              <a:rPr lang="en-IE" dirty="0">
                <a:latin typeface="Franklin Gothic Book" panose="020B0503020102020204" pitchFamily="34" charset="0"/>
              </a:rPr>
              <a:t>Automatically match imaginary topics created by LDA Topic model to real topics</a:t>
            </a:r>
          </a:p>
          <a:p>
            <a:r>
              <a:rPr lang="en-IE" dirty="0">
                <a:latin typeface="Franklin Gothic Book" panose="020B0503020102020204" pitchFamily="34" charset="0"/>
              </a:rPr>
              <a:t>Implement and train sentiment model with 0, 0.5 and 1 scores from negative to positive</a:t>
            </a:r>
          </a:p>
          <a:p>
            <a:r>
              <a:rPr lang="en-IE" dirty="0">
                <a:latin typeface="Franklin Gothic Book" panose="020B0503020102020204" pitchFamily="34" charset="0"/>
              </a:rPr>
              <a:t>Apply sentiment model on each sentence where a topic word occurred and correlate all occurrence to scores.</a:t>
            </a:r>
          </a:p>
          <a:p>
            <a:endParaRPr lang="en-IE" dirty="0">
              <a:latin typeface="Franklin Gothic Book" panose="020B0503020102020204" pitchFamily="34" charset="0"/>
            </a:endParaRPr>
          </a:p>
          <a:p>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Future Work</a:t>
            </a:r>
          </a:p>
        </p:txBody>
      </p:sp>
    </p:spTree>
    <p:extLst>
      <p:ext uri="{BB962C8B-B14F-4D97-AF65-F5344CB8AC3E}">
        <p14:creationId xmlns:p14="http://schemas.microsoft.com/office/powerpoint/2010/main" val="30358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2" name="Group 10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4" name="TextBox 3">
            <a:extLst>
              <a:ext uri="{FF2B5EF4-FFF2-40B4-BE49-F238E27FC236}">
                <a16:creationId xmlns:a16="http://schemas.microsoft.com/office/drawing/2014/main" id="{C8FE5558-CD4B-47F0-83E5-FF11FE4CDA72}"/>
              </a:ext>
            </a:extLst>
          </p:cNvPr>
          <p:cNvSpPr txBox="1"/>
          <p:nvPr/>
        </p:nvSpPr>
        <p:spPr>
          <a:xfrm>
            <a:off x="1876425" y="1113282"/>
            <a:ext cx="3734941"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a:latin typeface="+mj-lt"/>
                <a:ea typeface="+mj-ea"/>
                <a:cs typeface="+mj-cs"/>
              </a:rPr>
              <a:t>Questions</a:t>
            </a:r>
          </a:p>
        </p:txBody>
      </p:sp>
      <p:sp>
        <p:nvSpPr>
          <p:cNvPr id="158"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E79B64A-3E8A-4E72-97B5-A5BB1A258B24}"/>
              </a:ext>
            </a:extLst>
          </p:cNvPr>
          <p:cNvPicPr>
            <a:picLocks noChangeAspect="1"/>
          </p:cNvPicPr>
          <p:nvPr/>
        </p:nvPicPr>
        <p:blipFill rotWithShape="1">
          <a:blip r:embed="rId4"/>
          <a:srcRect l="130" r="3" b="3"/>
          <a:stretch/>
        </p:blipFill>
        <p:spPr>
          <a:xfrm>
            <a:off x="6421396" y="1136606"/>
            <a:ext cx="4635583" cy="4577297"/>
          </a:xfrm>
          <a:prstGeom prst="rect">
            <a:avLst/>
          </a:prstGeom>
        </p:spPr>
      </p:pic>
    </p:spTree>
    <p:extLst>
      <p:ext uri="{BB962C8B-B14F-4D97-AF65-F5344CB8AC3E}">
        <p14:creationId xmlns:p14="http://schemas.microsoft.com/office/powerpoint/2010/main" val="192255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lnSpcReduction="10000"/>
          </a:bodyPr>
          <a:lstStyle/>
          <a:p>
            <a:r>
              <a:rPr lang="en-IE" dirty="0">
                <a:latin typeface="Franklin Gothic Book" panose="020B0503020102020204" pitchFamily="34" charset="0"/>
              </a:rPr>
              <a:t>The purpose of this project is to create an automatic stance detection algorithm which will detect the position of news companies and overall media in Ireland in regards to specific topics such as Brexit.</a:t>
            </a:r>
          </a:p>
          <a:p>
            <a:r>
              <a:rPr lang="en-IE" dirty="0">
                <a:latin typeface="Franklin Gothic Book" panose="020B0503020102020204" pitchFamily="34" charset="0"/>
              </a:rPr>
              <a:t>The domain area of this project investigates the optimal sourcing, cleaning and processing of Irish newspaper articles and linking both LDA topic modelling and sentiment analysis in order to dynamically create topics and calculate the sentiment scores of the respective news companies.</a:t>
            </a:r>
          </a:p>
          <a:p>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1412" y="696286"/>
            <a:ext cx="9905999" cy="769441"/>
          </a:xfrm>
          <a:prstGeom prst="rect">
            <a:avLst/>
          </a:prstGeom>
          <a:noFill/>
        </p:spPr>
        <p:txBody>
          <a:bodyPr wrap="square" rtlCol="0">
            <a:spAutoFit/>
          </a:bodyPr>
          <a:lstStyle/>
          <a:p>
            <a:pPr algn="ctr"/>
            <a:r>
              <a:rPr lang="en-IE" sz="4400" dirty="0">
                <a:latin typeface="Constantia "/>
              </a:rPr>
              <a:t>Automatic Stance Detection</a:t>
            </a:r>
          </a:p>
        </p:txBody>
      </p:sp>
    </p:spTree>
    <p:extLst>
      <p:ext uri="{BB962C8B-B14F-4D97-AF65-F5344CB8AC3E}">
        <p14:creationId xmlns:p14="http://schemas.microsoft.com/office/powerpoint/2010/main" val="286231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FE5558-CD4B-47F0-83E5-FF11FE4CDA72}"/>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dirty="0">
                <a:latin typeface="+mj-lt"/>
                <a:ea typeface="+mj-ea"/>
                <a:cs typeface="+mj-cs"/>
              </a:rPr>
              <a:t>NLP Data Cleaning</a:t>
            </a:r>
          </a:p>
        </p:txBody>
      </p:sp>
      <p:sp>
        <p:nvSpPr>
          <p:cNvPr id="5" name="TextBox 4">
            <a:extLst>
              <a:ext uri="{FF2B5EF4-FFF2-40B4-BE49-F238E27FC236}">
                <a16:creationId xmlns:a16="http://schemas.microsoft.com/office/drawing/2014/main" id="{455614CE-E2BE-416A-9A04-E0FBB75B598A}"/>
              </a:ext>
            </a:extLst>
          </p:cNvPr>
          <p:cNvSpPr txBox="1"/>
          <p:nvPr/>
        </p:nvSpPr>
        <p:spPr>
          <a:xfrm>
            <a:off x="1141412" y="2249487"/>
            <a:ext cx="4459287" cy="3965046"/>
          </a:xfrm>
          <a:prstGeom prst="rect">
            <a:avLst/>
          </a:prstGeom>
        </p:spPr>
        <p:txBody>
          <a:bodyPr vert="horz" lIns="91440" tIns="45720" rIns="91440" bIns="45720" rtlCol="0">
            <a:normAutofit lnSpcReduction="10000"/>
          </a:bodyPr>
          <a:lstStyle/>
          <a:p>
            <a:pPr indent="-228600" defTabSz="914400">
              <a:lnSpc>
                <a:spcPct val="110000"/>
              </a:lnSpc>
              <a:spcAft>
                <a:spcPts val="600"/>
              </a:spcAft>
              <a:buSzPct val="125000"/>
              <a:buFont typeface="Arial" panose="020B0604020202020204" pitchFamily="34" charset="0"/>
              <a:buChar char="•"/>
            </a:pPr>
            <a:r>
              <a:rPr lang="en-US" sz="1700" dirty="0"/>
              <a:t>The purpose of data cleaning within the context of sentiment and topic modelling is to break down the natural human language into what is easily understood by the model.</a:t>
            </a:r>
          </a:p>
          <a:p>
            <a:pPr indent="-228600" defTabSz="914400">
              <a:lnSpc>
                <a:spcPct val="110000"/>
              </a:lnSpc>
              <a:spcAft>
                <a:spcPts val="600"/>
              </a:spcAft>
              <a:buSzPct val="125000"/>
              <a:buFont typeface="Arial" panose="020B0604020202020204" pitchFamily="34" charset="0"/>
              <a:buChar char="•"/>
            </a:pPr>
            <a:endParaRPr lang="en-US" sz="1700" dirty="0"/>
          </a:p>
          <a:p>
            <a:pPr indent="-228600" defTabSz="914400">
              <a:lnSpc>
                <a:spcPct val="110000"/>
              </a:lnSpc>
              <a:spcAft>
                <a:spcPts val="600"/>
              </a:spcAft>
              <a:buSzPct val="125000"/>
              <a:buFont typeface="Arial" panose="020B0604020202020204" pitchFamily="34" charset="0"/>
              <a:buChar char="•"/>
            </a:pPr>
            <a:r>
              <a:rPr lang="en-US" sz="1700" dirty="0"/>
              <a:t>Data cleaning techniques that were implemented include removing punctuation, stop-words, tokenization, bigram creation and lemmatization.</a:t>
            </a:r>
          </a:p>
          <a:p>
            <a:pPr indent="-228600" defTabSz="914400">
              <a:lnSpc>
                <a:spcPct val="110000"/>
              </a:lnSpc>
              <a:spcAft>
                <a:spcPts val="600"/>
              </a:spcAft>
              <a:buSzPct val="125000"/>
              <a:buFont typeface="Arial" panose="020B0604020202020204" pitchFamily="34" charset="0"/>
              <a:buChar char="•"/>
            </a:pPr>
            <a:endParaRPr lang="en-US" sz="1700" dirty="0"/>
          </a:p>
          <a:p>
            <a:pPr indent="-228600" defTabSz="914400">
              <a:lnSpc>
                <a:spcPct val="110000"/>
              </a:lnSpc>
              <a:spcAft>
                <a:spcPts val="600"/>
              </a:spcAft>
              <a:buSzPct val="125000"/>
              <a:buFont typeface="Arial" panose="020B0604020202020204" pitchFamily="34" charset="0"/>
              <a:buChar char="•"/>
            </a:pPr>
            <a:r>
              <a:rPr lang="en-US" sz="1700" dirty="0"/>
              <a:t>The accuracy and efficiency of the models is highly dependent on the quality and variety of the data cleaning performed.</a:t>
            </a:r>
          </a:p>
        </p:txBody>
      </p:sp>
      <p:pic>
        <p:nvPicPr>
          <p:cNvPr id="8" name="Picture 7" descr="A screenshot of a cell phone&#10;&#10;Description automatically generated">
            <a:extLst>
              <a:ext uri="{FF2B5EF4-FFF2-40B4-BE49-F238E27FC236}">
                <a16:creationId xmlns:a16="http://schemas.microsoft.com/office/drawing/2014/main" id="{DA9AD52A-A0F3-470F-A1F6-A84B1F467807}"/>
              </a:ext>
            </a:extLst>
          </p:cNvPr>
          <p:cNvPicPr>
            <a:picLocks noChangeAspect="1"/>
          </p:cNvPicPr>
          <p:nvPr/>
        </p:nvPicPr>
        <p:blipFill>
          <a:blip r:embed="rId4"/>
          <a:stretch>
            <a:fillRect/>
          </a:stretch>
        </p:blipFill>
        <p:spPr>
          <a:xfrm>
            <a:off x="6096000" y="790691"/>
            <a:ext cx="5456279" cy="525166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80062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FE5558-CD4B-47F0-83E5-FF11FE4CDA72}"/>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latent Dirichlet allocation (LDA) Topic Modelling</a:t>
            </a:r>
          </a:p>
        </p:txBody>
      </p:sp>
      <p:sp>
        <p:nvSpPr>
          <p:cNvPr id="5" name="TextBox 4">
            <a:extLst>
              <a:ext uri="{FF2B5EF4-FFF2-40B4-BE49-F238E27FC236}">
                <a16:creationId xmlns:a16="http://schemas.microsoft.com/office/drawing/2014/main" id="{455614CE-E2BE-416A-9A04-E0FBB75B598A}"/>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 purpose of LDA is to use word distribution within specific categories in order to link the most common words to imaginary topics.</a:t>
            </a:r>
          </a:p>
          <a:p>
            <a:pPr indent="-228600" defTabSz="914400">
              <a:lnSpc>
                <a:spcPct val="120000"/>
              </a:lnSpc>
              <a:spcAft>
                <a:spcPts val="600"/>
              </a:spcAft>
              <a:buSzPct val="125000"/>
              <a:buFont typeface="Arial" panose="020B0604020202020204" pitchFamily="34" charset="0"/>
              <a:buChar char="•"/>
            </a:pPr>
            <a:endParaRPr lang="en-US" sz="2000" dirty="0"/>
          </a:p>
          <a:p>
            <a:pPr indent="-228600" defTabSz="914400">
              <a:lnSpc>
                <a:spcPct val="120000"/>
              </a:lnSpc>
              <a:spcAft>
                <a:spcPts val="600"/>
              </a:spcAft>
              <a:buSzPct val="125000"/>
              <a:buFont typeface="Arial" panose="020B0604020202020204" pitchFamily="34" charset="0"/>
              <a:buChar char="•"/>
            </a:pPr>
            <a:r>
              <a:rPr lang="en-US" sz="2000" dirty="0"/>
              <a:t>Introducing Topic Modelling to this concept automates the production of these topics using machine learning.</a:t>
            </a:r>
          </a:p>
          <a:p>
            <a:pPr indent="-228600" defTabSz="914400">
              <a:lnSpc>
                <a:spcPct val="120000"/>
              </a:lnSpc>
              <a:spcAft>
                <a:spcPts val="600"/>
              </a:spcAft>
              <a:buSzPct val="125000"/>
              <a:buFont typeface="Arial" panose="020B0604020202020204" pitchFamily="34" charset="0"/>
              <a:buChar char="•"/>
            </a:pPr>
            <a:endParaRPr lang="en-US" sz="2000" dirty="0"/>
          </a:p>
          <a:p>
            <a:pPr indent="-228600" defTabSz="914400">
              <a:lnSpc>
                <a:spcPct val="120000"/>
              </a:lnSpc>
              <a:spcAft>
                <a:spcPts val="600"/>
              </a:spcAft>
              <a:buSzPct val="125000"/>
              <a:buFont typeface="Arial" panose="020B0604020202020204" pitchFamily="34" charset="0"/>
              <a:buChar char="•"/>
            </a:pPr>
            <a:endParaRPr lang="en-US" sz="2000" dirty="0"/>
          </a:p>
        </p:txBody>
      </p:sp>
      <p:pic>
        <p:nvPicPr>
          <p:cNvPr id="2" name="Picture 1">
            <a:extLst>
              <a:ext uri="{FF2B5EF4-FFF2-40B4-BE49-F238E27FC236}">
                <a16:creationId xmlns:a16="http://schemas.microsoft.com/office/drawing/2014/main" id="{F3B70B7D-2D2F-46F5-A4D3-78FCBBA70D3E}"/>
              </a:ext>
            </a:extLst>
          </p:cNvPr>
          <p:cNvPicPr>
            <a:picLocks noChangeAspect="1"/>
          </p:cNvPicPr>
          <p:nvPr/>
        </p:nvPicPr>
        <p:blipFill>
          <a:blip r:embed="rId4"/>
          <a:stretch>
            <a:fillRect/>
          </a:stretch>
        </p:blipFill>
        <p:spPr>
          <a:xfrm>
            <a:off x="5568914" y="1984252"/>
            <a:ext cx="6351178" cy="333436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9"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0789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FE5558-CD4B-47F0-83E5-FF11FE4CDA72}"/>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Sentiment Analysis</a:t>
            </a:r>
          </a:p>
        </p:txBody>
      </p:sp>
      <p:sp>
        <p:nvSpPr>
          <p:cNvPr id="5" name="TextBox 4">
            <a:extLst>
              <a:ext uri="{FF2B5EF4-FFF2-40B4-BE49-F238E27FC236}">
                <a16:creationId xmlns:a16="http://schemas.microsoft.com/office/drawing/2014/main" id="{455614CE-E2BE-416A-9A04-E0FBB75B598A}"/>
              </a:ext>
            </a:extLst>
          </p:cNvPr>
          <p:cNvSpPr txBox="1"/>
          <p:nvPr/>
        </p:nvSpPr>
        <p:spPr>
          <a:xfrm>
            <a:off x="1141412" y="2249487"/>
            <a:ext cx="4459287" cy="3965046"/>
          </a:xfrm>
          <a:prstGeom prst="rect">
            <a:avLst/>
          </a:prstGeom>
        </p:spPr>
        <p:txBody>
          <a:bodyPr vert="horz" lIns="91440" tIns="45720" rIns="91440" bIns="45720" rtlCol="0">
            <a:normAutofit lnSpcReduction="10000"/>
          </a:bodyPr>
          <a:lstStyle/>
          <a:p>
            <a:pPr indent="-228600" defTabSz="914400">
              <a:lnSpc>
                <a:spcPct val="120000"/>
              </a:lnSpc>
              <a:spcAft>
                <a:spcPts val="600"/>
              </a:spcAft>
              <a:buSzPct val="125000"/>
              <a:buFont typeface="Arial" panose="020B0604020202020204" pitchFamily="34" charset="0"/>
              <a:buChar char="•"/>
            </a:pPr>
            <a:r>
              <a:rPr lang="en-US" sz="2000" dirty="0"/>
              <a:t>Sentiment analysis is the mechanism responsible for the understanding of each use of a word within a topic.</a:t>
            </a:r>
          </a:p>
          <a:p>
            <a:pPr indent="-228600" defTabSz="914400">
              <a:lnSpc>
                <a:spcPct val="120000"/>
              </a:lnSpc>
              <a:spcAft>
                <a:spcPts val="600"/>
              </a:spcAft>
              <a:buSzPct val="125000"/>
              <a:buFont typeface="Arial" panose="020B0604020202020204" pitchFamily="34" charset="0"/>
              <a:buChar char="•"/>
            </a:pPr>
            <a:r>
              <a:rPr lang="en-US" sz="2000" dirty="0"/>
              <a:t>The implementation plan is to generate a score where 0 is negative, 0.5 is neutral and 1 is a positive representation of a topic.</a:t>
            </a:r>
          </a:p>
          <a:p>
            <a:pPr indent="-228600" defTabSz="914400">
              <a:lnSpc>
                <a:spcPct val="120000"/>
              </a:lnSpc>
              <a:spcAft>
                <a:spcPts val="600"/>
              </a:spcAft>
              <a:buSzPct val="125000"/>
              <a:buFont typeface="Arial" panose="020B0604020202020204" pitchFamily="34" charset="0"/>
              <a:buChar char="•"/>
            </a:pPr>
            <a:r>
              <a:rPr lang="en-US" sz="2000" dirty="0"/>
              <a:t>An average will be calculated for each news company which will dictate their stance on the topic being searched.</a:t>
            </a:r>
          </a:p>
          <a:p>
            <a:pPr indent="-228600" defTabSz="914400">
              <a:lnSpc>
                <a:spcPct val="120000"/>
              </a:lnSpc>
              <a:spcAft>
                <a:spcPts val="600"/>
              </a:spcAft>
              <a:buSzPct val="125000"/>
              <a:buFont typeface="Arial" panose="020B0604020202020204" pitchFamily="34" charset="0"/>
              <a:buChar char="•"/>
            </a:pPr>
            <a:endParaRPr lang="en-US" sz="2000" dirty="0"/>
          </a:p>
          <a:p>
            <a:pPr indent="-228600" defTabSz="914400">
              <a:lnSpc>
                <a:spcPct val="120000"/>
              </a:lnSpc>
              <a:spcAft>
                <a:spcPts val="600"/>
              </a:spcAft>
              <a:buSzPct val="125000"/>
              <a:buFont typeface="Arial" panose="020B0604020202020204" pitchFamily="34" charset="0"/>
              <a:buChar char="•"/>
            </a:pPr>
            <a:endParaRPr lang="en-US" sz="2000" dirty="0"/>
          </a:p>
        </p:txBody>
      </p:sp>
      <p:pic>
        <p:nvPicPr>
          <p:cNvPr id="6" name="Picture 5" descr="A close up of a logo&#10;&#10;Description automatically generated">
            <a:extLst>
              <a:ext uri="{FF2B5EF4-FFF2-40B4-BE49-F238E27FC236}">
                <a16:creationId xmlns:a16="http://schemas.microsoft.com/office/drawing/2014/main" id="{2C802ACB-91E1-4DED-82E9-A997B0BAA46B}"/>
              </a:ext>
            </a:extLst>
          </p:cNvPr>
          <p:cNvPicPr>
            <a:picLocks noChangeAspect="1"/>
          </p:cNvPicPr>
          <p:nvPr/>
        </p:nvPicPr>
        <p:blipFill>
          <a:blip r:embed="rId4"/>
          <a:stretch>
            <a:fillRect/>
          </a:stretch>
        </p:blipFill>
        <p:spPr>
          <a:xfrm>
            <a:off x="6157911" y="693141"/>
            <a:ext cx="4774072" cy="5471717"/>
          </a:xfrm>
          <a:prstGeom prst="round2DiagRect">
            <a:avLst>
              <a:gd name="adj1" fmla="val 5608"/>
              <a:gd name="adj2" fmla="val 0"/>
            </a:avLst>
          </a:prstGeom>
          <a:ln w="19050" cap="sq">
            <a:noFill/>
            <a:miter lim="800000"/>
          </a:ln>
          <a:effectLst>
            <a:outerShdw blurRad="88900" dist="38100" dir="5400000" algn="t" rotWithShape="0">
              <a:prstClr val="black">
                <a:alpha val="40000"/>
              </a:prstClr>
            </a:outerShdw>
          </a:effectLst>
        </p:spPr>
      </p:pic>
      <p:grpSp>
        <p:nvGrpSpPr>
          <p:cNvPr id="50"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90182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a:bodyPr>
          <a:lstStyle/>
          <a:p>
            <a:r>
              <a:rPr lang="en-IE" dirty="0">
                <a:latin typeface="Franklin Gothic Book" panose="020B0503020102020204" pitchFamily="34" charset="0"/>
              </a:rPr>
              <a:t>The main development of this system focuses on the data scraping, data cleaning, training the sentiment and LDA Topic models and mapping the sentiment model to the created imaginary topics. Training the model to find specific topics will also be an area of complexity.</a:t>
            </a:r>
          </a:p>
          <a:p>
            <a:r>
              <a:rPr lang="en-IE" dirty="0">
                <a:latin typeface="Franklin Gothic Book" panose="020B0503020102020204" pitchFamily="34" charset="0"/>
              </a:rPr>
              <a:t>The system will be implemented in python with the application of a number of natural processing and machine learning libraries. Real time Irish newspaper articles will be sourced and scraped through API’s.</a:t>
            </a:r>
          </a:p>
        </p:txBody>
      </p:sp>
      <p:sp>
        <p:nvSpPr>
          <p:cNvPr id="4" name="TextBox 3">
            <a:extLst>
              <a:ext uri="{FF2B5EF4-FFF2-40B4-BE49-F238E27FC236}">
                <a16:creationId xmlns:a16="http://schemas.microsoft.com/office/drawing/2014/main" id="{C8FE5558-CD4B-47F0-83E5-FF11FE4CDA72}"/>
              </a:ext>
            </a:extLst>
          </p:cNvPr>
          <p:cNvSpPr txBox="1"/>
          <p:nvPr/>
        </p:nvSpPr>
        <p:spPr>
          <a:xfrm>
            <a:off x="1141412" y="696286"/>
            <a:ext cx="9905999" cy="769441"/>
          </a:xfrm>
          <a:prstGeom prst="rect">
            <a:avLst/>
          </a:prstGeom>
          <a:noFill/>
        </p:spPr>
        <p:txBody>
          <a:bodyPr wrap="square" rtlCol="0">
            <a:spAutoFit/>
          </a:bodyPr>
          <a:lstStyle/>
          <a:p>
            <a:pPr algn="ctr"/>
            <a:r>
              <a:rPr lang="en-IE" sz="4400" dirty="0">
                <a:latin typeface="Constantia "/>
              </a:rPr>
              <a:t>System Design</a:t>
            </a:r>
          </a:p>
        </p:txBody>
      </p:sp>
    </p:spTree>
    <p:extLst>
      <p:ext uri="{BB962C8B-B14F-4D97-AF65-F5344CB8AC3E}">
        <p14:creationId xmlns:p14="http://schemas.microsoft.com/office/powerpoint/2010/main" val="118067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a:bodyPr>
          <a:lstStyle/>
          <a:p>
            <a:r>
              <a:rPr lang="en-IE" dirty="0">
                <a:latin typeface="Franklin Gothic Book" panose="020B0503020102020204" pitchFamily="34" charset="0"/>
              </a:rPr>
              <a:t>Python</a:t>
            </a:r>
          </a:p>
          <a:p>
            <a:r>
              <a:rPr lang="en-IE" dirty="0">
                <a:latin typeface="Franklin Gothic Book" panose="020B0503020102020204" pitchFamily="34" charset="0"/>
              </a:rPr>
              <a:t>AWS spell / AlchemyAPI to train large models</a:t>
            </a:r>
          </a:p>
          <a:p>
            <a:r>
              <a:rPr lang="en-IE" dirty="0">
                <a:latin typeface="Franklin Gothic Book" panose="020B0503020102020204" pitchFamily="34" charset="0"/>
              </a:rPr>
              <a:t>Various machine learning and NLP libraries such as NLTK, genism</a:t>
            </a:r>
          </a:p>
          <a:p>
            <a:r>
              <a:rPr lang="en-IE" dirty="0">
                <a:latin typeface="Franklin Gothic Book" panose="020B0503020102020204" pitchFamily="34" charset="0"/>
              </a:rPr>
              <a:t>Lexical databases such as WordNet</a:t>
            </a: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Technologies used</a:t>
            </a:r>
          </a:p>
        </p:txBody>
      </p:sp>
    </p:spTree>
    <p:extLst>
      <p:ext uri="{BB962C8B-B14F-4D97-AF65-F5344CB8AC3E}">
        <p14:creationId xmlns:p14="http://schemas.microsoft.com/office/powerpoint/2010/main" val="356743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extBox 3">
            <a:extLst>
              <a:ext uri="{FF2B5EF4-FFF2-40B4-BE49-F238E27FC236}">
                <a16:creationId xmlns:a16="http://schemas.microsoft.com/office/drawing/2014/main" id="{C8FE5558-CD4B-47F0-83E5-FF11FE4CDA72}"/>
              </a:ext>
            </a:extLst>
          </p:cNvPr>
          <p:cNvSpPr txBox="1"/>
          <p:nvPr/>
        </p:nvSpPr>
        <p:spPr>
          <a:xfrm>
            <a:off x="914400" y="969479"/>
            <a:ext cx="5232400"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dirty="0">
                <a:latin typeface="Constantia" panose="02030602050306030303" pitchFamily="18" charset="0"/>
                <a:ea typeface="+mj-ea"/>
                <a:cs typeface="+mj-cs"/>
              </a:rPr>
              <a:t>System</a:t>
            </a:r>
            <a:r>
              <a:rPr lang="en-US" sz="4800" cap="all" dirty="0">
                <a:latin typeface="+mj-lt"/>
                <a:ea typeface="+mj-ea"/>
                <a:cs typeface="+mj-cs"/>
              </a:rPr>
              <a:t> Design </a:t>
            </a:r>
          </a:p>
        </p:txBody>
      </p:sp>
      <p:pic>
        <p:nvPicPr>
          <p:cNvPr id="2" name="Picture 1">
            <a:extLst>
              <a:ext uri="{FF2B5EF4-FFF2-40B4-BE49-F238E27FC236}">
                <a16:creationId xmlns:a16="http://schemas.microsoft.com/office/drawing/2014/main" id="{DC51F7FA-4FE1-4071-9CDF-8BDE7AB43B56}"/>
              </a:ext>
            </a:extLst>
          </p:cNvPr>
          <p:cNvPicPr>
            <a:picLocks noChangeAspect="1"/>
          </p:cNvPicPr>
          <p:nvPr/>
        </p:nvPicPr>
        <p:blipFill rotWithShape="1">
          <a:blip r:embed="rId4"/>
          <a:srcRect t="4182" r="-1" b="-1"/>
          <a:stretch/>
        </p:blipFill>
        <p:spPr>
          <a:xfrm>
            <a:off x="6033253" y="9524"/>
            <a:ext cx="6101597" cy="6857990"/>
          </a:xfrm>
          <a:prstGeom prst="rect">
            <a:avLst/>
          </a:prstGeom>
        </p:spPr>
      </p:pic>
      <p:grpSp>
        <p:nvGrpSpPr>
          <p:cNvPr id="71" name="Group 70">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95413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46-4A29-478A-A181-C5C8D87A3253}"/>
              </a:ext>
            </a:extLst>
          </p:cNvPr>
          <p:cNvSpPr>
            <a:spLocks noGrp="1"/>
          </p:cNvSpPr>
          <p:nvPr>
            <p:ph idx="1"/>
          </p:nvPr>
        </p:nvSpPr>
        <p:spPr/>
        <p:txBody>
          <a:bodyPr>
            <a:normAutofit/>
          </a:bodyPr>
          <a:lstStyle/>
          <a:p>
            <a:r>
              <a:rPr lang="en-IE" dirty="0">
                <a:latin typeface="Franklin Gothic Book" panose="020B0503020102020204" pitchFamily="34" charset="0"/>
              </a:rPr>
              <a:t>Different methods of implementing stance detection were investigated in order to better understand what results current technology is capable of producing as well as the best approaches and their trade offs.</a:t>
            </a:r>
          </a:p>
          <a:p>
            <a:r>
              <a:rPr lang="en-IE" dirty="0">
                <a:latin typeface="Franklin Gothic Book" panose="020B0503020102020204" pitchFamily="34" charset="0"/>
              </a:rPr>
              <a:t>The research phase consisted of determining the correct approach and optimisations in order to build an accurate LDA Topic and sentiment model. Data sourcing, labelling and cleaning is also a big area of concern when it comes to creating accurate models.</a:t>
            </a:r>
          </a:p>
          <a:p>
            <a:endParaRPr lang="en-IE" dirty="0">
              <a:latin typeface="Franklin Gothic Book" panose="020B0503020102020204" pitchFamily="34" charset="0"/>
            </a:endParaRPr>
          </a:p>
        </p:txBody>
      </p:sp>
      <p:sp>
        <p:nvSpPr>
          <p:cNvPr id="4" name="TextBox 3">
            <a:extLst>
              <a:ext uri="{FF2B5EF4-FFF2-40B4-BE49-F238E27FC236}">
                <a16:creationId xmlns:a16="http://schemas.microsoft.com/office/drawing/2014/main" id="{C8FE5558-CD4B-47F0-83E5-FF11FE4CDA72}"/>
              </a:ext>
            </a:extLst>
          </p:cNvPr>
          <p:cNvSpPr txBox="1"/>
          <p:nvPr/>
        </p:nvSpPr>
        <p:spPr>
          <a:xfrm>
            <a:off x="1143000" y="682078"/>
            <a:ext cx="9905999" cy="769441"/>
          </a:xfrm>
          <a:prstGeom prst="rect">
            <a:avLst/>
          </a:prstGeom>
          <a:noFill/>
        </p:spPr>
        <p:txBody>
          <a:bodyPr wrap="square" rtlCol="0">
            <a:spAutoFit/>
          </a:bodyPr>
          <a:lstStyle/>
          <a:p>
            <a:pPr algn="ctr"/>
            <a:r>
              <a:rPr lang="en-IE" sz="4400" dirty="0">
                <a:latin typeface="Constantia "/>
              </a:rPr>
              <a:t>Research</a:t>
            </a:r>
          </a:p>
        </p:txBody>
      </p:sp>
    </p:spTree>
    <p:extLst>
      <p:ext uri="{BB962C8B-B14F-4D97-AF65-F5344CB8AC3E}">
        <p14:creationId xmlns:p14="http://schemas.microsoft.com/office/powerpoint/2010/main" val="3614355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Constantia</vt:lpstr>
      <vt:lpstr>Constantia </vt:lpstr>
      <vt:lpstr>Franklin Gothic Book</vt:lpstr>
      <vt:lpstr>Tw Cen MT</vt:lpstr>
      <vt:lpstr>Circuit</vt:lpstr>
      <vt:lpstr>FYP Interim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Interim presentation</dc:title>
  <dc:creator>michael len</dc:creator>
  <cp:lastModifiedBy>michael len</cp:lastModifiedBy>
  <cp:revision>1</cp:revision>
  <dcterms:created xsi:type="dcterms:W3CDTF">2019-12-13T13:07:39Z</dcterms:created>
  <dcterms:modified xsi:type="dcterms:W3CDTF">2019-12-13T13:09:18Z</dcterms:modified>
</cp:coreProperties>
</file>