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Cabin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A6ACD92-3D27-46D1-8F94-3BCB31683237}">
  <a:tblStyle styleId="{7A6ACD92-3D27-46D1-8F94-3BCB31683237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3E7E8"/>
          </a:solidFill>
        </a:fill>
      </a:tcStyle>
    </a:wholeTbl>
    <a:band1H>
      <a:tcStyle>
        <a:fill>
          <a:solidFill>
            <a:srgbClr val="E5CBCD"/>
          </a:solidFill>
        </a:fill>
      </a:tcStyle>
    </a:band1H>
    <a:band1V>
      <a:tcStyle>
        <a:fill>
          <a:solidFill>
            <a:srgbClr val="E5CBCD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bin-regular.fntdata"/><Relationship Id="rId11" Type="http://schemas.openxmlformats.org/officeDocument/2006/relationships/slide" Target="slides/slide6.xml"/><Relationship Id="rId22" Type="http://schemas.openxmlformats.org/officeDocument/2006/relationships/font" Target="fonts/Cabin-italic.fntdata"/><Relationship Id="rId10" Type="http://schemas.openxmlformats.org/officeDocument/2006/relationships/slide" Target="slides/slide5.xml"/><Relationship Id="rId21" Type="http://schemas.openxmlformats.org/officeDocument/2006/relationships/font" Target="fonts/Cabin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abin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2417778" y="802297"/>
            <a:ext cx="8637072" cy="2541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6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2417780" y="3531203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2416500" y="329307"/>
            <a:ext cx="497391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437663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20" name="Shape 20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4527909" y="-1060599"/>
            <a:ext cx="3450612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88" name="Shape 88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 rot="5400000">
            <a:off x="7917037" y="2321046"/>
            <a:ext cx="4659888" cy="1615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3029142" y="-785497"/>
            <a:ext cx="4659888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95" name="Shape 95"/>
          <p:cNvCxnSpPr/>
          <p:nvPr/>
        </p:nvCxnSpPr>
        <p:spPr>
          <a:xfrm>
            <a:off x="9439110" y="798972"/>
            <a:ext cx="0" cy="4659888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27" name="Shape 27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454238" y="1756130"/>
            <a:ext cx="8643153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454238" y="3806194"/>
            <a:ext cx="8630445" cy="10129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34" name="Shape 34"/>
          <p:cNvCxnSpPr/>
          <p:nvPr/>
        </p:nvCxnSpPr>
        <p:spPr>
          <a:xfrm>
            <a:off x="1454238" y="3804985"/>
            <a:ext cx="8630445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449216" y="804889"/>
            <a:ext cx="9605634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447330" y="2010877"/>
            <a:ext cx="4645151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6413771" y="2017342"/>
            <a:ext cx="4645151" cy="3441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42" name="Shape 42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447191" y="804162"/>
            <a:ext cx="9607661" cy="10563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447191" y="2019549"/>
            <a:ext cx="4645151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1447191" y="2824268"/>
            <a:ext cx="4645151" cy="2644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6412362" y="2023002"/>
            <a:ext cx="4645151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x="6412362" y="2821491"/>
            <a:ext cx="4645151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52" name="Shape 52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58" name="Shape 58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444670" y="798972"/>
            <a:ext cx="3273098" cy="224711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5043714" y="798974"/>
            <a:ext cx="6012469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1444670" y="3205491"/>
            <a:ext cx="3275012" cy="22481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70" name="Shape 70"/>
          <p:cNvCxnSpPr/>
          <p:nvPr/>
        </p:nvCxnSpPr>
        <p:spPr>
          <a:xfrm>
            <a:off x="1448279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Shape 72"/>
          <p:cNvGrpSpPr/>
          <p:nvPr/>
        </p:nvGrpSpPr>
        <p:grpSpPr>
          <a:xfrm>
            <a:off x="7477386" y="482170"/>
            <a:ext cx="4074532" cy="5149101"/>
            <a:chOff x="7477386" y="482170"/>
            <a:chExt cx="4074532" cy="5149101"/>
          </a:xfrm>
        </p:grpSpPr>
        <p:sp>
          <p:nvSpPr>
            <p:cNvPr id="73" name="Shape 73"/>
            <p:cNvSpPr/>
            <p:nvPr/>
          </p:nvSpPr>
          <p:spPr>
            <a:xfrm>
              <a:off x="7477386" y="482170"/>
              <a:ext cx="4074532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7790446" y="812506"/>
              <a:ext cx="3450288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Shape 75"/>
          <p:cNvSpPr txBox="1"/>
          <p:nvPr>
            <p:ph type="title"/>
          </p:nvPr>
        </p:nvSpPr>
        <p:spPr>
          <a:xfrm>
            <a:off x="1451205" y="1129512"/>
            <a:ext cx="5532327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8124389" y="1122541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450329" y="3145991"/>
            <a:ext cx="5524403" cy="2003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1447382" y="5469855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1447382" y="318639"/>
            <a:ext cx="5541003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81" name="Shape 81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2019475"/>
            <a:ext cx="12192000" cy="4105940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13" name="Shape 13"/>
          <p:cNvCxnSpPr/>
          <p:nvPr/>
        </p:nvCxnSpPr>
        <p:spPr>
          <a:xfrm>
            <a:off x="0" y="612841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2417778" y="802297"/>
            <a:ext cx="8637072" cy="254143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AU" sz="6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 THE SPOT DELIVERY</a:t>
            </a: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2417780" y="3531203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A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RELEASE 2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451579" y="804518"/>
            <a:ext cx="9603300" cy="104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AU"/>
              <a:t>Velocity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AU"/>
              <a:t>Velocity at the end of Sprint One: 15</a:t>
            </a:r>
          </a:p>
          <a:p>
            <a:pPr lvl="0">
              <a:spcBef>
                <a:spcPts val="0"/>
              </a:spcBef>
              <a:buNone/>
            </a:pPr>
            <a:r>
              <a:rPr lang="en-AU"/>
              <a:t>Velocity at the end of Sprint Two: 15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AU"/>
              <a:t>Velocity at the end of Sprint Three: 14.66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AU"/>
              <a:t>Velocity at the end of Sprint Four: 15.5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451579" y="569418"/>
            <a:ext cx="9603300" cy="104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AU"/>
              <a:t>DEVELOPMENT </a:t>
            </a:r>
            <a:r>
              <a:rPr lang="en-AU"/>
              <a:t>FRAMEWORK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1386449" y="1990975"/>
            <a:ext cx="7712100" cy="345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AU"/>
              <a:t>Ruby on Rails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AU"/>
              <a:t>MVC Design Pattern (Maintainable, scalable)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AU"/>
              <a:t>Ruby Unit Testing Framework (In-depth, multiple case unit tests)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AU"/>
              <a:t>Database migrations implemented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AU"/>
              <a:t>Heroku Production Server</a:t>
            </a:r>
          </a:p>
          <a:p>
            <a:pPr indent="-228600" lvl="0" marL="457200">
              <a:spcBef>
                <a:spcPts val="0"/>
              </a:spcBef>
            </a:pPr>
            <a:r>
              <a:rPr lang="en-AU"/>
              <a:t>Postgres database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8550" y="2079700"/>
            <a:ext cx="2045000" cy="20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48137" y="4174225"/>
            <a:ext cx="1745825" cy="17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451579" y="804518"/>
            <a:ext cx="9603300" cy="104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lang="en-AU"/>
              <a:t>PACKAGE PROCESS MODEL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525" y="1945797"/>
            <a:ext cx="5942924" cy="41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AU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PRODUCT DEMONSTRATION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A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Demonstration will consist of 3 parts:</a:t>
            </a:r>
            <a:br>
              <a:rPr b="0" i="0" lang="en-A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A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Operator / Manager Demo</a:t>
            </a:r>
            <a:br>
              <a:rPr b="0" i="0" lang="en-A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A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Driver Demo</a:t>
            </a:r>
            <a:br>
              <a:rPr b="0" i="0" lang="en-A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A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Customer Demo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AU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SPRINT 5 AND FUTURE DEVELOPMENT</a:t>
            </a:r>
          </a:p>
        </p:txBody>
      </p:sp>
      <p:graphicFrame>
        <p:nvGraphicFramePr>
          <p:cNvPr id="202" name="Shape 202"/>
          <p:cNvGraphicFramePr/>
          <p:nvPr/>
        </p:nvGraphicFramePr>
        <p:xfrm>
          <a:off x="1450975" y="2016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{7A6ACD92-3D27-46D1-8F94-3BCB31683237}</a:tableStyleId>
              </a:tblPr>
              <a:tblGrid>
                <a:gridCol w="1246500"/>
                <a:gridCol w="4800600"/>
                <a:gridCol w="1821175"/>
                <a:gridCol w="17361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Story ID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Story Title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MoSCoW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Story Points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SCRX-6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Generating</a:t>
                      </a:r>
                      <a:r>
                        <a:rPr lang="en-AU" sz="1800"/>
                        <a:t> Business Related Statistics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Could Have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SCRX-26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Customer Order</a:t>
                      </a:r>
                      <a:r>
                        <a:rPr lang="en-AU" sz="1800"/>
                        <a:t> History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Could Have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2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SCRX-19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Driver Roster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Could Have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6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SCRX-8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Manage Employed Drivers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Should Have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2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SCRX-24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Customer Favourite Recipients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Could Have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4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Story Point Sub-Total: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15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AU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SPRINT 3 RECAP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A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was added in Sprint 3: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A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Driver Management Page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A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Package Pickup Form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A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Package Check in Form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A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Package Delivery Form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A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Driver Creation Page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AU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SPRINT 4 USER STORIES</a:t>
            </a:r>
          </a:p>
        </p:txBody>
      </p:sp>
      <p:graphicFrame>
        <p:nvGraphicFramePr>
          <p:cNvPr id="113" name="Shape 113"/>
          <p:cNvGraphicFramePr/>
          <p:nvPr/>
        </p:nvGraphicFramePr>
        <p:xfrm>
          <a:off x="1450975" y="2016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{7A6ACD92-3D27-46D1-8F94-3BCB31683237}</a:tableStyleId>
              </a:tblPr>
              <a:tblGrid>
                <a:gridCol w="1452650"/>
                <a:gridCol w="4668250"/>
                <a:gridCol w="2213800"/>
                <a:gridCol w="12696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 u="none" cap="none" strike="noStrike"/>
                        <a:t>Story ID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Story Title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MoSCoW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Story Points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SRCX-42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Operator</a:t>
                      </a:r>
                      <a:r>
                        <a:rPr lang="en-AU" sz="1800"/>
                        <a:t> Management Page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Must</a:t>
                      </a:r>
                      <a:r>
                        <a:rPr lang="en-AU" sz="1800"/>
                        <a:t> Have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2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SCRX-96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Order Confirmation Prompt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Could Have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2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SCRX-142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Log Time of Delivery Process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Could Have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SCRX-18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View Payment</a:t>
                      </a:r>
                      <a:r>
                        <a:rPr lang="en-AU" sz="1800"/>
                        <a:t> Information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Must Have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2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SCRX-143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Operator</a:t>
                      </a:r>
                      <a:r>
                        <a:rPr lang="en-AU" sz="1800"/>
                        <a:t> Creation Page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Should Have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4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SCRX-141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Package Tracking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Could Have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4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Story</a:t>
                      </a:r>
                      <a:r>
                        <a:rPr lang="en-AU" sz="1800"/>
                        <a:t> Points Sub Total: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15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AU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ACCEPTANCE CRITERIA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</a:pPr>
            <a:r>
              <a:rPr lang="en-AU"/>
              <a:t>Validated using a mixture of Automated Unit Tests and and Scripted Manual Tests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</a:pPr>
            <a:r>
              <a:rPr lang="en-AU"/>
              <a:t>More details on tests in “Testing Outcomes and Acceptance Criteria.docx”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451579" y="804518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AU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ACCEPTANCE CRITERIA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</a:pPr>
            <a:r>
              <a:rPr b="0" i="0" lang="en-A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Operator Management Page</a:t>
            </a:r>
          </a:p>
          <a:p>
            <a: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1111"/>
              <a:buFont typeface="Arial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Web page should provide navigation to the order pickup, warehouse check in and order delivery pages</a:t>
            </a:r>
          </a:p>
          <a:p>
            <a: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1111"/>
              <a:buFont typeface="Arial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Web page should provide space to allow the addition of other features in the future</a:t>
            </a:r>
          </a:p>
          <a:p>
            <a: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alibri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Only accessible by operators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</a:pPr>
            <a:r>
              <a:rPr b="0" i="0" lang="en-A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Order Confirmation Prompt</a:t>
            </a:r>
          </a:p>
          <a:p>
            <a:pPr lvl="1" marR="0" rtl="0" algn="l">
              <a:lnSpc>
                <a:spcPct val="120000"/>
              </a:lnSpc>
              <a:spcBef>
                <a:spcPts val="1000"/>
              </a:spcBef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Upon submitting an order, customer is prompted to confirm details of order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AU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ACCEPTANCE CRITERIA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</a:pPr>
            <a:r>
              <a:rPr b="0" i="0" lang="en-A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Log Time of Delivery Process</a:t>
            </a:r>
          </a:p>
          <a:p>
            <a: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The time is automatically logged as the driver changes the status of orders</a:t>
            </a:r>
            <a:br>
              <a:rPr b="0" i="0" lang="en-A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</a:pPr>
            <a:r>
              <a:rPr b="0" i="0" lang="en-A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View Payment Information</a:t>
            </a:r>
          </a:p>
          <a:p>
            <a:pPr lvl="1" rtl="0">
              <a:lnSpc>
                <a:spcPct val="115000"/>
              </a:lnSpc>
              <a:spcBef>
                <a:spcPts val="0"/>
              </a:spcBef>
              <a:buFont typeface="Calibri"/>
            </a:pPr>
            <a:r>
              <a:rPr lang="en-A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 operator can view details about unpaid orders</a:t>
            </a:r>
          </a:p>
          <a:p>
            <a:pPr lvl="1" rtl="0">
              <a:lnSpc>
                <a:spcPct val="115000"/>
              </a:lnSpc>
              <a:spcBef>
                <a:spcPts val="0"/>
              </a:spcBef>
              <a:buFont typeface="Calibri"/>
            </a:pPr>
            <a:r>
              <a:rPr lang="en-A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Clicking Process Payment will remove order from list of payments awaiting charge</a:t>
            </a:r>
          </a:p>
          <a:p>
            <a:pPr lvl="1" rtl="0">
              <a:lnSpc>
                <a:spcPct val="115000"/>
              </a:lnSpc>
              <a:spcBef>
                <a:spcPts val="0"/>
              </a:spcBef>
              <a:buFont typeface="Calibri"/>
            </a:pPr>
            <a:r>
              <a:rPr lang="en-A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restricted to operators only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AU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ACCEPTANCE CRITERIA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1451575" y="2015724"/>
            <a:ext cx="9603300" cy="3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</a:pPr>
            <a:r>
              <a:rPr b="0" i="0" lang="en-A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Operator Creation Page</a:t>
            </a:r>
          </a:p>
          <a:p>
            <a:pPr lvl="1" rtl="0">
              <a:lnSpc>
                <a:spcPct val="115000"/>
              </a:lnSpc>
              <a:spcBef>
                <a:spcPts val="0"/>
              </a:spcBef>
              <a:buSzPct val="111111"/>
            </a:pPr>
            <a:r>
              <a:rPr lang="en-A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Operator is prompted to enter Company Username, First Name, Last Name and Driver Password</a:t>
            </a:r>
          </a:p>
          <a:p>
            <a:pPr lvl="1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Upon creation of Driver, Driver is able to login using credentials</a:t>
            </a:r>
            <a:br>
              <a:rPr b="0" i="0" lang="en-A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br>
              <a:rPr b="0" i="0" lang="en-A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</a:pPr>
            <a:r>
              <a:rPr b="0" i="0" lang="en-A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Package Tracking</a:t>
            </a:r>
          </a:p>
          <a:p>
            <a:pPr lvl="1" marR="0" rtl="0" algn="l">
              <a:lnSpc>
                <a:spcPct val="120000"/>
              </a:lnSpc>
              <a:spcBef>
                <a:spcPts val="1000"/>
              </a:spcBef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Upon navigation to the page, status bars of various orders are visible</a:t>
            </a:r>
          </a:p>
          <a:p>
            <a:pPr lvl="1" marR="0" rtl="0" algn="l">
              <a:lnSpc>
                <a:spcPct val="120000"/>
              </a:lnSpc>
              <a:spcBef>
                <a:spcPts val="1000"/>
              </a:spcBef>
              <a:buFont typeface="Calibri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Clicking on an order will show more detailed time information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AU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TIME ESTIMATES</a:t>
            </a:r>
          </a:p>
        </p:txBody>
      </p:sp>
      <p:graphicFrame>
        <p:nvGraphicFramePr>
          <p:cNvPr id="143" name="Shape 143"/>
          <p:cNvGraphicFramePr/>
          <p:nvPr/>
        </p:nvGraphicFramePr>
        <p:xfrm>
          <a:off x="1450975" y="2016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{7A6ACD92-3D27-46D1-8F94-3BCB31683237}</a:tableStyleId>
              </a:tblPr>
              <a:tblGrid>
                <a:gridCol w="1543900"/>
                <a:gridCol w="5016625"/>
                <a:gridCol w="1627475"/>
                <a:gridCol w="1416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Story ID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Title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Estimated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Actual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SCRX-42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Operator Management</a:t>
                      </a:r>
                      <a:r>
                        <a:rPr lang="en-AU" sz="1800"/>
                        <a:t> Page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13 hours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14 hours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SCRX-96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Order Confirmation Prompt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11 hours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12 hours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SCRX-142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Log Time of Delivery</a:t>
                      </a:r>
                      <a:r>
                        <a:rPr lang="en-AU" sz="1800"/>
                        <a:t> Process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5 hours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9 hours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SCRX-18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View Payment Information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1 hour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1 hour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SCRX-143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Operator Creation Page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27 hours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26 hours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SCRX-141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Package Tracking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25 hours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AU" sz="1800"/>
                        <a:t>25 hours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AU" sz="1800"/>
                        <a:t>Total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AU" sz="1800"/>
                        <a:t>82 hours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AU" sz="1800"/>
                        <a:t>87 hours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AU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BURNDOWN CHART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7460" y="1415800"/>
            <a:ext cx="7594327" cy="48034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Shape 150"/>
          <p:cNvCxnSpPr/>
          <p:nvPr/>
        </p:nvCxnSpPr>
        <p:spPr>
          <a:xfrm>
            <a:off x="2486886" y="2152484"/>
            <a:ext cx="2703974" cy="1333415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Shape 151"/>
          <p:cNvCxnSpPr/>
          <p:nvPr/>
        </p:nvCxnSpPr>
        <p:spPr>
          <a:xfrm rot="10800000">
            <a:off x="3577052" y="2582106"/>
            <a:ext cx="1860" cy="3024711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Shape 152"/>
          <p:cNvCxnSpPr/>
          <p:nvPr/>
        </p:nvCxnSpPr>
        <p:spPr>
          <a:xfrm rot="10800000">
            <a:off x="5182698" y="3473201"/>
            <a:ext cx="0" cy="2787657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Shape 153"/>
          <p:cNvSpPr txBox="1"/>
          <p:nvPr/>
        </p:nvSpPr>
        <p:spPr>
          <a:xfrm>
            <a:off x="6572335" y="4851596"/>
            <a:ext cx="794396" cy="397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1100" u="none" cap="none" strike="noStrike">
                <a:solidFill>
                  <a:schemeClr val="lt1"/>
                </a:solidFill>
              </a:rPr>
              <a:t>Sprint 4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605262" y="4851596"/>
            <a:ext cx="682990" cy="397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AU" sz="11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Sprint 2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2476673" y="4851596"/>
            <a:ext cx="721919" cy="397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AU" sz="11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Sprint1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8741781" y="3039301"/>
            <a:ext cx="1556257" cy="970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AU" sz="1000" u="none">
                <a:latin typeface="Cabin"/>
                <a:ea typeface="Cabin"/>
                <a:cs typeface="Cabin"/>
                <a:sym typeface="Cabin"/>
              </a:rPr>
              <a:t>This is our current</a:t>
            </a:r>
            <a:r>
              <a:rPr b="0" lang="en-AU" sz="1000" u="none">
                <a:latin typeface="Cabin"/>
                <a:ea typeface="Cabin"/>
                <a:cs typeface="Cabin"/>
                <a:sym typeface="Cabin"/>
              </a:rPr>
              <a:t> point in time, where we are at the expected position with all planned user stories completed thus far. </a:t>
            </a:r>
          </a:p>
        </p:txBody>
      </p:sp>
      <p:cxnSp>
        <p:nvCxnSpPr>
          <p:cNvPr id="157" name="Shape 157"/>
          <p:cNvCxnSpPr/>
          <p:nvPr/>
        </p:nvCxnSpPr>
        <p:spPr>
          <a:xfrm>
            <a:off x="2435434" y="4831010"/>
            <a:ext cx="7186208" cy="0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Shape 158"/>
          <p:cNvCxnSpPr/>
          <p:nvPr/>
        </p:nvCxnSpPr>
        <p:spPr>
          <a:xfrm>
            <a:off x="5199328" y="3507067"/>
            <a:ext cx="685799" cy="4233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Shape 159"/>
          <p:cNvCxnSpPr/>
          <p:nvPr/>
        </p:nvCxnSpPr>
        <p:spPr>
          <a:xfrm>
            <a:off x="5893594" y="3507067"/>
            <a:ext cx="4893732" cy="1926167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Shape 160"/>
          <p:cNvCxnSpPr/>
          <p:nvPr/>
        </p:nvCxnSpPr>
        <p:spPr>
          <a:xfrm rot="10800000">
            <a:off x="5867403" y="3463675"/>
            <a:ext cx="0" cy="2813786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Shape 161"/>
          <p:cNvCxnSpPr/>
          <p:nvPr/>
        </p:nvCxnSpPr>
        <p:spPr>
          <a:xfrm flipH="1" rot="10800000">
            <a:off x="6541232" y="3638746"/>
            <a:ext cx="2540" cy="1968069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Shape 162"/>
          <p:cNvSpPr txBox="1"/>
          <p:nvPr/>
        </p:nvSpPr>
        <p:spPr>
          <a:xfrm>
            <a:off x="4778283" y="4851596"/>
            <a:ext cx="630109" cy="548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AU" sz="11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Mid-Sem Break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5323607" y="4851596"/>
            <a:ext cx="679146" cy="397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AU" sz="1100" u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Sprint 3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8800940" y="5007976"/>
            <a:ext cx="1332363" cy="970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AU" sz="1000" u="none">
                <a:latin typeface="Cabin"/>
                <a:ea typeface="Cabin"/>
                <a:cs typeface="Cabin"/>
                <a:sym typeface="Cabin"/>
              </a:rPr>
              <a:t>Planned Sprint 5</a:t>
            </a:r>
          </a:p>
        </p:txBody>
      </p:sp>
      <p:cxnSp>
        <p:nvCxnSpPr>
          <p:cNvPr id="165" name="Shape 165"/>
          <p:cNvCxnSpPr/>
          <p:nvPr/>
        </p:nvCxnSpPr>
        <p:spPr>
          <a:xfrm rot="10800000">
            <a:off x="8652045" y="4518228"/>
            <a:ext cx="0" cy="1745657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Shape 166"/>
          <p:cNvSpPr/>
          <p:nvPr/>
        </p:nvSpPr>
        <p:spPr>
          <a:xfrm>
            <a:off x="7785197" y="4194371"/>
            <a:ext cx="82550" cy="619125"/>
          </a:xfrm>
          <a:prstGeom prst="rect">
            <a:avLst/>
          </a:prstGeom>
          <a:solidFill>
            <a:schemeClr val="lt2"/>
          </a:solidFill>
          <a:ln cap="flat" cmpd="sng" w="158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7794625" y="4870450"/>
            <a:ext cx="273049" cy="673099"/>
          </a:xfrm>
          <a:prstGeom prst="rect">
            <a:avLst/>
          </a:prstGeom>
          <a:solidFill>
            <a:schemeClr val="lt2"/>
          </a:solidFill>
          <a:ln cap="flat" cmpd="sng" w="158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8" name="Shape 168"/>
          <p:cNvSpPr/>
          <p:nvPr/>
        </p:nvSpPr>
        <p:spPr>
          <a:xfrm rot="-5400000">
            <a:off x="7588884" y="3631603"/>
            <a:ext cx="411480" cy="20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15875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69" name="Shape 169"/>
          <p:cNvCxnSpPr/>
          <p:nvPr/>
        </p:nvCxnSpPr>
        <p:spPr>
          <a:xfrm>
            <a:off x="8067675" y="4747260"/>
            <a:ext cx="8477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triangle"/>
            <a:tailEnd len="lg" w="lg" type="triangle"/>
          </a:ln>
        </p:spPr>
      </p:cxnSp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31964"/>
            <a:ext cx="12192000" cy="594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