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27"/>
  </p:notesMasterIdLst>
  <p:sldIdLst>
    <p:sldId id="377" r:id="rId5"/>
    <p:sldId id="434" r:id="rId6"/>
    <p:sldId id="405" r:id="rId7"/>
    <p:sldId id="406" r:id="rId8"/>
    <p:sldId id="432" r:id="rId9"/>
    <p:sldId id="433" r:id="rId10"/>
    <p:sldId id="437" r:id="rId11"/>
    <p:sldId id="435" r:id="rId12"/>
    <p:sldId id="421" r:id="rId13"/>
    <p:sldId id="430" r:id="rId14"/>
    <p:sldId id="436" r:id="rId15"/>
    <p:sldId id="438" r:id="rId16"/>
    <p:sldId id="439" r:id="rId17"/>
    <p:sldId id="440" r:id="rId18"/>
    <p:sldId id="441" r:id="rId19"/>
    <p:sldId id="431" r:id="rId20"/>
    <p:sldId id="442" r:id="rId21"/>
    <p:sldId id="444" r:id="rId22"/>
    <p:sldId id="443" r:id="rId23"/>
    <p:sldId id="445" r:id="rId24"/>
    <p:sldId id="446" r:id="rId25"/>
    <p:sldId id="447" r:id="rId26"/>
  </p:sldIdLst>
  <p:sldSz cx="9144000" cy="6858000" type="screen4x3"/>
  <p:notesSz cx="7315200" cy="96012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>
          <p15:clr>
            <a:srgbClr val="A4A3A4"/>
          </p15:clr>
        </p15:guide>
        <p15:guide id="2" pos="3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0000"/>
    <a:srgbClr val="009999"/>
    <a:srgbClr val="CCFF33"/>
    <a:srgbClr val="FFA3A3"/>
    <a:srgbClr val="FEAA02"/>
    <a:srgbClr val="FF4747"/>
    <a:srgbClr val="E5D6FA"/>
    <a:srgbClr val="4C298B"/>
    <a:srgbClr val="D0E2FF"/>
    <a:srgbClr val="C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709" autoAdjust="0"/>
  </p:normalViewPr>
  <p:slideViewPr>
    <p:cSldViewPr>
      <p:cViewPr varScale="1">
        <p:scale>
          <a:sx n="115" d="100"/>
          <a:sy n="115" d="100"/>
        </p:scale>
        <p:origin x="1878" y="108"/>
      </p:cViewPr>
      <p:guideLst>
        <p:guide orient="horz" pos="436"/>
        <p:guide pos="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7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7D6B78A-A671-43F0-B42A-F407205A76CB}" type="datetimeFigureOut">
              <a:rPr lang="en-US"/>
              <a:pPr>
                <a:defRPr/>
              </a:pPr>
              <a:t>6/8/2020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9597AD1D-70F5-4516-8984-A2DC236992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512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/>
              <a:t>June 11, 2008</a:t>
            </a: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90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56" name="Picture 28" descr="The world leader tagline_v2"/>
          <p:cNvPicPr>
            <a:picLocks noChangeAspect="1" noChangeArrowheads="1"/>
          </p:cNvPicPr>
          <p:nvPr/>
        </p:nvPicPr>
        <p:blipFill>
          <a:blip r:embed="rId2" cstate="print"/>
          <a:srcRect l="1279" t="5391" r="5518" b="6471"/>
          <a:stretch>
            <a:fillRect/>
          </a:stretch>
        </p:blipFill>
        <p:spPr bwMode="auto">
          <a:xfrm>
            <a:off x="0" y="5949950"/>
            <a:ext cx="9144000" cy="908050"/>
          </a:xfrm>
          <a:prstGeom prst="rect">
            <a:avLst/>
          </a:prstGeom>
          <a:noFill/>
        </p:spPr>
      </p:pic>
      <p:sp>
        <p:nvSpPr>
          <p:cNvPr id="993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870200" y="2409825"/>
            <a:ext cx="6054725" cy="1101725"/>
          </a:xfrm>
        </p:spPr>
        <p:txBody>
          <a:bodyPr lIns="91430" rIns="91430"/>
          <a:lstStyle>
            <a:lvl1pPr>
              <a:lnSpc>
                <a:spcPct val="105000"/>
              </a:lnSpc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870200" y="3586163"/>
            <a:ext cx="5284788" cy="1879600"/>
          </a:xfrm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0" y="779463"/>
            <a:ext cx="9144000" cy="1587"/>
          </a:xfrm>
          <a:prstGeom prst="line">
            <a:avLst/>
          </a:prstGeom>
          <a:noFill/>
          <a:ln w="57150">
            <a:solidFill>
              <a:srgbClr val="5C81AA"/>
            </a:solidFill>
            <a:round/>
            <a:headEnd/>
            <a:tailEnd/>
          </a:ln>
          <a:effectLst/>
        </p:spPr>
      </p:cxnSp>
      <p:sp>
        <p:nvSpPr>
          <p:cNvPr id="10" name="Line 15"/>
          <p:cNvSpPr>
            <a:spLocks noChangeShapeType="1"/>
          </p:cNvSpPr>
          <p:nvPr/>
        </p:nvSpPr>
        <p:spPr bwMode="auto">
          <a:xfrm>
            <a:off x="1060450" y="2982913"/>
            <a:ext cx="1525588" cy="0"/>
          </a:xfrm>
          <a:prstGeom prst="line">
            <a:avLst/>
          </a:prstGeom>
          <a:noFill/>
          <a:ln w="57150">
            <a:solidFill>
              <a:srgbClr val="5C81A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V="1">
            <a:off x="1057275" y="790575"/>
            <a:ext cx="0" cy="5453063"/>
          </a:xfrm>
          <a:prstGeom prst="line">
            <a:avLst/>
          </a:prstGeom>
          <a:noFill/>
          <a:ln w="57150">
            <a:solidFill>
              <a:srgbClr val="5C81A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928688" y="6286500"/>
            <a:ext cx="255587" cy="247650"/>
          </a:xfrm>
          <a:prstGeom prst="ellipse">
            <a:avLst/>
          </a:prstGeom>
          <a:solidFill>
            <a:srgbClr val="F51D30"/>
          </a:solidFill>
          <a:ln w="25400">
            <a:noFill/>
            <a:round/>
            <a:headEnd/>
            <a:tailEnd/>
          </a:ln>
        </p:spPr>
        <p:txBody>
          <a:bodyPr anchor="ctr"/>
          <a:lstStyle/>
          <a:p>
            <a:pPr algn="ctr" defTabSz="457200" eaLnBrk="1" hangingPunct="1"/>
            <a:endParaRPr lang="en-US" sz="1800" b="1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2625725" y="2863850"/>
            <a:ext cx="246063" cy="247650"/>
          </a:xfrm>
          <a:prstGeom prst="ellipse">
            <a:avLst/>
          </a:prstGeom>
          <a:solidFill>
            <a:schemeClr val="folHlink"/>
          </a:solidFill>
          <a:ln w="25400">
            <a:noFill/>
            <a:round/>
            <a:headEnd/>
            <a:tailEnd/>
          </a:ln>
        </p:spPr>
        <p:txBody>
          <a:bodyPr anchor="ctr"/>
          <a:lstStyle/>
          <a:p>
            <a:pPr algn="ctr" defTabSz="457200" eaLnBrk="1" hangingPunct="1"/>
            <a:endParaRPr lang="en-US" sz="1800" b="1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pic>
        <p:nvPicPr>
          <p:cNvPr id="99354" name="Picture 3" descr="ThermoFisher_PPT-Logo_032-Bk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563" y="241300"/>
            <a:ext cx="18605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7488" y="47625"/>
            <a:ext cx="2109787" cy="60039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4950" y="47625"/>
            <a:ext cx="6180138" cy="60039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4950" y="1185863"/>
            <a:ext cx="4144963" cy="4865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2313" y="1185863"/>
            <a:ext cx="4144962" cy="4865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309" name="Straight Connector 17"/>
          <p:cNvCxnSpPr>
            <a:cxnSpLocks noChangeShapeType="1"/>
          </p:cNvCxnSpPr>
          <p:nvPr/>
        </p:nvCxnSpPr>
        <p:spPr bwMode="auto">
          <a:xfrm rot="10800000" flipV="1">
            <a:off x="0" y="769938"/>
            <a:ext cx="9144000" cy="0"/>
          </a:xfrm>
          <a:prstGeom prst="line">
            <a:avLst/>
          </a:prstGeom>
          <a:noFill/>
          <a:ln w="57150">
            <a:solidFill>
              <a:srgbClr val="5C81AA"/>
            </a:solidFill>
            <a:round/>
            <a:headEnd/>
            <a:tailEnd/>
          </a:ln>
        </p:spPr>
      </p:cxnSp>
      <p:sp>
        <p:nvSpPr>
          <p:cNvPr id="9831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1185863"/>
            <a:ext cx="8442325" cy="486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8312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265113" y="47625"/>
            <a:ext cx="8289925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16" rIns="45720" bIns="457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120650" y="6383338"/>
            <a:ext cx="1309688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fld id="{D8DD18E1-CF7B-4D1B-8AB3-D2F83BA0935B}" type="slidenum">
              <a:rPr lang="en-US" sz="1000" b="1"/>
              <a:pPr/>
              <a:t>‹#›</a:t>
            </a:fld>
            <a:endParaRPr lang="en-US" sz="1200" b="1"/>
          </a:p>
        </p:txBody>
      </p:sp>
      <p:sp>
        <p:nvSpPr>
          <p:cNvPr id="98322" name="Line 18"/>
          <p:cNvSpPr>
            <a:spLocks noChangeShapeType="1"/>
          </p:cNvSpPr>
          <p:nvPr/>
        </p:nvSpPr>
        <p:spPr bwMode="auto">
          <a:xfrm>
            <a:off x="-7938" y="6311900"/>
            <a:ext cx="9151938" cy="0"/>
          </a:xfrm>
          <a:prstGeom prst="line">
            <a:avLst/>
          </a:prstGeom>
          <a:noFill/>
          <a:ln w="28575">
            <a:solidFill>
              <a:srgbClr val="4F6F9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98327" name="Picture 3" descr="ThermoFisher_PPT-Logo_032-Bk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789863" y="6478588"/>
            <a:ext cx="1231900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28625" y="6524625"/>
            <a:ext cx="134778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457200"/>
            <a:r>
              <a:rPr lang="en-US" sz="800" i="1">
                <a:latin typeface="Arial Unicode MS" pitchFamily="34" charset="-128"/>
                <a:ea typeface="ＭＳ Ｐゴシック" pitchFamily="-110" charset="-128"/>
              </a:rPr>
              <a:t>Proprietary &amp;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>
    <p:fade/>
  </p:transition>
  <p:hf sldNum="0"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9pPr>
    </p:titleStyle>
    <p:bodyStyle>
      <a:lvl1pPr marL="188913" indent="-188913" algn="l" rtl="0" eaLnBrk="1" fontAlgn="base" hangingPunct="1">
        <a:spcBef>
          <a:spcPct val="0"/>
        </a:spcBef>
        <a:spcAft>
          <a:spcPct val="2000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68325" indent="-188913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Arial" charset="0"/>
        <a:buChar char="•"/>
        <a:defRPr>
          <a:solidFill>
            <a:schemeClr val="tx1"/>
          </a:solidFill>
          <a:latin typeface="+mn-lt"/>
        </a:defRPr>
      </a:lvl2pPr>
      <a:lvl3pPr marL="923925" indent="-165100" algn="l" rtl="0" eaLnBrk="1" fontAlgn="base" hangingPunct="1">
        <a:spcBef>
          <a:spcPct val="0"/>
        </a:spcBef>
        <a:spcAft>
          <a:spcPct val="20000"/>
        </a:spcAft>
        <a:buClr>
          <a:schemeClr val="hlink"/>
        </a:buClr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1317625" indent="-203200" algn="l" rtl="0" eaLnBrk="1" fontAlgn="base" hangingPunct="1">
        <a:spcBef>
          <a:spcPct val="0"/>
        </a:spcBef>
        <a:spcAft>
          <a:spcPct val="20000"/>
        </a:spcAft>
        <a:buFont typeface="Symbol" pitchFamily="-110" charset="2"/>
        <a:buChar char="-"/>
        <a:defRPr sz="1600">
          <a:solidFill>
            <a:schemeClr val="tx1"/>
          </a:solidFill>
          <a:latin typeface="+mn-lt"/>
        </a:defRPr>
      </a:lvl4pPr>
      <a:lvl5pPr marL="1716088" indent="-182563" algn="l" rtl="0" eaLnBrk="1" fontAlgn="base" hangingPunct="1">
        <a:spcBef>
          <a:spcPct val="0"/>
        </a:spcBef>
        <a:spcAft>
          <a:spcPct val="20000"/>
        </a:spcAft>
        <a:buChar char="•"/>
        <a:defRPr sz="1500">
          <a:solidFill>
            <a:schemeClr val="tx1"/>
          </a:solidFill>
          <a:latin typeface="+mn-lt"/>
        </a:defRPr>
      </a:lvl5pPr>
      <a:lvl6pPr marL="2173288" indent="-182563" algn="l" rtl="0" eaLnBrk="1" fontAlgn="base" hangingPunct="1">
        <a:spcBef>
          <a:spcPct val="0"/>
        </a:spcBef>
        <a:spcAft>
          <a:spcPct val="20000"/>
        </a:spcAft>
        <a:buChar char="•"/>
        <a:defRPr sz="1500">
          <a:solidFill>
            <a:schemeClr val="tx1"/>
          </a:solidFill>
          <a:latin typeface="+mn-lt"/>
        </a:defRPr>
      </a:lvl6pPr>
      <a:lvl7pPr marL="2630488" indent="-182563" algn="l" rtl="0" eaLnBrk="1" fontAlgn="base" hangingPunct="1">
        <a:spcBef>
          <a:spcPct val="0"/>
        </a:spcBef>
        <a:spcAft>
          <a:spcPct val="20000"/>
        </a:spcAft>
        <a:buChar char="•"/>
        <a:defRPr sz="1500">
          <a:solidFill>
            <a:schemeClr val="tx1"/>
          </a:solidFill>
          <a:latin typeface="+mn-lt"/>
        </a:defRPr>
      </a:lvl7pPr>
      <a:lvl8pPr marL="3087688" indent="-182563" algn="l" rtl="0" eaLnBrk="1" fontAlgn="base" hangingPunct="1">
        <a:spcBef>
          <a:spcPct val="0"/>
        </a:spcBef>
        <a:spcAft>
          <a:spcPct val="20000"/>
        </a:spcAft>
        <a:buChar char="•"/>
        <a:defRPr sz="1500">
          <a:solidFill>
            <a:schemeClr val="tx1"/>
          </a:solidFill>
          <a:latin typeface="+mn-lt"/>
        </a:defRPr>
      </a:lvl8pPr>
      <a:lvl9pPr marL="3544888" indent="-182563" algn="l" rtl="0" eaLnBrk="1" fontAlgn="base" hangingPunct="1">
        <a:spcBef>
          <a:spcPct val="0"/>
        </a:spcBef>
        <a:spcAft>
          <a:spcPct val="20000"/>
        </a:spcAft>
        <a:buChar char="•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file:///C:\Users\rain.yang\AppData\Local\youdao\dict\Application\7.2.0.0703\resultui\dict\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70200" y="2409825"/>
            <a:ext cx="6054725" cy="1379215"/>
          </a:xfrm>
        </p:spPr>
        <p:txBody>
          <a:bodyPr/>
          <a:lstStyle/>
          <a:p>
            <a:r>
              <a:rPr lang="en-GB" dirty="0"/>
              <a:t>CMC SAP </a:t>
            </a:r>
            <a:r>
              <a:rPr lang="en-US" dirty="0"/>
              <a:t> SOP </a:t>
            </a:r>
            <a:br>
              <a:rPr lang="en-GB" dirty="0"/>
            </a:br>
            <a:br>
              <a:rPr lang="en-GB" sz="2000" b="0" dirty="0"/>
            </a:br>
            <a:r>
              <a:rPr lang="en-GB" sz="2000" b="0" dirty="0"/>
              <a:t>May 13, 2020</a:t>
            </a:r>
            <a:br>
              <a:rPr lang="en-GB" sz="2000" b="0" dirty="0"/>
            </a:br>
            <a:r>
              <a:rPr lang="en-GB" sz="2000" b="0" dirty="0" err="1"/>
              <a:t>Rain.Yang</a:t>
            </a:r>
            <a:endParaRPr lang="en-GB" sz="2000" b="0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47625"/>
            <a:ext cx="8878887" cy="700088"/>
          </a:xfrm>
        </p:spPr>
        <p:txBody>
          <a:bodyPr/>
          <a:lstStyle/>
          <a:p>
            <a:r>
              <a:rPr lang="en-US" dirty="0"/>
              <a:t>SO  schedule </a:t>
            </a:r>
            <a:r>
              <a:rPr lang="en-US" altLang="zh-CN" dirty="0"/>
              <a:t>–change status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836713"/>
            <a:ext cx="8442325" cy="360039"/>
          </a:xfrm>
        </p:spPr>
        <p:txBody>
          <a:bodyPr/>
          <a:lstStyle/>
          <a:p>
            <a:r>
              <a:rPr lang="en-US" altLang="zh-CN" dirty="0"/>
              <a:t>Tick IP2 Accepted Order &amp; IP3 Order Scheduled: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595" y="3501008"/>
            <a:ext cx="39719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438081" y="1501142"/>
            <a:ext cx="3598415" cy="36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marL="188913" indent="-188913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8325" indent="-188913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923925" indent="-165100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317625" indent="-203200" algn="l" rtl="0" eaLnBrk="1" fontAlgn="base" hangingPunct="1">
              <a:spcBef>
                <a:spcPct val="0"/>
              </a:spcBef>
              <a:spcAft>
                <a:spcPct val="20000"/>
              </a:spcAft>
              <a:buFont typeface="Symbol" pitchFamily="-110" charset="2"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716088" indent="-182563" algn="l" rtl="0" eaLnBrk="1" fontAlgn="base" hangingPunct="1">
              <a:spcBef>
                <a:spcPct val="0"/>
              </a:spcBef>
              <a:spcAft>
                <a:spcPct val="2000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5pPr>
            <a:lvl6pPr marL="2173288" indent="-182563" algn="l" rtl="0" eaLnBrk="1" fontAlgn="base" hangingPunct="1">
              <a:spcBef>
                <a:spcPct val="0"/>
              </a:spcBef>
              <a:spcAft>
                <a:spcPct val="2000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6pPr>
            <a:lvl7pPr marL="2630488" indent="-182563" algn="l" rtl="0" eaLnBrk="1" fontAlgn="base" hangingPunct="1">
              <a:spcBef>
                <a:spcPct val="0"/>
              </a:spcBef>
              <a:spcAft>
                <a:spcPct val="2000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7pPr>
            <a:lvl8pPr marL="3087688" indent="-182563" algn="l" rtl="0" eaLnBrk="1" fontAlgn="base" hangingPunct="1">
              <a:spcBef>
                <a:spcPct val="0"/>
              </a:spcBef>
              <a:spcAft>
                <a:spcPct val="2000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8pPr>
            <a:lvl9pPr marL="3544888" indent="-182563" algn="l" rtl="0" eaLnBrk="1" fontAlgn="base" hangingPunct="1">
              <a:spcBef>
                <a:spcPct val="0"/>
              </a:spcBef>
              <a:spcAft>
                <a:spcPct val="2000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/>
              <a:t>Go back and save the SO.</a:t>
            </a:r>
            <a:endParaRPr lang="zh-CN" altLang="en-US" kern="0" dirty="0"/>
          </a:p>
        </p:txBody>
      </p:sp>
      <p:grpSp>
        <p:nvGrpSpPr>
          <p:cNvPr id="6" name="Group 5"/>
          <p:cNvGrpSpPr/>
          <p:nvPr/>
        </p:nvGrpSpPr>
        <p:grpSpPr>
          <a:xfrm>
            <a:off x="35496" y="1493104"/>
            <a:ext cx="5238750" cy="4318325"/>
            <a:chOff x="179512" y="1493104"/>
            <a:chExt cx="5238750" cy="431832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493104"/>
              <a:ext cx="5238750" cy="4318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Oval 4"/>
            <p:cNvSpPr/>
            <p:nvPr/>
          </p:nvSpPr>
          <p:spPr bwMode="auto">
            <a:xfrm>
              <a:off x="2627784" y="5157192"/>
              <a:ext cx="288032" cy="360040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051720" y="1681161"/>
              <a:ext cx="288032" cy="360040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08029" y="2177244"/>
            <a:ext cx="3800475" cy="360040"/>
            <a:chOff x="5418262" y="2177244"/>
            <a:chExt cx="3800475" cy="36004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8262" y="2204864"/>
              <a:ext cx="38004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Oval 10"/>
            <p:cNvSpPr/>
            <p:nvPr/>
          </p:nvSpPr>
          <p:spPr bwMode="auto">
            <a:xfrm>
              <a:off x="7467501" y="2177244"/>
              <a:ext cx="288032" cy="360040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600585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8AF4-8516-4D6B-990D-1BEDB1E3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 </a:t>
            </a:r>
            <a:r>
              <a:rPr lang="en-US" altLang="zh-CN" dirty="0"/>
              <a:t>Re</a:t>
            </a:r>
            <a:r>
              <a:rPr lang="en-US" dirty="0"/>
              <a:t>schedule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60D57F-7279-435E-8BF8-C79F3F7B2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2132856"/>
            <a:ext cx="5570609" cy="38884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4C8E983-AC0C-47B8-96C0-CA6C296BB0A3}"/>
              </a:ext>
            </a:extLst>
          </p:cNvPr>
          <p:cNvSpPr/>
          <p:nvPr/>
        </p:nvSpPr>
        <p:spPr>
          <a:xfrm>
            <a:off x="441589" y="1484784"/>
            <a:ext cx="39863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800" dirty="0"/>
              <a:t>VA02</a:t>
            </a:r>
            <a:r>
              <a:rPr lang="zh-CN" altLang="en-US" sz="1800" dirty="0"/>
              <a:t>，</a:t>
            </a:r>
            <a:r>
              <a:rPr lang="en-US" altLang="zh-CN" sz="1800" dirty="0"/>
              <a:t>Enter SO number into it .</a:t>
            </a:r>
          </a:p>
        </p:txBody>
      </p:sp>
    </p:spTree>
    <p:extLst>
      <p:ext uri="{BB962C8B-B14F-4D97-AF65-F5344CB8AC3E}">
        <p14:creationId xmlns:p14="http://schemas.microsoft.com/office/powerpoint/2010/main" val="256367404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F0F2-CB3B-4661-8AF0-D47E0BBDA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 </a:t>
            </a:r>
            <a:r>
              <a:rPr lang="en-US" altLang="zh-CN" dirty="0"/>
              <a:t>Re</a:t>
            </a:r>
            <a:r>
              <a:rPr lang="en-US" dirty="0"/>
              <a:t>schedule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CBCE0-2EDF-4F4E-9218-F0BE8FC4A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customer reason to pull in /push out , We need to update the CRD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14C6F9-D9DF-4442-BECB-054BA7981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13" y="1988840"/>
            <a:ext cx="7396036" cy="426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81710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D72C8-BACE-4F84-9340-3ABD0B85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 </a:t>
            </a:r>
            <a:r>
              <a:rPr lang="en-US" altLang="zh-CN" dirty="0"/>
              <a:t>Re</a:t>
            </a:r>
            <a:r>
              <a:rPr lang="en-US" dirty="0"/>
              <a:t>schedule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AD730-5845-41BC-9262-7D1E41F5A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950" y="908721"/>
            <a:ext cx="8442325" cy="51428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Then we will adjust the ship date  </a:t>
            </a:r>
          </a:p>
          <a:p>
            <a:pPr marL="0" indent="0">
              <a:buNone/>
            </a:pPr>
            <a:r>
              <a:rPr lang="en-US" dirty="0"/>
              <a:t>Select the item and click the edit as below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583961-9405-483C-AA22-A672C819B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13" y="1628800"/>
            <a:ext cx="835342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6224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E75CD-1BDE-4846-87F2-AF6723AA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 </a:t>
            </a:r>
            <a:r>
              <a:rPr lang="en-US" altLang="zh-CN" dirty="0"/>
              <a:t>Re</a:t>
            </a:r>
            <a:r>
              <a:rPr lang="en-US" dirty="0"/>
              <a:t>schedule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24754-AB48-49FD-B044-89A796DF5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Update the delivery date as you want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FDEA28-1662-414F-BB6B-1D463184F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621704"/>
            <a:ext cx="7452320" cy="408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12017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9A307-B891-4F9E-8DEA-CB2BCFDEE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 </a:t>
            </a:r>
            <a:r>
              <a:rPr lang="en-US" altLang="zh-CN" dirty="0"/>
              <a:t>Re</a:t>
            </a:r>
            <a:r>
              <a:rPr lang="en-US" dirty="0"/>
              <a:t>schedule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5FE44-6E93-4734-B23C-25CB95775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Click here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96894-0DAD-4EEB-BC88-28641818D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9" y="1710762"/>
            <a:ext cx="8482335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7076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47625"/>
            <a:ext cx="8878887" cy="700088"/>
          </a:xfrm>
        </p:spPr>
        <p:txBody>
          <a:bodyPr/>
          <a:lstStyle/>
          <a:p>
            <a:r>
              <a:rPr lang="en-US" dirty="0"/>
              <a:t>SO  Reschedule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836713"/>
            <a:ext cx="8442325" cy="360039"/>
          </a:xfrm>
        </p:spPr>
        <p:txBody>
          <a:bodyPr/>
          <a:lstStyle/>
          <a:p>
            <a:r>
              <a:rPr lang="en-US" altLang="zh-CN" dirty="0"/>
              <a:t>Tick IP3 Order Schedule Revised: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438081" y="1501142"/>
            <a:ext cx="3598415" cy="36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marL="188913" indent="-188913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8325" indent="-188913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923925" indent="-165100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317625" indent="-203200" algn="l" rtl="0" eaLnBrk="1" fontAlgn="base" hangingPunct="1">
              <a:spcBef>
                <a:spcPct val="0"/>
              </a:spcBef>
              <a:spcAft>
                <a:spcPct val="20000"/>
              </a:spcAft>
              <a:buFont typeface="Symbol" pitchFamily="-110" charset="2"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716088" indent="-182563" algn="l" rtl="0" eaLnBrk="1" fontAlgn="base" hangingPunct="1">
              <a:spcBef>
                <a:spcPct val="0"/>
              </a:spcBef>
              <a:spcAft>
                <a:spcPct val="2000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5pPr>
            <a:lvl6pPr marL="2173288" indent="-182563" algn="l" rtl="0" eaLnBrk="1" fontAlgn="base" hangingPunct="1">
              <a:spcBef>
                <a:spcPct val="0"/>
              </a:spcBef>
              <a:spcAft>
                <a:spcPct val="2000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6pPr>
            <a:lvl7pPr marL="2630488" indent="-182563" algn="l" rtl="0" eaLnBrk="1" fontAlgn="base" hangingPunct="1">
              <a:spcBef>
                <a:spcPct val="0"/>
              </a:spcBef>
              <a:spcAft>
                <a:spcPct val="2000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7pPr>
            <a:lvl8pPr marL="3087688" indent="-182563" algn="l" rtl="0" eaLnBrk="1" fontAlgn="base" hangingPunct="1">
              <a:spcBef>
                <a:spcPct val="0"/>
              </a:spcBef>
              <a:spcAft>
                <a:spcPct val="2000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8pPr>
            <a:lvl9pPr marL="3544888" indent="-182563" algn="l" rtl="0" eaLnBrk="1" fontAlgn="base" hangingPunct="1">
              <a:spcBef>
                <a:spcPct val="0"/>
              </a:spcBef>
              <a:spcAft>
                <a:spcPct val="2000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/>
              <a:t>Go back and save the SO.</a:t>
            </a:r>
            <a:endParaRPr lang="zh-CN" altLang="en-US" kern="0" dirty="0"/>
          </a:p>
        </p:txBody>
      </p:sp>
      <p:grpSp>
        <p:nvGrpSpPr>
          <p:cNvPr id="7" name="Group 6"/>
          <p:cNvGrpSpPr/>
          <p:nvPr/>
        </p:nvGrpSpPr>
        <p:grpSpPr>
          <a:xfrm>
            <a:off x="5308029" y="2177244"/>
            <a:ext cx="3800475" cy="360040"/>
            <a:chOff x="5418262" y="2177244"/>
            <a:chExt cx="3800475" cy="36004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8262" y="2204864"/>
              <a:ext cx="38004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Oval 10"/>
            <p:cNvSpPr/>
            <p:nvPr/>
          </p:nvSpPr>
          <p:spPr bwMode="auto">
            <a:xfrm>
              <a:off x="7467501" y="2177244"/>
              <a:ext cx="288032" cy="360040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15EB0E6-479A-4184-BD8E-2C740D90E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6381"/>
            <a:ext cx="5171593" cy="47850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0E3BB6-862A-41C0-A1E0-1D31C6342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4348337"/>
            <a:ext cx="3780944" cy="59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19919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BB4A5-20FB-4EE1-A4BF-C3CC71A3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OA </a:t>
            </a:r>
            <a:r>
              <a:rPr lang="en-US" dirty="0"/>
              <a:t>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FD0B8-EAA6-4AAE-87B7-10A16EF8B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950" y="980729"/>
            <a:ext cx="8442325" cy="507082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VA02-</a:t>
            </a:r>
            <a:r>
              <a:rPr lang="zh-CN" altLang="en-US" dirty="0"/>
              <a:t>输入订单号，回车</a:t>
            </a:r>
            <a:endParaRPr lang="en-US" dirty="0"/>
          </a:p>
          <a:p>
            <a:pPr marL="0" indent="0">
              <a:buNone/>
            </a:pPr>
            <a:r>
              <a:rPr lang="zh-CN" altLang="en-US"/>
              <a:t>输入</a:t>
            </a:r>
            <a:r>
              <a:rPr lang="en-US"/>
              <a:t>Key </a:t>
            </a:r>
            <a:r>
              <a:rPr lang="en-US" dirty="0"/>
              <a:t>Code :ZCNO</a:t>
            </a:r>
          </a:p>
          <a:p>
            <a:pPr marL="0" indent="0">
              <a:buNone/>
            </a:pPr>
            <a:r>
              <a:rPr lang="en-US" dirty="0"/>
              <a:t>After we create the OA we need to print it as below 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847F93-34DB-41A8-B334-EFDBE5EF8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81" y="1685303"/>
            <a:ext cx="721737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3241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D499-40BD-4829-8C78-06A68B309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OA </a:t>
            </a:r>
            <a:r>
              <a:rPr lang="en-US" dirty="0"/>
              <a:t>print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387983-2C79-4DBA-A1CB-DCBAD2004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8081E3-4D93-464E-A5B2-2C5B4D59F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12" y="2204864"/>
            <a:ext cx="6179095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5868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CECCF-F545-4475-AAE2-E6349E92B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OA </a:t>
            </a:r>
            <a:r>
              <a:rPr lang="en-US" dirty="0"/>
              <a:t> print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DA43A5-843E-42C6-BA80-7904D0B2AC94}"/>
              </a:ext>
            </a:extLst>
          </p:cNvPr>
          <p:cNvSpPr txBox="1"/>
          <p:nvPr/>
        </p:nvSpPr>
        <p:spPr>
          <a:xfrm>
            <a:off x="323528" y="1052736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Input </a:t>
            </a:r>
            <a:r>
              <a:rPr lang="en-US" altLang="zh-CN" sz="1800" dirty="0"/>
              <a:t>CLOC</a:t>
            </a:r>
            <a:r>
              <a:rPr lang="en-US" sz="1800" dirty="0"/>
              <a:t> and click these two buttons </a:t>
            </a:r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4A2183CD-6C4B-4FD3-B71F-047352D07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396" y="1715202"/>
            <a:ext cx="4644008" cy="419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8916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F82AF-D560-4494-AA3F-9AE14ECA3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STO-schedule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A291C-8FF9-469B-9F4E-CB473EEEA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ME22N,   Enter STO number</a:t>
            </a:r>
            <a:r>
              <a:rPr lang="zh-CN" altLang="en-US" dirty="0"/>
              <a:t>，</a:t>
            </a:r>
            <a:r>
              <a:rPr lang="en-US" altLang="zh-CN" dirty="0"/>
              <a:t>then Click “</a:t>
            </a:r>
            <a:r>
              <a:rPr lang="en-US" dirty="0">
                <a:hlinkClick r:id="rId2" action="ppaction://hlinkfile"/>
              </a:rPr>
              <a:t>Enter</a:t>
            </a:r>
            <a:r>
              <a:rPr lang="en-US" dirty="0"/>
              <a:t>” into your keyboard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C35F17-EFBB-46E2-9DF8-5BBFED01A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556792"/>
            <a:ext cx="7475239" cy="462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82693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C9C75-9D30-40EB-9EBD-C4200C4E2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OA </a:t>
            </a:r>
            <a:r>
              <a:rPr lang="en-US" dirty="0"/>
              <a:t>print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14576-AA98-4403-B3A7-05A77BBF9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No.4 and Saved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00D7AC-C4BE-40CA-B774-F1B7ADF61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13" y="1556792"/>
            <a:ext cx="6192687" cy="469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5721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0479-0D06-45BB-96C5-A403CE5C7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OA </a:t>
            </a:r>
            <a:r>
              <a:rPr lang="en-US" dirty="0"/>
              <a:t>print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A5E164-1D65-4B7F-B366-09A7DCCF5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113" y="1412777"/>
            <a:ext cx="5603031" cy="47763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2C339C-58D1-4313-AA47-2DF6FE269FCA}"/>
              </a:ext>
            </a:extLst>
          </p:cNvPr>
          <p:cNvSpPr txBox="1"/>
          <p:nvPr/>
        </p:nvSpPr>
        <p:spPr>
          <a:xfrm>
            <a:off x="323528" y="980728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Saved and print as a PDF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04275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49189-9320-4D3B-B3F4-202A6A27F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OA </a:t>
            </a:r>
            <a:r>
              <a:rPr lang="en-US"/>
              <a:t>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9A52F-BAAB-4BDD-BE0A-7F4AE0AC2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OA PDF file name with SO_PO number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8FECBE-04EC-4179-9168-AA0FF2617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75" y="2204864"/>
            <a:ext cx="4223088" cy="31641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B54664-EEE8-4B4B-9C44-EDA92D534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153" y="2204864"/>
            <a:ext cx="4032448" cy="316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0333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STO-schedule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4131" y="1175497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 STO order, if ETD for whole order is the same, confirm as below:</a:t>
            </a:r>
          </a:p>
          <a:p>
            <a:r>
              <a:rPr lang="en-US" altLang="zh-CN" dirty="0"/>
              <a:t>Fill in the ship date as below 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F0BAC-10A4-4069-8000-2A53B3D7A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950" y="1628800"/>
            <a:ext cx="8442325" cy="4422750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126B9E-CFB5-4893-A027-2E756662B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44824"/>
            <a:ext cx="8839200" cy="384636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STO-schedule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950" y="1569086"/>
            <a:ext cx="8442325" cy="409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51520" y="980728"/>
            <a:ext cx="84249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 STO order, if ETD for each order line is different, confirm as below</a:t>
            </a:r>
          </a:p>
          <a:p>
            <a:r>
              <a:rPr lang="en-US" altLang="zh-CN" dirty="0"/>
              <a:t>Put the ship date by item level and saved.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328A-CA83-4355-AA0E-EB1806B9B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 reschedule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BF96C-3735-4838-AB7A-CD01C3348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For STO reschedule , ME22N, Fill into STO number first and click Enter in your keyboard.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189D43-21C6-4FC1-A08D-93984CAF3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19" y="1744524"/>
            <a:ext cx="7918682" cy="374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2487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62CB4-34C7-45E2-A42F-93DF634A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 reschedule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3BA74-9BD7-437D-89BA-1D77C61DE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950" y="980729"/>
            <a:ext cx="8442325" cy="507082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/>
              <a:t>For STO order </a:t>
            </a:r>
            <a:r>
              <a:rPr lang="en-US" sz="1600" dirty="0"/>
              <a:t>reschedule</a:t>
            </a:r>
            <a:r>
              <a:rPr lang="en-US" altLang="zh-CN" sz="1600" dirty="0"/>
              <a:t>, if ETD for each order line is different, confirm as below:</a:t>
            </a:r>
          </a:p>
          <a:p>
            <a:pPr marL="0" indent="0">
              <a:buNone/>
            </a:pPr>
            <a:r>
              <a:rPr lang="en-US" altLang="zh-CN" sz="1600" dirty="0"/>
              <a:t>Update the ship date by item level ,</a:t>
            </a:r>
            <a:r>
              <a:rPr lang="zh-CN" altLang="en-US" sz="1600" dirty="0"/>
              <a:t>  </a:t>
            </a:r>
            <a:r>
              <a:rPr lang="en-US" altLang="zh-CN" sz="1600" dirty="0"/>
              <a:t>then</a:t>
            </a:r>
            <a:r>
              <a:rPr lang="zh-CN" altLang="en-US" sz="1600" dirty="0"/>
              <a:t> </a:t>
            </a:r>
            <a:r>
              <a:rPr lang="en-US" altLang="zh-CN" sz="1600" dirty="0"/>
              <a:t>move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button</a:t>
            </a:r>
            <a:r>
              <a:rPr lang="zh-CN" altLang="en-US" sz="1600" dirty="0"/>
              <a:t> </a:t>
            </a:r>
            <a:r>
              <a:rPr lang="en-US" altLang="zh-CN" sz="1600" dirty="0"/>
              <a:t>from</a:t>
            </a:r>
            <a:r>
              <a:rPr lang="zh-CN" altLang="en-US" sz="1600" dirty="0"/>
              <a:t> </a:t>
            </a:r>
            <a:r>
              <a:rPr lang="en-US" altLang="zh-CN" sz="1600" dirty="0"/>
              <a:t>Schedule to Reschedule Revised and saved.</a:t>
            </a:r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1FC88D-D1EF-4BC2-AB00-C73EEBB22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77" y="1916831"/>
            <a:ext cx="6387547" cy="435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3068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B7BE5-CF93-43FF-A911-8A2587FC7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 schedule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23CA0-BBD3-490F-9FC4-88784E54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VA02</a:t>
            </a:r>
            <a:r>
              <a:rPr lang="zh-CN" altLang="en-US" dirty="0"/>
              <a:t>，</a:t>
            </a:r>
            <a:r>
              <a:rPr lang="en-US" altLang="zh-CN" dirty="0"/>
              <a:t>Enter SO number into it and click the “Enter” in your keyboard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E1DFB3-DBA9-4FFA-90BD-863C2E237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70" y="1772816"/>
            <a:ext cx="4972050" cy="431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7629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C8319-2CCA-48F7-B1F9-585037B95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 schedule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B4819-01CE-42F5-AD70-857852304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if ETD differs from CRD, confirm as below: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158B6B04-0BAF-439A-9DEE-25BE73A16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8292" y="1628800"/>
            <a:ext cx="8755292" cy="44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0424670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47625"/>
            <a:ext cx="8699375" cy="700088"/>
          </a:xfrm>
        </p:spPr>
        <p:txBody>
          <a:bodyPr/>
          <a:lstStyle/>
          <a:p>
            <a:r>
              <a:rPr lang="en-US" dirty="0"/>
              <a:t>SO  schedule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Fill in ETD here.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3295" y="1772816"/>
            <a:ext cx="7694295" cy="456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3779066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010ThermoFisherScientificPPTTemplate_rev2">
  <a:themeElements>
    <a:clrScheme name="">
      <a:dk1>
        <a:srgbClr val="000000"/>
      </a:dk1>
      <a:lt1>
        <a:srgbClr val="C7C9C7"/>
      </a:lt1>
      <a:dk2>
        <a:srgbClr val="FFFFFF"/>
      </a:dk2>
      <a:lt2>
        <a:srgbClr val="444547"/>
      </a:lt2>
      <a:accent1>
        <a:srgbClr val="BDCBE4"/>
      </a:accent1>
      <a:accent2>
        <a:srgbClr val="FFFFFF"/>
      </a:accent2>
      <a:accent3>
        <a:srgbClr val="E0E1E0"/>
      </a:accent3>
      <a:accent4>
        <a:srgbClr val="000000"/>
      </a:accent4>
      <a:accent5>
        <a:srgbClr val="DBE2EF"/>
      </a:accent5>
      <a:accent6>
        <a:srgbClr val="E7E7E7"/>
      </a:accent6>
      <a:hlink>
        <a:srgbClr val="5C81AA"/>
      </a:hlink>
      <a:folHlink>
        <a:srgbClr val="F51D30"/>
      </a:folHlink>
    </a:clrScheme>
    <a:fontScheme name="2010ThermoFisherScientificPPTTemplate_rev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010ThermoFisherScientificPPTTemplate_rev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0ThermoFisherScientificPPTTemplate_rev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10ThermoFisherScientificPPTTemplate_rev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0ThermoFisherScientificPPTTemplate_rev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0ThermoFisherScientificPPTTemplate_rev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0ThermoFisherScientificPPTTemplate_rev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0ThermoFisherScientificPPTTemplate_rev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0ThermoFisherScientificPPTTemplate_rev2 8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10ThermoFisherScientificPPTTemplate_rev2 9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66CCFF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B8E2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E721609896014CB6E5C8B0FBBEEE28" ma:contentTypeVersion="0" ma:contentTypeDescription="Create a new document." ma:contentTypeScope="" ma:versionID="810c3367336d4a8bc0e7f6f4d48dddb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621d94a08a041b311a9d2fe93e48e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FC0B7E-DBE9-4845-A05C-91EA7ABC33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AD9C25A-25FA-4A84-AC12-9C294773CDE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3367FBC-BE26-47E2-93D9-C389650B7D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2010ThermoFisherScientificPPTTemplate_Rev2</Template>
  <TotalTime>16480</TotalTime>
  <Words>347</Words>
  <Application>Microsoft Office PowerPoint</Application>
  <PresentationFormat>On-screen Show (4:3)</PresentationFormat>
  <Paragraphs>54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 Unicode MS</vt:lpstr>
      <vt:lpstr>Arial</vt:lpstr>
      <vt:lpstr>Calibri</vt:lpstr>
      <vt:lpstr>Symbol</vt:lpstr>
      <vt:lpstr>2010ThermoFisherScientificPPTTemplate_rev2</vt:lpstr>
      <vt:lpstr>CMC SAP  SOP   May 13, 2020 Rain.Yang</vt:lpstr>
      <vt:lpstr>STO-schedule</vt:lpstr>
      <vt:lpstr>STO-schedule </vt:lpstr>
      <vt:lpstr>STO-schedule</vt:lpstr>
      <vt:lpstr>STO reschedule </vt:lpstr>
      <vt:lpstr>STO reschedule </vt:lpstr>
      <vt:lpstr>SO  schedule </vt:lpstr>
      <vt:lpstr>SO  schedule </vt:lpstr>
      <vt:lpstr>SO  schedule </vt:lpstr>
      <vt:lpstr>SO  schedule –change status</vt:lpstr>
      <vt:lpstr>SO  Reschedule </vt:lpstr>
      <vt:lpstr>SO  Reschedule </vt:lpstr>
      <vt:lpstr>SO  Reschedule </vt:lpstr>
      <vt:lpstr>SO  Reschedule </vt:lpstr>
      <vt:lpstr>SO  Reschedule </vt:lpstr>
      <vt:lpstr>SO  Reschedule </vt:lpstr>
      <vt:lpstr>OA print</vt:lpstr>
      <vt:lpstr>OA print</vt:lpstr>
      <vt:lpstr>OA  print</vt:lpstr>
      <vt:lpstr>OA print</vt:lpstr>
      <vt:lpstr>OA print</vt:lpstr>
      <vt:lpstr>OA print</vt:lpstr>
    </vt:vector>
  </TitlesOfParts>
  <Company>Proxeon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winge</dc:creator>
  <cp:lastModifiedBy>Li, Michael</cp:lastModifiedBy>
  <cp:revision>612</cp:revision>
  <dcterms:created xsi:type="dcterms:W3CDTF">2010-04-09T13:39:32Z</dcterms:created>
  <dcterms:modified xsi:type="dcterms:W3CDTF">2020-06-08T02:55:25Z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0x01010063E721609896014CB6E5C8B0FBBEEE28</vt:lpwstr>
  </property>
</Properties>
</file>