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86" r:id="rId6"/>
    <p:sldId id="299" r:id="rId7"/>
    <p:sldId id="258" r:id="rId8"/>
    <p:sldId id="300" r:id="rId9"/>
    <p:sldId id="288" r:id="rId10"/>
    <p:sldId id="289" r:id="rId11"/>
    <p:sldId id="294" r:id="rId12"/>
    <p:sldId id="295" r:id="rId13"/>
    <p:sldId id="292" r:id="rId14"/>
    <p:sldId id="293" r:id="rId15"/>
    <p:sldId id="301" r:id="rId16"/>
    <p:sldId id="261" r:id="rId17"/>
    <p:sldId id="298" r:id="rId18"/>
    <p:sldId id="296" r:id="rId19"/>
    <p:sldId id="302" r:id="rId20"/>
    <p:sldId id="290" r:id="rId21"/>
    <p:sldId id="303" r:id="rId22"/>
    <p:sldId id="304" r:id="rId23"/>
    <p:sldId id="305" r:id="rId24"/>
    <p:sldId id="306" r:id="rId25"/>
    <p:sldId id="26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70" d="100"/>
          <a:sy n="70" d="100"/>
        </p:scale>
        <p:origin x="34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27A522-CE8B-4B20-8F47-72C63009D91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27AD45-0E6A-4DED-AFF8-7F9F0A18A505}">
      <dgm:prSet custT="1"/>
      <dgm:spPr/>
      <dgm:t>
        <a:bodyPr/>
        <a:lstStyle/>
        <a:p>
          <a:r>
            <a:rPr lang="en-US" sz="2000" dirty="0"/>
            <a:t>The Dataset contains 12 columns and 300152 rows.</a:t>
          </a:r>
        </a:p>
      </dgm:t>
    </dgm:pt>
    <dgm:pt modelId="{FB0B10A1-89ED-43E8-ADFE-E3DB64C57D19}" type="parTrans" cxnId="{DF8E84A6-0BF4-41CD-965D-1EF3EAC28087}">
      <dgm:prSet/>
      <dgm:spPr/>
      <dgm:t>
        <a:bodyPr/>
        <a:lstStyle/>
        <a:p>
          <a:endParaRPr lang="en-US"/>
        </a:p>
      </dgm:t>
    </dgm:pt>
    <dgm:pt modelId="{F98437E7-0639-4C46-A775-B1CEFB8DACE3}" type="sibTrans" cxnId="{DF8E84A6-0BF4-41CD-965D-1EF3EAC28087}">
      <dgm:prSet/>
      <dgm:spPr/>
      <dgm:t>
        <a:bodyPr/>
        <a:lstStyle/>
        <a:p>
          <a:endParaRPr lang="en-US"/>
        </a:p>
      </dgm:t>
    </dgm:pt>
    <dgm:pt modelId="{9FFDF8AE-E5E5-4C32-A2CE-E08E7971FBF4}">
      <dgm:prSet custT="1"/>
      <dgm:spPr/>
      <dgm:t>
        <a:bodyPr/>
        <a:lstStyle/>
        <a:p>
          <a:r>
            <a:rPr lang="en-US" sz="20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It describes the departure time, arrival time, source city, destination city, flight number, name of airline, class, duration, days left and price of each flight.</a:t>
          </a:r>
        </a:p>
      </dgm:t>
    </dgm:pt>
    <dgm:pt modelId="{8E6F31D8-5A07-476B-B0CC-2246A7B1A1BF}" type="parTrans" cxnId="{066F3426-1EE8-4024-A8D2-A5AF20CCDD4B}">
      <dgm:prSet/>
      <dgm:spPr/>
      <dgm:t>
        <a:bodyPr/>
        <a:lstStyle/>
        <a:p>
          <a:endParaRPr lang="en-US"/>
        </a:p>
      </dgm:t>
    </dgm:pt>
    <dgm:pt modelId="{A720128B-B901-4E31-9416-B4CE089AAE17}" type="sibTrans" cxnId="{066F3426-1EE8-4024-A8D2-A5AF20CCDD4B}">
      <dgm:prSet/>
      <dgm:spPr/>
      <dgm:t>
        <a:bodyPr/>
        <a:lstStyle/>
        <a:p>
          <a:endParaRPr lang="en-US"/>
        </a:p>
      </dgm:t>
    </dgm:pt>
    <dgm:pt modelId="{817EA526-F799-4466-A6D6-1D3B2B2285FD}" type="pres">
      <dgm:prSet presAssocID="{6D27A522-CE8B-4B20-8F47-72C63009D911}" presName="linear" presStyleCnt="0">
        <dgm:presLayoutVars>
          <dgm:animLvl val="lvl"/>
          <dgm:resizeHandles val="exact"/>
        </dgm:presLayoutVars>
      </dgm:prSet>
      <dgm:spPr/>
    </dgm:pt>
    <dgm:pt modelId="{8BA42CC5-A3CB-4CD1-9FAC-688D67E66599}" type="pres">
      <dgm:prSet presAssocID="{9927AD45-0E6A-4DED-AFF8-7F9F0A18A50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186B729-0593-45CA-836B-0837367B407B}" type="pres">
      <dgm:prSet presAssocID="{F98437E7-0639-4C46-A775-B1CEFB8DACE3}" presName="spacer" presStyleCnt="0"/>
      <dgm:spPr/>
    </dgm:pt>
    <dgm:pt modelId="{3BBA7A9F-8C02-4CC2-9188-A9515DF26845}" type="pres">
      <dgm:prSet presAssocID="{9FFDF8AE-E5E5-4C32-A2CE-E08E7971FBF4}" presName="parentText" presStyleLbl="node1" presStyleIdx="1" presStyleCnt="2" custLinFactNeighborX="-458" custLinFactNeighborY="4441">
        <dgm:presLayoutVars>
          <dgm:chMax val="0"/>
          <dgm:bulletEnabled val="1"/>
        </dgm:presLayoutVars>
      </dgm:prSet>
      <dgm:spPr/>
    </dgm:pt>
  </dgm:ptLst>
  <dgm:cxnLst>
    <dgm:cxn modelId="{066F3426-1EE8-4024-A8D2-A5AF20CCDD4B}" srcId="{6D27A522-CE8B-4B20-8F47-72C63009D911}" destId="{9FFDF8AE-E5E5-4C32-A2CE-E08E7971FBF4}" srcOrd="1" destOrd="0" parTransId="{8E6F31D8-5A07-476B-B0CC-2246A7B1A1BF}" sibTransId="{A720128B-B901-4E31-9416-B4CE089AAE17}"/>
    <dgm:cxn modelId="{72858A6F-DBEB-4A96-998E-F69208890C19}" type="presOf" srcId="{9FFDF8AE-E5E5-4C32-A2CE-E08E7971FBF4}" destId="{3BBA7A9F-8C02-4CC2-9188-A9515DF26845}" srcOrd="0" destOrd="0" presId="urn:microsoft.com/office/officeart/2005/8/layout/vList2"/>
    <dgm:cxn modelId="{50E1809C-F848-41B3-AD07-A448D5A9215D}" type="presOf" srcId="{9927AD45-0E6A-4DED-AFF8-7F9F0A18A505}" destId="{8BA42CC5-A3CB-4CD1-9FAC-688D67E66599}" srcOrd="0" destOrd="0" presId="urn:microsoft.com/office/officeart/2005/8/layout/vList2"/>
    <dgm:cxn modelId="{DF8E84A6-0BF4-41CD-965D-1EF3EAC28087}" srcId="{6D27A522-CE8B-4B20-8F47-72C63009D911}" destId="{9927AD45-0E6A-4DED-AFF8-7F9F0A18A505}" srcOrd="0" destOrd="0" parTransId="{FB0B10A1-89ED-43E8-ADFE-E3DB64C57D19}" sibTransId="{F98437E7-0639-4C46-A775-B1CEFB8DACE3}"/>
    <dgm:cxn modelId="{C01F33C6-864C-4A46-BBA0-F9A755B0F34E}" type="presOf" srcId="{6D27A522-CE8B-4B20-8F47-72C63009D911}" destId="{817EA526-F799-4466-A6D6-1D3B2B2285FD}" srcOrd="0" destOrd="0" presId="urn:microsoft.com/office/officeart/2005/8/layout/vList2"/>
    <dgm:cxn modelId="{E9C27D6A-F345-4950-9CAC-5FF70BE64180}" type="presParOf" srcId="{817EA526-F799-4466-A6D6-1D3B2B2285FD}" destId="{8BA42CC5-A3CB-4CD1-9FAC-688D67E66599}" srcOrd="0" destOrd="0" presId="urn:microsoft.com/office/officeart/2005/8/layout/vList2"/>
    <dgm:cxn modelId="{615B4838-EED2-4835-B2CB-ED90B7D52692}" type="presParOf" srcId="{817EA526-F799-4466-A6D6-1D3B2B2285FD}" destId="{F186B729-0593-45CA-836B-0837367B407B}" srcOrd="1" destOrd="0" presId="urn:microsoft.com/office/officeart/2005/8/layout/vList2"/>
    <dgm:cxn modelId="{F7EBC028-E788-4B82-B9E8-ECF0E9829A6E}" type="presParOf" srcId="{817EA526-F799-4466-A6D6-1D3B2B2285FD}" destId="{3BBA7A9F-8C02-4CC2-9188-A9515DF2684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42CC5-A3CB-4CD1-9FAC-688D67E66599}">
      <dsp:nvSpPr>
        <dsp:cNvPr id="0" name=""/>
        <dsp:cNvSpPr/>
      </dsp:nvSpPr>
      <dsp:spPr>
        <a:xfrm>
          <a:off x="0" y="207404"/>
          <a:ext cx="3632662" cy="19392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Dataset contains 12 columns and 300152 rows.</a:t>
          </a:r>
        </a:p>
      </dsp:txBody>
      <dsp:txXfrm>
        <a:off x="94668" y="302072"/>
        <a:ext cx="3443326" cy="1749939"/>
      </dsp:txXfrm>
    </dsp:sp>
    <dsp:sp modelId="{3BBA7A9F-8C02-4CC2-9188-A9515DF26845}">
      <dsp:nvSpPr>
        <dsp:cNvPr id="0" name=""/>
        <dsp:cNvSpPr/>
      </dsp:nvSpPr>
      <dsp:spPr>
        <a:xfrm>
          <a:off x="0" y="2342193"/>
          <a:ext cx="3632662" cy="19392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It describes the departure time, arrival time, source city, destination city, flight number, name of airline, class, duration, days left and price of each flight.</a:t>
          </a:r>
        </a:p>
      </dsp:txBody>
      <dsp:txXfrm>
        <a:off x="94668" y="2436861"/>
        <a:ext cx="3443326" cy="1749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5/21/2023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Flight Dataset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Data Cleaning, Visualization and Regression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- Scatter Plot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1" name="Picture 30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4048EE3F-6E05-4BC8-4AF5-1A3B65D1F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348331"/>
            <a:ext cx="4823382" cy="507391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442FCE5-21F0-A799-6829-D263664C4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903" y="1597810"/>
            <a:ext cx="5235019" cy="457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- Scatter Plot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42388F1-6ECF-803A-035A-17DE934E771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792" y="1480034"/>
            <a:ext cx="6141516" cy="458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05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886200"/>
            <a:ext cx="7781544" cy="859055"/>
          </a:xfrm>
        </p:spPr>
        <p:txBody>
          <a:bodyPr anchor="b"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E399F85-801F-ED1F-8FDA-44791C00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12</a:t>
            </a:fld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5ACD1-ABCD-91C7-0B7C-3D4ECC081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Encoding, Categorical conversion, Correlation matrix</a:t>
            </a:r>
          </a:p>
        </p:txBody>
      </p:sp>
    </p:spTree>
    <p:extLst>
      <p:ext uri="{BB962C8B-B14F-4D97-AF65-F5344CB8AC3E}">
        <p14:creationId xmlns:p14="http://schemas.microsoft.com/office/powerpoint/2010/main" val="210439224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14645"/>
            <a:ext cx="11214100" cy="535531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8248453" y="1779676"/>
            <a:ext cx="3508117" cy="3943971"/>
          </a:xfrm>
        </p:spPr>
        <p:txBody>
          <a:bodyPr>
            <a:normAutofit/>
          </a:bodyPr>
          <a:lstStyle/>
          <a:p>
            <a:r>
              <a:rPr lang="en-US" sz="2400" dirty="0"/>
              <a:t>Rename the unnamed column to ID</a:t>
            </a:r>
          </a:p>
          <a:p>
            <a:r>
              <a:rPr lang="en-US" sz="2400" dirty="0"/>
              <a:t>Covert all the Arrays to Categorical Data type</a:t>
            </a:r>
          </a:p>
          <a:p>
            <a:r>
              <a:rPr lang="en-US" sz="2400" dirty="0"/>
              <a:t>Encode Specific columns with Target Encoder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1E20CF6-5022-35BD-D3CC-8D35C5A0DC9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2" y="1681163"/>
            <a:ext cx="7960055" cy="394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F20F0E-DD8D-DFB5-7411-68BBFD983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7106" y="1750309"/>
            <a:ext cx="5157787" cy="5355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After Encoding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CD1C43A-AF4E-A202-8F5F-AA2513F439D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4" y="2505074"/>
            <a:ext cx="12026411" cy="196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153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95BDFA0-4D3B-8613-9056-0AD065DBC59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499" y="1360315"/>
            <a:ext cx="5378217" cy="181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62BA8141-7555-0F7D-CB69-31A21441E6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" t="2972" r="5627" b="3222"/>
          <a:stretch/>
        </p:blipFill>
        <p:spPr bwMode="auto">
          <a:xfrm>
            <a:off x="6010730" y="1643742"/>
            <a:ext cx="6069085" cy="377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EEB31C-4004-5EB6-CAD7-4A1436B8D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3402" y="3390220"/>
            <a:ext cx="5157788" cy="2030866"/>
          </a:xfrm>
        </p:spPr>
        <p:txBody>
          <a:bodyPr>
            <a:normAutofit/>
          </a:bodyPr>
          <a:lstStyle/>
          <a:p>
            <a:r>
              <a:rPr lang="en-US" dirty="0"/>
              <a:t>Calculates the correlation matrix that shows the correlation coefficient between a set of variables.</a:t>
            </a:r>
          </a:p>
          <a:p>
            <a:endParaRPr lang="en-US" dirty="0"/>
          </a:p>
          <a:p>
            <a:r>
              <a:rPr lang="en-US" dirty="0"/>
              <a:t>This shows the strength of a relationship between two variables.</a:t>
            </a:r>
          </a:p>
        </p:txBody>
      </p:sp>
    </p:spTree>
    <p:extLst>
      <p:ext uri="{BB962C8B-B14F-4D97-AF65-F5344CB8AC3E}">
        <p14:creationId xmlns:p14="http://schemas.microsoft.com/office/powerpoint/2010/main" val="1396782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886200"/>
            <a:ext cx="7781544" cy="859055"/>
          </a:xfrm>
        </p:spPr>
        <p:txBody>
          <a:bodyPr anchor="b">
            <a:normAutofit/>
          </a:bodyPr>
          <a:lstStyle/>
          <a:p>
            <a:r>
              <a:rPr lang="en-US" dirty="0"/>
              <a:t>Regression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E399F85-801F-ED1F-8FDA-44791C00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16</a:t>
            </a:fld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5ACD1-ABCD-91C7-0B7C-3D4ECC081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455883200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75986"/>
            <a:ext cx="11214100" cy="535531"/>
          </a:xfrm>
        </p:spPr>
        <p:txBody>
          <a:bodyPr/>
          <a:lstStyle/>
          <a:p>
            <a:r>
              <a:rPr lang="en-US" dirty="0"/>
              <a:t>Regression Using Gradient Descent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9712" y="1862159"/>
            <a:ext cx="5157788" cy="535531"/>
          </a:xfrm>
        </p:spPr>
        <p:txBody>
          <a:bodyPr/>
          <a:lstStyle/>
          <a:p>
            <a:r>
              <a:rPr lang="en-US" dirty="0"/>
              <a:t>Implemented Gradient Descent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6475412" y="2460396"/>
            <a:ext cx="5183188" cy="3729267"/>
          </a:xfrm>
        </p:spPr>
        <p:txBody>
          <a:bodyPr/>
          <a:lstStyle/>
          <a:p>
            <a:r>
              <a:rPr lang="en-US" dirty="0"/>
              <a:t>Parameters: X Train Data, Y Train Data, Initial weight value, Learning Rate, Number Of Iterations.</a:t>
            </a:r>
          </a:p>
          <a:p>
            <a:r>
              <a:rPr lang="en-US" dirty="0"/>
              <a:t>Returns the best weight vector and Cost Function Dictionary.</a:t>
            </a:r>
          </a:p>
          <a:p>
            <a:r>
              <a:rPr lang="en-US" dirty="0"/>
              <a:t>Calculates the weight vector and the cost function, insert into “</a:t>
            </a:r>
            <a:r>
              <a:rPr lang="en-US" b="1" dirty="0"/>
              <a:t>J_history” </a:t>
            </a:r>
            <a:r>
              <a:rPr lang="en-US" dirty="0"/>
              <a:t>dictionary: Cost function for the key and Weights vector for the values.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6C42A09-B0C2-F1CC-53C7-35794D2B550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1508288"/>
            <a:ext cx="5949132" cy="46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27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Using Gradient Descent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/>
          <a:lstStyle/>
          <a:p>
            <a:r>
              <a:rPr lang="en-US" dirty="0"/>
              <a:t>Use the Price as Target variable</a:t>
            </a:r>
          </a:p>
          <a:p>
            <a:r>
              <a:rPr lang="en-US" dirty="0"/>
              <a:t>Remove “Price” and “ID” columns from the Data Frame and use all the Data frame to predict the price</a:t>
            </a:r>
          </a:p>
          <a:p>
            <a:r>
              <a:rPr lang="en-US" dirty="0"/>
              <a:t>Split the data into training and testing sets</a:t>
            </a:r>
          </a:p>
          <a:p>
            <a:r>
              <a:rPr lang="en-US" dirty="0"/>
              <a:t>Scale the input features and target variable using </a:t>
            </a:r>
            <a:r>
              <a:rPr lang="en-US" dirty="0" err="1"/>
              <a:t>MinMaxScaler</a:t>
            </a:r>
            <a:endParaRPr lang="en-US" dirty="0"/>
          </a:p>
          <a:p>
            <a:r>
              <a:rPr lang="en-US" dirty="0"/>
              <a:t>Add a column for the bias term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95B27832-1645-F70E-9917-D80E217B283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2"/>
          <a:stretch/>
        </p:blipFill>
        <p:spPr bwMode="auto">
          <a:xfrm>
            <a:off x="331378" y="1689398"/>
            <a:ext cx="6022287" cy="369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813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Using Gradient Descent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Find the best Hyperparameter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6500812" y="2894491"/>
            <a:ext cx="5183188" cy="2057498"/>
          </a:xfrm>
        </p:spPr>
        <p:txBody>
          <a:bodyPr>
            <a:normAutofit/>
          </a:bodyPr>
          <a:lstStyle/>
          <a:p>
            <a:r>
              <a:rPr lang="en-US" sz="2000" dirty="0"/>
              <a:t>Set up hyperparameter tuning</a:t>
            </a:r>
          </a:p>
          <a:p>
            <a:r>
              <a:rPr lang="en-US" sz="2000" dirty="0"/>
              <a:t>Loop over hyperparameters and fit models</a:t>
            </a:r>
          </a:p>
          <a:p>
            <a:endParaRPr lang="en-US" sz="1600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345E392-FFF4-ED3C-6CEB-B6CC4156407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66" y="1347199"/>
            <a:ext cx="5477934" cy="484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773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1464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Team Members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EA0E0065-1B16-9B95-C626-976F6C78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2</a:t>
            </a:fld>
            <a:endParaRPr lang="en-US" noProof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4D82E568-E7AD-4EC7-9571-F7C0FAE0A74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79926740"/>
              </p:ext>
            </p:extLst>
          </p:nvPr>
        </p:nvGraphicFramePr>
        <p:xfrm>
          <a:off x="442913" y="1517649"/>
          <a:ext cx="10256510" cy="4374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8255">
                  <a:extLst>
                    <a:ext uri="{9D8B030D-6E8A-4147-A177-3AD203B41FA5}">
                      <a16:colId xmlns:a16="http://schemas.microsoft.com/office/drawing/2014/main" val="2026438517"/>
                    </a:ext>
                  </a:extLst>
                </a:gridCol>
                <a:gridCol w="5128255">
                  <a:extLst>
                    <a:ext uri="{9D8B030D-6E8A-4147-A177-3AD203B41FA5}">
                      <a16:colId xmlns:a16="http://schemas.microsoft.com/office/drawing/2014/main" val="3506287973"/>
                    </a:ext>
                  </a:extLst>
                </a:gridCol>
              </a:tblGrid>
              <a:tr h="72901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219408"/>
                  </a:ext>
                </a:extLst>
              </a:tr>
              <a:tr h="729017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rgbClr val="0D0D0D"/>
                          </a:solidFill>
                          <a:effectLst/>
                          <a:latin typeface="TimesNewRomanPS-ItalicMT"/>
                        </a:rPr>
                        <a:t>20191700488</a:t>
                      </a:r>
                      <a:endParaRPr lang="en-US" sz="3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r-EG" sz="3200" b="0" i="0" dirty="0">
                          <a:solidFill>
                            <a:srgbClr val="0D0D0D"/>
                          </a:solidFill>
                          <a:effectLst/>
                          <a:latin typeface="TimesNewRomanPSMT"/>
                        </a:rPr>
                        <a:t>مايكل مدحت منير لوكا</a:t>
                      </a:r>
                      <a:endParaRPr lang="ar-EG" sz="3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6956409"/>
                  </a:ext>
                </a:extLst>
              </a:tr>
              <a:tr h="729017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rgbClr val="0D0D0D"/>
                          </a:solidFill>
                          <a:effectLst/>
                          <a:latin typeface="TimesNewRomanPS-ItalicMT"/>
                        </a:rPr>
                        <a:t>20191700476</a:t>
                      </a:r>
                      <a:endParaRPr lang="en-US" sz="3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r-EG" sz="3200" b="0" i="0" dirty="0">
                          <a:solidFill>
                            <a:srgbClr val="0D0D0D"/>
                          </a:solidFill>
                          <a:effectLst/>
                          <a:latin typeface="TimesNewRomanPSMT"/>
                        </a:rPr>
                        <a:t>ماريو ممدوح رضا رزق</a:t>
                      </a:r>
                      <a:endParaRPr lang="ar-EG" sz="3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738554"/>
                  </a:ext>
                </a:extLst>
              </a:tr>
              <a:tr h="729017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rgbClr val="0D0D0D"/>
                          </a:solidFill>
                          <a:effectLst/>
                          <a:latin typeface="TimesNewRomanPS-ItalicMT"/>
                        </a:rPr>
                        <a:t>20191700444</a:t>
                      </a:r>
                      <a:endParaRPr lang="en-US" sz="3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r-EG" sz="3200" b="0" i="0" dirty="0">
                          <a:solidFill>
                            <a:srgbClr val="0D0D0D"/>
                          </a:solidFill>
                          <a:effectLst/>
                          <a:latin typeface="TimesNewRomanPSMT"/>
                        </a:rPr>
                        <a:t>فيليب وجيه جورج حنا</a:t>
                      </a:r>
                      <a:endParaRPr lang="ar-EG" sz="3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6966037"/>
                  </a:ext>
                </a:extLst>
              </a:tr>
              <a:tr h="729017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rgbClr val="0D0D0D"/>
                          </a:solidFill>
                          <a:effectLst/>
                          <a:latin typeface="TimesNewRomanPS-ItalicMT"/>
                        </a:rPr>
                        <a:t>20191700462</a:t>
                      </a:r>
                      <a:endParaRPr lang="en-US" sz="3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r-EG" sz="3200" b="0" i="0" dirty="0">
                          <a:solidFill>
                            <a:srgbClr val="0D0D0D"/>
                          </a:solidFill>
                          <a:effectLst/>
                          <a:latin typeface="TimesNewRomanPSMT"/>
                        </a:rPr>
                        <a:t>كيرمينا اشرف ميخائيل ميخائيل</a:t>
                      </a:r>
                      <a:endParaRPr lang="ar-EG" sz="3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917043"/>
                  </a:ext>
                </a:extLst>
              </a:tr>
              <a:tr h="729017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rgbClr val="0D0D0D"/>
                          </a:solidFill>
                          <a:effectLst/>
                          <a:latin typeface="TimesNewRomanPS-ItalicMT"/>
                        </a:rPr>
                        <a:t>20191700486</a:t>
                      </a:r>
                      <a:endParaRPr lang="en-US" sz="3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r-EG" sz="3200" b="0" i="0" dirty="0">
                          <a:solidFill>
                            <a:srgbClr val="0D0D0D"/>
                          </a:solidFill>
                          <a:effectLst/>
                          <a:latin typeface="TimesNewRomanPSMT"/>
                        </a:rPr>
                        <a:t>مايكل فريد فؤاد حنين</a:t>
                      </a:r>
                      <a:endParaRPr lang="ar-EG" sz="3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05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044936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Using Gradient Descent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Model fitting and prediction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/>
          <a:lstStyle/>
          <a:p>
            <a:r>
              <a:rPr lang="en-US" dirty="0"/>
              <a:t>Fit the final model to the scaled training set using the best hyperparameters</a:t>
            </a:r>
          </a:p>
          <a:p>
            <a:r>
              <a:rPr lang="en-US" dirty="0"/>
              <a:t>Make predictions on the scaled test set</a:t>
            </a:r>
          </a:p>
          <a:p>
            <a:r>
              <a:rPr lang="en-US" dirty="0"/>
              <a:t>Unscale the predicted and true values</a:t>
            </a:r>
          </a:p>
          <a:p>
            <a:r>
              <a:rPr lang="en-US" dirty="0"/>
              <a:t>Display the predicted and true values for the test set with “€” sign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C8752A8A-73C0-6918-671F-03665691363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90" y="1511480"/>
            <a:ext cx="5748910" cy="440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49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Using Gradient Descent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9665208" y="1591055"/>
            <a:ext cx="2377440" cy="3904489"/>
          </a:xfrm>
        </p:spPr>
        <p:txBody>
          <a:bodyPr>
            <a:normAutofit/>
          </a:bodyPr>
          <a:lstStyle/>
          <a:p>
            <a:r>
              <a:rPr lang="en-US" dirty="0"/>
              <a:t>The model prints the best: </a:t>
            </a:r>
          </a:p>
          <a:p>
            <a:pPr lvl="1"/>
            <a:r>
              <a:rPr lang="en-US" dirty="0"/>
              <a:t>Learning Rate</a:t>
            </a:r>
          </a:p>
          <a:p>
            <a:pPr lvl="1"/>
            <a:r>
              <a:rPr lang="en-US" dirty="0"/>
              <a:t>No. of iterations </a:t>
            </a:r>
          </a:p>
          <a:p>
            <a:pPr lvl="1"/>
            <a:r>
              <a:rPr lang="en-US" dirty="0"/>
              <a:t>Theta values</a:t>
            </a:r>
          </a:p>
          <a:p>
            <a:pPr lvl="1"/>
            <a:endParaRPr lang="en-US" dirty="0"/>
          </a:p>
          <a:p>
            <a:r>
              <a:rPr lang="en-US" dirty="0"/>
              <a:t>Print The Predicted Value vs. Actual Value</a:t>
            </a:r>
          </a:p>
          <a:p>
            <a:r>
              <a:rPr lang="en-US" dirty="0"/>
              <a:t>R2 Score = 90.5%</a:t>
            </a:r>
          </a:p>
          <a:p>
            <a:r>
              <a:rPr lang="en-US" dirty="0"/>
              <a:t>Length of testing data: 60K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84D5437-C1C6-8754-2FEF-A3F2AB8FD60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8"/>
          <a:stretch/>
        </p:blipFill>
        <p:spPr bwMode="auto">
          <a:xfrm>
            <a:off x="0" y="1508560"/>
            <a:ext cx="9592056" cy="407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951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886200"/>
            <a:ext cx="7781544" cy="859055"/>
          </a:xfrm>
        </p:spPr>
        <p:txBody>
          <a:bodyPr anchor="b">
            <a:normAutofit/>
          </a:bodyPr>
          <a:lstStyle/>
          <a:p>
            <a:r>
              <a:rPr lang="en-US" dirty="0"/>
              <a:t>Dataset Description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E399F85-801F-ED1F-8FDA-44791C00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3</a:t>
            </a:fld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5ACD1-ABCD-91C7-0B7C-3D4ECC081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Flight Dataset	</a:t>
            </a:r>
          </a:p>
        </p:txBody>
      </p:sp>
    </p:spTree>
    <p:extLst>
      <p:ext uri="{BB962C8B-B14F-4D97-AF65-F5344CB8AC3E}">
        <p14:creationId xmlns:p14="http://schemas.microsoft.com/office/powerpoint/2010/main" val="368465939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Dataset Description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12" name="Text Placeholder 9">
            <a:extLst>
              <a:ext uri="{FF2B5EF4-FFF2-40B4-BE49-F238E27FC236}">
                <a16:creationId xmlns:a16="http://schemas.microsoft.com/office/drawing/2014/main" id="{1B63B1F7-7899-A8F9-836E-6ABF66199A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0777966"/>
              </p:ext>
            </p:extLst>
          </p:nvPr>
        </p:nvGraphicFramePr>
        <p:xfrm>
          <a:off x="8246225" y="1471353"/>
          <a:ext cx="3632662" cy="448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Content Placeholder 1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8099E49-EA86-6B46-C29E-9AF05E6A2A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7"/>
          <a:srcRect l="2768" r="6412"/>
          <a:stretch/>
        </p:blipFill>
        <p:spPr>
          <a:xfrm>
            <a:off x="66502" y="2385753"/>
            <a:ext cx="8102496" cy="3059083"/>
          </a:xfr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886200"/>
            <a:ext cx="7781544" cy="859055"/>
          </a:xfrm>
        </p:spPr>
        <p:txBody>
          <a:bodyPr anchor="b">
            <a:normAutofit/>
          </a:bodyPr>
          <a:lstStyle/>
          <a:p>
            <a:r>
              <a:rPr lang="en-US" dirty="0"/>
              <a:t>Data Visualization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E399F85-801F-ED1F-8FDA-44791C00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5</a:t>
            </a:fld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5ACD1-ABCD-91C7-0B7C-3D4ECC081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Charts</a:t>
            </a:r>
          </a:p>
        </p:txBody>
      </p:sp>
    </p:spTree>
    <p:extLst>
      <p:ext uri="{BB962C8B-B14F-4D97-AF65-F5344CB8AC3E}">
        <p14:creationId xmlns:p14="http://schemas.microsoft.com/office/powerpoint/2010/main" val="353463436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F20F0E-DD8D-DFB5-7411-68BBFD983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535531"/>
          </a:xfrm>
        </p:spPr>
        <p:txBody>
          <a:bodyPr>
            <a:normAutofit/>
          </a:bodyPr>
          <a:lstStyle/>
          <a:p>
            <a:r>
              <a:rPr lang="en-US" sz="3200" dirty="0"/>
              <a:t>Horizontal Bar Chart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49145B3-6840-A0B2-A528-DCFF296439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9265" y="2516957"/>
            <a:ext cx="5213022" cy="3373541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A350349-AC97-3DE2-66C8-7505AC41CDB9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801" y="1501355"/>
            <a:ext cx="5874699" cy="438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950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F20F0E-DD8D-DFB5-7411-68BBFD983E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Pie Chart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234033-FD34-0C34-6FEC-365F58E403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4244" y="2794313"/>
            <a:ext cx="6064176" cy="1945112"/>
          </a:xfr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7EE49F9-225B-93F4-E57D-FA3B45B13053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713" y="1576052"/>
            <a:ext cx="5157787" cy="427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708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Data Visualization - </a:t>
            </a:r>
            <a:r>
              <a:rPr lang="en-US" sz="3200" dirty="0"/>
              <a:t>Two Histograms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077C86-4070-128F-C899-A01DB82A25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1527"/>
          <a:stretch/>
        </p:blipFill>
        <p:spPr>
          <a:xfrm>
            <a:off x="108566" y="1861265"/>
            <a:ext cx="5852216" cy="3535051"/>
          </a:xfr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44A670D0-3991-4D59-6A3F-4A5C3068E88D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781" y="2226288"/>
            <a:ext cx="6122654" cy="284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975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Data Visualization - </a:t>
            </a:r>
            <a:r>
              <a:rPr lang="en-US" sz="3200" dirty="0"/>
              <a:t>Box Plot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35BE5B-BA5D-3773-BEF9-2C310E60AD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4605" y="1611984"/>
            <a:ext cx="4542810" cy="4438909"/>
          </a:xfr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4E23B59D-77CE-B610-FC54-175F023647AC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415" y="1611984"/>
            <a:ext cx="7439980" cy="443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980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196</TotalTime>
  <Words>440</Words>
  <Application>Microsoft Office PowerPoint</Application>
  <PresentationFormat>Widescreen</PresentationFormat>
  <Paragraphs>96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TimesNewRomanPS-ItalicMT</vt:lpstr>
      <vt:lpstr>TimesNewRomanPSMT</vt:lpstr>
      <vt:lpstr>Trade Gothic LT Pro</vt:lpstr>
      <vt:lpstr>Trebuchet MS</vt:lpstr>
      <vt:lpstr>Office Theme</vt:lpstr>
      <vt:lpstr>Flight Dataset </vt:lpstr>
      <vt:lpstr>Team Members</vt:lpstr>
      <vt:lpstr>Dataset Description</vt:lpstr>
      <vt:lpstr>Dataset Description</vt:lpstr>
      <vt:lpstr>Data Visualization</vt:lpstr>
      <vt:lpstr>Data Visualization</vt:lpstr>
      <vt:lpstr>Data Visualization</vt:lpstr>
      <vt:lpstr>Data Visualization - Two Histograms</vt:lpstr>
      <vt:lpstr>Data Visualization - Box Plot</vt:lpstr>
      <vt:lpstr>Data Visualization - Scatter Plot</vt:lpstr>
      <vt:lpstr>Data Visualization - Scatter Plot</vt:lpstr>
      <vt:lpstr>Data Preprocessing</vt:lpstr>
      <vt:lpstr>Data Preprocessing</vt:lpstr>
      <vt:lpstr>Data Preprocessing</vt:lpstr>
      <vt:lpstr>Data Preprocessing</vt:lpstr>
      <vt:lpstr>Regression</vt:lpstr>
      <vt:lpstr>Regression Using Gradient Descent</vt:lpstr>
      <vt:lpstr>Regression Using Gradient Descent</vt:lpstr>
      <vt:lpstr>Regression Using Gradient Descent</vt:lpstr>
      <vt:lpstr>Regression Using Gradient Descent</vt:lpstr>
      <vt:lpstr>Regression Using Gradient Descent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Dataset </dc:title>
  <dc:creator>فيليب وجيه جورج حنا</dc:creator>
  <cp:lastModifiedBy>فيليب وجيه جورج حنا</cp:lastModifiedBy>
  <cp:revision>1</cp:revision>
  <dcterms:created xsi:type="dcterms:W3CDTF">2023-05-21T18:06:58Z</dcterms:created>
  <dcterms:modified xsi:type="dcterms:W3CDTF">2023-05-21T21:23:48Z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