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272" r:id="rId8"/>
    <p:sldId id="271" r:id="rId9"/>
    <p:sldId id="270" r:id="rId10"/>
    <p:sldId id="273" r:id="rId11"/>
    <p:sldId id="274" r:id="rId12"/>
    <p:sldId id="277" r:id="rId13"/>
    <p:sldId id="275" r:id="rId14"/>
    <p:sldId id="280" r:id="rId15"/>
    <p:sldId id="276" r:id="rId16"/>
    <p:sldId id="278" r:id="rId17"/>
    <p:sldId id="279" r:id="rId18"/>
    <p:sldId id="281" r:id="rId19"/>
    <p:sldId id="282" r:id="rId20"/>
    <p:sldId id="284" r:id="rId21"/>
    <p:sldId id="283" r:id="rId22"/>
    <p:sldId id="285" r:id="rId23"/>
    <p:sldId id="286"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2A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660"/>
  </p:normalViewPr>
  <p:slideViewPr>
    <p:cSldViewPr snapToGrid="0">
      <p:cViewPr varScale="1">
        <p:scale>
          <a:sx n="72" d="100"/>
          <a:sy n="72"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12/04/2021</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dirty="0">
                <a:solidFill>
                  <a:srgbClr val="FFFFFF"/>
                </a:solidFill>
              </a:rPr>
              <a:t>MHW2</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dirty="0">
                <a:solidFill>
                  <a:srgbClr val="FFFFFF"/>
                </a:solidFill>
              </a:rPr>
              <a:t>Michael Longo</a:t>
            </a:r>
          </a:p>
          <a:p>
            <a:pPr algn="l"/>
            <a:r>
              <a:rPr lang="it-IT" dirty="0">
                <a:solidFill>
                  <a:srgbClr val="FFFFFF"/>
                </a:solidFill>
              </a:rPr>
              <a:t>O46002125</a:t>
            </a:r>
          </a:p>
          <a:p>
            <a:pPr algn="l"/>
            <a:r>
              <a:rPr lang="it-IT" dirty="0">
                <a:solidFill>
                  <a:srgbClr val="FFFFFF"/>
                </a:solidFill>
              </a:rPr>
              <a:t>10/04/2021</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5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0" y="0"/>
            <a:ext cx="12195057" cy="805268"/>
          </a:xfrm>
        </p:spPr>
        <p:txBody>
          <a:bodyPr anchor="b">
            <a:normAutofit/>
          </a:bodyPr>
          <a:lstStyle/>
          <a:p>
            <a:pPr algn="ctr"/>
            <a:r>
              <a:rPr lang="it-IT" sz="4000" dirty="0">
                <a:solidFill>
                  <a:srgbClr val="FFFFFF"/>
                </a:solidFill>
              </a:rPr>
              <a:t>Funzione di ricerca</a:t>
            </a:r>
          </a:p>
        </p:txBody>
      </p:sp>
      <p:pic>
        <p:nvPicPr>
          <p:cNvPr id="3" name="Immagine 2">
            <a:extLst>
              <a:ext uri="{FF2B5EF4-FFF2-40B4-BE49-F238E27FC236}">
                <a16:creationId xmlns:a16="http://schemas.microsoft.com/office/drawing/2014/main" id="{1A24067A-3553-4B4B-9A7E-8ABF4EBAC9D2}"/>
              </a:ext>
            </a:extLst>
          </p:cNvPr>
          <p:cNvPicPr>
            <a:picLocks noChangeAspect="1"/>
          </p:cNvPicPr>
          <p:nvPr/>
        </p:nvPicPr>
        <p:blipFill>
          <a:blip r:embed="rId2"/>
          <a:stretch>
            <a:fillRect/>
          </a:stretch>
        </p:blipFill>
        <p:spPr>
          <a:xfrm>
            <a:off x="0" y="951676"/>
            <a:ext cx="8230749" cy="5906324"/>
          </a:xfrm>
          <a:prstGeom prst="rect">
            <a:avLst/>
          </a:prstGeom>
        </p:spPr>
      </p:pic>
      <p:sp>
        <p:nvSpPr>
          <p:cNvPr id="5" name="CasellaDiTesto 4">
            <a:extLst>
              <a:ext uri="{FF2B5EF4-FFF2-40B4-BE49-F238E27FC236}">
                <a16:creationId xmlns:a16="http://schemas.microsoft.com/office/drawing/2014/main" id="{C8CB5DCB-8A56-497C-9889-25CBB46E5A16}"/>
              </a:ext>
            </a:extLst>
          </p:cNvPr>
          <p:cNvSpPr txBox="1"/>
          <p:nvPr/>
        </p:nvSpPr>
        <p:spPr>
          <a:xfrm>
            <a:off x="8230749" y="670900"/>
            <a:ext cx="3961251" cy="2585323"/>
          </a:xfrm>
          <a:prstGeom prst="rect">
            <a:avLst/>
          </a:prstGeom>
          <a:noFill/>
        </p:spPr>
        <p:txBody>
          <a:bodyPr wrap="square" rtlCol="0">
            <a:spAutoFit/>
          </a:bodyPr>
          <a:lstStyle/>
          <a:p>
            <a:r>
              <a:rPr lang="it-IT" dirty="0">
                <a:solidFill>
                  <a:schemeClr val="bg1"/>
                </a:solidFill>
              </a:rPr>
              <a:t>Fa una ricerca per titolo.</a:t>
            </a:r>
            <a:br>
              <a:rPr lang="it-IT" dirty="0">
                <a:solidFill>
                  <a:schemeClr val="bg1"/>
                </a:solidFill>
              </a:rPr>
            </a:br>
            <a:r>
              <a:rPr lang="it-IT" dirty="0">
                <a:solidFill>
                  <a:schemeClr val="bg1"/>
                </a:solidFill>
              </a:rPr>
              <a:t>La ricerca viene fatta analizzando gli oggetti contenuti nel file contents.js perché quel file rappresenta tutti i contenuti caricati.</a:t>
            </a:r>
            <a:br>
              <a:rPr lang="it-IT" dirty="0">
                <a:solidFill>
                  <a:schemeClr val="bg1"/>
                </a:solidFill>
              </a:rPr>
            </a:br>
            <a:r>
              <a:rPr lang="it-IT" dirty="0">
                <a:solidFill>
                  <a:schemeClr val="bg1"/>
                </a:solidFill>
              </a:rPr>
              <a:t>La ricerca non è case sensitive e per renderla in questo modo trasformo i caratteri dei titoli e della stringa cercata in maiuscolo.</a:t>
            </a:r>
          </a:p>
        </p:txBody>
      </p:sp>
      <p:sp>
        <p:nvSpPr>
          <p:cNvPr id="6" name="Parentesi graffa chiusa 5">
            <a:extLst>
              <a:ext uri="{FF2B5EF4-FFF2-40B4-BE49-F238E27FC236}">
                <a16:creationId xmlns:a16="http://schemas.microsoft.com/office/drawing/2014/main" id="{DCC2673F-2451-4D2F-B7A4-F8FD0197C9AC}"/>
              </a:ext>
            </a:extLst>
          </p:cNvPr>
          <p:cNvSpPr/>
          <p:nvPr/>
        </p:nvSpPr>
        <p:spPr>
          <a:xfrm>
            <a:off x="7050157" y="4558748"/>
            <a:ext cx="1073426" cy="2160104"/>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ettangolo 6">
            <a:extLst>
              <a:ext uri="{FF2B5EF4-FFF2-40B4-BE49-F238E27FC236}">
                <a16:creationId xmlns:a16="http://schemas.microsoft.com/office/drawing/2014/main" id="{5076AD03-A019-4C60-95FD-1ABDA681A367}"/>
              </a:ext>
            </a:extLst>
          </p:cNvPr>
          <p:cNvSpPr/>
          <p:nvPr/>
        </p:nvSpPr>
        <p:spPr>
          <a:xfrm>
            <a:off x="8230749" y="4830128"/>
            <a:ext cx="3961251" cy="1754326"/>
          </a:xfrm>
          <a:prstGeom prst="rect">
            <a:avLst/>
          </a:prstGeom>
        </p:spPr>
        <p:txBody>
          <a:bodyPr wrap="square">
            <a:spAutoFit/>
          </a:bodyPr>
          <a:lstStyle/>
          <a:p>
            <a:r>
              <a:rPr lang="it-IT" dirty="0">
                <a:solidFill>
                  <a:schemeClr val="bg1"/>
                </a:solidFill>
              </a:rPr>
              <a:t>Infine con querySelectorAll prendo tutti i contenuti caricati nella sezione apposita e li nascondo se il loro id non fa parte della lista viewableContents o se durante tale processo ne ho già mostrati quattro.</a:t>
            </a:r>
          </a:p>
        </p:txBody>
      </p:sp>
      <p:sp>
        <p:nvSpPr>
          <p:cNvPr id="8" name="Parentesi graffa chiusa 7">
            <a:extLst>
              <a:ext uri="{FF2B5EF4-FFF2-40B4-BE49-F238E27FC236}">
                <a16:creationId xmlns:a16="http://schemas.microsoft.com/office/drawing/2014/main" id="{C616FFB5-FB7A-4318-A07F-EC21CC1C6FFA}"/>
              </a:ext>
            </a:extLst>
          </p:cNvPr>
          <p:cNvSpPr/>
          <p:nvPr/>
        </p:nvSpPr>
        <p:spPr>
          <a:xfrm>
            <a:off x="8017565" y="3578087"/>
            <a:ext cx="210127" cy="980661"/>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Rettangolo 8">
            <a:extLst>
              <a:ext uri="{FF2B5EF4-FFF2-40B4-BE49-F238E27FC236}">
                <a16:creationId xmlns:a16="http://schemas.microsoft.com/office/drawing/2014/main" id="{7704A14D-5A41-47AD-BB66-70AA53969146}"/>
              </a:ext>
            </a:extLst>
          </p:cNvPr>
          <p:cNvSpPr/>
          <p:nvPr/>
        </p:nvSpPr>
        <p:spPr>
          <a:xfrm>
            <a:off x="8230749" y="3318729"/>
            <a:ext cx="3961251" cy="1477328"/>
          </a:xfrm>
          <a:prstGeom prst="rect">
            <a:avLst/>
          </a:prstGeom>
        </p:spPr>
        <p:txBody>
          <a:bodyPr wrap="square">
            <a:spAutoFit/>
          </a:bodyPr>
          <a:lstStyle/>
          <a:p>
            <a:r>
              <a:rPr lang="it-IT" dirty="0">
                <a:solidFill>
                  <a:schemeClr val="bg1"/>
                </a:solidFill>
              </a:rPr>
              <a:t>Se la ricerca non ha prodotto risultati allora la lista dei contenuti visibili sarà vuota e quindi potrò mostrare il messaggio rimuovendo la classe hidden da contentMsg.</a:t>
            </a:r>
          </a:p>
        </p:txBody>
      </p:sp>
    </p:spTree>
    <p:extLst>
      <p:ext uri="{BB962C8B-B14F-4D97-AF65-F5344CB8AC3E}">
        <p14:creationId xmlns:p14="http://schemas.microsoft.com/office/powerpoint/2010/main" val="1122077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Funzioni per mostrare/nascondere la descrizione</a:t>
            </a:r>
          </a:p>
        </p:txBody>
      </p:sp>
      <p:pic>
        <p:nvPicPr>
          <p:cNvPr id="2" name="Immagine 1">
            <a:extLst>
              <a:ext uri="{FF2B5EF4-FFF2-40B4-BE49-F238E27FC236}">
                <a16:creationId xmlns:a16="http://schemas.microsoft.com/office/drawing/2014/main" id="{0C89A54A-702C-4B2D-BDB6-D34A3A8C34B7}"/>
              </a:ext>
            </a:extLst>
          </p:cNvPr>
          <p:cNvPicPr>
            <a:picLocks noChangeAspect="1"/>
          </p:cNvPicPr>
          <p:nvPr/>
        </p:nvPicPr>
        <p:blipFill>
          <a:blip r:embed="rId2"/>
          <a:stretch>
            <a:fillRect/>
          </a:stretch>
        </p:blipFill>
        <p:spPr>
          <a:xfrm>
            <a:off x="0" y="1625878"/>
            <a:ext cx="6573167" cy="2943636"/>
          </a:xfrm>
          <a:prstGeom prst="rect">
            <a:avLst/>
          </a:prstGeom>
        </p:spPr>
      </p:pic>
      <p:sp>
        <p:nvSpPr>
          <p:cNvPr id="3" name="CasellaDiTesto 2">
            <a:extLst>
              <a:ext uri="{FF2B5EF4-FFF2-40B4-BE49-F238E27FC236}">
                <a16:creationId xmlns:a16="http://schemas.microsoft.com/office/drawing/2014/main" id="{9E229FA0-44D7-42AE-B4CF-9FCEA4BD987F}"/>
              </a:ext>
            </a:extLst>
          </p:cNvPr>
          <p:cNvSpPr txBox="1"/>
          <p:nvPr/>
        </p:nvSpPr>
        <p:spPr>
          <a:xfrm>
            <a:off x="6682349" y="1625878"/>
            <a:ext cx="5395920" cy="2862322"/>
          </a:xfrm>
          <a:prstGeom prst="rect">
            <a:avLst/>
          </a:prstGeom>
          <a:noFill/>
        </p:spPr>
        <p:txBody>
          <a:bodyPr wrap="square" rtlCol="0">
            <a:spAutoFit/>
          </a:bodyPr>
          <a:lstStyle/>
          <a:p>
            <a:r>
              <a:rPr lang="it-IT" dirty="0">
                <a:solidFill>
                  <a:schemeClr val="bg1"/>
                </a:solidFill>
              </a:rPr>
              <a:t>Questa è la funzione che mostra la descrizione.</a:t>
            </a:r>
            <a:br>
              <a:rPr lang="it-IT" dirty="0">
                <a:solidFill>
                  <a:schemeClr val="bg1"/>
                </a:solidFill>
              </a:rPr>
            </a:br>
            <a:r>
              <a:rPr lang="it-IT" dirty="0">
                <a:solidFill>
                  <a:schemeClr val="bg1"/>
                </a:solidFill>
              </a:rPr>
              <a:t>In base all’id del contenuto su cui è stata cliccata la descrizione si fa una ricerca nel file contents.js e se va a buon fine si cambia la descrizione.</a:t>
            </a:r>
          </a:p>
          <a:p>
            <a:r>
              <a:rPr lang="it-IT" dirty="0">
                <a:solidFill>
                  <a:schemeClr val="bg1"/>
                </a:solidFill>
              </a:rPr>
              <a:t>La ricerca viene effettuata dalla funzione searchByID(..) che restituisce l’oggetto che rappresenta il contenuto corrispondente all’id fornito o null in caso di errore.</a:t>
            </a:r>
          </a:p>
          <a:p>
            <a:r>
              <a:rPr lang="it-IT" dirty="0">
                <a:solidFill>
                  <a:schemeClr val="bg1"/>
                </a:solidFill>
              </a:rPr>
              <a:t>Infine cambia il comportamento da eseguire al click rimuovendo l’attuale listener e associandone un nuovo che esegua la funzione hideDescription()</a:t>
            </a:r>
          </a:p>
        </p:txBody>
      </p:sp>
      <p:pic>
        <p:nvPicPr>
          <p:cNvPr id="6" name="Immagine 5">
            <a:extLst>
              <a:ext uri="{FF2B5EF4-FFF2-40B4-BE49-F238E27FC236}">
                <a16:creationId xmlns:a16="http://schemas.microsoft.com/office/drawing/2014/main" id="{4F96F70D-84C5-4482-94CE-ADDEEE8ADABA}"/>
              </a:ext>
            </a:extLst>
          </p:cNvPr>
          <p:cNvPicPr>
            <a:picLocks noChangeAspect="1"/>
          </p:cNvPicPr>
          <p:nvPr/>
        </p:nvPicPr>
        <p:blipFill>
          <a:blip r:embed="rId3"/>
          <a:stretch>
            <a:fillRect/>
          </a:stretch>
        </p:blipFill>
        <p:spPr>
          <a:xfrm>
            <a:off x="0" y="4909733"/>
            <a:ext cx="5849166" cy="1324160"/>
          </a:xfrm>
          <a:prstGeom prst="rect">
            <a:avLst/>
          </a:prstGeom>
        </p:spPr>
      </p:pic>
      <p:sp>
        <p:nvSpPr>
          <p:cNvPr id="7" name="CasellaDiTesto 6">
            <a:extLst>
              <a:ext uri="{FF2B5EF4-FFF2-40B4-BE49-F238E27FC236}">
                <a16:creationId xmlns:a16="http://schemas.microsoft.com/office/drawing/2014/main" id="{B4039D14-0675-42C2-9515-50303B0E09D8}"/>
              </a:ext>
            </a:extLst>
          </p:cNvPr>
          <p:cNvSpPr txBox="1"/>
          <p:nvPr/>
        </p:nvSpPr>
        <p:spPr>
          <a:xfrm>
            <a:off x="6682349" y="4909733"/>
            <a:ext cx="4918918" cy="1200329"/>
          </a:xfrm>
          <a:prstGeom prst="rect">
            <a:avLst/>
          </a:prstGeom>
          <a:noFill/>
        </p:spPr>
        <p:txBody>
          <a:bodyPr wrap="square" rtlCol="0">
            <a:spAutoFit/>
          </a:bodyPr>
          <a:lstStyle/>
          <a:p>
            <a:r>
              <a:rPr lang="it-IT" dirty="0">
                <a:solidFill>
                  <a:schemeClr val="bg1"/>
                </a:solidFill>
              </a:rPr>
              <a:t>Questa è la funzione che nasconde la descrizione.</a:t>
            </a:r>
            <a:br>
              <a:rPr lang="it-IT" dirty="0">
                <a:solidFill>
                  <a:schemeClr val="bg1"/>
                </a:solidFill>
              </a:rPr>
            </a:br>
            <a:r>
              <a:rPr lang="it-IT" dirty="0">
                <a:solidFill>
                  <a:schemeClr val="bg1"/>
                </a:solidFill>
              </a:rPr>
              <a:t>Semplicemente cambia il testo e aggiorna nuovamente i listener per ridargli la possibilità di mostrare la descrizione nuovamente.</a:t>
            </a:r>
          </a:p>
        </p:txBody>
      </p:sp>
    </p:spTree>
    <p:extLst>
      <p:ext uri="{BB962C8B-B14F-4D97-AF65-F5344CB8AC3E}">
        <p14:creationId xmlns:p14="http://schemas.microsoft.com/office/powerpoint/2010/main" val="3434799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La funzione searchByID</a:t>
            </a:r>
          </a:p>
        </p:txBody>
      </p:sp>
      <p:pic>
        <p:nvPicPr>
          <p:cNvPr id="3" name="Immagine 2">
            <a:extLst>
              <a:ext uri="{FF2B5EF4-FFF2-40B4-BE49-F238E27FC236}">
                <a16:creationId xmlns:a16="http://schemas.microsoft.com/office/drawing/2014/main" id="{9F8DAF07-7EDA-4BF9-B5C4-EEA39AA39729}"/>
              </a:ext>
            </a:extLst>
          </p:cNvPr>
          <p:cNvPicPr>
            <a:picLocks noChangeAspect="1"/>
          </p:cNvPicPr>
          <p:nvPr/>
        </p:nvPicPr>
        <p:blipFill>
          <a:blip r:embed="rId2"/>
          <a:stretch>
            <a:fillRect/>
          </a:stretch>
        </p:blipFill>
        <p:spPr>
          <a:xfrm>
            <a:off x="2183912" y="1889411"/>
            <a:ext cx="7821116" cy="1905266"/>
          </a:xfrm>
          <a:prstGeom prst="rect">
            <a:avLst/>
          </a:prstGeom>
        </p:spPr>
      </p:pic>
      <p:cxnSp>
        <p:nvCxnSpPr>
          <p:cNvPr id="5" name="Connettore 2 4">
            <a:extLst>
              <a:ext uri="{FF2B5EF4-FFF2-40B4-BE49-F238E27FC236}">
                <a16:creationId xmlns:a16="http://schemas.microsoft.com/office/drawing/2014/main" id="{68D194F1-C30A-427D-9938-D17D9FE969EE}"/>
              </a:ext>
            </a:extLst>
          </p:cNvPr>
          <p:cNvCxnSpPr>
            <a:cxnSpLocks/>
          </p:cNvCxnSpPr>
          <p:nvPr/>
        </p:nvCxnSpPr>
        <p:spPr>
          <a:xfrm flipH="1">
            <a:off x="5141844" y="2517914"/>
            <a:ext cx="486318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7AC3DA6F-C510-40FB-BA1A-24130A45B288}"/>
              </a:ext>
            </a:extLst>
          </p:cNvPr>
          <p:cNvSpPr txBox="1"/>
          <p:nvPr/>
        </p:nvSpPr>
        <p:spPr>
          <a:xfrm>
            <a:off x="10005028" y="1779250"/>
            <a:ext cx="2266122" cy="1477328"/>
          </a:xfrm>
          <a:prstGeom prst="rect">
            <a:avLst/>
          </a:prstGeom>
          <a:noFill/>
        </p:spPr>
        <p:txBody>
          <a:bodyPr wrap="square" rtlCol="0">
            <a:spAutoFit/>
          </a:bodyPr>
          <a:lstStyle/>
          <a:p>
            <a:r>
              <a:rPr lang="it-IT" dirty="0">
                <a:solidFill>
                  <a:schemeClr val="bg1"/>
                </a:solidFill>
              </a:rPr>
              <a:t>Converto la stringa in un numero.</a:t>
            </a:r>
          </a:p>
          <a:p>
            <a:r>
              <a:rPr lang="it-IT" dirty="0">
                <a:solidFill>
                  <a:schemeClr val="bg1"/>
                </a:solidFill>
              </a:rPr>
              <a:t>Il 10 indica che la stringa rappresenta un numero in base 10</a:t>
            </a:r>
          </a:p>
        </p:txBody>
      </p:sp>
    </p:spTree>
    <p:extLst>
      <p:ext uri="{BB962C8B-B14F-4D97-AF65-F5344CB8AC3E}">
        <p14:creationId xmlns:p14="http://schemas.microsoft.com/office/powerpoint/2010/main" val="170757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Aggiungere un contenuto ai preferiti (1/2)</a:t>
            </a:r>
          </a:p>
        </p:txBody>
      </p:sp>
      <p:pic>
        <p:nvPicPr>
          <p:cNvPr id="2" name="Immagine 1">
            <a:extLst>
              <a:ext uri="{FF2B5EF4-FFF2-40B4-BE49-F238E27FC236}">
                <a16:creationId xmlns:a16="http://schemas.microsoft.com/office/drawing/2014/main" id="{8A394B1E-8D7C-4BEC-925D-978A43448972}"/>
              </a:ext>
            </a:extLst>
          </p:cNvPr>
          <p:cNvPicPr>
            <a:picLocks noChangeAspect="1"/>
          </p:cNvPicPr>
          <p:nvPr/>
        </p:nvPicPr>
        <p:blipFill>
          <a:blip r:embed="rId2"/>
          <a:stretch>
            <a:fillRect/>
          </a:stretch>
        </p:blipFill>
        <p:spPr>
          <a:xfrm>
            <a:off x="0" y="1348607"/>
            <a:ext cx="8268854" cy="4391638"/>
          </a:xfrm>
          <a:prstGeom prst="rect">
            <a:avLst/>
          </a:prstGeom>
        </p:spPr>
      </p:pic>
      <p:sp>
        <p:nvSpPr>
          <p:cNvPr id="5" name="Parentesi graffa chiusa 4">
            <a:extLst>
              <a:ext uri="{FF2B5EF4-FFF2-40B4-BE49-F238E27FC236}">
                <a16:creationId xmlns:a16="http://schemas.microsoft.com/office/drawing/2014/main" id="{428A1097-CA51-4EA2-A560-0ECCBF49FADC}"/>
              </a:ext>
            </a:extLst>
          </p:cNvPr>
          <p:cNvSpPr/>
          <p:nvPr/>
        </p:nvSpPr>
        <p:spPr>
          <a:xfrm>
            <a:off x="3458817" y="3273287"/>
            <a:ext cx="251792" cy="46382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6" name="CasellaDiTesto 5">
            <a:extLst>
              <a:ext uri="{FF2B5EF4-FFF2-40B4-BE49-F238E27FC236}">
                <a16:creationId xmlns:a16="http://schemas.microsoft.com/office/drawing/2014/main" id="{498BB1D8-5295-4D9C-8BF9-AFF814D7CA42}"/>
              </a:ext>
            </a:extLst>
          </p:cNvPr>
          <p:cNvSpPr txBox="1"/>
          <p:nvPr/>
        </p:nvSpPr>
        <p:spPr>
          <a:xfrm>
            <a:off x="3896139" y="3320534"/>
            <a:ext cx="6807954" cy="369332"/>
          </a:xfrm>
          <a:prstGeom prst="rect">
            <a:avLst/>
          </a:prstGeom>
          <a:noFill/>
        </p:spPr>
        <p:txBody>
          <a:bodyPr wrap="none" rtlCol="0">
            <a:spAutoFit/>
          </a:bodyPr>
          <a:lstStyle/>
          <a:p>
            <a:r>
              <a:rPr lang="it-IT" dirty="0">
                <a:solidFill>
                  <a:schemeClr val="bg1"/>
                </a:solidFill>
              </a:rPr>
              <a:t>Controllo se la sezione preferiti è nascosta e in tal caso la rendo visibile</a:t>
            </a:r>
          </a:p>
        </p:txBody>
      </p:sp>
      <p:cxnSp>
        <p:nvCxnSpPr>
          <p:cNvPr id="8" name="Connettore 2 7">
            <a:extLst>
              <a:ext uri="{FF2B5EF4-FFF2-40B4-BE49-F238E27FC236}">
                <a16:creationId xmlns:a16="http://schemas.microsoft.com/office/drawing/2014/main" id="{8DA4D7BA-8179-4220-9E1B-D1681498C6F4}"/>
              </a:ext>
            </a:extLst>
          </p:cNvPr>
          <p:cNvCxnSpPr>
            <a:cxnSpLocks/>
          </p:cNvCxnSpPr>
          <p:nvPr/>
        </p:nvCxnSpPr>
        <p:spPr>
          <a:xfrm flipH="1">
            <a:off x="3896140" y="3962400"/>
            <a:ext cx="437271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9FC6FD3C-1F22-4A63-9D30-106B96A9C988}"/>
              </a:ext>
            </a:extLst>
          </p:cNvPr>
          <p:cNvSpPr txBox="1"/>
          <p:nvPr/>
        </p:nvSpPr>
        <p:spPr>
          <a:xfrm>
            <a:off x="8268854" y="3737113"/>
            <a:ext cx="3896140" cy="2308324"/>
          </a:xfrm>
          <a:prstGeom prst="rect">
            <a:avLst/>
          </a:prstGeom>
          <a:noFill/>
        </p:spPr>
        <p:txBody>
          <a:bodyPr wrap="square" rtlCol="0">
            <a:spAutoFit/>
          </a:bodyPr>
          <a:lstStyle/>
          <a:p>
            <a:r>
              <a:rPr lang="it-IT" dirty="0">
                <a:solidFill>
                  <a:schemeClr val="bg1"/>
                </a:solidFill>
              </a:rPr>
              <a:t>Da qui in poi il ragionamento è analogo a quello per il caricamento dei contenuti con l’unica differenza che l’elemento creato non avrà la descrizione e che come attributo data-* avrà data-fav-id che indica l’id del contenuto che stiamo aggiungendo tra i preferiti.</a:t>
            </a:r>
          </a:p>
        </p:txBody>
      </p:sp>
      <p:pic>
        <p:nvPicPr>
          <p:cNvPr id="11" name="Immagine 10">
            <a:extLst>
              <a:ext uri="{FF2B5EF4-FFF2-40B4-BE49-F238E27FC236}">
                <a16:creationId xmlns:a16="http://schemas.microsoft.com/office/drawing/2014/main" id="{5AAE25F8-0ED9-43DA-B442-C7D2242342CE}"/>
              </a:ext>
            </a:extLst>
          </p:cNvPr>
          <p:cNvPicPr>
            <a:picLocks noChangeAspect="1"/>
          </p:cNvPicPr>
          <p:nvPr/>
        </p:nvPicPr>
        <p:blipFill>
          <a:blip r:embed="rId3"/>
          <a:stretch>
            <a:fillRect/>
          </a:stretch>
        </p:blipFill>
        <p:spPr>
          <a:xfrm>
            <a:off x="4782217" y="5437965"/>
            <a:ext cx="3486637" cy="1409897"/>
          </a:xfrm>
          <a:prstGeom prst="rect">
            <a:avLst/>
          </a:prstGeom>
        </p:spPr>
      </p:pic>
      <p:cxnSp>
        <p:nvCxnSpPr>
          <p:cNvPr id="13" name="Connettore 2 12">
            <a:extLst>
              <a:ext uri="{FF2B5EF4-FFF2-40B4-BE49-F238E27FC236}">
                <a16:creationId xmlns:a16="http://schemas.microsoft.com/office/drawing/2014/main" id="{11347262-E1AE-4F32-94CE-055C4D3CE746}"/>
              </a:ext>
            </a:extLst>
          </p:cNvPr>
          <p:cNvCxnSpPr>
            <a:cxnSpLocks/>
          </p:cNvCxnSpPr>
          <p:nvPr/>
        </p:nvCxnSpPr>
        <p:spPr>
          <a:xfrm flipH="1">
            <a:off x="8388627" y="6142913"/>
            <a:ext cx="477077"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9A01C257-61E4-4E63-AD96-5C6229357961}"/>
              </a:ext>
            </a:extLst>
          </p:cNvPr>
          <p:cNvSpPr txBox="1"/>
          <p:nvPr/>
        </p:nvSpPr>
        <p:spPr>
          <a:xfrm>
            <a:off x="9012291" y="5819747"/>
            <a:ext cx="2743200" cy="646331"/>
          </a:xfrm>
          <a:prstGeom prst="rect">
            <a:avLst/>
          </a:prstGeom>
          <a:noFill/>
        </p:spPr>
        <p:txBody>
          <a:bodyPr wrap="square" rtlCol="0">
            <a:spAutoFit/>
          </a:bodyPr>
          <a:lstStyle/>
          <a:p>
            <a:r>
              <a:rPr lang="it-IT" dirty="0">
                <a:solidFill>
                  <a:schemeClr val="bg1"/>
                </a:solidFill>
              </a:rPr>
              <a:t>L’obiettivo è creare un elemento in questo modo.</a:t>
            </a:r>
          </a:p>
        </p:txBody>
      </p:sp>
    </p:spTree>
    <p:extLst>
      <p:ext uri="{BB962C8B-B14F-4D97-AF65-F5344CB8AC3E}">
        <p14:creationId xmlns:p14="http://schemas.microsoft.com/office/powerpoint/2010/main" val="3941505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Aggiungere un contenuto ai preferiti (2/2)</a:t>
            </a:r>
          </a:p>
        </p:txBody>
      </p:sp>
      <p:pic>
        <p:nvPicPr>
          <p:cNvPr id="11" name="Immagine 10">
            <a:extLst>
              <a:ext uri="{FF2B5EF4-FFF2-40B4-BE49-F238E27FC236}">
                <a16:creationId xmlns:a16="http://schemas.microsoft.com/office/drawing/2014/main" id="{5AAE25F8-0ED9-43DA-B442-C7D2242342CE}"/>
              </a:ext>
            </a:extLst>
          </p:cNvPr>
          <p:cNvPicPr>
            <a:picLocks noChangeAspect="1"/>
          </p:cNvPicPr>
          <p:nvPr/>
        </p:nvPicPr>
        <p:blipFill>
          <a:blip r:embed="rId2"/>
          <a:stretch>
            <a:fillRect/>
          </a:stretch>
        </p:blipFill>
        <p:spPr>
          <a:xfrm>
            <a:off x="8566621" y="1348607"/>
            <a:ext cx="3486637" cy="1409897"/>
          </a:xfrm>
          <a:prstGeom prst="rect">
            <a:avLst/>
          </a:prstGeom>
        </p:spPr>
      </p:pic>
      <p:pic>
        <p:nvPicPr>
          <p:cNvPr id="3" name="Immagine 2">
            <a:extLst>
              <a:ext uri="{FF2B5EF4-FFF2-40B4-BE49-F238E27FC236}">
                <a16:creationId xmlns:a16="http://schemas.microsoft.com/office/drawing/2014/main" id="{1088F383-2207-432B-9A19-B716337A45A2}"/>
              </a:ext>
            </a:extLst>
          </p:cNvPr>
          <p:cNvPicPr>
            <a:picLocks noChangeAspect="1"/>
          </p:cNvPicPr>
          <p:nvPr/>
        </p:nvPicPr>
        <p:blipFill>
          <a:blip r:embed="rId3"/>
          <a:stretch>
            <a:fillRect/>
          </a:stretch>
        </p:blipFill>
        <p:spPr>
          <a:xfrm>
            <a:off x="0" y="1348607"/>
            <a:ext cx="5382376" cy="4429743"/>
          </a:xfrm>
          <a:prstGeom prst="rect">
            <a:avLst/>
          </a:prstGeom>
        </p:spPr>
      </p:pic>
      <p:cxnSp>
        <p:nvCxnSpPr>
          <p:cNvPr id="10" name="Connettore 2 9">
            <a:extLst>
              <a:ext uri="{FF2B5EF4-FFF2-40B4-BE49-F238E27FC236}">
                <a16:creationId xmlns:a16="http://schemas.microsoft.com/office/drawing/2014/main" id="{525A4E20-2222-41D0-92FA-CFD922C39727}"/>
              </a:ext>
            </a:extLst>
          </p:cNvPr>
          <p:cNvCxnSpPr>
            <a:cxnSpLocks/>
          </p:cNvCxnSpPr>
          <p:nvPr/>
        </p:nvCxnSpPr>
        <p:spPr>
          <a:xfrm flipH="1">
            <a:off x="2239619" y="5088836"/>
            <a:ext cx="3260033"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B2F4E391-5AD7-453F-BCE0-DE3DFB2482A4}"/>
              </a:ext>
            </a:extLst>
          </p:cNvPr>
          <p:cNvSpPr txBox="1"/>
          <p:nvPr/>
        </p:nvSpPr>
        <p:spPr>
          <a:xfrm>
            <a:off x="5513052" y="4904170"/>
            <a:ext cx="4217886" cy="369332"/>
          </a:xfrm>
          <a:prstGeom prst="rect">
            <a:avLst/>
          </a:prstGeom>
          <a:noFill/>
        </p:spPr>
        <p:txBody>
          <a:bodyPr wrap="none" rtlCol="0">
            <a:spAutoFit/>
          </a:bodyPr>
          <a:lstStyle/>
          <a:p>
            <a:r>
              <a:rPr lang="it-IT" dirty="0">
                <a:solidFill>
                  <a:schemeClr val="bg1"/>
                </a:solidFill>
              </a:rPr>
              <a:t>Aggiungo l’id nella lista dei preferiti caricati</a:t>
            </a:r>
          </a:p>
        </p:txBody>
      </p:sp>
      <p:cxnSp>
        <p:nvCxnSpPr>
          <p:cNvPr id="18" name="Connettore a gomito 17">
            <a:extLst>
              <a:ext uri="{FF2B5EF4-FFF2-40B4-BE49-F238E27FC236}">
                <a16:creationId xmlns:a16="http://schemas.microsoft.com/office/drawing/2014/main" id="{A69645B3-9B1A-4F34-91A3-DEE971ADC5E3}"/>
              </a:ext>
            </a:extLst>
          </p:cNvPr>
          <p:cNvCxnSpPr/>
          <p:nvPr/>
        </p:nvCxnSpPr>
        <p:spPr>
          <a:xfrm rot="16200000" flipV="1">
            <a:off x="2073967" y="5797826"/>
            <a:ext cx="609600" cy="278296"/>
          </a:xfrm>
          <a:prstGeom prst="bentConnector3">
            <a:avLst>
              <a:gd name="adj1" fmla="val 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CasellaDiTesto 19">
            <a:extLst>
              <a:ext uri="{FF2B5EF4-FFF2-40B4-BE49-F238E27FC236}">
                <a16:creationId xmlns:a16="http://schemas.microsoft.com/office/drawing/2014/main" id="{B97CC2FF-B743-4E99-BEE9-D20B73238D09}"/>
              </a:ext>
            </a:extLst>
          </p:cNvPr>
          <p:cNvSpPr txBox="1"/>
          <p:nvPr/>
        </p:nvSpPr>
        <p:spPr>
          <a:xfrm>
            <a:off x="2517916" y="5944734"/>
            <a:ext cx="7035518" cy="646331"/>
          </a:xfrm>
          <a:prstGeom prst="rect">
            <a:avLst/>
          </a:prstGeom>
          <a:noFill/>
        </p:spPr>
        <p:txBody>
          <a:bodyPr wrap="square" rtlCol="0">
            <a:spAutoFit/>
          </a:bodyPr>
          <a:lstStyle/>
          <a:p>
            <a:r>
              <a:rPr lang="it-IT" dirty="0">
                <a:solidFill>
                  <a:schemeClr val="bg1"/>
                </a:solidFill>
              </a:rPr>
              <a:t>Al contenuto che ho appena aggiunto tra i preferiti rimuovo la possibilità di essere aggiunto nuovamente tra i preferiti per evitare duplicati.</a:t>
            </a:r>
          </a:p>
        </p:txBody>
      </p:sp>
    </p:spTree>
    <p:extLst>
      <p:ext uri="{BB962C8B-B14F-4D97-AF65-F5344CB8AC3E}">
        <p14:creationId xmlns:p14="http://schemas.microsoft.com/office/powerpoint/2010/main" val="3092056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Rimuovere un contenuto dai preferiti (1/2)</a:t>
            </a:r>
          </a:p>
        </p:txBody>
      </p:sp>
      <p:sp>
        <p:nvSpPr>
          <p:cNvPr id="8" name="CasellaDiTesto 7">
            <a:extLst>
              <a:ext uri="{FF2B5EF4-FFF2-40B4-BE49-F238E27FC236}">
                <a16:creationId xmlns:a16="http://schemas.microsoft.com/office/drawing/2014/main" id="{93F7CC6D-9CDB-4937-B82A-6011B59282CC}"/>
              </a:ext>
            </a:extLst>
          </p:cNvPr>
          <p:cNvSpPr txBox="1"/>
          <p:nvPr/>
        </p:nvSpPr>
        <p:spPr>
          <a:xfrm>
            <a:off x="1290458" y="1455267"/>
            <a:ext cx="9608023" cy="369332"/>
          </a:xfrm>
          <a:prstGeom prst="rect">
            <a:avLst/>
          </a:prstGeom>
          <a:noFill/>
        </p:spPr>
        <p:txBody>
          <a:bodyPr wrap="square" rtlCol="0">
            <a:spAutoFit/>
          </a:bodyPr>
          <a:lstStyle/>
          <a:p>
            <a:r>
              <a:rPr lang="it-IT" dirty="0">
                <a:solidFill>
                  <a:schemeClr val="bg1"/>
                </a:solidFill>
              </a:rPr>
              <a:t>In questo caso per la rimozione del preferito rimuovo direttamente l’elemento non lo rendo invisibile.</a:t>
            </a:r>
          </a:p>
        </p:txBody>
      </p:sp>
      <p:pic>
        <p:nvPicPr>
          <p:cNvPr id="9" name="Immagine 8">
            <a:extLst>
              <a:ext uri="{FF2B5EF4-FFF2-40B4-BE49-F238E27FC236}">
                <a16:creationId xmlns:a16="http://schemas.microsoft.com/office/drawing/2014/main" id="{442AD2CA-9307-4308-9382-FAE9AEAD00F3}"/>
              </a:ext>
            </a:extLst>
          </p:cNvPr>
          <p:cNvPicPr>
            <a:picLocks noChangeAspect="1"/>
          </p:cNvPicPr>
          <p:nvPr/>
        </p:nvPicPr>
        <p:blipFill>
          <a:blip r:embed="rId2"/>
          <a:stretch>
            <a:fillRect/>
          </a:stretch>
        </p:blipFill>
        <p:spPr>
          <a:xfrm>
            <a:off x="-3058" y="1931259"/>
            <a:ext cx="7716327" cy="2753109"/>
          </a:xfrm>
          <a:prstGeom prst="rect">
            <a:avLst/>
          </a:prstGeom>
        </p:spPr>
      </p:pic>
      <p:sp>
        <p:nvSpPr>
          <p:cNvPr id="10" name="Parentesi graffa chiusa 9">
            <a:extLst>
              <a:ext uri="{FF2B5EF4-FFF2-40B4-BE49-F238E27FC236}">
                <a16:creationId xmlns:a16="http://schemas.microsoft.com/office/drawing/2014/main" id="{FB946C3A-13FF-493A-8817-27C7FE477A0A}"/>
              </a:ext>
            </a:extLst>
          </p:cNvPr>
          <p:cNvSpPr/>
          <p:nvPr/>
        </p:nvSpPr>
        <p:spPr>
          <a:xfrm>
            <a:off x="7713269" y="2415654"/>
            <a:ext cx="325262" cy="655092"/>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1" name="CasellaDiTesto 10">
            <a:extLst>
              <a:ext uri="{FF2B5EF4-FFF2-40B4-BE49-F238E27FC236}">
                <a16:creationId xmlns:a16="http://schemas.microsoft.com/office/drawing/2014/main" id="{31F1852E-7620-4071-9B79-641A3CEA1A09}"/>
              </a:ext>
            </a:extLst>
          </p:cNvPr>
          <p:cNvSpPr txBox="1"/>
          <p:nvPr/>
        </p:nvSpPr>
        <p:spPr>
          <a:xfrm>
            <a:off x="8038531" y="1926255"/>
            <a:ext cx="4153468" cy="1477328"/>
          </a:xfrm>
          <a:prstGeom prst="rect">
            <a:avLst/>
          </a:prstGeom>
          <a:noFill/>
        </p:spPr>
        <p:txBody>
          <a:bodyPr wrap="square" rtlCol="0">
            <a:spAutoFit/>
          </a:bodyPr>
          <a:lstStyle/>
          <a:p>
            <a:r>
              <a:rPr lang="it-IT" dirty="0">
                <a:solidFill>
                  <a:schemeClr val="bg1"/>
                </a:solidFill>
              </a:rPr>
              <a:t>Quando ho aggiunto il contenuto ai preferiti gli ho rimosso il listener al pulsante di aggiunta ai preferiti quindi adesso che lo tolgo dai preferiti ripristino il listener.</a:t>
            </a:r>
          </a:p>
        </p:txBody>
      </p:sp>
      <p:sp>
        <p:nvSpPr>
          <p:cNvPr id="12" name="Parentesi graffa chiusa 11">
            <a:extLst>
              <a:ext uri="{FF2B5EF4-FFF2-40B4-BE49-F238E27FC236}">
                <a16:creationId xmlns:a16="http://schemas.microsoft.com/office/drawing/2014/main" id="{40157C9D-EC54-4856-8AEF-F451817DB9E3}"/>
              </a:ext>
            </a:extLst>
          </p:cNvPr>
          <p:cNvSpPr/>
          <p:nvPr/>
        </p:nvSpPr>
        <p:spPr>
          <a:xfrm>
            <a:off x="7713269" y="3220278"/>
            <a:ext cx="325262" cy="1364974"/>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3" name="CasellaDiTesto 12">
            <a:extLst>
              <a:ext uri="{FF2B5EF4-FFF2-40B4-BE49-F238E27FC236}">
                <a16:creationId xmlns:a16="http://schemas.microsoft.com/office/drawing/2014/main" id="{B1043CAD-7963-4034-8252-E5E7AC89F009}"/>
              </a:ext>
            </a:extLst>
          </p:cNvPr>
          <p:cNvSpPr txBox="1"/>
          <p:nvPr/>
        </p:nvSpPr>
        <p:spPr>
          <a:xfrm>
            <a:off x="8038531" y="3381066"/>
            <a:ext cx="4002156" cy="1200329"/>
          </a:xfrm>
          <a:prstGeom prst="rect">
            <a:avLst/>
          </a:prstGeom>
          <a:noFill/>
        </p:spPr>
        <p:txBody>
          <a:bodyPr wrap="square" rtlCol="0">
            <a:spAutoFit/>
          </a:bodyPr>
          <a:lstStyle/>
          <a:p>
            <a:r>
              <a:rPr lang="it-IT" dirty="0">
                <a:solidFill>
                  <a:schemeClr val="bg1"/>
                </a:solidFill>
              </a:rPr>
              <a:t>Cerco la posizione del preferito da rimuovere nella lista viewableFav e in caso di errore interrompo l’operazione segnalandolo nella console.</a:t>
            </a:r>
          </a:p>
        </p:txBody>
      </p:sp>
    </p:spTree>
    <p:extLst>
      <p:ext uri="{BB962C8B-B14F-4D97-AF65-F5344CB8AC3E}">
        <p14:creationId xmlns:p14="http://schemas.microsoft.com/office/powerpoint/2010/main" val="335174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Rimuovere un contenuto dai preferiti (2/2)</a:t>
            </a:r>
          </a:p>
        </p:txBody>
      </p:sp>
      <p:pic>
        <p:nvPicPr>
          <p:cNvPr id="3" name="Immagine 2">
            <a:extLst>
              <a:ext uri="{FF2B5EF4-FFF2-40B4-BE49-F238E27FC236}">
                <a16:creationId xmlns:a16="http://schemas.microsoft.com/office/drawing/2014/main" id="{646A66B6-5537-4531-AA27-40A19DEC0C4C}"/>
              </a:ext>
            </a:extLst>
          </p:cNvPr>
          <p:cNvPicPr>
            <a:picLocks noChangeAspect="1"/>
          </p:cNvPicPr>
          <p:nvPr/>
        </p:nvPicPr>
        <p:blipFill>
          <a:blip r:embed="rId2"/>
          <a:stretch>
            <a:fillRect/>
          </a:stretch>
        </p:blipFill>
        <p:spPr>
          <a:xfrm>
            <a:off x="-3058" y="1348607"/>
            <a:ext cx="8240275" cy="4953691"/>
          </a:xfrm>
          <a:prstGeom prst="rect">
            <a:avLst/>
          </a:prstGeom>
        </p:spPr>
      </p:pic>
      <p:sp>
        <p:nvSpPr>
          <p:cNvPr id="5" name="CasellaDiTesto 4">
            <a:extLst>
              <a:ext uri="{FF2B5EF4-FFF2-40B4-BE49-F238E27FC236}">
                <a16:creationId xmlns:a16="http://schemas.microsoft.com/office/drawing/2014/main" id="{A90A1E2D-A92D-4FF0-BC5B-B3378B0A311C}"/>
              </a:ext>
            </a:extLst>
          </p:cNvPr>
          <p:cNvSpPr txBox="1"/>
          <p:nvPr/>
        </p:nvSpPr>
        <p:spPr>
          <a:xfrm>
            <a:off x="8237217" y="1348606"/>
            <a:ext cx="3954782" cy="3139321"/>
          </a:xfrm>
          <a:prstGeom prst="rect">
            <a:avLst/>
          </a:prstGeom>
          <a:noFill/>
        </p:spPr>
        <p:txBody>
          <a:bodyPr wrap="square" rtlCol="0">
            <a:spAutoFit/>
          </a:bodyPr>
          <a:lstStyle/>
          <a:p>
            <a:r>
              <a:rPr lang="it-IT" dirty="0">
                <a:solidFill>
                  <a:schemeClr val="bg1"/>
                </a:solidFill>
              </a:rPr>
              <a:t>Dato che visualizzo tre preferiti alla volta con la rimozione di un preferito se ne ho almeno uno nascosto posso visualizzarlo.</a:t>
            </a:r>
          </a:p>
          <a:p>
            <a:r>
              <a:rPr lang="it-IT" dirty="0">
                <a:solidFill>
                  <a:schemeClr val="bg1"/>
                </a:solidFill>
              </a:rPr>
              <a:t>Dato che gli unici preferiti che posso rimuovere sono quelli visualizzati per mostrarne uno nascosto mi basta cercare tra gli elementi nascosti prima del primo elemento visualizzato se non ne ho allora si troverà sicuramente dopo quelli visualizzati.</a:t>
            </a:r>
          </a:p>
        </p:txBody>
      </p:sp>
      <p:sp>
        <p:nvSpPr>
          <p:cNvPr id="6" name="Parentesi graffa chiusa 5">
            <a:extLst>
              <a:ext uri="{FF2B5EF4-FFF2-40B4-BE49-F238E27FC236}">
                <a16:creationId xmlns:a16="http://schemas.microsoft.com/office/drawing/2014/main" id="{9C2ADCBF-CE82-4557-B6B7-8E8BA2D508F5}"/>
              </a:ext>
            </a:extLst>
          </p:cNvPr>
          <p:cNvSpPr/>
          <p:nvPr/>
        </p:nvSpPr>
        <p:spPr>
          <a:xfrm>
            <a:off x="7888406" y="2647666"/>
            <a:ext cx="348811" cy="1473958"/>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cxnSp>
        <p:nvCxnSpPr>
          <p:cNvPr id="8" name="Connettore 2 7">
            <a:extLst>
              <a:ext uri="{FF2B5EF4-FFF2-40B4-BE49-F238E27FC236}">
                <a16:creationId xmlns:a16="http://schemas.microsoft.com/office/drawing/2014/main" id="{F301D2E1-0203-4CBC-9B46-2A7C689E7A79}"/>
              </a:ext>
            </a:extLst>
          </p:cNvPr>
          <p:cNvCxnSpPr/>
          <p:nvPr/>
        </p:nvCxnSpPr>
        <p:spPr>
          <a:xfrm flipH="1">
            <a:off x="2347415" y="1978925"/>
            <a:ext cx="588980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ttore 2 9">
            <a:extLst>
              <a:ext uri="{FF2B5EF4-FFF2-40B4-BE49-F238E27FC236}">
                <a16:creationId xmlns:a16="http://schemas.microsoft.com/office/drawing/2014/main" id="{75907489-719E-4C61-82B7-BEF8217ABC0A}"/>
              </a:ext>
            </a:extLst>
          </p:cNvPr>
          <p:cNvCxnSpPr>
            <a:cxnSpLocks/>
          </p:cNvCxnSpPr>
          <p:nvPr/>
        </p:nvCxnSpPr>
        <p:spPr>
          <a:xfrm flipH="1">
            <a:off x="2224585" y="4694830"/>
            <a:ext cx="601263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D36853DC-6EF8-4BBC-B5A0-249330CF6EDA}"/>
              </a:ext>
            </a:extLst>
          </p:cNvPr>
          <p:cNvSpPr txBox="1"/>
          <p:nvPr/>
        </p:nvSpPr>
        <p:spPr>
          <a:xfrm>
            <a:off x="8379725" y="4510164"/>
            <a:ext cx="3037242" cy="369332"/>
          </a:xfrm>
          <a:prstGeom prst="rect">
            <a:avLst/>
          </a:prstGeom>
          <a:noFill/>
        </p:spPr>
        <p:txBody>
          <a:bodyPr wrap="none" rtlCol="0">
            <a:spAutoFit/>
          </a:bodyPr>
          <a:lstStyle/>
          <a:p>
            <a:r>
              <a:rPr lang="it-IT" dirty="0">
                <a:solidFill>
                  <a:schemeClr val="bg1"/>
                </a:solidFill>
              </a:rPr>
              <a:t>Rimuovo il preferito dalla lista.</a:t>
            </a:r>
          </a:p>
        </p:txBody>
      </p:sp>
      <p:cxnSp>
        <p:nvCxnSpPr>
          <p:cNvPr id="13" name="Connettore 2 12">
            <a:extLst>
              <a:ext uri="{FF2B5EF4-FFF2-40B4-BE49-F238E27FC236}">
                <a16:creationId xmlns:a16="http://schemas.microsoft.com/office/drawing/2014/main" id="{BB53F221-7CFA-4821-9A2D-25E65E2E2385}"/>
              </a:ext>
            </a:extLst>
          </p:cNvPr>
          <p:cNvCxnSpPr>
            <a:cxnSpLocks/>
          </p:cNvCxnSpPr>
          <p:nvPr/>
        </p:nvCxnSpPr>
        <p:spPr>
          <a:xfrm flipH="1">
            <a:off x="3277738" y="5256663"/>
            <a:ext cx="4959479"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asellaDiTesto 14">
            <a:extLst>
              <a:ext uri="{FF2B5EF4-FFF2-40B4-BE49-F238E27FC236}">
                <a16:creationId xmlns:a16="http://schemas.microsoft.com/office/drawing/2014/main" id="{7DCFE92B-B50A-439D-94CD-8C84EF018A38}"/>
              </a:ext>
            </a:extLst>
          </p:cNvPr>
          <p:cNvSpPr txBox="1"/>
          <p:nvPr/>
        </p:nvSpPr>
        <p:spPr>
          <a:xfrm>
            <a:off x="8415633" y="5071997"/>
            <a:ext cx="3001334" cy="369332"/>
          </a:xfrm>
          <a:prstGeom prst="rect">
            <a:avLst/>
          </a:prstGeom>
          <a:noFill/>
        </p:spPr>
        <p:txBody>
          <a:bodyPr wrap="none" rtlCol="0">
            <a:spAutoFit/>
          </a:bodyPr>
          <a:lstStyle/>
          <a:p>
            <a:r>
              <a:rPr lang="it-IT" dirty="0">
                <a:solidFill>
                  <a:schemeClr val="bg1"/>
                </a:solidFill>
              </a:rPr>
              <a:t>Rimuovo l’elemento dal DOM.</a:t>
            </a:r>
          </a:p>
        </p:txBody>
      </p:sp>
      <p:cxnSp>
        <p:nvCxnSpPr>
          <p:cNvPr id="19" name="Connettore 2 18">
            <a:extLst>
              <a:ext uri="{FF2B5EF4-FFF2-40B4-BE49-F238E27FC236}">
                <a16:creationId xmlns:a16="http://schemas.microsoft.com/office/drawing/2014/main" id="{13EEB3AD-F06D-4CF2-B500-A9A7C3536FB7}"/>
              </a:ext>
            </a:extLst>
          </p:cNvPr>
          <p:cNvCxnSpPr>
            <a:cxnSpLocks/>
          </p:cNvCxnSpPr>
          <p:nvPr/>
        </p:nvCxnSpPr>
        <p:spPr>
          <a:xfrm flipH="1">
            <a:off x="2456597" y="5763905"/>
            <a:ext cx="578062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532704D4-710A-4266-8CFA-2AD8776DC026}"/>
              </a:ext>
            </a:extLst>
          </p:cNvPr>
          <p:cNvSpPr txBox="1"/>
          <p:nvPr/>
        </p:nvSpPr>
        <p:spPr>
          <a:xfrm>
            <a:off x="8415633" y="5376273"/>
            <a:ext cx="3471567" cy="923330"/>
          </a:xfrm>
          <a:prstGeom prst="rect">
            <a:avLst/>
          </a:prstGeom>
          <a:noFill/>
        </p:spPr>
        <p:txBody>
          <a:bodyPr wrap="square" rtlCol="0">
            <a:spAutoFit/>
          </a:bodyPr>
          <a:lstStyle/>
          <a:p>
            <a:r>
              <a:rPr lang="it-IT" dirty="0">
                <a:solidFill>
                  <a:schemeClr val="bg1"/>
                </a:solidFill>
              </a:rPr>
              <a:t>Se non ho più preferiti da visualizzare allora nascondo la sezione.</a:t>
            </a:r>
          </a:p>
        </p:txBody>
      </p:sp>
    </p:spTree>
    <p:extLst>
      <p:ext uri="{BB962C8B-B14F-4D97-AF65-F5344CB8AC3E}">
        <p14:creationId xmlns:p14="http://schemas.microsoft.com/office/powerpoint/2010/main" val="394973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EXTRA: Navbar menu</a:t>
            </a:r>
          </a:p>
        </p:txBody>
      </p:sp>
      <p:pic>
        <p:nvPicPr>
          <p:cNvPr id="2" name="Immagine 1">
            <a:extLst>
              <a:ext uri="{FF2B5EF4-FFF2-40B4-BE49-F238E27FC236}">
                <a16:creationId xmlns:a16="http://schemas.microsoft.com/office/drawing/2014/main" id="{22AF9C7C-A884-44B3-BA7B-DC58237097F7}"/>
              </a:ext>
            </a:extLst>
          </p:cNvPr>
          <p:cNvPicPr>
            <a:picLocks noChangeAspect="1"/>
          </p:cNvPicPr>
          <p:nvPr/>
        </p:nvPicPr>
        <p:blipFill>
          <a:blip r:embed="rId2"/>
          <a:stretch>
            <a:fillRect/>
          </a:stretch>
        </p:blipFill>
        <p:spPr>
          <a:xfrm>
            <a:off x="3122254" y="2052445"/>
            <a:ext cx="5944430" cy="2753109"/>
          </a:xfrm>
          <a:prstGeom prst="rect">
            <a:avLst/>
          </a:prstGeom>
        </p:spPr>
      </p:pic>
      <p:sp>
        <p:nvSpPr>
          <p:cNvPr id="3" name="CasellaDiTesto 2">
            <a:extLst>
              <a:ext uri="{FF2B5EF4-FFF2-40B4-BE49-F238E27FC236}">
                <a16:creationId xmlns:a16="http://schemas.microsoft.com/office/drawing/2014/main" id="{352607D7-1D64-4780-ADE0-34398540C540}"/>
              </a:ext>
            </a:extLst>
          </p:cNvPr>
          <p:cNvSpPr txBox="1"/>
          <p:nvPr/>
        </p:nvSpPr>
        <p:spPr>
          <a:xfrm>
            <a:off x="3338682" y="1515860"/>
            <a:ext cx="5511573" cy="369332"/>
          </a:xfrm>
          <a:prstGeom prst="rect">
            <a:avLst/>
          </a:prstGeom>
          <a:noFill/>
        </p:spPr>
        <p:txBody>
          <a:bodyPr wrap="none" rtlCol="0">
            <a:spAutoFit/>
          </a:bodyPr>
          <a:lstStyle/>
          <a:p>
            <a:r>
              <a:rPr lang="it-IT" dirty="0">
                <a:solidFill>
                  <a:schemeClr val="bg1"/>
                </a:solidFill>
              </a:rPr>
              <a:t>Funzioni per la chiusura/apertura del menu della navbar</a:t>
            </a:r>
          </a:p>
        </p:txBody>
      </p:sp>
    </p:spTree>
    <p:extLst>
      <p:ext uri="{BB962C8B-B14F-4D97-AF65-F5344CB8AC3E}">
        <p14:creationId xmlns:p14="http://schemas.microsoft.com/office/powerpoint/2010/main" val="1983197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EXTRA: Pulsanti di navigazione dei contenuti</a:t>
            </a:r>
          </a:p>
        </p:txBody>
      </p:sp>
      <p:pic>
        <p:nvPicPr>
          <p:cNvPr id="6" name="Immagine 5">
            <a:extLst>
              <a:ext uri="{FF2B5EF4-FFF2-40B4-BE49-F238E27FC236}">
                <a16:creationId xmlns:a16="http://schemas.microsoft.com/office/drawing/2014/main" id="{89A1A07C-71C2-49EB-8BDD-5FB8A912CABC}"/>
              </a:ext>
            </a:extLst>
          </p:cNvPr>
          <p:cNvPicPr>
            <a:picLocks noChangeAspect="1"/>
          </p:cNvPicPr>
          <p:nvPr/>
        </p:nvPicPr>
        <p:blipFill>
          <a:blip r:embed="rId2"/>
          <a:stretch>
            <a:fillRect/>
          </a:stretch>
        </p:blipFill>
        <p:spPr>
          <a:xfrm>
            <a:off x="1309543" y="1348607"/>
            <a:ext cx="8935697" cy="4934639"/>
          </a:xfrm>
          <a:prstGeom prst="rect">
            <a:avLst/>
          </a:prstGeom>
        </p:spPr>
      </p:pic>
      <p:pic>
        <p:nvPicPr>
          <p:cNvPr id="3" name="Immagine 2">
            <a:extLst>
              <a:ext uri="{FF2B5EF4-FFF2-40B4-BE49-F238E27FC236}">
                <a16:creationId xmlns:a16="http://schemas.microsoft.com/office/drawing/2014/main" id="{7E9D31EA-9D1C-4FD0-9F21-FC17E3B9A1DF}"/>
              </a:ext>
            </a:extLst>
          </p:cNvPr>
          <p:cNvPicPr>
            <a:picLocks noChangeAspect="1"/>
          </p:cNvPicPr>
          <p:nvPr/>
        </p:nvPicPr>
        <p:blipFill>
          <a:blip r:embed="rId3"/>
          <a:stretch>
            <a:fillRect/>
          </a:stretch>
        </p:blipFill>
        <p:spPr>
          <a:xfrm>
            <a:off x="4486175" y="3523449"/>
            <a:ext cx="4220164" cy="666843"/>
          </a:xfrm>
          <a:prstGeom prst="rect">
            <a:avLst/>
          </a:prstGeom>
        </p:spPr>
      </p:pic>
    </p:spTree>
    <p:extLst>
      <p:ext uri="{BB962C8B-B14F-4D97-AF65-F5344CB8AC3E}">
        <p14:creationId xmlns:p14="http://schemas.microsoft.com/office/powerpoint/2010/main" val="56564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EXTRA: Pulsanti di navigazione dei preferiti</a:t>
            </a:r>
          </a:p>
        </p:txBody>
      </p:sp>
      <p:pic>
        <p:nvPicPr>
          <p:cNvPr id="6" name="Immagine 5">
            <a:extLst>
              <a:ext uri="{FF2B5EF4-FFF2-40B4-BE49-F238E27FC236}">
                <a16:creationId xmlns:a16="http://schemas.microsoft.com/office/drawing/2014/main" id="{AB6D73D5-1B3C-42B0-AE11-57D9D8D6334D}"/>
              </a:ext>
            </a:extLst>
          </p:cNvPr>
          <p:cNvPicPr>
            <a:picLocks noChangeAspect="1"/>
          </p:cNvPicPr>
          <p:nvPr/>
        </p:nvPicPr>
        <p:blipFill>
          <a:blip r:embed="rId2"/>
          <a:stretch>
            <a:fillRect/>
          </a:stretch>
        </p:blipFill>
        <p:spPr>
          <a:xfrm>
            <a:off x="1740937" y="1693255"/>
            <a:ext cx="8707065" cy="4972744"/>
          </a:xfrm>
          <a:prstGeom prst="rect">
            <a:avLst/>
          </a:prstGeom>
        </p:spPr>
      </p:pic>
      <p:sp>
        <p:nvSpPr>
          <p:cNvPr id="7" name="CasellaDiTesto 6">
            <a:extLst>
              <a:ext uri="{FF2B5EF4-FFF2-40B4-BE49-F238E27FC236}">
                <a16:creationId xmlns:a16="http://schemas.microsoft.com/office/drawing/2014/main" id="{7551F525-B437-4AFB-B339-FCE5775F6D77}"/>
              </a:ext>
            </a:extLst>
          </p:cNvPr>
          <p:cNvSpPr txBox="1"/>
          <p:nvPr/>
        </p:nvSpPr>
        <p:spPr>
          <a:xfrm>
            <a:off x="2423560" y="1294106"/>
            <a:ext cx="7341818" cy="369332"/>
          </a:xfrm>
          <a:prstGeom prst="rect">
            <a:avLst/>
          </a:prstGeom>
          <a:noFill/>
        </p:spPr>
        <p:txBody>
          <a:bodyPr wrap="none" rtlCol="0">
            <a:spAutoFit/>
          </a:bodyPr>
          <a:lstStyle/>
          <a:p>
            <a:r>
              <a:rPr lang="it-IT" dirty="0">
                <a:solidFill>
                  <a:schemeClr val="bg1"/>
                </a:solidFill>
              </a:rPr>
              <a:t>Il ragionamento è analogo a quello per i pulsanti di navigazione dei contenuti</a:t>
            </a:r>
          </a:p>
        </p:txBody>
      </p:sp>
    </p:spTree>
    <p:extLst>
      <p:ext uri="{BB962C8B-B14F-4D97-AF65-F5344CB8AC3E}">
        <p14:creationId xmlns:p14="http://schemas.microsoft.com/office/powerpoint/2010/main" val="1341417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MODIFICHE RISPETTO AL MHW1</a:t>
            </a:r>
          </a:p>
        </p:txBody>
      </p:sp>
      <p:sp>
        <p:nvSpPr>
          <p:cNvPr id="5" name="Segnaposto contenuto 6">
            <a:extLst>
              <a:ext uri="{FF2B5EF4-FFF2-40B4-BE49-F238E27FC236}">
                <a16:creationId xmlns:a16="http://schemas.microsoft.com/office/drawing/2014/main" id="{7CF0C6A6-B6CF-4DC8-8A81-BA67F3074D85}"/>
              </a:ext>
            </a:extLst>
          </p:cNvPr>
          <p:cNvSpPr>
            <a:spLocks noGrp="1"/>
          </p:cNvSpPr>
          <p:nvPr>
            <p:ph idx="1"/>
          </p:nvPr>
        </p:nvSpPr>
        <p:spPr>
          <a:xfrm>
            <a:off x="2570326" y="1679913"/>
            <a:ext cx="7051348" cy="4694384"/>
          </a:xfrm>
        </p:spPr>
        <p:txBody>
          <a:bodyPr anchor="ctr">
            <a:normAutofit/>
          </a:bodyPr>
          <a:lstStyle/>
          <a:p>
            <a:pPr marL="0" indent="0">
              <a:buNone/>
            </a:pPr>
            <a:r>
              <a:rPr lang="it-IT" sz="2000" b="1" dirty="0">
                <a:solidFill>
                  <a:schemeClr val="bg1"/>
                </a:solidFill>
              </a:rPr>
              <a:t>Come da consegna:</a:t>
            </a:r>
          </a:p>
          <a:p>
            <a:r>
              <a:rPr lang="it-IT" sz="2000" dirty="0">
                <a:solidFill>
                  <a:schemeClr val="bg1"/>
                </a:solidFill>
              </a:rPr>
              <a:t>Due nuove sezioni:</a:t>
            </a:r>
          </a:p>
          <a:p>
            <a:pPr lvl="1">
              <a:buFont typeface="Courier New" panose="02070309020205020404" pitchFamily="49" charset="0"/>
              <a:buChar char="o"/>
            </a:pPr>
            <a:r>
              <a:rPr lang="it-IT" sz="1600" dirty="0">
                <a:solidFill>
                  <a:schemeClr val="bg1"/>
                </a:solidFill>
              </a:rPr>
              <a:t>La sezione dei preferiti</a:t>
            </a:r>
          </a:p>
          <a:p>
            <a:pPr lvl="1">
              <a:buFont typeface="Courier New" panose="02070309020205020404" pitchFamily="49" charset="0"/>
              <a:buChar char="o"/>
            </a:pPr>
            <a:r>
              <a:rPr lang="it-IT" sz="1600" dirty="0">
                <a:solidFill>
                  <a:schemeClr val="bg1"/>
                </a:solidFill>
              </a:rPr>
              <a:t>La sezione di ricerca</a:t>
            </a:r>
          </a:p>
          <a:p>
            <a:r>
              <a:rPr lang="it-IT" sz="2000" dirty="0">
                <a:solidFill>
                  <a:schemeClr val="bg1"/>
                </a:solidFill>
              </a:rPr>
              <a:t>Caricamento dei contenuti dinamico</a:t>
            </a:r>
          </a:p>
          <a:p>
            <a:r>
              <a:rPr lang="it-IT" sz="2000" dirty="0">
                <a:solidFill>
                  <a:schemeClr val="bg1"/>
                </a:solidFill>
              </a:rPr>
              <a:t>Possibilità di mostrare/nascondere la descrizione dei contenuti</a:t>
            </a:r>
          </a:p>
          <a:p>
            <a:r>
              <a:rPr lang="it-IT" sz="2000" dirty="0">
                <a:solidFill>
                  <a:schemeClr val="bg1"/>
                </a:solidFill>
              </a:rPr>
              <a:t>Possibilità di aggiungere/rimuovere i contenuti ai preferiti</a:t>
            </a:r>
          </a:p>
          <a:p>
            <a:pPr marL="0" indent="0">
              <a:buNone/>
            </a:pPr>
            <a:r>
              <a:rPr lang="it-IT" sz="2000" b="1" dirty="0">
                <a:solidFill>
                  <a:schemeClr val="bg1"/>
                </a:solidFill>
              </a:rPr>
              <a:t>Extra:</a:t>
            </a:r>
          </a:p>
          <a:p>
            <a:r>
              <a:rPr lang="it-IT" sz="2000" dirty="0">
                <a:solidFill>
                  <a:schemeClr val="bg1"/>
                </a:solidFill>
              </a:rPr>
              <a:t>Implementato il menu responsive della navbar</a:t>
            </a:r>
          </a:p>
          <a:p>
            <a:r>
              <a:rPr lang="it-IT" sz="2000" dirty="0">
                <a:solidFill>
                  <a:schemeClr val="bg1"/>
                </a:solidFill>
              </a:rPr>
              <a:t>Pulsanti di navigazione dei contenuti</a:t>
            </a:r>
          </a:p>
          <a:p>
            <a:r>
              <a:rPr lang="it-IT" sz="2000" dirty="0">
                <a:solidFill>
                  <a:schemeClr val="bg1"/>
                </a:solidFill>
              </a:rPr>
              <a:t>Pulsanti di navigazione dei preferiti</a:t>
            </a:r>
            <a:br>
              <a:rPr lang="it-IT" sz="2000" dirty="0">
                <a:solidFill>
                  <a:schemeClr val="bg1"/>
                </a:solidFill>
              </a:rPr>
            </a:br>
            <a:endParaRPr lang="it-IT" sz="2000" dirty="0">
              <a:solidFill>
                <a:schemeClr val="bg1"/>
              </a:solidFill>
            </a:endParaRPr>
          </a:p>
        </p:txBody>
      </p:sp>
    </p:spTree>
    <p:extLst>
      <p:ext uri="{BB962C8B-B14F-4D97-AF65-F5344CB8AC3E}">
        <p14:creationId xmlns:p14="http://schemas.microsoft.com/office/powerpoint/2010/main" val="1332271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Il layout (1/4)</a:t>
            </a:r>
          </a:p>
        </p:txBody>
      </p:sp>
      <p:sp>
        <p:nvSpPr>
          <p:cNvPr id="2" name="Rettangolo 1">
            <a:extLst>
              <a:ext uri="{FF2B5EF4-FFF2-40B4-BE49-F238E27FC236}">
                <a16:creationId xmlns:a16="http://schemas.microsoft.com/office/drawing/2014/main" id="{6AC1D71C-D374-4712-B37C-236035C7F07F}"/>
              </a:ext>
            </a:extLst>
          </p:cNvPr>
          <p:cNvSpPr/>
          <p:nvPr/>
        </p:nvSpPr>
        <p:spPr>
          <a:xfrm>
            <a:off x="1628487" y="1348607"/>
            <a:ext cx="8931966" cy="646331"/>
          </a:xfrm>
          <a:prstGeom prst="rect">
            <a:avLst/>
          </a:prstGeom>
        </p:spPr>
        <p:txBody>
          <a:bodyPr wrap="square">
            <a:spAutoFit/>
          </a:bodyPr>
          <a:lstStyle/>
          <a:p>
            <a:r>
              <a:rPr lang="it-IT" dirty="0">
                <a:solidFill>
                  <a:schemeClr val="bg1"/>
                </a:solidFill>
              </a:rPr>
              <a:t>Il layout è rimasto praticamente identico infatti navbar, header e footer sono rimasti invariati.</a:t>
            </a:r>
            <a:br>
              <a:rPr lang="it-IT" dirty="0">
                <a:solidFill>
                  <a:schemeClr val="bg1"/>
                </a:solidFill>
              </a:rPr>
            </a:br>
            <a:r>
              <a:rPr lang="it-IT" dirty="0">
                <a:solidFill>
                  <a:schemeClr val="bg1"/>
                </a:solidFill>
              </a:rPr>
              <a:t>Quindi mi limiterò a indicare solo quello che è cambiato.</a:t>
            </a:r>
          </a:p>
        </p:txBody>
      </p:sp>
      <p:pic>
        <p:nvPicPr>
          <p:cNvPr id="5" name="Immagine 4">
            <a:extLst>
              <a:ext uri="{FF2B5EF4-FFF2-40B4-BE49-F238E27FC236}">
                <a16:creationId xmlns:a16="http://schemas.microsoft.com/office/drawing/2014/main" id="{6839E948-D992-4F4F-A9F0-7E7E6CB1C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843" y="2706600"/>
            <a:ext cx="8103254" cy="2156463"/>
          </a:xfrm>
          <a:prstGeom prst="rect">
            <a:avLst/>
          </a:prstGeom>
        </p:spPr>
      </p:pic>
      <p:sp>
        <p:nvSpPr>
          <p:cNvPr id="3" name="CasellaDiTesto 2">
            <a:extLst>
              <a:ext uri="{FF2B5EF4-FFF2-40B4-BE49-F238E27FC236}">
                <a16:creationId xmlns:a16="http://schemas.microsoft.com/office/drawing/2014/main" id="{0A4DEE09-6B77-4AA4-8002-CB7A561C2B92}"/>
              </a:ext>
            </a:extLst>
          </p:cNvPr>
          <p:cNvSpPr txBox="1"/>
          <p:nvPr/>
        </p:nvSpPr>
        <p:spPr>
          <a:xfrm>
            <a:off x="3691184" y="2166103"/>
            <a:ext cx="4806572" cy="369332"/>
          </a:xfrm>
          <a:prstGeom prst="rect">
            <a:avLst/>
          </a:prstGeom>
          <a:noFill/>
        </p:spPr>
        <p:txBody>
          <a:bodyPr wrap="none" rtlCol="0">
            <a:spAutoFit/>
          </a:bodyPr>
          <a:lstStyle/>
          <a:p>
            <a:r>
              <a:rPr lang="it-IT" b="1" dirty="0">
                <a:solidFill>
                  <a:srgbClr val="FFFFFF"/>
                </a:solidFill>
              </a:rPr>
              <a:t>SEARCH BAR CON SEZIONE PREFERITI NASCOSTA</a:t>
            </a:r>
            <a:endParaRPr lang="it-IT" b="1" dirty="0"/>
          </a:p>
        </p:txBody>
      </p:sp>
    </p:spTree>
    <p:extLst>
      <p:ext uri="{BB962C8B-B14F-4D97-AF65-F5344CB8AC3E}">
        <p14:creationId xmlns:p14="http://schemas.microsoft.com/office/powerpoint/2010/main" val="2052955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Il layout (2/4)</a:t>
            </a:r>
          </a:p>
        </p:txBody>
      </p:sp>
      <p:sp>
        <p:nvSpPr>
          <p:cNvPr id="3" name="CasellaDiTesto 2">
            <a:extLst>
              <a:ext uri="{FF2B5EF4-FFF2-40B4-BE49-F238E27FC236}">
                <a16:creationId xmlns:a16="http://schemas.microsoft.com/office/drawing/2014/main" id="{0A4DEE09-6B77-4AA4-8002-CB7A561C2B92}"/>
              </a:ext>
            </a:extLst>
          </p:cNvPr>
          <p:cNvSpPr txBox="1"/>
          <p:nvPr/>
        </p:nvSpPr>
        <p:spPr>
          <a:xfrm>
            <a:off x="3816408" y="1358744"/>
            <a:ext cx="4556119" cy="369332"/>
          </a:xfrm>
          <a:prstGeom prst="rect">
            <a:avLst/>
          </a:prstGeom>
          <a:noFill/>
        </p:spPr>
        <p:txBody>
          <a:bodyPr wrap="none" rtlCol="0">
            <a:spAutoFit/>
          </a:bodyPr>
          <a:lstStyle/>
          <a:p>
            <a:r>
              <a:rPr lang="it-IT" b="1" dirty="0">
                <a:solidFill>
                  <a:srgbClr val="FFFFFF"/>
                </a:solidFill>
              </a:rPr>
              <a:t>SEARCH BAR CON SEZIONE PREFERITI VISIBILE</a:t>
            </a:r>
            <a:endParaRPr lang="it-IT" b="1" dirty="0"/>
          </a:p>
        </p:txBody>
      </p:sp>
      <p:pic>
        <p:nvPicPr>
          <p:cNvPr id="7" name="Immagine 6">
            <a:extLst>
              <a:ext uri="{FF2B5EF4-FFF2-40B4-BE49-F238E27FC236}">
                <a16:creationId xmlns:a16="http://schemas.microsoft.com/office/drawing/2014/main" id="{18711152-5626-434A-A279-255387F5C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189" y="1872144"/>
            <a:ext cx="8124559" cy="3113711"/>
          </a:xfrm>
          <a:prstGeom prst="rect">
            <a:avLst/>
          </a:prstGeom>
        </p:spPr>
      </p:pic>
    </p:spTree>
    <p:extLst>
      <p:ext uri="{BB962C8B-B14F-4D97-AF65-F5344CB8AC3E}">
        <p14:creationId xmlns:p14="http://schemas.microsoft.com/office/powerpoint/2010/main" val="3229111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Il layout (3/4)</a:t>
            </a:r>
          </a:p>
        </p:txBody>
      </p:sp>
      <p:sp>
        <p:nvSpPr>
          <p:cNvPr id="6" name="Rettangolo 5">
            <a:extLst>
              <a:ext uri="{FF2B5EF4-FFF2-40B4-BE49-F238E27FC236}">
                <a16:creationId xmlns:a16="http://schemas.microsoft.com/office/drawing/2014/main" id="{0FFEAAA4-7BF7-4AB9-B0D5-0D066261FF00}"/>
              </a:ext>
            </a:extLst>
          </p:cNvPr>
          <p:cNvSpPr/>
          <p:nvPr/>
        </p:nvSpPr>
        <p:spPr>
          <a:xfrm>
            <a:off x="543339" y="1348607"/>
            <a:ext cx="11290852" cy="1200329"/>
          </a:xfrm>
          <a:prstGeom prst="rect">
            <a:avLst/>
          </a:prstGeom>
        </p:spPr>
        <p:txBody>
          <a:bodyPr wrap="square">
            <a:spAutoFit/>
          </a:bodyPr>
          <a:lstStyle/>
          <a:p>
            <a:r>
              <a:rPr lang="it-IT" b="1" dirty="0">
                <a:solidFill>
                  <a:schemeClr val="bg1"/>
                </a:solidFill>
              </a:rPr>
              <a:t>SEZIONE DEI CONTENUTI:</a:t>
            </a:r>
          </a:p>
          <a:p>
            <a:r>
              <a:rPr lang="it-IT" dirty="0">
                <a:solidFill>
                  <a:schemeClr val="bg1"/>
                </a:solidFill>
              </a:rPr>
              <a:t>Rispetto al MHW 1 le uniche modifiche sono l’aggiunta dei pulsanti per aggiungere i contenuti ai preferiti e i pulsanti di navigazione dei contenuti. </a:t>
            </a:r>
            <a:br>
              <a:rPr lang="it-IT" dirty="0">
                <a:solidFill>
                  <a:schemeClr val="bg1"/>
                </a:solidFill>
              </a:rPr>
            </a:br>
            <a:r>
              <a:rPr lang="it-IT" dirty="0">
                <a:solidFill>
                  <a:schemeClr val="bg1"/>
                </a:solidFill>
              </a:rPr>
              <a:t>Entrambe le aggiunte sono analoghe a quelle viste per la sezione dei preferiti.</a:t>
            </a:r>
          </a:p>
        </p:txBody>
      </p:sp>
      <p:pic>
        <p:nvPicPr>
          <p:cNvPr id="7" name="Immagine 6">
            <a:extLst>
              <a:ext uri="{FF2B5EF4-FFF2-40B4-BE49-F238E27FC236}">
                <a16:creationId xmlns:a16="http://schemas.microsoft.com/office/drawing/2014/main" id="{09C63301-7ED3-4863-84F7-5D7B1ADC759B}"/>
              </a:ext>
            </a:extLst>
          </p:cNvPr>
          <p:cNvPicPr>
            <a:picLocks noChangeAspect="1"/>
          </p:cNvPicPr>
          <p:nvPr/>
        </p:nvPicPr>
        <p:blipFill>
          <a:blip r:embed="rId2"/>
          <a:stretch>
            <a:fillRect/>
          </a:stretch>
        </p:blipFill>
        <p:spPr>
          <a:xfrm>
            <a:off x="1104603" y="2548936"/>
            <a:ext cx="10168323" cy="4101994"/>
          </a:xfrm>
          <a:prstGeom prst="rect">
            <a:avLst/>
          </a:prstGeom>
        </p:spPr>
      </p:pic>
    </p:spTree>
    <p:extLst>
      <p:ext uri="{BB962C8B-B14F-4D97-AF65-F5344CB8AC3E}">
        <p14:creationId xmlns:p14="http://schemas.microsoft.com/office/powerpoint/2010/main" val="1428261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Il layout (4/4)</a:t>
            </a:r>
          </a:p>
        </p:txBody>
      </p:sp>
      <p:sp>
        <p:nvSpPr>
          <p:cNvPr id="6" name="Rettangolo 5">
            <a:extLst>
              <a:ext uri="{FF2B5EF4-FFF2-40B4-BE49-F238E27FC236}">
                <a16:creationId xmlns:a16="http://schemas.microsoft.com/office/drawing/2014/main" id="{0FFEAAA4-7BF7-4AB9-B0D5-0D066261FF00}"/>
              </a:ext>
            </a:extLst>
          </p:cNvPr>
          <p:cNvSpPr/>
          <p:nvPr/>
        </p:nvSpPr>
        <p:spPr>
          <a:xfrm>
            <a:off x="2754922" y="1348607"/>
            <a:ext cx="6679096" cy="369332"/>
          </a:xfrm>
          <a:prstGeom prst="rect">
            <a:avLst/>
          </a:prstGeom>
        </p:spPr>
        <p:txBody>
          <a:bodyPr wrap="square">
            <a:spAutoFit/>
          </a:bodyPr>
          <a:lstStyle/>
          <a:p>
            <a:r>
              <a:rPr lang="it-IT" b="1" dirty="0">
                <a:solidFill>
                  <a:srgbClr val="FFFFFF"/>
                </a:solidFill>
              </a:rPr>
              <a:t>SEZIONE DEI CONTENUTI QUANDO LA RICERCA NON DA RISULTATI</a:t>
            </a:r>
            <a:r>
              <a:rPr lang="it-IT" b="1" dirty="0">
                <a:solidFill>
                  <a:schemeClr val="bg1"/>
                </a:solidFill>
              </a:rPr>
              <a:t>:</a:t>
            </a:r>
          </a:p>
        </p:txBody>
      </p:sp>
      <p:pic>
        <p:nvPicPr>
          <p:cNvPr id="5" name="Immagine 4">
            <a:extLst>
              <a:ext uri="{FF2B5EF4-FFF2-40B4-BE49-F238E27FC236}">
                <a16:creationId xmlns:a16="http://schemas.microsoft.com/office/drawing/2014/main" id="{9CA78924-9FBB-474B-864B-F96FFBCE7418}"/>
              </a:ext>
            </a:extLst>
          </p:cNvPr>
          <p:cNvPicPr>
            <a:picLocks noChangeAspect="1"/>
          </p:cNvPicPr>
          <p:nvPr/>
        </p:nvPicPr>
        <p:blipFill>
          <a:blip r:embed="rId2"/>
          <a:stretch>
            <a:fillRect/>
          </a:stretch>
        </p:blipFill>
        <p:spPr>
          <a:xfrm>
            <a:off x="2024499" y="1950959"/>
            <a:ext cx="8139941" cy="2757564"/>
          </a:xfrm>
          <a:prstGeom prst="rect">
            <a:avLst/>
          </a:prstGeom>
        </p:spPr>
      </p:pic>
    </p:spTree>
    <p:extLst>
      <p:ext uri="{BB962C8B-B14F-4D97-AF65-F5344CB8AC3E}">
        <p14:creationId xmlns:p14="http://schemas.microsoft.com/office/powerpoint/2010/main" val="53176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EXTRA MOTIVAZIONI:</a:t>
            </a:r>
          </a:p>
        </p:txBody>
      </p:sp>
      <p:sp>
        <p:nvSpPr>
          <p:cNvPr id="3" name="Segnaposto contenuto 6">
            <a:extLst>
              <a:ext uri="{FF2B5EF4-FFF2-40B4-BE49-F238E27FC236}">
                <a16:creationId xmlns:a16="http://schemas.microsoft.com/office/drawing/2014/main" id="{7BB34069-5FAD-4E5B-A369-D9F6D967D126}"/>
              </a:ext>
            </a:extLst>
          </p:cNvPr>
          <p:cNvSpPr>
            <a:spLocks noGrp="1"/>
          </p:cNvSpPr>
          <p:nvPr>
            <p:ph idx="1"/>
          </p:nvPr>
        </p:nvSpPr>
        <p:spPr>
          <a:xfrm>
            <a:off x="1687751" y="1465091"/>
            <a:ext cx="8813437" cy="5434841"/>
          </a:xfrm>
        </p:spPr>
        <p:txBody>
          <a:bodyPr anchor="ctr">
            <a:normAutofit/>
          </a:bodyPr>
          <a:lstStyle/>
          <a:p>
            <a:pPr marL="0" indent="0">
              <a:buNone/>
            </a:pPr>
            <a:r>
              <a:rPr lang="it-IT" sz="2000" b="1" dirty="0">
                <a:solidFill>
                  <a:schemeClr val="bg1"/>
                </a:solidFill>
              </a:rPr>
              <a:t>Pulsanti di navigazione dei contenuti:</a:t>
            </a:r>
            <a:br>
              <a:rPr lang="it-IT" sz="2000" b="1" dirty="0">
                <a:solidFill>
                  <a:schemeClr val="bg1"/>
                </a:solidFill>
              </a:rPr>
            </a:br>
            <a:r>
              <a:rPr lang="it-IT" sz="2000" dirty="0">
                <a:solidFill>
                  <a:schemeClr val="bg1"/>
                </a:solidFill>
              </a:rPr>
              <a:t>Ho deciso di introdurre questi pulsanti per mantenere la visualizzazione di una griglia 2x2 per i contenuti come nel precedente MHW.</a:t>
            </a:r>
            <a:br>
              <a:rPr lang="it-IT" sz="2000" dirty="0">
                <a:solidFill>
                  <a:schemeClr val="bg1"/>
                </a:solidFill>
              </a:rPr>
            </a:br>
            <a:r>
              <a:rPr lang="it-IT" sz="2000" dirty="0">
                <a:solidFill>
                  <a:schemeClr val="bg1"/>
                </a:solidFill>
              </a:rPr>
              <a:t>Le motivazioni sono due:</a:t>
            </a:r>
          </a:p>
          <a:p>
            <a:r>
              <a:rPr lang="it-IT" sz="2000" dirty="0">
                <a:solidFill>
                  <a:schemeClr val="bg1"/>
                </a:solidFill>
              </a:rPr>
              <a:t>Se ho molti contenuti caricati la pagina diventa enorme, inoltre anche lo scorrere tra una sezione e l’altra o arrivare in fondo alla pagina diventa più lento.</a:t>
            </a:r>
            <a:br>
              <a:rPr lang="it-IT" sz="2000" dirty="0">
                <a:solidFill>
                  <a:schemeClr val="bg1"/>
                </a:solidFill>
              </a:rPr>
            </a:br>
            <a:r>
              <a:rPr lang="it-IT" sz="2000" dirty="0">
                <a:solidFill>
                  <a:schemeClr val="bg1"/>
                </a:solidFill>
              </a:rPr>
              <a:t>In questo modo risolvo questi due problemi.</a:t>
            </a:r>
          </a:p>
          <a:p>
            <a:r>
              <a:rPr lang="it-IT" sz="2000" dirty="0">
                <a:solidFill>
                  <a:schemeClr val="bg1"/>
                </a:solidFill>
              </a:rPr>
              <a:t>Come struttura mi piace di più una griglia 2x2</a:t>
            </a:r>
          </a:p>
          <a:p>
            <a:pPr marL="0" indent="0">
              <a:buNone/>
            </a:pPr>
            <a:r>
              <a:rPr lang="it-IT" sz="2000" b="1" dirty="0">
                <a:solidFill>
                  <a:schemeClr val="bg1"/>
                </a:solidFill>
              </a:rPr>
              <a:t>Pulsanti di navigazione dei preferiti:</a:t>
            </a:r>
            <a:br>
              <a:rPr lang="it-IT" sz="2000" b="1" dirty="0">
                <a:solidFill>
                  <a:schemeClr val="bg1"/>
                </a:solidFill>
              </a:rPr>
            </a:br>
            <a:r>
              <a:rPr lang="it-IT" sz="2000" dirty="0">
                <a:solidFill>
                  <a:schemeClr val="bg1"/>
                </a:solidFill>
              </a:rPr>
              <a:t>Le motivazioni sono le stesse a quelle per la navigazione dei contenuti con l’unica differenza che visualizzo solo una riga composta da massimo tre preferiti per volta.</a:t>
            </a:r>
            <a:endParaRPr lang="it-IT" sz="2000" b="1" dirty="0">
              <a:solidFill>
                <a:schemeClr val="bg1"/>
              </a:solidFill>
            </a:endParaRPr>
          </a:p>
        </p:txBody>
      </p:sp>
    </p:spTree>
    <p:extLst>
      <p:ext uri="{BB962C8B-B14F-4D97-AF65-F5344CB8AC3E}">
        <p14:creationId xmlns:p14="http://schemas.microsoft.com/office/powerpoint/2010/main" val="3434775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Struttura HTML</a:t>
            </a:r>
          </a:p>
        </p:txBody>
      </p:sp>
      <p:pic>
        <p:nvPicPr>
          <p:cNvPr id="5" name="Immagine 4">
            <a:extLst>
              <a:ext uri="{FF2B5EF4-FFF2-40B4-BE49-F238E27FC236}">
                <a16:creationId xmlns:a16="http://schemas.microsoft.com/office/drawing/2014/main" id="{51910FCE-E88B-4C79-89B8-FD9CA257EAC6}"/>
              </a:ext>
            </a:extLst>
          </p:cNvPr>
          <p:cNvPicPr>
            <a:picLocks noChangeAspect="1"/>
          </p:cNvPicPr>
          <p:nvPr/>
        </p:nvPicPr>
        <p:blipFill>
          <a:blip r:embed="rId2"/>
          <a:stretch>
            <a:fillRect/>
          </a:stretch>
        </p:blipFill>
        <p:spPr>
          <a:xfrm>
            <a:off x="3048" y="1231053"/>
            <a:ext cx="7211431" cy="5630061"/>
          </a:xfrm>
          <a:prstGeom prst="rect">
            <a:avLst/>
          </a:prstGeom>
        </p:spPr>
      </p:pic>
      <p:sp>
        <p:nvSpPr>
          <p:cNvPr id="6" name="CasellaDiTesto 5">
            <a:extLst>
              <a:ext uri="{FF2B5EF4-FFF2-40B4-BE49-F238E27FC236}">
                <a16:creationId xmlns:a16="http://schemas.microsoft.com/office/drawing/2014/main" id="{8C3B378C-4B1E-4E34-9B2D-081C34C8EAA8}"/>
              </a:ext>
            </a:extLst>
          </p:cNvPr>
          <p:cNvSpPr txBox="1"/>
          <p:nvPr/>
        </p:nvSpPr>
        <p:spPr>
          <a:xfrm>
            <a:off x="7214479" y="1231053"/>
            <a:ext cx="4983626" cy="5632311"/>
          </a:xfrm>
          <a:prstGeom prst="rect">
            <a:avLst/>
          </a:prstGeom>
          <a:noFill/>
        </p:spPr>
        <p:txBody>
          <a:bodyPr wrap="square" rtlCol="0">
            <a:spAutoFit/>
          </a:bodyPr>
          <a:lstStyle/>
          <a:p>
            <a:r>
              <a:rPr lang="it-IT" dirty="0">
                <a:solidFill>
                  <a:schemeClr val="bg1"/>
                </a:solidFill>
              </a:rPr>
              <a:t>Ho utilizzato gli attributi speciali data-* per permettere al codice JS di accedere agli elementi HTML.</a:t>
            </a:r>
            <a:br>
              <a:rPr lang="it-IT" dirty="0">
                <a:solidFill>
                  <a:schemeClr val="bg1"/>
                </a:solidFill>
              </a:rPr>
            </a:br>
            <a:r>
              <a:rPr lang="it-IT" dirty="0">
                <a:solidFill>
                  <a:schemeClr val="bg1"/>
                </a:solidFill>
              </a:rPr>
              <a:t>Ho usato l’attributo data-sec=‘’…’’ per identificare le sezioni.</a:t>
            </a:r>
            <a:br>
              <a:rPr lang="it-IT" dirty="0">
                <a:solidFill>
                  <a:schemeClr val="bg1"/>
                </a:solidFill>
              </a:rPr>
            </a:br>
            <a:r>
              <a:rPr lang="it-IT" dirty="0">
                <a:solidFill>
                  <a:schemeClr val="bg1"/>
                </a:solidFill>
              </a:rPr>
              <a:t>Ho preferito evitare l’uso di id in quanto non necessario. Questa scelta mi permette di evitare anche eventuali conflitti nel css perché se inserisco una regola per un id che modifica la proprietà display creerei dei conflitti con la classe hidden a causa delle regole sulla precedenza di specificità e dovrei modificare ulteriormente il css.</a:t>
            </a:r>
          </a:p>
          <a:p>
            <a:r>
              <a:rPr lang="it-IT" dirty="0">
                <a:solidFill>
                  <a:schemeClr val="bg1"/>
                </a:solidFill>
              </a:rPr>
              <a:t>Ho usato l’attributo data-btn=‘’…’’ per identificare i pulsanti di navigazione dei contenuti cont-next/cont-prev e i pulsanti di navigazione dei preferiti fav-next/fav-prev.</a:t>
            </a:r>
          </a:p>
          <a:p>
            <a:r>
              <a:rPr lang="it-IT" dirty="0">
                <a:solidFill>
                  <a:schemeClr val="bg1"/>
                </a:solidFill>
              </a:rPr>
              <a:t>L’attributo data-cont-msg serve a indentificare un messaggio inizialmente nascosto che viene visualizzato quando la ricerca dei contenuti non da alcun risultato.</a:t>
            </a:r>
          </a:p>
        </p:txBody>
      </p:sp>
    </p:spTree>
    <p:extLst>
      <p:ext uri="{BB962C8B-B14F-4D97-AF65-F5344CB8AC3E}">
        <p14:creationId xmlns:p14="http://schemas.microsoft.com/office/powerpoint/2010/main" val="531039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Inizializzazione (1/2)</a:t>
            </a:r>
          </a:p>
        </p:txBody>
      </p:sp>
      <p:pic>
        <p:nvPicPr>
          <p:cNvPr id="2" name="Immagine 1">
            <a:extLst>
              <a:ext uri="{FF2B5EF4-FFF2-40B4-BE49-F238E27FC236}">
                <a16:creationId xmlns:a16="http://schemas.microsoft.com/office/drawing/2014/main" id="{C0063B75-44D0-41F9-ACBC-3585851E59CF}"/>
              </a:ext>
            </a:extLst>
          </p:cNvPr>
          <p:cNvPicPr>
            <a:picLocks noChangeAspect="1"/>
          </p:cNvPicPr>
          <p:nvPr/>
        </p:nvPicPr>
        <p:blipFill>
          <a:blip r:embed="rId2"/>
          <a:stretch>
            <a:fillRect/>
          </a:stretch>
        </p:blipFill>
        <p:spPr>
          <a:xfrm>
            <a:off x="107660" y="1592473"/>
            <a:ext cx="7944959" cy="943107"/>
          </a:xfrm>
          <a:prstGeom prst="rect">
            <a:avLst/>
          </a:prstGeom>
        </p:spPr>
      </p:pic>
      <p:sp>
        <p:nvSpPr>
          <p:cNvPr id="3" name="CasellaDiTesto 2">
            <a:extLst>
              <a:ext uri="{FF2B5EF4-FFF2-40B4-BE49-F238E27FC236}">
                <a16:creationId xmlns:a16="http://schemas.microsoft.com/office/drawing/2014/main" id="{0798FF98-108B-4324-8D73-2303188EAEE5}"/>
              </a:ext>
            </a:extLst>
          </p:cNvPr>
          <p:cNvSpPr txBox="1"/>
          <p:nvPr/>
        </p:nvSpPr>
        <p:spPr>
          <a:xfrm>
            <a:off x="-1" y="2539995"/>
            <a:ext cx="12191999" cy="3970318"/>
          </a:xfrm>
          <a:prstGeom prst="rect">
            <a:avLst/>
          </a:prstGeom>
          <a:noFill/>
        </p:spPr>
        <p:txBody>
          <a:bodyPr wrap="square" rtlCol="0">
            <a:spAutoFit/>
          </a:bodyPr>
          <a:lstStyle/>
          <a:p>
            <a:pPr marL="285750" indent="-285750">
              <a:buFont typeface="Arial" panose="020B0604020202020204" pitchFamily="34" charset="0"/>
              <a:buChar char="•"/>
            </a:pPr>
            <a:r>
              <a:rPr lang="it-IT" b="1" dirty="0">
                <a:solidFill>
                  <a:schemeClr val="bg1"/>
                </a:solidFill>
              </a:rPr>
              <a:t>contentSec: </a:t>
            </a:r>
            <a:br>
              <a:rPr lang="it-IT" dirty="0">
                <a:solidFill>
                  <a:schemeClr val="bg1"/>
                </a:solidFill>
              </a:rPr>
            </a:br>
            <a:r>
              <a:rPr lang="it-IT" dirty="0">
                <a:solidFill>
                  <a:schemeClr val="bg1"/>
                </a:solidFill>
              </a:rPr>
              <a:t>Accede alla sezione dei contenuti e lo utilizzo per inserire i contenuti caricati dal file contents.js</a:t>
            </a:r>
          </a:p>
          <a:p>
            <a:pPr marL="285750" indent="-285750">
              <a:buFont typeface="Arial" panose="020B0604020202020204" pitchFamily="34" charset="0"/>
              <a:buChar char="•"/>
            </a:pPr>
            <a:r>
              <a:rPr lang="it-IT" b="1" dirty="0">
                <a:solidFill>
                  <a:schemeClr val="bg1"/>
                </a:solidFill>
              </a:rPr>
              <a:t>favSec: </a:t>
            </a:r>
            <a:br>
              <a:rPr lang="it-IT" dirty="0">
                <a:solidFill>
                  <a:schemeClr val="bg1"/>
                </a:solidFill>
              </a:rPr>
            </a:br>
            <a:r>
              <a:rPr lang="it-IT" dirty="0">
                <a:solidFill>
                  <a:schemeClr val="bg1"/>
                </a:solidFill>
              </a:rPr>
              <a:t>Accede alla sezione dei preferiti e tramite esso mostrerò o nasconderò tale sezione</a:t>
            </a:r>
          </a:p>
          <a:p>
            <a:pPr marL="285750" indent="-285750">
              <a:buFont typeface="Arial" panose="020B0604020202020204" pitchFamily="34" charset="0"/>
              <a:buChar char="•"/>
            </a:pPr>
            <a:r>
              <a:rPr lang="it-IT" b="1" dirty="0">
                <a:solidFill>
                  <a:schemeClr val="bg1"/>
                </a:solidFill>
              </a:rPr>
              <a:t>favList: </a:t>
            </a:r>
            <a:br>
              <a:rPr lang="it-IT" dirty="0">
                <a:solidFill>
                  <a:schemeClr val="bg1"/>
                </a:solidFill>
              </a:rPr>
            </a:br>
            <a:r>
              <a:rPr lang="it-IT" dirty="0">
                <a:solidFill>
                  <a:schemeClr val="bg1"/>
                </a:solidFill>
              </a:rPr>
              <a:t>Accede ad un contenitore interno alla sezione preferiti che conterrà tutti i contenuti aggiunti tra i preferiti</a:t>
            </a:r>
          </a:p>
          <a:p>
            <a:pPr marL="285750" indent="-285750">
              <a:buFont typeface="Arial" panose="020B0604020202020204" pitchFamily="34" charset="0"/>
              <a:buChar char="•"/>
            </a:pPr>
            <a:r>
              <a:rPr lang="it-IT" b="1" dirty="0">
                <a:solidFill>
                  <a:schemeClr val="bg1"/>
                </a:solidFill>
              </a:rPr>
              <a:t>contentMsg: </a:t>
            </a:r>
            <a:br>
              <a:rPr lang="it-IT" dirty="0">
                <a:solidFill>
                  <a:schemeClr val="bg1"/>
                </a:solidFill>
              </a:rPr>
            </a:br>
            <a:r>
              <a:rPr lang="it-IT" dirty="0">
                <a:solidFill>
                  <a:schemeClr val="bg1"/>
                </a:solidFill>
              </a:rPr>
              <a:t>Accede al messaggio interno alla sezione dei contenuti che indica «Nessun risultato trovato».</a:t>
            </a:r>
            <a:br>
              <a:rPr lang="it-IT" dirty="0">
                <a:solidFill>
                  <a:schemeClr val="bg1"/>
                </a:solidFill>
              </a:rPr>
            </a:br>
            <a:r>
              <a:rPr lang="it-IT" dirty="0">
                <a:solidFill>
                  <a:schemeClr val="bg1"/>
                </a:solidFill>
              </a:rPr>
              <a:t>Questo messaggio è inizialmente nascosto ma tramite contentMsg lo rendiamo visibile quando la ricerca dei contenuti per titolo non fornisce risultati.</a:t>
            </a:r>
          </a:p>
          <a:p>
            <a:pPr marL="285750" indent="-285750">
              <a:buFont typeface="Arial" panose="020B0604020202020204" pitchFamily="34" charset="0"/>
              <a:buChar char="•"/>
            </a:pPr>
            <a:r>
              <a:rPr lang="it-IT" b="1" dirty="0">
                <a:solidFill>
                  <a:schemeClr val="bg1"/>
                </a:solidFill>
              </a:rPr>
              <a:t>btnNavMenu:</a:t>
            </a:r>
            <a:br>
              <a:rPr lang="it-IT" b="1" dirty="0">
                <a:solidFill>
                  <a:schemeClr val="bg1"/>
                </a:solidFill>
              </a:rPr>
            </a:br>
            <a:r>
              <a:rPr lang="it-IT" dirty="0">
                <a:solidFill>
                  <a:schemeClr val="bg1"/>
                </a:solidFill>
              </a:rPr>
              <a:t>Accede al pulsante per aprire il menu della navbar quando si hanno schermi di dimensioni ridotte.</a:t>
            </a:r>
            <a:br>
              <a:rPr lang="it-IT" dirty="0">
                <a:solidFill>
                  <a:schemeClr val="bg1"/>
                </a:solidFill>
              </a:rPr>
            </a:br>
            <a:r>
              <a:rPr lang="it-IT" dirty="0">
                <a:solidFill>
                  <a:schemeClr val="bg1"/>
                </a:solidFill>
              </a:rPr>
              <a:t>Lo utilizzerò per aggiungere/rimuovere i listener necessari.</a:t>
            </a:r>
            <a:endParaRPr lang="it-IT" b="1" dirty="0">
              <a:solidFill>
                <a:schemeClr val="bg1"/>
              </a:solidFill>
            </a:endParaRPr>
          </a:p>
          <a:p>
            <a:pPr marL="285750" indent="-285750">
              <a:buFont typeface="Arial" panose="020B0604020202020204" pitchFamily="34" charset="0"/>
              <a:buChar char="•"/>
            </a:pPr>
            <a:endParaRPr lang="it-IT" dirty="0">
              <a:solidFill>
                <a:schemeClr val="bg1"/>
              </a:solidFill>
            </a:endParaRPr>
          </a:p>
        </p:txBody>
      </p:sp>
      <p:pic>
        <p:nvPicPr>
          <p:cNvPr id="5" name="Immagine 4">
            <a:extLst>
              <a:ext uri="{FF2B5EF4-FFF2-40B4-BE49-F238E27FC236}">
                <a16:creationId xmlns:a16="http://schemas.microsoft.com/office/drawing/2014/main" id="{B4CB42AA-E9B5-40BE-9E2A-99BBE95DB6EE}"/>
              </a:ext>
            </a:extLst>
          </p:cNvPr>
          <p:cNvPicPr>
            <a:picLocks noChangeAspect="1"/>
          </p:cNvPicPr>
          <p:nvPr/>
        </p:nvPicPr>
        <p:blipFill>
          <a:blip r:embed="rId3"/>
          <a:stretch>
            <a:fillRect/>
          </a:stretch>
        </p:blipFill>
        <p:spPr>
          <a:xfrm>
            <a:off x="354589" y="6229286"/>
            <a:ext cx="4591691" cy="562053"/>
          </a:xfrm>
          <a:prstGeom prst="rect">
            <a:avLst/>
          </a:prstGeom>
        </p:spPr>
      </p:pic>
    </p:spTree>
    <p:extLst>
      <p:ext uri="{BB962C8B-B14F-4D97-AF65-F5344CB8AC3E}">
        <p14:creationId xmlns:p14="http://schemas.microsoft.com/office/powerpoint/2010/main" val="2071267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Inizializzazione (2/2)</a:t>
            </a:r>
          </a:p>
        </p:txBody>
      </p:sp>
      <p:pic>
        <p:nvPicPr>
          <p:cNvPr id="2" name="Immagine 1">
            <a:extLst>
              <a:ext uri="{FF2B5EF4-FFF2-40B4-BE49-F238E27FC236}">
                <a16:creationId xmlns:a16="http://schemas.microsoft.com/office/drawing/2014/main" id="{B8F2F445-8DFF-411B-8FB6-C064EB87124B}"/>
              </a:ext>
            </a:extLst>
          </p:cNvPr>
          <p:cNvPicPr>
            <a:picLocks noChangeAspect="1"/>
          </p:cNvPicPr>
          <p:nvPr/>
        </p:nvPicPr>
        <p:blipFill>
          <a:blip r:embed="rId2"/>
          <a:stretch>
            <a:fillRect/>
          </a:stretch>
        </p:blipFill>
        <p:spPr>
          <a:xfrm>
            <a:off x="0" y="1348607"/>
            <a:ext cx="7944959" cy="743054"/>
          </a:xfrm>
          <a:prstGeom prst="rect">
            <a:avLst/>
          </a:prstGeom>
        </p:spPr>
      </p:pic>
      <p:sp>
        <p:nvSpPr>
          <p:cNvPr id="6" name="CasellaDiTesto 5">
            <a:extLst>
              <a:ext uri="{FF2B5EF4-FFF2-40B4-BE49-F238E27FC236}">
                <a16:creationId xmlns:a16="http://schemas.microsoft.com/office/drawing/2014/main" id="{B853A587-6B5B-467B-A6A5-38296885ABE9}"/>
              </a:ext>
            </a:extLst>
          </p:cNvPr>
          <p:cNvSpPr txBox="1"/>
          <p:nvPr/>
        </p:nvSpPr>
        <p:spPr>
          <a:xfrm>
            <a:off x="1" y="2091661"/>
            <a:ext cx="12191999" cy="3693319"/>
          </a:xfrm>
          <a:prstGeom prst="rect">
            <a:avLst/>
          </a:prstGeom>
          <a:noFill/>
        </p:spPr>
        <p:txBody>
          <a:bodyPr wrap="square" rtlCol="0">
            <a:spAutoFit/>
          </a:bodyPr>
          <a:lstStyle/>
          <a:p>
            <a:r>
              <a:rPr lang="it-IT" dirty="0">
                <a:solidFill>
                  <a:schemeClr val="bg1"/>
                </a:solidFill>
              </a:rPr>
              <a:t>All’interno del file contents.js i contenuti sono rappresentati con degli oggetti aventi le proprietà title, image, date, description, tags e </a:t>
            </a:r>
            <a:r>
              <a:rPr lang="it-IT" b="1" dirty="0">
                <a:solidFill>
                  <a:schemeClr val="bg1"/>
                </a:solidFill>
              </a:rPr>
              <a:t>id</a:t>
            </a:r>
            <a:r>
              <a:rPr lang="it-IT" dirty="0">
                <a:solidFill>
                  <a:schemeClr val="bg1"/>
                </a:solidFill>
              </a:rPr>
              <a:t>.</a:t>
            </a:r>
            <a:br>
              <a:rPr lang="it-IT" dirty="0">
                <a:solidFill>
                  <a:schemeClr val="bg1"/>
                </a:solidFill>
              </a:rPr>
            </a:br>
            <a:r>
              <a:rPr lang="it-IT" dirty="0">
                <a:solidFill>
                  <a:schemeClr val="bg1"/>
                </a:solidFill>
              </a:rPr>
              <a:t>La proprietà id identifica univocamente il contenuto e mi è utile per gestire i contenuti caricati nella sezione apposita e i contenuti aggiunti tra i preferiti.</a:t>
            </a:r>
          </a:p>
          <a:p>
            <a:r>
              <a:rPr lang="it-IT" b="1" dirty="0">
                <a:solidFill>
                  <a:schemeClr val="bg1"/>
                </a:solidFill>
              </a:rPr>
              <a:t>Gestione dei contenuti:</a:t>
            </a:r>
          </a:p>
          <a:p>
            <a:r>
              <a:rPr lang="it-IT" dirty="0">
                <a:solidFill>
                  <a:schemeClr val="bg1"/>
                </a:solidFill>
              </a:rPr>
              <a:t>Al caricamento della pagina tutti i contenuti vengono caricati ma come detto prima per visualizzare i contenuti utilizziamo una griglia 2x2 quindi al massimo quattro degli n contenuti saranno visibili e tramite i pulsanti di navigazione potremo visualizzare gli altri contenuti e nasconderne altri.</a:t>
            </a:r>
          </a:p>
          <a:p>
            <a:r>
              <a:rPr lang="it-IT" dirty="0">
                <a:solidFill>
                  <a:schemeClr val="bg1"/>
                </a:solidFill>
              </a:rPr>
              <a:t>Dato che abbiamo una barra di ricerca e che tra tutti i contenuti caricati solo una parte soddisferanno la ricerca, mi serve un modo per capire quali contenuti sono visualizzabili e quali no.</a:t>
            </a:r>
          </a:p>
          <a:p>
            <a:r>
              <a:rPr lang="it-IT" b="1" dirty="0">
                <a:solidFill>
                  <a:schemeClr val="bg1"/>
                </a:solidFill>
              </a:rPr>
              <a:t>viewableContent</a:t>
            </a:r>
            <a:r>
              <a:rPr lang="it-IT" dirty="0">
                <a:solidFill>
                  <a:schemeClr val="bg1"/>
                </a:solidFill>
              </a:rPr>
              <a:t> serve per indicare gli id dei contenuti che sono visualizzabili.</a:t>
            </a:r>
          </a:p>
          <a:p>
            <a:r>
              <a:rPr lang="it-IT" b="1" dirty="0">
                <a:solidFill>
                  <a:schemeClr val="bg1"/>
                </a:solidFill>
              </a:rPr>
              <a:t>contentsOffset</a:t>
            </a:r>
            <a:r>
              <a:rPr lang="it-IT" dirty="0">
                <a:solidFill>
                  <a:schemeClr val="bg1"/>
                </a:solidFill>
              </a:rPr>
              <a:t> è un indice per la lista viewableContent che indica il primo dei quattro contenuti che sto visualizzando e tramite esso potrò implementare le funzioni che permettono di navigare tra i contenuti.</a:t>
            </a:r>
          </a:p>
        </p:txBody>
      </p:sp>
      <p:pic>
        <p:nvPicPr>
          <p:cNvPr id="3" name="Immagine 2">
            <a:extLst>
              <a:ext uri="{FF2B5EF4-FFF2-40B4-BE49-F238E27FC236}">
                <a16:creationId xmlns:a16="http://schemas.microsoft.com/office/drawing/2014/main" id="{2F82C646-4D24-4833-97FF-24A169113C2E}"/>
              </a:ext>
            </a:extLst>
          </p:cNvPr>
          <p:cNvPicPr>
            <a:picLocks noChangeAspect="1"/>
          </p:cNvPicPr>
          <p:nvPr/>
        </p:nvPicPr>
        <p:blipFill>
          <a:blip r:embed="rId3"/>
          <a:stretch>
            <a:fillRect/>
          </a:stretch>
        </p:blipFill>
        <p:spPr>
          <a:xfrm>
            <a:off x="102796" y="5784980"/>
            <a:ext cx="5330594" cy="842306"/>
          </a:xfrm>
          <a:prstGeom prst="rect">
            <a:avLst/>
          </a:prstGeom>
        </p:spPr>
      </p:pic>
      <p:sp>
        <p:nvSpPr>
          <p:cNvPr id="7" name="CasellaDiTesto 6">
            <a:extLst>
              <a:ext uri="{FF2B5EF4-FFF2-40B4-BE49-F238E27FC236}">
                <a16:creationId xmlns:a16="http://schemas.microsoft.com/office/drawing/2014/main" id="{217DDD98-5E34-4E4D-999D-896D520B76D6}"/>
              </a:ext>
            </a:extLst>
          </p:cNvPr>
          <p:cNvSpPr txBox="1"/>
          <p:nvPr/>
        </p:nvSpPr>
        <p:spPr>
          <a:xfrm>
            <a:off x="5433389" y="5657671"/>
            <a:ext cx="6758609" cy="923330"/>
          </a:xfrm>
          <a:prstGeom prst="rect">
            <a:avLst/>
          </a:prstGeom>
          <a:noFill/>
        </p:spPr>
        <p:txBody>
          <a:bodyPr wrap="square" rtlCol="0">
            <a:spAutoFit/>
          </a:bodyPr>
          <a:lstStyle/>
          <a:p>
            <a:r>
              <a:rPr lang="it-IT" b="1" dirty="0">
                <a:solidFill>
                  <a:schemeClr val="bg1"/>
                </a:solidFill>
              </a:rPr>
              <a:t>viewableFav </a:t>
            </a:r>
            <a:r>
              <a:rPr lang="it-IT" dirty="0">
                <a:solidFill>
                  <a:schemeClr val="bg1"/>
                </a:solidFill>
              </a:rPr>
              <a:t>e </a:t>
            </a:r>
            <a:r>
              <a:rPr lang="it-IT" b="1" dirty="0">
                <a:solidFill>
                  <a:schemeClr val="bg1"/>
                </a:solidFill>
              </a:rPr>
              <a:t>favOffset </a:t>
            </a:r>
            <a:r>
              <a:rPr lang="it-IT" dirty="0">
                <a:solidFill>
                  <a:schemeClr val="bg1"/>
                </a:solidFill>
              </a:rPr>
              <a:t>lavorano con la stessa logica, ma con l’unica differenza che viewableFav non indica gli id dei preferiti visualizzabili ma indica gli id di tutti i contenuti aggiunti tra i preferiti.</a:t>
            </a:r>
            <a:endParaRPr lang="it-IT" b="1" dirty="0">
              <a:solidFill>
                <a:schemeClr val="bg1"/>
              </a:solidFill>
            </a:endParaRPr>
          </a:p>
        </p:txBody>
      </p:sp>
    </p:spTree>
    <p:extLst>
      <p:ext uri="{BB962C8B-B14F-4D97-AF65-F5344CB8AC3E}">
        <p14:creationId xmlns:p14="http://schemas.microsoft.com/office/powerpoint/2010/main" val="334775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Caricamento dei contenuti (1/2)</a:t>
            </a:r>
          </a:p>
        </p:txBody>
      </p:sp>
      <p:pic>
        <p:nvPicPr>
          <p:cNvPr id="2" name="Immagine 1">
            <a:extLst>
              <a:ext uri="{FF2B5EF4-FFF2-40B4-BE49-F238E27FC236}">
                <a16:creationId xmlns:a16="http://schemas.microsoft.com/office/drawing/2014/main" id="{6EE8B1D4-A6AC-4785-A7BF-CEC4FC6C9C0A}"/>
              </a:ext>
            </a:extLst>
          </p:cNvPr>
          <p:cNvPicPr>
            <a:picLocks noChangeAspect="1"/>
          </p:cNvPicPr>
          <p:nvPr/>
        </p:nvPicPr>
        <p:blipFill>
          <a:blip r:embed="rId2"/>
          <a:stretch>
            <a:fillRect/>
          </a:stretch>
        </p:blipFill>
        <p:spPr>
          <a:xfrm>
            <a:off x="0" y="1561361"/>
            <a:ext cx="8049748" cy="5296639"/>
          </a:xfrm>
          <a:prstGeom prst="rect">
            <a:avLst/>
          </a:prstGeom>
        </p:spPr>
      </p:pic>
      <p:sp>
        <p:nvSpPr>
          <p:cNvPr id="3" name="CasellaDiTesto 2">
            <a:extLst>
              <a:ext uri="{FF2B5EF4-FFF2-40B4-BE49-F238E27FC236}">
                <a16:creationId xmlns:a16="http://schemas.microsoft.com/office/drawing/2014/main" id="{CE352256-8FE6-4807-B7DE-106A8AB82CCB}"/>
              </a:ext>
            </a:extLst>
          </p:cNvPr>
          <p:cNvSpPr txBox="1"/>
          <p:nvPr/>
        </p:nvSpPr>
        <p:spPr>
          <a:xfrm>
            <a:off x="8049748" y="1561361"/>
            <a:ext cx="4142251" cy="3139321"/>
          </a:xfrm>
          <a:prstGeom prst="rect">
            <a:avLst/>
          </a:prstGeom>
          <a:noFill/>
        </p:spPr>
        <p:txBody>
          <a:bodyPr wrap="square" rtlCol="0">
            <a:spAutoFit/>
          </a:bodyPr>
          <a:lstStyle/>
          <a:p>
            <a:r>
              <a:rPr lang="it-IT" dirty="0">
                <a:solidFill>
                  <a:schemeClr val="bg1"/>
                </a:solidFill>
              </a:rPr>
              <a:t>Il codice è semplice per ogni oggetto contenuto nel file contents.js crea un nuovo elemento che costituirà il contenuto, gli associa un data-content-id che serve ad indentificare il contenuto caricato e lo aggiunge alla sezione dei contenuti.</a:t>
            </a:r>
          </a:p>
          <a:p>
            <a:r>
              <a:rPr lang="it-IT" dirty="0">
                <a:solidFill>
                  <a:schemeClr val="bg1"/>
                </a:solidFill>
              </a:rPr>
              <a:t>Inoltre effettua un controllo per vedere se ha già reso visibili almeno 4 contenuti e in tal caso i prossimi li carica ma nascosti.</a:t>
            </a:r>
            <a:br>
              <a:rPr lang="it-IT" dirty="0">
                <a:solidFill>
                  <a:schemeClr val="bg1"/>
                </a:solidFill>
              </a:rPr>
            </a:br>
            <a:r>
              <a:rPr lang="it-IT" dirty="0">
                <a:solidFill>
                  <a:schemeClr val="bg1"/>
                </a:solidFill>
              </a:rPr>
              <a:t>Quello che si vuole ottenere è:</a:t>
            </a:r>
          </a:p>
        </p:txBody>
      </p:sp>
      <p:pic>
        <p:nvPicPr>
          <p:cNvPr id="6" name="Immagine 5">
            <a:extLst>
              <a:ext uri="{FF2B5EF4-FFF2-40B4-BE49-F238E27FC236}">
                <a16:creationId xmlns:a16="http://schemas.microsoft.com/office/drawing/2014/main" id="{CBB02AC5-287C-481D-A141-9F2CDBD3ABD5}"/>
              </a:ext>
            </a:extLst>
          </p:cNvPr>
          <p:cNvPicPr>
            <a:picLocks noChangeAspect="1"/>
          </p:cNvPicPr>
          <p:nvPr/>
        </p:nvPicPr>
        <p:blipFill>
          <a:blip r:embed="rId3"/>
          <a:stretch>
            <a:fillRect/>
          </a:stretch>
        </p:blipFill>
        <p:spPr>
          <a:xfrm>
            <a:off x="8095934" y="4700682"/>
            <a:ext cx="4049879" cy="2147180"/>
          </a:xfrm>
          <a:prstGeom prst="rect">
            <a:avLst/>
          </a:prstGeom>
        </p:spPr>
      </p:pic>
    </p:spTree>
    <p:extLst>
      <p:ext uri="{BB962C8B-B14F-4D97-AF65-F5344CB8AC3E}">
        <p14:creationId xmlns:p14="http://schemas.microsoft.com/office/powerpoint/2010/main" val="422077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Caricamento dei contenuti (2/2)</a:t>
            </a:r>
          </a:p>
        </p:txBody>
      </p:sp>
      <p:pic>
        <p:nvPicPr>
          <p:cNvPr id="2" name="Immagine 1">
            <a:extLst>
              <a:ext uri="{FF2B5EF4-FFF2-40B4-BE49-F238E27FC236}">
                <a16:creationId xmlns:a16="http://schemas.microsoft.com/office/drawing/2014/main" id="{5C54FADF-D00E-412A-8AC0-CAA8C439712B}"/>
              </a:ext>
            </a:extLst>
          </p:cNvPr>
          <p:cNvPicPr>
            <a:picLocks noChangeAspect="1"/>
          </p:cNvPicPr>
          <p:nvPr/>
        </p:nvPicPr>
        <p:blipFill>
          <a:blip r:embed="rId2"/>
          <a:stretch>
            <a:fillRect/>
          </a:stretch>
        </p:blipFill>
        <p:spPr>
          <a:xfrm>
            <a:off x="-3058" y="1348607"/>
            <a:ext cx="5144218" cy="3496163"/>
          </a:xfrm>
          <a:prstGeom prst="rect">
            <a:avLst/>
          </a:prstGeom>
        </p:spPr>
      </p:pic>
      <p:cxnSp>
        <p:nvCxnSpPr>
          <p:cNvPr id="5" name="Connettore 2 4">
            <a:extLst>
              <a:ext uri="{FF2B5EF4-FFF2-40B4-BE49-F238E27FC236}">
                <a16:creationId xmlns:a16="http://schemas.microsoft.com/office/drawing/2014/main" id="{0D33B318-BEDF-4340-BEED-D9AEDBA4E13B}"/>
              </a:ext>
            </a:extLst>
          </p:cNvPr>
          <p:cNvCxnSpPr/>
          <p:nvPr/>
        </p:nvCxnSpPr>
        <p:spPr>
          <a:xfrm flipH="1">
            <a:off x="3843130" y="3256722"/>
            <a:ext cx="18288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E5DAD4C9-B3A1-426A-AA76-BB12E87369A1}"/>
              </a:ext>
            </a:extLst>
          </p:cNvPr>
          <p:cNvSpPr txBox="1"/>
          <p:nvPr/>
        </p:nvSpPr>
        <p:spPr>
          <a:xfrm>
            <a:off x="5671930" y="2933556"/>
            <a:ext cx="6520069" cy="646331"/>
          </a:xfrm>
          <a:prstGeom prst="rect">
            <a:avLst/>
          </a:prstGeom>
          <a:noFill/>
        </p:spPr>
        <p:txBody>
          <a:bodyPr wrap="square" rtlCol="0">
            <a:spAutoFit/>
          </a:bodyPr>
          <a:lstStyle/>
          <a:p>
            <a:r>
              <a:rPr lang="it-IT" dirty="0">
                <a:solidFill>
                  <a:schemeClr val="bg1"/>
                </a:solidFill>
              </a:rPr>
              <a:t>Associo il listener che mi permetterà di mostrare la descrizione quando clicco su di essa</a:t>
            </a:r>
          </a:p>
        </p:txBody>
      </p:sp>
      <p:sp>
        <p:nvSpPr>
          <p:cNvPr id="7" name="Parentesi graffa chiusa 6">
            <a:extLst>
              <a:ext uri="{FF2B5EF4-FFF2-40B4-BE49-F238E27FC236}">
                <a16:creationId xmlns:a16="http://schemas.microsoft.com/office/drawing/2014/main" id="{8F8334E5-B075-4F1F-9B19-767CAC75BCA4}"/>
              </a:ext>
            </a:extLst>
          </p:cNvPr>
          <p:cNvSpPr/>
          <p:nvPr/>
        </p:nvSpPr>
        <p:spPr>
          <a:xfrm>
            <a:off x="4929809" y="3644348"/>
            <a:ext cx="742121" cy="848112"/>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8" name="CasellaDiTesto 7">
            <a:extLst>
              <a:ext uri="{FF2B5EF4-FFF2-40B4-BE49-F238E27FC236}">
                <a16:creationId xmlns:a16="http://schemas.microsoft.com/office/drawing/2014/main" id="{BE50A1A1-E75C-454C-9554-1F2E62FAC661}"/>
              </a:ext>
            </a:extLst>
          </p:cNvPr>
          <p:cNvSpPr txBox="1"/>
          <p:nvPr/>
        </p:nvSpPr>
        <p:spPr>
          <a:xfrm>
            <a:off x="5671930" y="3795710"/>
            <a:ext cx="6365395" cy="646331"/>
          </a:xfrm>
          <a:prstGeom prst="rect">
            <a:avLst/>
          </a:prstGeom>
          <a:noFill/>
        </p:spPr>
        <p:txBody>
          <a:bodyPr wrap="square" rtlCol="0">
            <a:spAutoFit/>
          </a:bodyPr>
          <a:lstStyle/>
          <a:p>
            <a:r>
              <a:rPr lang="it-IT" dirty="0">
                <a:solidFill>
                  <a:schemeClr val="bg1"/>
                </a:solidFill>
              </a:rPr>
              <a:t>Creo il pulsante per aggiungere il contenuto tra i preferiti e gli associo il corrispondente listener</a:t>
            </a:r>
          </a:p>
        </p:txBody>
      </p:sp>
      <p:cxnSp>
        <p:nvCxnSpPr>
          <p:cNvPr id="10" name="Connettore 2 9">
            <a:extLst>
              <a:ext uri="{FF2B5EF4-FFF2-40B4-BE49-F238E27FC236}">
                <a16:creationId xmlns:a16="http://schemas.microsoft.com/office/drawing/2014/main" id="{823BA343-9967-4805-937D-79807C496A99}"/>
              </a:ext>
            </a:extLst>
          </p:cNvPr>
          <p:cNvCxnSpPr/>
          <p:nvPr/>
        </p:nvCxnSpPr>
        <p:spPr>
          <a:xfrm flipH="1" flipV="1">
            <a:off x="2060812" y="4640239"/>
            <a:ext cx="887104" cy="869154"/>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11" name="CasellaDiTesto 10">
            <a:extLst>
              <a:ext uri="{FF2B5EF4-FFF2-40B4-BE49-F238E27FC236}">
                <a16:creationId xmlns:a16="http://schemas.microsoft.com/office/drawing/2014/main" id="{6E94086E-7A5C-48E3-AC2F-375A86FE6E4F}"/>
              </a:ext>
            </a:extLst>
          </p:cNvPr>
          <p:cNvSpPr txBox="1"/>
          <p:nvPr/>
        </p:nvSpPr>
        <p:spPr>
          <a:xfrm>
            <a:off x="2947916" y="5164836"/>
            <a:ext cx="8720920" cy="923330"/>
          </a:xfrm>
          <a:prstGeom prst="rect">
            <a:avLst/>
          </a:prstGeom>
          <a:noFill/>
        </p:spPr>
        <p:txBody>
          <a:bodyPr wrap="square" rtlCol="0">
            <a:spAutoFit/>
          </a:bodyPr>
          <a:lstStyle/>
          <a:p>
            <a:r>
              <a:rPr lang="it-IT" dirty="0">
                <a:solidFill>
                  <a:schemeClr val="bg1"/>
                </a:solidFill>
              </a:rPr>
              <a:t>Aggiungo l’id di questo contenuto nella lista dei contenuti visualizzabili perché inizialmente tutti i contenuti sono visualizzabili (anche se mostrati 4 per volta) e solo dopo una ricerca potrebbero essere o non essere visualizzabili.</a:t>
            </a:r>
          </a:p>
        </p:txBody>
      </p:sp>
    </p:spTree>
    <p:extLst>
      <p:ext uri="{BB962C8B-B14F-4D97-AF65-F5344CB8AC3E}">
        <p14:creationId xmlns:p14="http://schemas.microsoft.com/office/powerpoint/2010/main" val="4290090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2A4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D4678-83E1-4023-BFA8-A179CB4D9738}"/>
              </a:ext>
            </a:extLst>
          </p:cNvPr>
          <p:cNvSpPr>
            <a:spLocks noGrp="1"/>
          </p:cNvSpPr>
          <p:nvPr>
            <p:ph type="title"/>
          </p:nvPr>
        </p:nvSpPr>
        <p:spPr>
          <a:xfrm>
            <a:off x="-3058" y="10138"/>
            <a:ext cx="12195057" cy="1338469"/>
          </a:xfrm>
        </p:spPr>
        <p:txBody>
          <a:bodyPr anchor="b">
            <a:normAutofit/>
          </a:bodyPr>
          <a:lstStyle/>
          <a:p>
            <a:pPr algn="ctr"/>
            <a:r>
              <a:rPr lang="it-IT" sz="4000" dirty="0">
                <a:solidFill>
                  <a:srgbClr val="FFFFFF"/>
                </a:solidFill>
              </a:rPr>
              <a:t>Aggiungo i listener</a:t>
            </a:r>
          </a:p>
        </p:txBody>
      </p:sp>
      <p:pic>
        <p:nvPicPr>
          <p:cNvPr id="2" name="Immagine 1">
            <a:extLst>
              <a:ext uri="{FF2B5EF4-FFF2-40B4-BE49-F238E27FC236}">
                <a16:creationId xmlns:a16="http://schemas.microsoft.com/office/drawing/2014/main" id="{9575A994-3032-4BBC-9B92-EE43D592C456}"/>
              </a:ext>
            </a:extLst>
          </p:cNvPr>
          <p:cNvPicPr>
            <a:picLocks noChangeAspect="1"/>
          </p:cNvPicPr>
          <p:nvPr/>
        </p:nvPicPr>
        <p:blipFill>
          <a:blip r:embed="rId2"/>
          <a:stretch>
            <a:fillRect/>
          </a:stretch>
        </p:blipFill>
        <p:spPr>
          <a:xfrm>
            <a:off x="2807886" y="1565248"/>
            <a:ext cx="6573167" cy="2772162"/>
          </a:xfrm>
          <a:prstGeom prst="rect">
            <a:avLst/>
          </a:prstGeom>
        </p:spPr>
      </p:pic>
    </p:spTree>
    <p:extLst>
      <p:ext uri="{BB962C8B-B14F-4D97-AF65-F5344CB8AC3E}">
        <p14:creationId xmlns:p14="http://schemas.microsoft.com/office/powerpoint/2010/main" val="2036442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TotalTime>
  <Words>1539</Words>
  <Application>Microsoft Office PowerPoint</Application>
  <PresentationFormat>Widescreen</PresentationFormat>
  <Paragraphs>91</Paragraphs>
  <Slides>23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23</vt:i4>
      </vt:variant>
    </vt:vector>
  </HeadingPairs>
  <TitlesOfParts>
    <vt:vector size="28" baseType="lpstr">
      <vt:lpstr>Arial</vt:lpstr>
      <vt:lpstr>Calibri</vt:lpstr>
      <vt:lpstr>Calibri Light</vt:lpstr>
      <vt:lpstr>Courier New</vt:lpstr>
      <vt:lpstr>Office Theme</vt:lpstr>
      <vt:lpstr>MHW2</vt:lpstr>
      <vt:lpstr>MODIFICHE RISPETTO AL MHW1</vt:lpstr>
      <vt:lpstr>EXTRA MOTIVAZIONI:</vt:lpstr>
      <vt:lpstr>Struttura HTML</vt:lpstr>
      <vt:lpstr>Inizializzazione (1/2)</vt:lpstr>
      <vt:lpstr>Inizializzazione (2/2)</vt:lpstr>
      <vt:lpstr>Caricamento dei contenuti (1/2)</vt:lpstr>
      <vt:lpstr>Caricamento dei contenuti (2/2)</vt:lpstr>
      <vt:lpstr>Aggiungo i listener</vt:lpstr>
      <vt:lpstr>Funzione di ricerca</vt:lpstr>
      <vt:lpstr>Funzioni per mostrare/nascondere la descrizione</vt:lpstr>
      <vt:lpstr>La funzione searchByID</vt:lpstr>
      <vt:lpstr>Aggiungere un contenuto ai preferiti (1/2)</vt:lpstr>
      <vt:lpstr>Aggiungere un contenuto ai preferiti (2/2)</vt:lpstr>
      <vt:lpstr>Rimuovere un contenuto dai preferiti (1/2)</vt:lpstr>
      <vt:lpstr>Rimuovere un contenuto dai preferiti (2/2)</vt:lpstr>
      <vt:lpstr>EXTRA: Navbar menu</vt:lpstr>
      <vt:lpstr>EXTRA: Pulsanti di navigazione dei contenuti</vt:lpstr>
      <vt:lpstr>EXTRA: Pulsanti di navigazione dei preferiti</vt:lpstr>
      <vt:lpstr>Il layout (1/4)</vt:lpstr>
      <vt:lpstr>Il layout (2/4)</vt:lpstr>
      <vt:lpstr>Il layout (3/4)</vt:lpstr>
      <vt:lpstr>Il layout (4/4)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Michael Longo</cp:lastModifiedBy>
  <cp:revision>69</cp:revision>
  <dcterms:created xsi:type="dcterms:W3CDTF">2021-03-24T16:57:46Z</dcterms:created>
  <dcterms:modified xsi:type="dcterms:W3CDTF">2021-04-12T15:02:47Z</dcterms:modified>
</cp:coreProperties>
</file>