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9" r:id="rId16"/>
    <p:sldId id="278"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A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25/04/2021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25/04/2021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poonacular.com/food-api/docs#Search-Recipes-Complex" TargetMode="External"/><Relationship Id="rId2" Type="http://schemas.openxmlformats.org/officeDocument/2006/relationships/hyperlink" Target="https://spoonacular.com/food-api/docs#Authent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nsplash.com/documentation#search-photo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Michael Longo</a:t>
            </a:r>
          </a:p>
          <a:p>
            <a:pPr algn="l"/>
            <a:r>
              <a:rPr lang="it-IT" dirty="0">
                <a:solidFill>
                  <a:srgbClr val="FFFFFF"/>
                </a:solidFill>
              </a:rPr>
              <a:t>O46002125</a:t>
            </a:r>
          </a:p>
          <a:p>
            <a:pPr algn="l"/>
            <a:r>
              <a:rPr lang="it-IT" dirty="0">
                <a:solidFill>
                  <a:srgbClr val="FFFFFF"/>
                </a:solidFill>
              </a:rPr>
              <a:t>25/04/2021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Spoonacular</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1283633" y="1732922"/>
            <a:ext cx="9621673" cy="4694384"/>
          </a:xfrm>
        </p:spPr>
        <p:txBody>
          <a:bodyPr anchor="ctr">
            <a:normAutofit/>
          </a:bodyPr>
          <a:lstStyle/>
          <a:p>
            <a:pPr marL="0" indent="0">
              <a:buNone/>
            </a:pPr>
            <a:r>
              <a:rPr lang="it-IT" sz="2000" b="1" dirty="0">
                <a:solidFill>
                  <a:schemeClr val="bg1"/>
                </a:solidFill>
              </a:rPr>
              <a:t>Endpoint</a:t>
            </a:r>
            <a:r>
              <a:rPr lang="it-IT" sz="2000" dirty="0">
                <a:solidFill>
                  <a:schemeClr val="bg1"/>
                </a:solidFill>
              </a:rPr>
              <a:t>: https://api.spoonacular.com/recipes/complexSearch</a:t>
            </a:r>
          </a:p>
          <a:p>
            <a:pPr marL="0" indent="0">
              <a:buNone/>
            </a:pPr>
            <a:r>
              <a:rPr lang="it-IT" sz="2000" b="1" dirty="0">
                <a:solidFill>
                  <a:schemeClr val="bg1"/>
                </a:solidFill>
              </a:rPr>
              <a:t>Parametri obbligatori</a:t>
            </a:r>
            <a:r>
              <a:rPr lang="it-IT" sz="2000" dirty="0">
                <a:solidFill>
                  <a:schemeClr val="bg1"/>
                </a:solidFill>
              </a:rPr>
              <a:t>: (</a:t>
            </a:r>
            <a:r>
              <a:rPr lang="it-IT" sz="2000" dirty="0">
                <a:solidFill>
                  <a:schemeClr val="bg1"/>
                </a:solidFill>
                <a:hlinkClick r:id="rId2"/>
              </a:rPr>
              <a:t>https://spoonacular.com/food-api/docs#Authentication</a:t>
            </a:r>
            <a:r>
              <a:rPr lang="it-IT" sz="2000" dirty="0">
                <a:solidFill>
                  <a:schemeClr val="bg1"/>
                </a:solidFill>
              </a:rPr>
              <a:t>)</a:t>
            </a:r>
          </a:p>
          <a:p>
            <a:pPr marL="0" indent="0">
              <a:buNone/>
            </a:pPr>
            <a:r>
              <a:rPr lang="it-IT" sz="2000" dirty="0">
                <a:solidFill>
                  <a:schemeClr val="bg1"/>
                </a:solidFill>
              </a:rPr>
              <a:t>apiKey=API_KEY</a:t>
            </a:r>
          </a:p>
          <a:p>
            <a:pPr marL="0" indent="0">
              <a:buNone/>
            </a:pPr>
            <a:r>
              <a:rPr lang="it-IT" sz="2000" b="1" dirty="0">
                <a:solidFill>
                  <a:schemeClr val="bg1"/>
                </a:solidFill>
              </a:rPr>
              <a:t>Parametri opzionali: (</a:t>
            </a:r>
            <a:r>
              <a:rPr lang="it-IT" sz="2000" b="1" dirty="0">
                <a:solidFill>
                  <a:schemeClr val="bg1"/>
                </a:solidFill>
                <a:hlinkClick r:id="rId3"/>
              </a:rPr>
              <a:t>https://spoonacular.com/food-api/docs#Search-Recipes-Complex</a:t>
            </a:r>
            <a:r>
              <a:rPr lang="it-IT" sz="2000" b="1" dirty="0">
                <a:solidFill>
                  <a:schemeClr val="bg1"/>
                </a:solidFill>
              </a:rPr>
              <a:t>)</a:t>
            </a:r>
          </a:p>
          <a:p>
            <a:r>
              <a:rPr lang="it-IT" sz="2000" dirty="0">
                <a:solidFill>
                  <a:schemeClr val="bg1"/>
                </a:solidFill>
              </a:rPr>
              <a:t>cuisine=Cucina oppure Cucina1,Cucina2… la , funziona da OR</a:t>
            </a:r>
            <a:br>
              <a:rPr lang="it-IT" sz="2000" dirty="0">
                <a:solidFill>
                  <a:schemeClr val="bg1"/>
                </a:solidFill>
              </a:rPr>
            </a:br>
            <a:r>
              <a:rPr lang="it-IT" sz="2000" dirty="0">
                <a:solidFill>
                  <a:schemeClr val="bg1"/>
                </a:solidFill>
              </a:rPr>
              <a:t>Indica il tipo di cucina delle ricette che vogliamo.</a:t>
            </a:r>
          </a:p>
          <a:p>
            <a:r>
              <a:rPr lang="it-IT" sz="2000" dirty="0">
                <a:solidFill>
                  <a:schemeClr val="bg1"/>
                </a:solidFill>
              </a:rPr>
              <a:t>addRecipeInformation=true/false </a:t>
            </a:r>
            <a:br>
              <a:rPr lang="it-IT" sz="2000" dirty="0">
                <a:solidFill>
                  <a:schemeClr val="bg1"/>
                </a:solidFill>
              </a:rPr>
            </a:br>
            <a:r>
              <a:rPr lang="it-IT" sz="2000" dirty="0">
                <a:solidFill>
                  <a:schemeClr val="bg1"/>
                </a:solidFill>
              </a:rPr>
              <a:t>Permette di aggiungere informazioni sulla ricetta (vegana, vegetariana ecc…)</a:t>
            </a:r>
          </a:p>
          <a:p>
            <a:r>
              <a:rPr lang="it-IT" sz="2000" dirty="0">
                <a:solidFill>
                  <a:schemeClr val="bg1"/>
                </a:solidFill>
              </a:rPr>
              <a:t>fillIngredients=true/false</a:t>
            </a:r>
            <a:br>
              <a:rPr lang="it-IT" sz="2000" dirty="0">
                <a:solidFill>
                  <a:schemeClr val="bg1"/>
                </a:solidFill>
              </a:rPr>
            </a:br>
            <a:r>
              <a:rPr lang="it-IT" sz="2000" dirty="0">
                <a:solidFill>
                  <a:schemeClr val="bg1"/>
                </a:solidFill>
              </a:rPr>
              <a:t>Indica se vogliamo elencati o non gli ingredienti</a:t>
            </a:r>
          </a:p>
          <a:p>
            <a:r>
              <a:rPr lang="it-IT" sz="2000" dirty="0">
                <a:solidFill>
                  <a:schemeClr val="bg1"/>
                </a:solidFill>
              </a:rPr>
              <a:t>number=NUMERO</a:t>
            </a:r>
            <a:br>
              <a:rPr lang="it-IT" sz="2000" dirty="0">
                <a:solidFill>
                  <a:schemeClr val="bg1"/>
                </a:solidFill>
              </a:rPr>
            </a:br>
            <a:r>
              <a:rPr lang="it-IT" sz="2000" dirty="0">
                <a:solidFill>
                  <a:schemeClr val="bg1"/>
                </a:solidFill>
              </a:rPr>
              <a:t>Indica il numero massimo di ricette che vogliamo ottenere (1-100)</a:t>
            </a:r>
          </a:p>
        </p:txBody>
      </p:sp>
    </p:spTree>
    <p:extLst>
      <p:ext uri="{BB962C8B-B14F-4D97-AF65-F5344CB8AC3E}">
        <p14:creationId xmlns:p14="http://schemas.microsoft.com/office/powerpoint/2010/main" val="59518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Spoonacular</a:t>
            </a:r>
          </a:p>
        </p:txBody>
      </p:sp>
      <p:pic>
        <p:nvPicPr>
          <p:cNvPr id="6" name="Immagine 5">
            <a:extLst>
              <a:ext uri="{FF2B5EF4-FFF2-40B4-BE49-F238E27FC236}">
                <a16:creationId xmlns:a16="http://schemas.microsoft.com/office/drawing/2014/main" id="{6B01746B-242C-4724-A668-BB7AB75C560A}"/>
              </a:ext>
            </a:extLst>
          </p:cNvPr>
          <p:cNvPicPr>
            <a:picLocks noChangeAspect="1"/>
          </p:cNvPicPr>
          <p:nvPr/>
        </p:nvPicPr>
        <p:blipFill>
          <a:blip r:embed="rId2"/>
          <a:stretch>
            <a:fillRect/>
          </a:stretch>
        </p:blipFill>
        <p:spPr>
          <a:xfrm>
            <a:off x="1272850" y="1477161"/>
            <a:ext cx="9646299" cy="775707"/>
          </a:xfrm>
          <a:prstGeom prst="rect">
            <a:avLst/>
          </a:prstGeom>
        </p:spPr>
      </p:pic>
      <p:pic>
        <p:nvPicPr>
          <p:cNvPr id="7" name="Immagine 6">
            <a:extLst>
              <a:ext uri="{FF2B5EF4-FFF2-40B4-BE49-F238E27FC236}">
                <a16:creationId xmlns:a16="http://schemas.microsoft.com/office/drawing/2014/main" id="{157E5B12-C11E-44DC-B094-BBABCBA23C5E}"/>
              </a:ext>
            </a:extLst>
          </p:cNvPr>
          <p:cNvPicPr>
            <a:picLocks noChangeAspect="1"/>
          </p:cNvPicPr>
          <p:nvPr/>
        </p:nvPicPr>
        <p:blipFill>
          <a:blip r:embed="rId3"/>
          <a:stretch>
            <a:fillRect/>
          </a:stretch>
        </p:blipFill>
        <p:spPr>
          <a:xfrm>
            <a:off x="1441756" y="2534033"/>
            <a:ext cx="9308488" cy="775707"/>
          </a:xfrm>
          <a:prstGeom prst="rect">
            <a:avLst/>
          </a:prstGeom>
        </p:spPr>
      </p:pic>
      <p:pic>
        <p:nvPicPr>
          <p:cNvPr id="8" name="Immagine 7">
            <a:extLst>
              <a:ext uri="{FF2B5EF4-FFF2-40B4-BE49-F238E27FC236}">
                <a16:creationId xmlns:a16="http://schemas.microsoft.com/office/drawing/2014/main" id="{8A612EF8-F5E4-4E68-AA74-55F00D854602}"/>
              </a:ext>
            </a:extLst>
          </p:cNvPr>
          <p:cNvPicPr>
            <a:picLocks noChangeAspect="1"/>
          </p:cNvPicPr>
          <p:nvPr/>
        </p:nvPicPr>
        <p:blipFill>
          <a:blip r:embed="rId4"/>
          <a:stretch>
            <a:fillRect/>
          </a:stretch>
        </p:blipFill>
        <p:spPr>
          <a:xfrm>
            <a:off x="0" y="3590905"/>
            <a:ext cx="12195057" cy="693617"/>
          </a:xfrm>
          <a:prstGeom prst="rect">
            <a:avLst/>
          </a:prstGeom>
        </p:spPr>
      </p:pic>
      <p:pic>
        <p:nvPicPr>
          <p:cNvPr id="9" name="Immagine 8">
            <a:extLst>
              <a:ext uri="{FF2B5EF4-FFF2-40B4-BE49-F238E27FC236}">
                <a16:creationId xmlns:a16="http://schemas.microsoft.com/office/drawing/2014/main" id="{9486F398-9BA7-4F32-AD74-7CEF6CE6D8D8}"/>
              </a:ext>
            </a:extLst>
          </p:cNvPr>
          <p:cNvPicPr>
            <a:picLocks noChangeAspect="1"/>
          </p:cNvPicPr>
          <p:nvPr/>
        </p:nvPicPr>
        <p:blipFill>
          <a:blip r:embed="rId5"/>
          <a:stretch>
            <a:fillRect/>
          </a:stretch>
        </p:blipFill>
        <p:spPr>
          <a:xfrm>
            <a:off x="281119" y="4555581"/>
            <a:ext cx="11629762" cy="1891986"/>
          </a:xfrm>
          <a:prstGeom prst="rect">
            <a:avLst/>
          </a:prstGeom>
        </p:spPr>
      </p:pic>
    </p:spTree>
    <p:extLst>
      <p:ext uri="{BB962C8B-B14F-4D97-AF65-F5344CB8AC3E}">
        <p14:creationId xmlns:p14="http://schemas.microsoft.com/office/powerpoint/2010/main" val="297205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699289" y="27296"/>
            <a:ext cx="4793422" cy="513464"/>
          </a:xfrm>
        </p:spPr>
        <p:txBody>
          <a:bodyPr anchor="b">
            <a:normAutofit fontScale="90000"/>
          </a:bodyPr>
          <a:lstStyle/>
          <a:p>
            <a:pPr algn="ctr"/>
            <a:r>
              <a:rPr lang="it-IT" sz="4000" dirty="0">
                <a:solidFill>
                  <a:srgbClr val="FFFFFF"/>
                </a:solidFill>
              </a:rPr>
              <a:t>API di Spoonacular</a:t>
            </a:r>
          </a:p>
        </p:txBody>
      </p:sp>
      <p:pic>
        <p:nvPicPr>
          <p:cNvPr id="6" name="Immagine 5">
            <a:extLst>
              <a:ext uri="{FF2B5EF4-FFF2-40B4-BE49-F238E27FC236}">
                <a16:creationId xmlns:a16="http://schemas.microsoft.com/office/drawing/2014/main" id="{C654E7E4-CEBA-4ECE-ACFA-26FA66EAA1C5}"/>
              </a:ext>
            </a:extLst>
          </p:cNvPr>
          <p:cNvPicPr>
            <a:picLocks noChangeAspect="1"/>
          </p:cNvPicPr>
          <p:nvPr/>
        </p:nvPicPr>
        <p:blipFill>
          <a:blip r:embed="rId2"/>
          <a:stretch>
            <a:fillRect/>
          </a:stretch>
        </p:blipFill>
        <p:spPr>
          <a:xfrm>
            <a:off x="0" y="513464"/>
            <a:ext cx="9802593" cy="6344535"/>
          </a:xfrm>
          <a:prstGeom prst="rect">
            <a:avLst/>
          </a:prstGeom>
        </p:spPr>
      </p:pic>
      <p:pic>
        <p:nvPicPr>
          <p:cNvPr id="2" name="Immagine 1">
            <a:extLst>
              <a:ext uri="{FF2B5EF4-FFF2-40B4-BE49-F238E27FC236}">
                <a16:creationId xmlns:a16="http://schemas.microsoft.com/office/drawing/2014/main" id="{03C16153-DCA9-4D2C-B91D-A51D3C0B18A3}"/>
              </a:ext>
            </a:extLst>
          </p:cNvPr>
          <p:cNvPicPr>
            <a:picLocks noChangeAspect="1"/>
          </p:cNvPicPr>
          <p:nvPr/>
        </p:nvPicPr>
        <p:blipFill>
          <a:blip r:embed="rId3"/>
          <a:stretch>
            <a:fillRect/>
          </a:stretch>
        </p:blipFill>
        <p:spPr>
          <a:xfrm>
            <a:off x="6894456" y="2851871"/>
            <a:ext cx="5099876" cy="872706"/>
          </a:xfrm>
          <a:prstGeom prst="rect">
            <a:avLst/>
          </a:prstGeom>
        </p:spPr>
      </p:pic>
    </p:spTree>
    <p:extLst>
      <p:ext uri="{BB962C8B-B14F-4D97-AF65-F5344CB8AC3E}">
        <p14:creationId xmlns:p14="http://schemas.microsoft.com/office/powerpoint/2010/main" val="25227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7" y="221069"/>
            <a:ext cx="12195057" cy="816344"/>
          </a:xfrm>
        </p:spPr>
        <p:txBody>
          <a:bodyPr anchor="b">
            <a:normAutofit/>
          </a:bodyPr>
          <a:lstStyle/>
          <a:p>
            <a:pPr algn="ctr"/>
            <a:r>
              <a:rPr lang="it-IT" sz="4000" dirty="0">
                <a:solidFill>
                  <a:srgbClr val="FFFFFF"/>
                </a:solidFill>
              </a:rPr>
              <a:t>API di Spoonacular – showRecipeDetails() 1/2</a:t>
            </a:r>
          </a:p>
        </p:txBody>
      </p:sp>
      <p:pic>
        <p:nvPicPr>
          <p:cNvPr id="7" name="Immagine 6">
            <a:extLst>
              <a:ext uri="{FF2B5EF4-FFF2-40B4-BE49-F238E27FC236}">
                <a16:creationId xmlns:a16="http://schemas.microsoft.com/office/drawing/2014/main" id="{C8FC8525-F5D2-40A9-94D4-351C017B8A91}"/>
              </a:ext>
            </a:extLst>
          </p:cNvPr>
          <p:cNvPicPr>
            <a:picLocks noChangeAspect="1"/>
          </p:cNvPicPr>
          <p:nvPr/>
        </p:nvPicPr>
        <p:blipFill>
          <a:blip r:embed="rId2"/>
          <a:stretch>
            <a:fillRect/>
          </a:stretch>
        </p:blipFill>
        <p:spPr>
          <a:xfrm>
            <a:off x="0" y="1037413"/>
            <a:ext cx="9840698" cy="5820587"/>
          </a:xfrm>
          <a:prstGeom prst="rect">
            <a:avLst/>
          </a:prstGeom>
        </p:spPr>
      </p:pic>
    </p:spTree>
    <p:extLst>
      <p:ext uri="{BB962C8B-B14F-4D97-AF65-F5344CB8AC3E}">
        <p14:creationId xmlns:p14="http://schemas.microsoft.com/office/powerpoint/2010/main" val="219269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Spoonacular – showRecipeDetails() 2/2</a:t>
            </a:r>
          </a:p>
        </p:txBody>
      </p:sp>
      <p:pic>
        <p:nvPicPr>
          <p:cNvPr id="6" name="Immagine 5">
            <a:extLst>
              <a:ext uri="{FF2B5EF4-FFF2-40B4-BE49-F238E27FC236}">
                <a16:creationId xmlns:a16="http://schemas.microsoft.com/office/drawing/2014/main" id="{22FE76F2-392B-4B4D-BE4A-F71659EBBD93}"/>
              </a:ext>
            </a:extLst>
          </p:cNvPr>
          <p:cNvPicPr>
            <a:picLocks noChangeAspect="1"/>
          </p:cNvPicPr>
          <p:nvPr/>
        </p:nvPicPr>
        <p:blipFill>
          <a:blip r:embed="rId2"/>
          <a:stretch>
            <a:fillRect/>
          </a:stretch>
        </p:blipFill>
        <p:spPr>
          <a:xfrm>
            <a:off x="0" y="1348607"/>
            <a:ext cx="9364382" cy="5344271"/>
          </a:xfrm>
          <a:prstGeom prst="rect">
            <a:avLst/>
          </a:prstGeom>
        </p:spPr>
      </p:pic>
      <p:pic>
        <p:nvPicPr>
          <p:cNvPr id="2" name="Immagine 1">
            <a:extLst>
              <a:ext uri="{FF2B5EF4-FFF2-40B4-BE49-F238E27FC236}">
                <a16:creationId xmlns:a16="http://schemas.microsoft.com/office/drawing/2014/main" id="{FF87F5D6-64AE-4ACF-9AA5-31C0FFFC635E}"/>
              </a:ext>
            </a:extLst>
          </p:cNvPr>
          <p:cNvPicPr>
            <a:picLocks noChangeAspect="1"/>
          </p:cNvPicPr>
          <p:nvPr/>
        </p:nvPicPr>
        <p:blipFill>
          <a:blip r:embed="rId3"/>
          <a:stretch>
            <a:fillRect/>
          </a:stretch>
        </p:blipFill>
        <p:spPr>
          <a:xfrm>
            <a:off x="6866782" y="3123067"/>
            <a:ext cx="5325218" cy="3724795"/>
          </a:xfrm>
          <a:prstGeom prst="rect">
            <a:avLst/>
          </a:prstGeom>
        </p:spPr>
      </p:pic>
    </p:spTree>
    <p:extLst>
      <p:ext uri="{BB962C8B-B14F-4D97-AF65-F5344CB8AC3E}">
        <p14:creationId xmlns:p14="http://schemas.microsoft.com/office/powerpoint/2010/main" val="357468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Spoonacular</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3058" y="1348607"/>
            <a:ext cx="12192000" cy="2600541"/>
          </a:xfrm>
        </p:spPr>
        <p:txBody>
          <a:bodyPr anchor="ctr">
            <a:normAutofit/>
          </a:bodyPr>
          <a:lstStyle/>
          <a:p>
            <a:pPr marL="0" indent="0">
              <a:buNone/>
            </a:pPr>
            <a:r>
              <a:rPr lang="it-IT" sz="2000" dirty="0">
                <a:solidFill>
                  <a:schemeClr val="bg1"/>
                </a:solidFill>
              </a:rPr>
              <a:t>Per rendere il sito responsive ho fatto in modo che la ricetta per schermi piccoli sia una finestra "modale" quindi inizialmente l'utente vede solo il menu perché con schermi piccoli la ricetta "modale" ha la proprietà display: none;</a:t>
            </a:r>
            <a:br>
              <a:rPr lang="it-IT" sz="2000" dirty="0">
                <a:solidFill>
                  <a:schemeClr val="bg1"/>
                </a:solidFill>
              </a:rPr>
            </a:br>
            <a:r>
              <a:rPr lang="it-IT" sz="2000" dirty="0">
                <a:solidFill>
                  <a:schemeClr val="bg1"/>
                </a:solidFill>
              </a:rPr>
              <a:t>Cliccando su una ricetta verrà mostrata la finestra "modale" con tutte le informazioni relative ad essa per fare questo aggiungo alla finestra la classe show-flex che contiene la proprietà display: flex che sovrascrive quella con none.</a:t>
            </a:r>
            <a:br>
              <a:rPr lang="it-IT" sz="2000" dirty="0">
                <a:solidFill>
                  <a:schemeClr val="bg1"/>
                </a:solidFill>
              </a:rPr>
            </a:br>
            <a:r>
              <a:rPr lang="it-IT" sz="2000" dirty="0">
                <a:solidFill>
                  <a:schemeClr val="bg1"/>
                </a:solidFill>
              </a:rPr>
              <a:t>NB: La finestra "modale" non copre tutta la pagina infatti lascia visibile la navbar e eventualmente una parte di sotto alla finestra. </a:t>
            </a:r>
            <a:br>
              <a:rPr lang="it-IT" sz="2000" dirty="0">
                <a:solidFill>
                  <a:schemeClr val="bg1"/>
                </a:solidFill>
              </a:rPr>
            </a:br>
            <a:r>
              <a:rPr lang="it-IT" sz="2000" dirty="0">
                <a:solidFill>
                  <a:schemeClr val="bg1"/>
                </a:solidFill>
              </a:rPr>
              <a:t>Il mio interesse non era una vera e propria finestra modale che si sovrappone a tutto ma semplicemente una scheda che si apre appena l'utente clicca su una ricetta senza costringere l'utente a dover scorrere la pagina per vederla.</a:t>
            </a:r>
          </a:p>
        </p:txBody>
      </p:sp>
      <p:pic>
        <p:nvPicPr>
          <p:cNvPr id="2" name="Immagine 1">
            <a:extLst>
              <a:ext uri="{FF2B5EF4-FFF2-40B4-BE49-F238E27FC236}">
                <a16:creationId xmlns:a16="http://schemas.microsoft.com/office/drawing/2014/main" id="{4AA692DD-3369-42B7-84D5-E62396BEDBEB}"/>
              </a:ext>
            </a:extLst>
          </p:cNvPr>
          <p:cNvPicPr>
            <a:picLocks noChangeAspect="1"/>
          </p:cNvPicPr>
          <p:nvPr/>
        </p:nvPicPr>
        <p:blipFill>
          <a:blip r:embed="rId2"/>
          <a:stretch>
            <a:fillRect/>
          </a:stretch>
        </p:blipFill>
        <p:spPr>
          <a:xfrm>
            <a:off x="101506" y="3873540"/>
            <a:ext cx="8278380" cy="409632"/>
          </a:xfrm>
          <a:prstGeom prst="rect">
            <a:avLst/>
          </a:prstGeom>
        </p:spPr>
      </p:pic>
      <p:pic>
        <p:nvPicPr>
          <p:cNvPr id="3" name="Immagine 2">
            <a:extLst>
              <a:ext uri="{FF2B5EF4-FFF2-40B4-BE49-F238E27FC236}">
                <a16:creationId xmlns:a16="http://schemas.microsoft.com/office/drawing/2014/main" id="{BE1CC959-5970-4AF9-B9AC-0772E158D0CA}"/>
              </a:ext>
            </a:extLst>
          </p:cNvPr>
          <p:cNvPicPr>
            <a:picLocks noChangeAspect="1"/>
          </p:cNvPicPr>
          <p:nvPr/>
        </p:nvPicPr>
        <p:blipFill>
          <a:blip r:embed="rId3"/>
          <a:stretch>
            <a:fillRect/>
          </a:stretch>
        </p:blipFill>
        <p:spPr>
          <a:xfrm>
            <a:off x="101506" y="4312400"/>
            <a:ext cx="9221487" cy="1876687"/>
          </a:xfrm>
          <a:prstGeom prst="rect">
            <a:avLst/>
          </a:prstGeom>
        </p:spPr>
      </p:pic>
      <p:pic>
        <p:nvPicPr>
          <p:cNvPr id="6" name="Immagine 5">
            <a:extLst>
              <a:ext uri="{FF2B5EF4-FFF2-40B4-BE49-F238E27FC236}">
                <a16:creationId xmlns:a16="http://schemas.microsoft.com/office/drawing/2014/main" id="{35122945-6D43-45B9-8CE3-0C05D944FFE1}"/>
              </a:ext>
            </a:extLst>
          </p:cNvPr>
          <p:cNvPicPr>
            <a:picLocks noChangeAspect="1"/>
          </p:cNvPicPr>
          <p:nvPr/>
        </p:nvPicPr>
        <p:blipFill>
          <a:blip r:embed="rId4"/>
          <a:stretch>
            <a:fillRect/>
          </a:stretch>
        </p:blipFill>
        <p:spPr>
          <a:xfrm>
            <a:off x="101506" y="6124473"/>
            <a:ext cx="8383170" cy="733527"/>
          </a:xfrm>
          <a:prstGeom prst="rect">
            <a:avLst/>
          </a:prstGeom>
        </p:spPr>
      </p:pic>
    </p:spTree>
    <p:extLst>
      <p:ext uri="{BB962C8B-B14F-4D97-AF65-F5344CB8AC3E}">
        <p14:creationId xmlns:p14="http://schemas.microsoft.com/office/powerpoint/2010/main" val="202636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EXTRA</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a:bodyPr>
          <a:lstStyle/>
          <a:p>
            <a:pPr marL="0" indent="0">
              <a:buNone/>
            </a:pPr>
            <a:r>
              <a:rPr lang="it-IT" sz="2000" dirty="0">
                <a:solidFill>
                  <a:schemeClr val="bg1"/>
                </a:solidFill>
              </a:rPr>
              <a:t>Dato che ho creato diverse pagine ho deciso di creare un file css e javascript extra chiamati generic.css e generic.js che contengono tutte le cose che hanno in comune le pagine.</a:t>
            </a:r>
          </a:p>
          <a:p>
            <a:pPr marL="0" indent="0">
              <a:buNone/>
            </a:pPr>
            <a:r>
              <a:rPr lang="it-IT" sz="2000" dirty="0">
                <a:solidFill>
                  <a:schemeClr val="bg1"/>
                </a:solidFill>
              </a:rPr>
              <a:t>Quindi adesso la struttura del mio sito è:</a:t>
            </a:r>
            <a:br>
              <a:rPr lang="it-IT" sz="2000" dirty="0">
                <a:solidFill>
                  <a:schemeClr val="bg1"/>
                </a:solidFill>
              </a:rPr>
            </a:br>
            <a:r>
              <a:rPr lang="it-IT" sz="2000" b="1" dirty="0">
                <a:solidFill>
                  <a:schemeClr val="bg1"/>
                </a:solidFill>
              </a:rPr>
              <a:t>Home page</a:t>
            </a:r>
            <a:r>
              <a:rPr lang="it-IT" sz="2000" dirty="0">
                <a:solidFill>
                  <a:schemeClr val="bg1"/>
                </a:solidFill>
              </a:rPr>
              <a:t>: mhw1.html, mhw1.css, script.js, content.js</a:t>
            </a:r>
            <a:endParaRPr lang="it-IT" sz="2000" b="1" dirty="0">
              <a:solidFill>
                <a:schemeClr val="bg1"/>
              </a:solidFill>
            </a:endParaRPr>
          </a:p>
          <a:p>
            <a:pPr marL="0" indent="0">
              <a:buNone/>
            </a:pPr>
            <a:r>
              <a:rPr lang="it-IT" sz="2000" dirty="0">
                <a:solidFill>
                  <a:schemeClr val="bg1"/>
                </a:solidFill>
              </a:rPr>
              <a:t>Per tutte le altre pagine la struttura sarà:</a:t>
            </a:r>
          </a:p>
          <a:p>
            <a:pPr marL="0" indent="0">
              <a:buNone/>
            </a:pPr>
            <a:r>
              <a:rPr lang="it-IT" sz="2000" dirty="0">
                <a:solidFill>
                  <a:schemeClr val="bg1"/>
                </a:solidFill>
              </a:rPr>
              <a:t>nomepagina.formato quindi</a:t>
            </a:r>
          </a:p>
          <a:p>
            <a:pPr marL="0" indent="0">
              <a:buNone/>
            </a:pPr>
            <a:r>
              <a:rPr lang="it-IT" sz="2000" dirty="0">
                <a:solidFill>
                  <a:schemeClr val="bg1"/>
                </a:solidFill>
              </a:rPr>
              <a:t>ristorazione.html, ristorazione.css e ristorazione.js </a:t>
            </a:r>
          </a:p>
        </p:txBody>
      </p:sp>
    </p:spTree>
    <p:extLst>
      <p:ext uri="{BB962C8B-B14F-4D97-AF65-F5344CB8AC3E}">
        <p14:creationId xmlns:p14="http://schemas.microsoft.com/office/powerpoint/2010/main" val="28862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Utilizzate</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lnSpcReduction="10000"/>
          </a:bodyPr>
          <a:lstStyle/>
          <a:p>
            <a:pPr marL="0" indent="0">
              <a:buNone/>
            </a:pPr>
            <a:r>
              <a:rPr lang="it-IT" sz="2000" dirty="0">
                <a:solidFill>
                  <a:schemeClr val="bg1"/>
                </a:solidFill>
              </a:rPr>
              <a:t>Dato che il mio progetto riguarda un hotel volevo utilizzare le API offerte dai siti di ricerca di hotel per poi ricavare camere con titolo, immagine e descrizione ma purtroppo non è stato possibile perché tutti i siti che ho visitato hanno bloccato la possibilità di registrarsi come developer e ottenere le credenziali, oppure usavano API non REST oppure richiedevano informazioni aziendali ecc… </a:t>
            </a:r>
            <a:br>
              <a:rPr lang="it-IT" sz="2000" dirty="0">
                <a:solidFill>
                  <a:schemeClr val="bg1"/>
                </a:solidFill>
              </a:rPr>
            </a:br>
            <a:r>
              <a:rPr lang="it-IT" sz="2000" dirty="0">
                <a:solidFill>
                  <a:schemeClr val="bg1"/>
                </a:solidFill>
              </a:rPr>
              <a:t>Inoltre non sono riuscito a trovare API con autenticazione OAuth2 che fossero utili per il mio sito o che funzionassero bene senza web server. </a:t>
            </a:r>
          </a:p>
          <a:p>
            <a:pPr marL="0" indent="0">
              <a:buNone/>
            </a:pPr>
            <a:r>
              <a:rPr lang="it-IT" sz="2000" dirty="0">
                <a:solidFill>
                  <a:schemeClr val="bg1"/>
                </a:solidFill>
              </a:rPr>
              <a:t>Quindi ho optato per le API offerte da </a:t>
            </a:r>
            <a:r>
              <a:rPr lang="it-IT" sz="2000" b="1" dirty="0">
                <a:solidFill>
                  <a:schemeClr val="bg1"/>
                </a:solidFill>
              </a:rPr>
              <a:t>Unsplash</a:t>
            </a:r>
            <a:r>
              <a:rPr lang="it-IT" sz="2000" dirty="0">
                <a:solidFill>
                  <a:schemeClr val="bg1"/>
                </a:solidFill>
              </a:rPr>
              <a:t> e da </a:t>
            </a:r>
            <a:r>
              <a:rPr lang="it-IT" sz="2000" b="1" dirty="0">
                <a:solidFill>
                  <a:schemeClr val="bg1"/>
                </a:solidFill>
              </a:rPr>
              <a:t>Spoonacular</a:t>
            </a:r>
            <a:r>
              <a:rPr lang="it-IT" sz="2000" dirty="0">
                <a:solidFill>
                  <a:schemeClr val="bg1"/>
                </a:solidFill>
              </a:rPr>
              <a:t>.</a:t>
            </a:r>
          </a:p>
          <a:p>
            <a:pPr marL="0" indent="0">
              <a:buNone/>
            </a:pPr>
            <a:r>
              <a:rPr lang="it-IT" sz="2000" b="1" dirty="0">
                <a:solidFill>
                  <a:schemeClr val="bg1"/>
                </a:solidFill>
              </a:rPr>
              <a:t>Unsplash</a:t>
            </a:r>
            <a:r>
              <a:rPr lang="it-IT" sz="2000" dirty="0">
                <a:solidFill>
                  <a:schemeClr val="bg1"/>
                </a:solidFill>
              </a:rPr>
              <a:t> è un sito per la ricerca e condivisione di immagini che ho utilizzato per creare una galleria di foto dell’hotel.</a:t>
            </a:r>
          </a:p>
          <a:p>
            <a:pPr marL="0" indent="0">
              <a:buNone/>
            </a:pPr>
            <a:r>
              <a:rPr lang="it-IT" sz="2000" b="1" dirty="0">
                <a:solidFill>
                  <a:schemeClr val="bg1"/>
                </a:solidFill>
              </a:rPr>
              <a:t>Spoonacular</a:t>
            </a:r>
            <a:r>
              <a:rPr lang="it-IT" sz="2000" dirty="0">
                <a:solidFill>
                  <a:schemeClr val="bg1"/>
                </a:solidFill>
              </a:rPr>
              <a:t> è un sito che tratta di cibo, in particolare permette di vedere ricette, pianificare i pasti e ricercare cibi.</a:t>
            </a:r>
            <a:br>
              <a:rPr lang="it-IT" sz="2000" dirty="0">
                <a:solidFill>
                  <a:schemeClr val="bg1"/>
                </a:solidFill>
              </a:rPr>
            </a:br>
            <a:r>
              <a:rPr lang="it-IT" sz="2000" dirty="0">
                <a:solidFill>
                  <a:schemeClr val="bg1"/>
                </a:solidFill>
              </a:rPr>
              <a:t>Dato che l’hotel prevede un servizio di ristorazione ho utilizzato la loro API per creare il menu del ristorante.</a:t>
            </a:r>
          </a:p>
        </p:txBody>
      </p:sp>
    </p:spTree>
    <p:extLst>
      <p:ext uri="{BB962C8B-B14F-4D97-AF65-F5344CB8AC3E}">
        <p14:creationId xmlns:p14="http://schemas.microsoft.com/office/powerpoint/2010/main" val="133227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Unsplash</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fontScale="92500" lnSpcReduction="10000"/>
          </a:bodyPr>
          <a:lstStyle/>
          <a:p>
            <a:pPr marL="0" indent="0">
              <a:buNone/>
            </a:pPr>
            <a:r>
              <a:rPr lang="it-IT" sz="2000" dirty="0">
                <a:solidFill>
                  <a:schemeClr val="bg1"/>
                </a:solidFill>
              </a:rPr>
              <a:t>Per usare le API di Unsplash bisogna registrarsi come developer e registrare la propria applicazione in modo da ottenere la Access Key e la Secret Key.</a:t>
            </a:r>
            <a:br>
              <a:rPr lang="it-IT" sz="2000" dirty="0">
                <a:solidFill>
                  <a:schemeClr val="bg1"/>
                </a:solidFill>
              </a:rPr>
            </a:br>
            <a:r>
              <a:rPr lang="it-IT" sz="2000" dirty="0">
                <a:solidFill>
                  <a:schemeClr val="bg1"/>
                </a:solidFill>
              </a:rPr>
              <a:t>Durante la registrazione si sceglie il tipo di abbonamento con i loro servizi che determina lo stato dell’applicazione.</a:t>
            </a:r>
            <a:br>
              <a:rPr lang="it-IT" sz="2000" dirty="0">
                <a:solidFill>
                  <a:schemeClr val="bg1"/>
                </a:solidFill>
              </a:rPr>
            </a:br>
            <a:r>
              <a:rPr lang="it-IT" sz="2000" dirty="0">
                <a:solidFill>
                  <a:schemeClr val="bg1"/>
                </a:solidFill>
              </a:rPr>
              <a:t>Io ho scelto l’abbonamento «Demo» in quanto è l’unico gratuito ma </a:t>
            </a:r>
            <a:r>
              <a:rPr lang="it-IT" sz="2000" b="1" dirty="0">
                <a:solidFill>
                  <a:schemeClr val="bg1"/>
                </a:solidFill>
              </a:rPr>
              <a:t>limita il numero di richieste a 50 richieste massime ogni ora</a:t>
            </a:r>
            <a:r>
              <a:rPr lang="it-IT" sz="2000" dirty="0">
                <a:solidFill>
                  <a:schemeClr val="bg1"/>
                </a:solidFill>
              </a:rPr>
              <a:t>.</a:t>
            </a:r>
          </a:p>
          <a:p>
            <a:pPr marL="0" indent="0">
              <a:buNone/>
            </a:pPr>
            <a:r>
              <a:rPr lang="it-IT" sz="2000" dirty="0">
                <a:solidFill>
                  <a:schemeClr val="bg1"/>
                </a:solidFill>
              </a:rPr>
              <a:t>Le API di Unsplash prevedono due tipi di autenticazione:</a:t>
            </a:r>
          </a:p>
          <a:p>
            <a:r>
              <a:rPr lang="it-IT" sz="2000" dirty="0">
                <a:solidFill>
                  <a:schemeClr val="bg1"/>
                </a:solidFill>
              </a:rPr>
              <a:t>Autenticazione mediante API Key:</a:t>
            </a:r>
            <a:br>
              <a:rPr lang="it-IT" sz="2000" dirty="0">
                <a:solidFill>
                  <a:schemeClr val="bg1"/>
                </a:solidFill>
              </a:rPr>
            </a:br>
            <a:r>
              <a:rPr lang="it-IT" sz="2000" dirty="0">
                <a:solidFill>
                  <a:schemeClr val="bg1"/>
                </a:solidFill>
              </a:rPr>
              <a:t>Viene usata per ogni richiesta per identificare l’applicazione che sta facendo la richiesta infatti bisogna dare come API Key l’Access Key.</a:t>
            </a:r>
          </a:p>
          <a:p>
            <a:r>
              <a:rPr lang="it-IT" sz="2000" dirty="0">
                <a:solidFill>
                  <a:schemeClr val="bg1"/>
                </a:solidFill>
              </a:rPr>
              <a:t>Autenticazione mediante OAuth2:</a:t>
            </a:r>
            <a:br>
              <a:rPr lang="it-IT" sz="2000" dirty="0">
                <a:solidFill>
                  <a:schemeClr val="bg1"/>
                </a:solidFill>
              </a:rPr>
            </a:br>
            <a:r>
              <a:rPr lang="it-IT" sz="2000" dirty="0">
                <a:solidFill>
                  <a:schemeClr val="bg1"/>
                </a:solidFill>
              </a:rPr>
              <a:t>In questo caso l’autenticazione è necessaria solo quando bisogna autenticare gli utenti che hanno un account Unsplash.</a:t>
            </a:r>
            <a:br>
              <a:rPr lang="it-IT" sz="2000" dirty="0">
                <a:solidFill>
                  <a:schemeClr val="bg1"/>
                </a:solidFill>
              </a:rPr>
            </a:br>
            <a:r>
              <a:rPr lang="it-IT" sz="2000" dirty="0">
                <a:solidFill>
                  <a:schemeClr val="bg1"/>
                </a:solidFill>
              </a:rPr>
              <a:t>Oltre ad avermi creato problemi non utilizzando web server non è nemmeno sensato l’utilizzo di questo tipo di servizi per il mio sito quindi ho optato per le richieste che utilizzano solo API Key.</a:t>
            </a:r>
          </a:p>
        </p:txBody>
      </p:sp>
    </p:spTree>
    <p:extLst>
      <p:ext uri="{BB962C8B-B14F-4D97-AF65-F5344CB8AC3E}">
        <p14:creationId xmlns:p14="http://schemas.microsoft.com/office/powerpoint/2010/main" val="26808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Unsplash</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lnSpcReduction="10000"/>
          </a:bodyPr>
          <a:lstStyle/>
          <a:p>
            <a:pPr marL="0" indent="0">
              <a:buNone/>
            </a:pPr>
            <a:r>
              <a:rPr lang="it-IT" sz="2000" dirty="0">
                <a:solidFill>
                  <a:schemeClr val="bg1"/>
                </a:solidFill>
              </a:rPr>
              <a:t>La API di Unsplash viene utilizzata nella pagina galleria.html accessibile tramite la navbar presente in ogni pagina del sito web.</a:t>
            </a:r>
            <a:br>
              <a:rPr lang="it-IT" sz="2000" dirty="0">
                <a:solidFill>
                  <a:schemeClr val="bg1"/>
                </a:solidFill>
              </a:rPr>
            </a:br>
            <a:r>
              <a:rPr lang="it-IT" sz="2000" dirty="0">
                <a:solidFill>
                  <a:schemeClr val="bg1"/>
                </a:solidFill>
              </a:rPr>
              <a:t>Lo script js si trova nel file galleria.js e il css in galleria.css.</a:t>
            </a:r>
          </a:p>
          <a:p>
            <a:pPr marL="0" indent="0">
              <a:buNone/>
            </a:pPr>
            <a:r>
              <a:rPr lang="it-IT" sz="2000" dirty="0">
                <a:solidFill>
                  <a:schemeClr val="bg1"/>
                </a:solidFill>
              </a:rPr>
              <a:t>Il mio utilizzo della API è il seguente: </a:t>
            </a:r>
            <a:br>
              <a:rPr lang="it-IT" sz="2000" dirty="0">
                <a:solidFill>
                  <a:schemeClr val="bg1"/>
                </a:solidFill>
              </a:rPr>
            </a:br>
            <a:r>
              <a:rPr lang="it-IT" sz="2000" dirty="0">
                <a:solidFill>
                  <a:schemeClr val="bg1"/>
                </a:solidFill>
              </a:rPr>
              <a:t>Faccio una ricerca delle immagini con orientazione landscape relative al termine Hotel room richiedendo massimo 30 risultati per pagina.</a:t>
            </a:r>
            <a:br>
              <a:rPr lang="it-IT" sz="2000" dirty="0">
                <a:solidFill>
                  <a:schemeClr val="bg1"/>
                </a:solidFill>
              </a:rPr>
            </a:br>
            <a:r>
              <a:rPr lang="it-IT" sz="2000" dirty="0">
                <a:solidFill>
                  <a:schemeClr val="bg1"/>
                </a:solidFill>
              </a:rPr>
              <a:t>(Essendo una galleria potrei caricare qualsiasi altra cosa coerente con l’hotel, ma dato le limitazioni ho preferito limitarmi solo alle camere).</a:t>
            </a:r>
            <a:br>
              <a:rPr lang="it-IT" sz="2000" dirty="0">
                <a:solidFill>
                  <a:schemeClr val="bg1"/>
                </a:solidFill>
              </a:rPr>
            </a:br>
            <a:r>
              <a:rPr lang="it-IT" sz="2000" dirty="0">
                <a:solidFill>
                  <a:schemeClr val="bg1"/>
                </a:solidFill>
              </a:rPr>
              <a:t>Ogni richiesta equivale a una pagina di risultati.</a:t>
            </a:r>
            <a:br>
              <a:rPr lang="it-IT" sz="2000" dirty="0">
                <a:solidFill>
                  <a:schemeClr val="bg1"/>
                </a:solidFill>
              </a:rPr>
            </a:br>
            <a:r>
              <a:rPr lang="it-IT" sz="2000" dirty="0">
                <a:solidFill>
                  <a:schemeClr val="bg1"/>
                </a:solidFill>
              </a:rPr>
              <a:t>Ottenuti i risultati popolo la pagina di tanti blocchi contenenti semplicemente l’immagine e la descrizione data da chi ha caricato tale immagine.</a:t>
            </a:r>
            <a:br>
              <a:rPr lang="it-IT" sz="2000" dirty="0">
                <a:solidFill>
                  <a:schemeClr val="bg1"/>
                </a:solidFill>
              </a:rPr>
            </a:br>
            <a:r>
              <a:rPr lang="it-IT" sz="2000" dirty="0">
                <a:solidFill>
                  <a:schemeClr val="bg1"/>
                </a:solidFill>
              </a:rPr>
              <a:t>La descrizione se supera i 100 caratteri non viene mostrata tutta ma viene mostrata solo una parte di essa e un pulsante per aprire una finestra modale che conterrà l’immagine e tutta la descrizione.</a:t>
            </a:r>
          </a:p>
        </p:txBody>
      </p:sp>
    </p:spTree>
    <p:extLst>
      <p:ext uri="{BB962C8B-B14F-4D97-AF65-F5344CB8AC3E}">
        <p14:creationId xmlns:p14="http://schemas.microsoft.com/office/powerpoint/2010/main" val="372953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Unsplash</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1820346" y="1725555"/>
            <a:ext cx="8548248" cy="3528191"/>
          </a:xfrm>
        </p:spPr>
        <p:txBody>
          <a:bodyPr anchor="ctr">
            <a:normAutofit/>
          </a:bodyPr>
          <a:lstStyle/>
          <a:p>
            <a:pPr marL="0" indent="0">
              <a:buNone/>
            </a:pPr>
            <a:r>
              <a:rPr lang="it-IT" sz="2000" b="1" dirty="0">
                <a:solidFill>
                  <a:schemeClr val="bg1"/>
                </a:solidFill>
              </a:rPr>
              <a:t>Endpoint</a:t>
            </a:r>
            <a:r>
              <a:rPr lang="it-IT" sz="2000" dirty="0">
                <a:solidFill>
                  <a:schemeClr val="bg1"/>
                </a:solidFill>
              </a:rPr>
              <a:t>: https://api.unsplash.com/search/photos</a:t>
            </a:r>
          </a:p>
          <a:p>
            <a:pPr marL="0" indent="0">
              <a:buNone/>
            </a:pPr>
            <a:r>
              <a:rPr lang="it-IT" sz="2000" b="1" dirty="0">
                <a:solidFill>
                  <a:schemeClr val="bg1"/>
                </a:solidFill>
              </a:rPr>
              <a:t>Parametri obbligatori</a:t>
            </a:r>
            <a:r>
              <a:rPr lang="it-IT" sz="2000" dirty="0">
                <a:solidFill>
                  <a:schemeClr val="bg1"/>
                </a:solidFill>
              </a:rPr>
              <a:t>: (</a:t>
            </a:r>
            <a:r>
              <a:rPr lang="it-IT" sz="2000" dirty="0">
                <a:solidFill>
                  <a:schemeClr val="bg1"/>
                </a:solidFill>
                <a:hlinkClick r:id="rId2"/>
              </a:rPr>
              <a:t>https://unsplash.com/documentation#search-photos</a:t>
            </a:r>
            <a:r>
              <a:rPr lang="it-IT" sz="2000" dirty="0">
                <a:solidFill>
                  <a:schemeClr val="bg1"/>
                </a:solidFill>
              </a:rPr>
              <a:t>)</a:t>
            </a:r>
          </a:p>
          <a:p>
            <a:r>
              <a:rPr lang="it-IT" sz="2000" dirty="0">
                <a:solidFill>
                  <a:schemeClr val="bg1"/>
                </a:solidFill>
              </a:rPr>
              <a:t>client_id=API_KEY</a:t>
            </a:r>
          </a:p>
          <a:p>
            <a:r>
              <a:rPr lang="it-IT" sz="2000" dirty="0">
                <a:solidFill>
                  <a:schemeClr val="bg1"/>
                </a:solidFill>
              </a:rPr>
              <a:t>query=TERMINE DELLA RICERCA</a:t>
            </a:r>
          </a:p>
          <a:p>
            <a:pPr marL="0" indent="0">
              <a:buNone/>
            </a:pPr>
            <a:r>
              <a:rPr lang="it-IT" sz="2000" b="1" dirty="0">
                <a:solidFill>
                  <a:schemeClr val="bg1"/>
                </a:solidFill>
              </a:rPr>
              <a:t>Parametri opzionali:</a:t>
            </a:r>
            <a:endParaRPr lang="it-IT" sz="2000" dirty="0">
              <a:solidFill>
                <a:schemeClr val="bg1"/>
              </a:solidFill>
            </a:endParaRPr>
          </a:p>
          <a:p>
            <a:r>
              <a:rPr lang="it-IT" sz="2000" dirty="0">
                <a:solidFill>
                  <a:schemeClr val="bg1"/>
                </a:solidFill>
              </a:rPr>
              <a:t>per_page=NUMERO Indica il numero di risultati da dare per ogni pagina (default: 10)</a:t>
            </a:r>
          </a:p>
          <a:p>
            <a:r>
              <a:rPr lang="it-IT" sz="2000" dirty="0">
                <a:solidFill>
                  <a:schemeClr val="bg1"/>
                </a:solidFill>
              </a:rPr>
              <a:t>orientation=landscape</a:t>
            </a:r>
            <a:br>
              <a:rPr lang="it-IT" sz="2000" dirty="0">
                <a:solidFill>
                  <a:schemeClr val="bg1"/>
                </a:solidFill>
              </a:rPr>
            </a:br>
            <a:r>
              <a:rPr lang="it-IT" sz="2000" dirty="0">
                <a:solidFill>
                  <a:schemeClr val="bg1"/>
                </a:solidFill>
              </a:rPr>
              <a:t>Indica che voglio le foto che hanno l'orientazione landscape</a:t>
            </a:r>
          </a:p>
        </p:txBody>
      </p:sp>
      <p:pic>
        <p:nvPicPr>
          <p:cNvPr id="6" name="Immagine 5">
            <a:extLst>
              <a:ext uri="{FF2B5EF4-FFF2-40B4-BE49-F238E27FC236}">
                <a16:creationId xmlns:a16="http://schemas.microsoft.com/office/drawing/2014/main" id="{7E07CD97-17DE-4926-ADF0-96924A736C6C}"/>
              </a:ext>
            </a:extLst>
          </p:cNvPr>
          <p:cNvPicPr>
            <a:picLocks noChangeAspect="1"/>
          </p:cNvPicPr>
          <p:nvPr/>
        </p:nvPicPr>
        <p:blipFill>
          <a:blip r:embed="rId3"/>
          <a:stretch>
            <a:fillRect/>
          </a:stretch>
        </p:blipFill>
        <p:spPr>
          <a:xfrm>
            <a:off x="0" y="6034282"/>
            <a:ext cx="12236003" cy="510408"/>
          </a:xfrm>
          <a:prstGeom prst="rect">
            <a:avLst/>
          </a:prstGeom>
        </p:spPr>
      </p:pic>
      <p:pic>
        <p:nvPicPr>
          <p:cNvPr id="7" name="Immagine 6">
            <a:extLst>
              <a:ext uri="{FF2B5EF4-FFF2-40B4-BE49-F238E27FC236}">
                <a16:creationId xmlns:a16="http://schemas.microsoft.com/office/drawing/2014/main" id="{419FE2EB-34EB-448F-B739-1EC76170B9EE}"/>
              </a:ext>
            </a:extLst>
          </p:cNvPr>
          <p:cNvPicPr>
            <a:picLocks noChangeAspect="1"/>
          </p:cNvPicPr>
          <p:nvPr/>
        </p:nvPicPr>
        <p:blipFill>
          <a:blip r:embed="rId4"/>
          <a:stretch>
            <a:fillRect/>
          </a:stretch>
        </p:blipFill>
        <p:spPr>
          <a:xfrm>
            <a:off x="-3058" y="5253746"/>
            <a:ext cx="6670246" cy="571327"/>
          </a:xfrm>
          <a:prstGeom prst="rect">
            <a:avLst/>
          </a:prstGeom>
        </p:spPr>
      </p:pic>
    </p:spTree>
    <p:extLst>
      <p:ext uri="{BB962C8B-B14F-4D97-AF65-F5344CB8AC3E}">
        <p14:creationId xmlns:p14="http://schemas.microsoft.com/office/powerpoint/2010/main" val="399863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Unsplash</a:t>
            </a:r>
          </a:p>
        </p:txBody>
      </p:sp>
      <p:pic>
        <p:nvPicPr>
          <p:cNvPr id="6" name="Immagine 5">
            <a:extLst>
              <a:ext uri="{FF2B5EF4-FFF2-40B4-BE49-F238E27FC236}">
                <a16:creationId xmlns:a16="http://schemas.microsoft.com/office/drawing/2014/main" id="{BBE938B4-4A5A-4B96-972B-8FBD97B9020B}"/>
              </a:ext>
            </a:extLst>
          </p:cNvPr>
          <p:cNvPicPr>
            <a:picLocks noChangeAspect="1"/>
          </p:cNvPicPr>
          <p:nvPr/>
        </p:nvPicPr>
        <p:blipFill>
          <a:blip r:embed="rId2"/>
          <a:stretch>
            <a:fillRect/>
          </a:stretch>
        </p:blipFill>
        <p:spPr>
          <a:xfrm>
            <a:off x="-28832" y="2965372"/>
            <a:ext cx="12249663" cy="1964436"/>
          </a:xfrm>
          <a:prstGeom prst="rect">
            <a:avLst/>
          </a:prstGeom>
        </p:spPr>
      </p:pic>
      <p:pic>
        <p:nvPicPr>
          <p:cNvPr id="8" name="Immagine 7">
            <a:extLst>
              <a:ext uri="{FF2B5EF4-FFF2-40B4-BE49-F238E27FC236}">
                <a16:creationId xmlns:a16="http://schemas.microsoft.com/office/drawing/2014/main" id="{B4261DE4-0674-4F37-ABDF-8E886B7907AB}"/>
              </a:ext>
            </a:extLst>
          </p:cNvPr>
          <p:cNvPicPr>
            <a:picLocks noChangeAspect="1"/>
          </p:cNvPicPr>
          <p:nvPr/>
        </p:nvPicPr>
        <p:blipFill>
          <a:blip r:embed="rId3"/>
          <a:stretch>
            <a:fillRect/>
          </a:stretch>
        </p:blipFill>
        <p:spPr>
          <a:xfrm>
            <a:off x="0" y="1424807"/>
            <a:ext cx="12217778" cy="1079854"/>
          </a:xfrm>
          <a:prstGeom prst="rect">
            <a:avLst/>
          </a:prstGeom>
        </p:spPr>
      </p:pic>
    </p:spTree>
    <p:extLst>
      <p:ext uri="{BB962C8B-B14F-4D97-AF65-F5344CB8AC3E}">
        <p14:creationId xmlns:p14="http://schemas.microsoft.com/office/powerpoint/2010/main" val="304934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7938134" y="0"/>
            <a:ext cx="4253866" cy="1338469"/>
          </a:xfrm>
        </p:spPr>
        <p:txBody>
          <a:bodyPr anchor="b">
            <a:normAutofit/>
          </a:bodyPr>
          <a:lstStyle/>
          <a:p>
            <a:pPr algn="ctr"/>
            <a:r>
              <a:rPr lang="it-IT" sz="4000" dirty="0">
                <a:solidFill>
                  <a:srgbClr val="FFFFFF"/>
                </a:solidFill>
              </a:rPr>
              <a:t>API di Unsplash</a:t>
            </a:r>
          </a:p>
        </p:txBody>
      </p:sp>
      <p:pic>
        <p:nvPicPr>
          <p:cNvPr id="7" name="Immagine 6">
            <a:extLst>
              <a:ext uri="{FF2B5EF4-FFF2-40B4-BE49-F238E27FC236}">
                <a16:creationId xmlns:a16="http://schemas.microsoft.com/office/drawing/2014/main" id="{CD010CD2-7954-490E-99BC-0A2BEF4DF396}"/>
              </a:ext>
            </a:extLst>
          </p:cNvPr>
          <p:cNvPicPr>
            <a:picLocks noChangeAspect="1"/>
          </p:cNvPicPr>
          <p:nvPr/>
        </p:nvPicPr>
        <p:blipFill>
          <a:blip r:embed="rId2"/>
          <a:stretch>
            <a:fillRect/>
          </a:stretch>
        </p:blipFill>
        <p:spPr>
          <a:xfrm>
            <a:off x="0" y="0"/>
            <a:ext cx="7938134" cy="6858000"/>
          </a:xfrm>
          <a:prstGeom prst="rect">
            <a:avLst/>
          </a:prstGeom>
        </p:spPr>
      </p:pic>
      <p:pic>
        <p:nvPicPr>
          <p:cNvPr id="8" name="Immagine 7">
            <a:extLst>
              <a:ext uri="{FF2B5EF4-FFF2-40B4-BE49-F238E27FC236}">
                <a16:creationId xmlns:a16="http://schemas.microsoft.com/office/drawing/2014/main" id="{4ECB00B5-F150-415B-8F26-DEA74BB92B48}"/>
              </a:ext>
            </a:extLst>
          </p:cNvPr>
          <p:cNvPicPr>
            <a:picLocks noChangeAspect="1"/>
          </p:cNvPicPr>
          <p:nvPr/>
        </p:nvPicPr>
        <p:blipFill>
          <a:blip r:embed="rId3"/>
          <a:stretch>
            <a:fillRect/>
          </a:stretch>
        </p:blipFill>
        <p:spPr>
          <a:xfrm>
            <a:off x="8610100" y="2900013"/>
            <a:ext cx="3581900" cy="2038635"/>
          </a:xfrm>
          <a:prstGeom prst="rect">
            <a:avLst/>
          </a:prstGeom>
        </p:spPr>
      </p:pic>
      <p:sp>
        <p:nvSpPr>
          <p:cNvPr id="9" name="Parentesi graffa chiusa 8">
            <a:extLst>
              <a:ext uri="{FF2B5EF4-FFF2-40B4-BE49-F238E27FC236}">
                <a16:creationId xmlns:a16="http://schemas.microsoft.com/office/drawing/2014/main" id="{DF7EEA23-7632-4D09-914B-9038574C2088}"/>
              </a:ext>
            </a:extLst>
          </p:cNvPr>
          <p:cNvSpPr/>
          <p:nvPr/>
        </p:nvSpPr>
        <p:spPr>
          <a:xfrm>
            <a:off x="7673009" y="1908313"/>
            <a:ext cx="728869" cy="45454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284926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Spoonacular</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a:bodyPr>
          <a:lstStyle/>
          <a:p>
            <a:pPr marL="0" indent="0">
              <a:buNone/>
            </a:pPr>
            <a:r>
              <a:rPr lang="it-IT" sz="2000" dirty="0">
                <a:solidFill>
                  <a:schemeClr val="bg1"/>
                </a:solidFill>
              </a:rPr>
              <a:t>Come per Unsplash anche con Spoonacular ho dovuto registrarmi e ho scelto l’abbonamento gratuito.</a:t>
            </a:r>
            <a:br>
              <a:rPr lang="it-IT" sz="2000" dirty="0">
                <a:solidFill>
                  <a:schemeClr val="bg1"/>
                </a:solidFill>
              </a:rPr>
            </a:br>
            <a:r>
              <a:rPr lang="it-IT" sz="2000" dirty="0">
                <a:solidFill>
                  <a:schemeClr val="bg1"/>
                </a:solidFill>
              </a:rPr>
              <a:t>Anche questo abbonamento limita la quantità di richieste che posso fare ma in modo differente rispetto ad Unsplash, perché non si basa sul numero di richieste ma Spoonacular ad ogni richiesta associa un numero di punti consumati per un totale di 150 punti giornalieri nel mio caso.</a:t>
            </a:r>
            <a:br>
              <a:rPr lang="it-IT" sz="2000" dirty="0">
                <a:solidFill>
                  <a:schemeClr val="bg1"/>
                </a:solidFill>
              </a:rPr>
            </a:br>
            <a:r>
              <a:rPr lang="it-IT" sz="2000" dirty="0">
                <a:solidFill>
                  <a:schemeClr val="bg1"/>
                </a:solidFill>
              </a:rPr>
              <a:t>Ogni richiesta equivale a un punto più una certa quantità di millesimi/centesimi di punto dipendenti dalla quantità di informazioni restituite.</a:t>
            </a:r>
          </a:p>
          <a:p>
            <a:pPr marL="0" indent="0">
              <a:buNone/>
            </a:pPr>
            <a:r>
              <a:rPr lang="it-IT" sz="2000" dirty="0">
                <a:solidFill>
                  <a:schemeClr val="bg1"/>
                </a:solidFill>
              </a:rPr>
              <a:t>Questa API prevede una autenticazione mediante API Key.</a:t>
            </a:r>
          </a:p>
        </p:txBody>
      </p:sp>
    </p:spTree>
    <p:extLst>
      <p:ext uri="{BB962C8B-B14F-4D97-AF65-F5344CB8AC3E}">
        <p14:creationId xmlns:p14="http://schemas.microsoft.com/office/powerpoint/2010/main" val="177014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API di Spoonacular</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lnSpcReduction="10000"/>
          </a:bodyPr>
          <a:lstStyle/>
          <a:p>
            <a:pPr marL="0" indent="0">
              <a:buNone/>
            </a:pPr>
            <a:r>
              <a:rPr lang="it-IT" sz="2000" dirty="0">
                <a:solidFill>
                  <a:schemeClr val="bg1"/>
                </a:solidFill>
              </a:rPr>
              <a:t>La API di Spoonacular viene utilizzata nella pagina ristorazione.html accessibile tramite la navbar presente in ogni pagina del sito web.</a:t>
            </a:r>
            <a:br>
              <a:rPr lang="it-IT" sz="2000" dirty="0">
                <a:solidFill>
                  <a:schemeClr val="bg1"/>
                </a:solidFill>
              </a:rPr>
            </a:br>
            <a:r>
              <a:rPr lang="it-IT" sz="2000" dirty="0">
                <a:solidFill>
                  <a:schemeClr val="bg1"/>
                </a:solidFill>
              </a:rPr>
              <a:t>Lo script si trova nel file ristorazione.js e il css in ristorazione.css.</a:t>
            </a:r>
          </a:p>
          <a:p>
            <a:pPr marL="0" indent="0">
              <a:buNone/>
            </a:pPr>
            <a:r>
              <a:rPr lang="it-IT" sz="2000" dirty="0">
                <a:solidFill>
                  <a:schemeClr val="bg1"/>
                </a:solidFill>
              </a:rPr>
              <a:t>Il mio utilizzo della API è il seguente: </a:t>
            </a:r>
            <a:br>
              <a:rPr lang="it-IT" sz="2000" dirty="0">
                <a:solidFill>
                  <a:schemeClr val="bg1"/>
                </a:solidFill>
              </a:rPr>
            </a:br>
            <a:r>
              <a:rPr lang="it-IT" sz="2000" dirty="0">
                <a:solidFill>
                  <a:schemeClr val="bg1"/>
                </a:solidFill>
              </a:rPr>
              <a:t>Cerco massimo 15 ricette di cucina che fanno parte della cucina italiana o di quella americana o di quella europea.</a:t>
            </a:r>
            <a:br>
              <a:rPr lang="it-IT" sz="2000" dirty="0">
                <a:solidFill>
                  <a:schemeClr val="bg1"/>
                </a:solidFill>
              </a:rPr>
            </a:br>
            <a:r>
              <a:rPr lang="it-IT" sz="2000" dirty="0">
                <a:solidFill>
                  <a:schemeClr val="bg1"/>
                </a:solidFill>
              </a:rPr>
              <a:t>Dai risultati estraggo nome della ricetta, prezzo, immagine, ingredienti e informazioni come tipo di pasto (pranzo, cena ecc..) se è una ricetta vegana, vegetariana e anche se contiene glucosio o latticini e costruisco un menu posizionato nella parte sinistra della pagina contenente solo i nomi e il prezzo.</a:t>
            </a:r>
            <a:br>
              <a:rPr lang="it-IT" sz="2000" dirty="0">
                <a:solidFill>
                  <a:schemeClr val="bg1"/>
                </a:solidFill>
              </a:rPr>
            </a:br>
            <a:r>
              <a:rPr lang="it-IT" sz="2000" dirty="0">
                <a:solidFill>
                  <a:schemeClr val="bg1"/>
                </a:solidFill>
              </a:rPr>
              <a:t>In questo menu ogni ricetta è cliccabile e visualizzabile a destra con tutte le informazioni estratte.</a:t>
            </a:r>
            <a:br>
              <a:rPr lang="it-IT" sz="2000" dirty="0">
                <a:solidFill>
                  <a:schemeClr val="bg1"/>
                </a:solidFill>
              </a:rPr>
            </a:br>
            <a:r>
              <a:rPr lang="it-IT" sz="2000" dirty="0">
                <a:solidFill>
                  <a:schemeClr val="bg1"/>
                </a:solidFill>
              </a:rPr>
              <a:t>Di default al caricamento della pagina oltre al menu viene mostrata anche le informazioni relative alla prima ricetta del menu.</a:t>
            </a:r>
          </a:p>
        </p:txBody>
      </p:sp>
    </p:spTree>
    <p:extLst>
      <p:ext uri="{BB962C8B-B14F-4D97-AF65-F5344CB8AC3E}">
        <p14:creationId xmlns:p14="http://schemas.microsoft.com/office/powerpoint/2010/main" val="1059876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1268</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Calibri Light</vt:lpstr>
      <vt:lpstr>Office Theme</vt:lpstr>
      <vt:lpstr>MHW3</vt:lpstr>
      <vt:lpstr>API Utilizzate</vt:lpstr>
      <vt:lpstr>API di Unsplash</vt:lpstr>
      <vt:lpstr>API di Unsplash</vt:lpstr>
      <vt:lpstr>API di Unsplash</vt:lpstr>
      <vt:lpstr>API di Unsplash</vt:lpstr>
      <vt:lpstr>API di Unsplash</vt:lpstr>
      <vt:lpstr>API di Spoonacular</vt:lpstr>
      <vt:lpstr>API di Spoonacular</vt:lpstr>
      <vt:lpstr>API di Spoonacular</vt:lpstr>
      <vt:lpstr>API di Spoonacular</vt:lpstr>
      <vt:lpstr>API di Spoonacular</vt:lpstr>
      <vt:lpstr>API di Spoonacular – showRecipeDetails() 1/2</vt:lpstr>
      <vt:lpstr>API di Spoonacular – showRecipeDetails() 2/2</vt:lpstr>
      <vt:lpstr>API di Spoonacular</vt:lpstr>
      <vt:lpstr>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Michael Longo</cp:lastModifiedBy>
  <cp:revision>100</cp:revision>
  <dcterms:created xsi:type="dcterms:W3CDTF">2021-03-24T16:57:46Z</dcterms:created>
  <dcterms:modified xsi:type="dcterms:W3CDTF">2021-04-25T17:52:16Z</dcterms:modified>
</cp:coreProperties>
</file>