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3" r:id="rId11"/>
    <p:sldId id="264" r:id="rId12"/>
    <p:sldId id="267" r:id="rId13"/>
    <p:sldId id="268" r:id="rId14"/>
    <p:sldId id="269" r:id="rId15"/>
    <p:sldId id="270" r:id="rId16"/>
    <p:sldId id="271"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4" qsCatId="simple" csTypeId="urn:microsoft.com/office/officeart/2005/8/colors/accent1_3" csCatId="accent1" phldr="1"/>
      <dgm:spPr/>
      <dgm:t>
        <a:bodyPr/>
        <a:lstStyle/>
        <a:p>
          <a:endParaRPr lang="en-US"/>
        </a:p>
      </dgm:t>
    </dgm:pt>
    <dgm:pt modelId="{8DB5D7D5-6A1C-4ABC-8850-759A9D876047}">
      <dgm:prSet/>
      <dgm:spPr/>
      <dgm:t>
        <a:bodyPr/>
        <a:lstStyle/>
        <a:p>
          <a:r>
            <a:rPr lang="en-US" dirty="0">
              <a:solidFill>
                <a:schemeClr val="tx1"/>
              </a:solidFill>
            </a:rPr>
            <a:t>CONTEXT</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Background and objective of the project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solidFill>
                <a:schemeClr val="tx1"/>
              </a:solidFill>
            </a:rPr>
            <a:t>WHAT THE DATA TELLS US</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The findings of the data</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solidFill>
                <a:schemeClr val="tx1"/>
              </a:solidFill>
            </a:rPr>
            <a:t>CONCLUSION</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Summarizing the result and recommendation</a:t>
          </a:r>
        </a:p>
      </dgm:t>
    </dgm:pt>
    <dgm:pt modelId="{A97BE953-FA9D-4BA6-A92C-494DB1F3BA59}" type="sibTrans" cxnId="{FAA8D3DD-12E8-457D-9144-B037C5678347}">
      <dgm:prSet/>
      <dgm:spPr/>
      <dgm:t>
        <a:bodyPr/>
        <a:lstStyle/>
        <a:p>
          <a:endParaRPr lang="en-US"/>
        </a:p>
      </dgm:t>
    </dgm:pt>
    <dgm:pt modelId="{77D169C6-D77F-456D-B18B-D7BE016AD87A}" type="par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0"/>
              <a:satOff val="0"/>
              <a:lumOff val="0"/>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223106"/>
              <a:satOff val="-4301"/>
              <a:lumOff val="14062"/>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446212"/>
              <a:satOff val="-8602"/>
              <a:lumOff val="28124"/>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gradFill rotWithShape="0">
          <a:gsLst>
            <a:gs pos="0">
              <a:schemeClr val="accent1">
                <a:shade val="80000"/>
                <a:hueOff val="0"/>
                <a:satOff val="0"/>
                <a:lumOff val="0"/>
                <a:alphaOff val="0"/>
                <a:tint val="98000"/>
                <a:lumMod val="110000"/>
              </a:schemeClr>
            </a:gs>
            <a:gs pos="84000">
              <a:schemeClr val="accent1">
                <a:shade val="80000"/>
                <a:hueOff val="0"/>
                <a:satOff val="0"/>
                <a:lumOff val="0"/>
                <a:alphaOff val="0"/>
                <a:shade val="90000"/>
                <a:lumMod val="88000"/>
              </a:schemeClr>
            </a:gs>
          </a:gsLst>
          <a:lin ang="5400000" scaled="0"/>
        </a:gradFill>
        <a:ln w="12700" cap="rnd" cmpd="sng" algn="ctr">
          <a:solidFill>
            <a:schemeClr val="accent1">
              <a:shade val="8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solidFill>
                <a:schemeClr val="tx1"/>
              </a:solidFill>
            </a:rPr>
            <a:t>CONTEXT</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Background and objective of the project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gradFill rotWithShape="0">
          <a:gsLst>
            <a:gs pos="0">
              <a:schemeClr val="accent1">
                <a:shade val="80000"/>
                <a:hueOff val="0"/>
                <a:satOff val="0"/>
                <a:lumOff val="0"/>
                <a:alphaOff val="0"/>
                <a:tint val="98000"/>
                <a:lumMod val="110000"/>
              </a:schemeClr>
            </a:gs>
            <a:gs pos="84000">
              <a:schemeClr val="accent1">
                <a:shade val="80000"/>
                <a:hueOff val="0"/>
                <a:satOff val="0"/>
                <a:lumOff val="0"/>
                <a:alphaOff val="0"/>
                <a:shade val="90000"/>
                <a:lumMod val="88000"/>
              </a:schemeClr>
            </a:gs>
          </a:gsLst>
          <a:lin ang="5400000" scaled="0"/>
        </a:gradFill>
        <a:ln w="12700" cap="rnd" cmpd="sng" algn="ctr">
          <a:solidFill>
            <a:schemeClr val="l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gradFill rotWithShape="0">
          <a:gsLst>
            <a:gs pos="0">
              <a:schemeClr val="accent1">
                <a:shade val="80000"/>
                <a:hueOff val="223096"/>
                <a:satOff val="-4529"/>
                <a:lumOff val="15339"/>
                <a:alphaOff val="0"/>
                <a:tint val="98000"/>
                <a:lumMod val="110000"/>
              </a:schemeClr>
            </a:gs>
            <a:gs pos="84000">
              <a:schemeClr val="accent1">
                <a:shade val="80000"/>
                <a:hueOff val="223096"/>
                <a:satOff val="-4529"/>
                <a:lumOff val="15339"/>
                <a:alphaOff val="0"/>
                <a:shade val="90000"/>
                <a:lumMod val="88000"/>
              </a:schemeClr>
            </a:gs>
          </a:gsLst>
          <a:lin ang="5400000" scaled="0"/>
        </a:gradFill>
        <a:ln w="12700" cap="rnd" cmpd="sng" algn="ctr">
          <a:solidFill>
            <a:schemeClr val="accent1">
              <a:shade val="80000"/>
              <a:hueOff val="223096"/>
              <a:satOff val="-4529"/>
              <a:lumOff val="15339"/>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solidFill>
                <a:schemeClr val="tx1"/>
              </a:solidFill>
            </a:rPr>
            <a:t>WHAT THE DATA TELLS US</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The findings of the data</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223106"/>
              <a:satOff val="-4301"/>
              <a:lumOff val="14062"/>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gradFill rotWithShape="0">
          <a:gsLst>
            <a:gs pos="0">
              <a:schemeClr val="accent1">
                <a:shade val="80000"/>
                <a:hueOff val="223096"/>
                <a:satOff val="-4529"/>
                <a:lumOff val="15339"/>
                <a:alphaOff val="0"/>
                <a:tint val="98000"/>
                <a:lumMod val="110000"/>
              </a:schemeClr>
            </a:gs>
            <a:gs pos="84000">
              <a:schemeClr val="accent1">
                <a:shade val="80000"/>
                <a:hueOff val="223096"/>
                <a:satOff val="-4529"/>
                <a:lumOff val="15339"/>
                <a:alphaOff val="0"/>
                <a:shade val="90000"/>
                <a:lumMod val="88000"/>
              </a:schemeClr>
            </a:gs>
          </a:gsLst>
          <a:lin ang="5400000" scaled="0"/>
        </a:gradFill>
        <a:ln w="12700" cap="rnd" cmpd="sng" algn="ctr">
          <a:solidFill>
            <a:schemeClr val="l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gradFill rotWithShape="0">
          <a:gsLst>
            <a:gs pos="0">
              <a:schemeClr val="accent1">
                <a:shade val="80000"/>
                <a:hueOff val="446191"/>
                <a:satOff val="-9058"/>
                <a:lumOff val="30677"/>
                <a:alphaOff val="0"/>
                <a:tint val="98000"/>
                <a:lumMod val="110000"/>
              </a:schemeClr>
            </a:gs>
            <a:gs pos="84000">
              <a:schemeClr val="accent1">
                <a:shade val="80000"/>
                <a:hueOff val="446191"/>
                <a:satOff val="-9058"/>
                <a:lumOff val="30677"/>
                <a:alphaOff val="0"/>
                <a:shade val="90000"/>
                <a:lumMod val="88000"/>
              </a:schemeClr>
            </a:gs>
          </a:gsLst>
          <a:lin ang="5400000" scaled="0"/>
        </a:gradFill>
        <a:ln w="12700" cap="rnd" cmpd="sng" algn="ctr">
          <a:solidFill>
            <a:schemeClr val="accent1">
              <a:shade val="80000"/>
              <a:hueOff val="446191"/>
              <a:satOff val="-9058"/>
              <a:lumOff val="30677"/>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solidFill>
                <a:schemeClr val="tx1"/>
              </a:solidFill>
            </a:rPr>
            <a:t>CONCLUSION</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Summarizing the result and recommendation</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gradFill rotWithShape="0">
          <a:gsLst>
            <a:gs pos="0">
              <a:schemeClr val="accent1">
                <a:shade val="80000"/>
                <a:hueOff val="446191"/>
                <a:satOff val="-9058"/>
                <a:lumOff val="30677"/>
                <a:alphaOff val="0"/>
                <a:tint val="98000"/>
                <a:lumMod val="110000"/>
              </a:schemeClr>
            </a:gs>
            <a:gs pos="84000">
              <a:schemeClr val="accent1">
                <a:shade val="80000"/>
                <a:hueOff val="446191"/>
                <a:satOff val="-9058"/>
                <a:lumOff val="30677"/>
                <a:alphaOff val="0"/>
                <a:shade val="90000"/>
                <a:lumMod val="88000"/>
              </a:schemeClr>
            </a:gs>
          </a:gsLst>
          <a:lin ang="5400000" scaled="0"/>
        </a:gradFill>
        <a:ln w="12700" cap="rnd" cmpd="sng" algn="ctr">
          <a:solidFill>
            <a:schemeClr val="l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1/30/2023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1/30/2023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1/30/2023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1/30/2023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1/30/2023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1/30/2023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1/30/2023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err="1"/>
              <a:t>Cyclistic</a:t>
            </a:r>
            <a:r>
              <a:rPr lang="en-US" dirty="0"/>
              <a:t> bike-share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Capstone project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739FBEA2-1012-3EA6-F82C-5D893251B3F8}"/>
              </a:ext>
            </a:extLst>
          </p:cNvPr>
          <p:cNvPicPr>
            <a:picLocks noChangeAspect="1"/>
          </p:cNvPicPr>
          <p:nvPr/>
        </p:nvPicPr>
        <p:blipFill rotWithShape="1">
          <a:blip r:embed="rId2"/>
          <a:srcRect l="29690" t="10059" r="29427" b="15451"/>
          <a:stretch/>
        </p:blipFill>
        <p:spPr>
          <a:xfrm>
            <a:off x="5523568" y="1020431"/>
            <a:ext cx="5306357" cy="5455832"/>
          </a:xfrm>
          <a:prstGeom prst="rect">
            <a:avLst/>
          </a:prstGeom>
        </p:spPr>
      </p:pic>
      <p:sp>
        <p:nvSpPr>
          <p:cNvPr id="7" name="Subtitle 2">
            <a:extLst>
              <a:ext uri="{FF2B5EF4-FFF2-40B4-BE49-F238E27FC236}">
                <a16:creationId xmlns:a16="http://schemas.microsoft.com/office/drawing/2014/main" id="{64D7CCEF-D73D-31B8-DC4E-0FBBB014CE27}"/>
              </a:ext>
            </a:extLst>
          </p:cNvPr>
          <p:cNvSpPr txBox="1">
            <a:spLocks/>
          </p:cNvSpPr>
          <p:nvPr/>
        </p:nvSpPr>
        <p:spPr>
          <a:xfrm>
            <a:off x="581191" y="5603452"/>
            <a:ext cx="10993546" cy="1254548"/>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dirty="0">
                <a:solidFill>
                  <a:schemeClr val="tx1"/>
                </a:solidFill>
              </a:rPr>
              <a:t>Presented by: </a:t>
            </a:r>
            <a:r>
              <a:rPr lang="en-US" dirty="0"/>
              <a:t>Michael </a:t>
            </a:r>
            <a:r>
              <a:rPr lang="en-US" dirty="0" err="1"/>
              <a:t>Lorentius</a:t>
            </a:r>
            <a:r>
              <a:rPr lang="en-US" dirty="0"/>
              <a:t> Halim</a:t>
            </a:r>
          </a:p>
          <a:p>
            <a:r>
              <a:rPr lang="en-US" dirty="0">
                <a:solidFill>
                  <a:schemeClr val="tx1"/>
                </a:solidFill>
              </a:rPr>
              <a:t>Last updated: </a:t>
            </a:r>
            <a:r>
              <a:rPr lang="en-US" dirty="0"/>
              <a:t>January 30</a:t>
            </a:r>
            <a:r>
              <a:rPr lang="en-US" baseline="30000" dirty="0"/>
              <a:t>th</a:t>
            </a:r>
            <a:r>
              <a:rPr lang="en-US" dirty="0"/>
              <a:t>, 2023</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359" y="600600"/>
            <a:ext cx="11029616" cy="564099"/>
          </a:xfrm>
        </p:spPr>
        <p:txBody>
          <a:bodyPr/>
          <a:lstStyle/>
          <a:p>
            <a:pPr algn="ctr"/>
            <a:r>
              <a:rPr lang="en-US" dirty="0"/>
              <a:t>What the data tells us</a:t>
            </a:r>
          </a:p>
        </p:txBody>
      </p:sp>
      <p:sp>
        <p:nvSpPr>
          <p:cNvPr id="6" name="TextBox 5">
            <a:extLst>
              <a:ext uri="{FF2B5EF4-FFF2-40B4-BE49-F238E27FC236}">
                <a16:creationId xmlns:a16="http://schemas.microsoft.com/office/drawing/2014/main" id="{3C3D5295-9539-7C66-E76C-7B0A32FF4427}"/>
              </a:ext>
            </a:extLst>
          </p:cNvPr>
          <p:cNvSpPr txBox="1"/>
          <p:nvPr/>
        </p:nvSpPr>
        <p:spPr>
          <a:xfrm>
            <a:off x="8776446" y="5970386"/>
            <a:ext cx="4473388" cy="246221"/>
          </a:xfrm>
          <a:prstGeom prst="rect">
            <a:avLst/>
          </a:prstGeom>
          <a:noFill/>
        </p:spPr>
        <p:txBody>
          <a:bodyPr wrap="square" rtlCol="0">
            <a:spAutoFit/>
          </a:bodyPr>
          <a:lstStyle/>
          <a:p>
            <a:pPr lvl="0"/>
            <a:r>
              <a:rPr lang="en-US" sz="1000" b="0" i="0" dirty="0"/>
              <a:t>The data shown is from January – December 2022</a:t>
            </a:r>
            <a:endParaRPr lang="en-US" sz="1000" dirty="0"/>
          </a:p>
        </p:txBody>
      </p:sp>
      <p:pic>
        <p:nvPicPr>
          <p:cNvPr id="4" name="Picture 3">
            <a:extLst>
              <a:ext uri="{FF2B5EF4-FFF2-40B4-BE49-F238E27FC236}">
                <a16:creationId xmlns:a16="http://schemas.microsoft.com/office/drawing/2014/main" id="{98E06E66-A060-70EE-3640-6C29E5B6A0A4}"/>
              </a:ext>
            </a:extLst>
          </p:cNvPr>
          <p:cNvPicPr>
            <a:picLocks noChangeAspect="1"/>
          </p:cNvPicPr>
          <p:nvPr/>
        </p:nvPicPr>
        <p:blipFill>
          <a:blip r:embed="rId2"/>
          <a:stretch>
            <a:fillRect/>
          </a:stretch>
        </p:blipFill>
        <p:spPr>
          <a:xfrm>
            <a:off x="5011566" y="1657789"/>
            <a:ext cx="6988004" cy="4312597"/>
          </a:xfrm>
          <a:prstGeom prst="rect">
            <a:avLst/>
          </a:prstGeom>
        </p:spPr>
      </p:pic>
      <p:sp>
        <p:nvSpPr>
          <p:cNvPr id="7" name="TextBox 6">
            <a:extLst>
              <a:ext uri="{FF2B5EF4-FFF2-40B4-BE49-F238E27FC236}">
                <a16:creationId xmlns:a16="http://schemas.microsoft.com/office/drawing/2014/main" id="{2E6DF056-204D-9424-6290-83D86982EE6C}"/>
              </a:ext>
            </a:extLst>
          </p:cNvPr>
          <p:cNvSpPr txBox="1"/>
          <p:nvPr/>
        </p:nvSpPr>
        <p:spPr>
          <a:xfrm>
            <a:off x="581359" y="2398315"/>
            <a:ext cx="4008570" cy="2831544"/>
          </a:xfrm>
          <a:prstGeom prst="rect">
            <a:avLst/>
          </a:prstGeom>
          <a:noFill/>
        </p:spPr>
        <p:txBody>
          <a:bodyPr wrap="square" rtlCol="0">
            <a:spAutoFit/>
          </a:bodyPr>
          <a:lstStyle/>
          <a:p>
            <a:pPr lvl="0"/>
            <a:r>
              <a:rPr lang="en-US" sz="2000" dirty="0">
                <a:solidFill>
                  <a:schemeClr val="accent2"/>
                </a:solidFill>
                <a:latin typeface="+mj-lt"/>
              </a:rPr>
              <a:t>HOURLY BIKE RIDES</a:t>
            </a:r>
            <a:endParaRPr lang="en-US" sz="2000" b="0" i="0" dirty="0">
              <a:solidFill>
                <a:schemeClr val="accent2"/>
              </a:solidFill>
              <a:latin typeface="+mj-lt"/>
            </a:endParaRPr>
          </a:p>
          <a:p>
            <a:pPr lvl="0"/>
            <a:endParaRPr lang="en-US" sz="1400" dirty="0"/>
          </a:p>
          <a:p>
            <a:pPr marL="285750" lvl="0" indent="-285750">
              <a:buFont typeface="Arial" panose="020B0604020202020204" pitchFamily="34" charset="0"/>
              <a:buChar char="•"/>
            </a:pPr>
            <a:r>
              <a:rPr lang="en-US" sz="1600" dirty="0"/>
              <a:t>Annual Members used more rides during peak hours</a:t>
            </a:r>
          </a:p>
          <a:p>
            <a:pPr lvl="0"/>
            <a:endParaRPr lang="en-US" sz="1600" dirty="0"/>
          </a:p>
          <a:p>
            <a:pPr marL="285750" lvl="0" indent="-285750">
              <a:buFont typeface="Arial" panose="020B0604020202020204" pitchFamily="34" charset="0"/>
              <a:buChar char="•"/>
            </a:pPr>
            <a:r>
              <a:rPr lang="en-US" sz="1600" dirty="0"/>
              <a:t>Number of rides from 16:00 to 18:00 are higher than the rest </a:t>
            </a:r>
          </a:p>
          <a:p>
            <a:pPr marL="285750" lvl="0" indent="-285750">
              <a:buFont typeface="Arial" panose="020B0604020202020204" pitchFamily="34" charset="0"/>
              <a:buChar char="•"/>
            </a:pPr>
            <a:endParaRPr lang="en-US" sz="1600" dirty="0"/>
          </a:p>
          <a:p>
            <a:pPr marL="285750" lvl="0" indent="-285750">
              <a:buFont typeface="Arial" panose="020B0604020202020204" pitchFamily="34" charset="0"/>
              <a:buChar char="•"/>
            </a:pPr>
            <a:r>
              <a:rPr lang="en-US" sz="1600" dirty="0"/>
              <a:t>The highest number of casual riders are at 17:00</a:t>
            </a:r>
          </a:p>
          <a:p>
            <a:pPr marL="285750" lvl="0" indent="-285750">
              <a:buFont typeface="Arial" panose="020B0604020202020204" pitchFamily="34" charset="0"/>
              <a:buChar char="•"/>
            </a:pPr>
            <a:endParaRPr lang="en-US" sz="1600" b="0" i="0" dirty="0"/>
          </a:p>
        </p:txBody>
      </p:sp>
    </p:spTree>
    <p:extLst>
      <p:ext uri="{BB962C8B-B14F-4D97-AF65-F5344CB8AC3E}">
        <p14:creationId xmlns:p14="http://schemas.microsoft.com/office/powerpoint/2010/main" val="1681897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359" y="600600"/>
            <a:ext cx="11029616" cy="564099"/>
          </a:xfrm>
        </p:spPr>
        <p:txBody>
          <a:bodyPr/>
          <a:lstStyle/>
          <a:p>
            <a:pPr algn="ctr"/>
            <a:r>
              <a:rPr lang="en-US" dirty="0"/>
              <a:t>What the data tells us</a:t>
            </a:r>
          </a:p>
        </p:txBody>
      </p:sp>
      <p:sp>
        <p:nvSpPr>
          <p:cNvPr id="6" name="TextBox 5">
            <a:extLst>
              <a:ext uri="{FF2B5EF4-FFF2-40B4-BE49-F238E27FC236}">
                <a16:creationId xmlns:a16="http://schemas.microsoft.com/office/drawing/2014/main" id="{3C3D5295-9539-7C66-E76C-7B0A32FF4427}"/>
              </a:ext>
            </a:extLst>
          </p:cNvPr>
          <p:cNvSpPr txBox="1"/>
          <p:nvPr/>
        </p:nvSpPr>
        <p:spPr>
          <a:xfrm>
            <a:off x="8776446" y="5970386"/>
            <a:ext cx="4473388" cy="246221"/>
          </a:xfrm>
          <a:prstGeom prst="rect">
            <a:avLst/>
          </a:prstGeom>
          <a:noFill/>
        </p:spPr>
        <p:txBody>
          <a:bodyPr wrap="square" rtlCol="0">
            <a:spAutoFit/>
          </a:bodyPr>
          <a:lstStyle/>
          <a:p>
            <a:pPr lvl="0"/>
            <a:r>
              <a:rPr lang="en-US" sz="1000" b="0" i="0" dirty="0"/>
              <a:t>The data shown is from January – December 2022</a:t>
            </a:r>
            <a:endParaRPr lang="en-US" sz="1000" dirty="0"/>
          </a:p>
        </p:txBody>
      </p:sp>
      <p:sp>
        <p:nvSpPr>
          <p:cNvPr id="7" name="TextBox 6">
            <a:extLst>
              <a:ext uri="{FF2B5EF4-FFF2-40B4-BE49-F238E27FC236}">
                <a16:creationId xmlns:a16="http://schemas.microsoft.com/office/drawing/2014/main" id="{2E6DF056-204D-9424-6290-83D86982EE6C}"/>
              </a:ext>
            </a:extLst>
          </p:cNvPr>
          <p:cNvSpPr txBox="1"/>
          <p:nvPr/>
        </p:nvSpPr>
        <p:spPr>
          <a:xfrm>
            <a:off x="581359" y="2398315"/>
            <a:ext cx="4316506" cy="2831544"/>
          </a:xfrm>
          <a:prstGeom prst="rect">
            <a:avLst/>
          </a:prstGeom>
          <a:noFill/>
        </p:spPr>
        <p:txBody>
          <a:bodyPr wrap="square" rtlCol="0">
            <a:spAutoFit/>
          </a:bodyPr>
          <a:lstStyle/>
          <a:p>
            <a:pPr lvl="0"/>
            <a:r>
              <a:rPr lang="en-US" sz="2000" b="0" i="0" dirty="0">
                <a:solidFill>
                  <a:schemeClr val="accent2"/>
                </a:solidFill>
                <a:latin typeface="+mj-lt"/>
              </a:rPr>
              <a:t>POPULAR DESTINATIONS</a:t>
            </a:r>
          </a:p>
          <a:p>
            <a:pPr lvl="0"/>
            <a:endParaRPr lang="en-US" sz="1400" dirty="0"/>
          </a:p>
          <a:p>
            <a:pPr marL="285750" lvl="0" indent="-285750">
              <a:buFont typeface="Arial" panose="020B0604020202020204" pitchFamily="34" charset="0"/>
              <a:buChar char="•"/>
            </a:pPr>
            <a:r>
              <a:rPr lang="en-US" sz="1600" b="1" dirty="0"/>
              <a:t>Streeter Dr &amp; Grand Ave station </a:t>
            </a:r>
            <a:r>
              <a:rPr lang="en-US" sz="1600" dirty="0"/>
              <a:t>was the most visited by casual riders</a:t>
            </a:r>
          </a:p>
          <a:p>
            <a:pPr lvl="0"/>
            <a:endParaRPr lang="en-US" sz="1600" dirty="0"/>
          </a:p>
          <a:p>
            <a:pPr marL="285750" lvl="0" indent="-285750">
              <a:buFont typeface="Arial" panose="020B0604020202020204" pitchFamily="34" charset="0"/>
              <a:buChar char="•"/>
            </a:pPr>
            <a:r>
              <a:rPr lang="en-US" sz="1600" dirty="0"/>
              <a:t>Casual riders visited more tourist area that are close to Lake Michigan, Navy Pier, or </a:t>
            </a:r>
            <a:r>
              <a:rPr lang="en-US" sz="1600" dirty="0" err="1"/>
              <a:t>Millenial</a:t>
            </a:r>
            <a:r>
              <a:rPr lang="en-US" sz="1600" dirty="0"/>
              <a:t> Park</a:t>
            </a:r>
          </a:p>
          <a:p>
            <a:pPr marL="285750" lvl="0" indent="-285750">
              <a:buFont typeface="Arial" panose="020B0604020202020204" pitchFamily="34" charset="0"/>
              <a:buChar char="•"/>
            </a:pPr>
            <a:endParaRPr lang="en-US" sz="1600" dirty="0"/>
          </a:p>
          <a:p>
            <a:pPr marL="285750" lvl="0" indent="-285750">
              <a:buFont typeface="Arial" panose="020B0604020202020204" pitchFamily="34" charset="0"/>
              <a:buChar char="•"/>
            </a:pPr>
            <a:r>
              <a:rPr lang="en-US" sz="1600" b="0" i="0" dirty="0"/>
              <a:t>Most annual members seem to be locals </a:t>
            </a:r>
            <a:r>
              <a:rPr lang="en-US" sz="1600" dirty="0"/>
              <a:t>in Chicago</a:t>
            </a:r>
            <a:endParaRPr lang="en-US" sz="1600" b="0" i="0" dirty="0"/>
          </a:p>
        </p:txBody>
      </p:sp>
      <p:pic>
        <p:nvPicPr>
          <p:cNvPr id="5" name="Picture 4">
            <a:extLst>
              <a:ext uri="{FF2B5EF4-FFF2-40B4-BE49-F238E27FC236}">
                <a16:creationId xmlns:a16="http://schemas.microsoft.com/office/drawing/2014/main" id="{52C8AFA0-0E7F-BC3A-1F4E-8A174043F62B}"/>
              </a:ext>
            </a:extLst>
          </p:cNvPr>
          <p:cNvPicPr>
            <a:picLocks noChangeAspect="1"/>
          </p:cNvPicPr>
          <p:nvPr/>
        </p:nvPicPr>
        <p:blipFill>
          <a:blip r:embed="rId2"/>
          <a:stretch>
            <a:fillRect/>
          </a:stretch>
        </p:blipFill>
        <p:spPr>
          <a:xfrm>
            <a:off x="5011566" y="1657789"/>
            <a:ext cx="6988004" cy="4312597"/>
          </a:xfrm>
          <a:prstGeom prst="rect">
            <a:avLst/>
          </a:prstGeom>
        </p:spPr>
      </p:pic>
    </p:spTree>
    <p:extLst>
      <p:ext uri="{BB962C8B-B14F-4D97-AF65-F5344CB8AC3E}">
        <p14:creationId xmlns:p14="http://schemas.microsoft.com/office/powerpoint/2010/main" val="799096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2873358"/>
            <a:ext cx="11029616" cy="1111284"/>
          </a:xfrm>
        </p:spPr>
        <p:txBody>
          <a:bodyPr>
            <a:noAutofit/>
          </a:bodyPr>
          <a:lstStyle/>
          <a:p>
            <a:pPr algn="ctr"/>
            <a:r>
              <a:rPr lang="en-US" sz="6000" dirty="0"/>
              <a:t>CONCLUSION</a:t>
            </a:r>
            <a:br>
              <a:rPr lang="en-US" sz="6600" dirty="0"/>
            </a:br>
            <a:r>
              <a:rPr lang="en-US" sz="1600" dirty="0">
                <a:solidFill>
                  <a:schemeClr val="accent2"/>
                </a:solidFill>
                <a:latin typeface="+mn-lt"/>
              </a:rPr>
              <a:t>Summarizing the result and recommendation</a:t>
            </a:r>
            <a:endParaRPr lang="en-US" sz="6600" dirty="0">
              <a:solidFill>
                <a:schemeClr val="accent2"/>
              </a:solidFill>
              <a:latin typeface="+mn-lt"/>
            </a:endParaRPr>
          </a:p>
        </p:txBody>
      </p:sp>
    </p:spTree>
    <p:extLst>
      <p:ext uri="{BB962C8B-B14F-4D97-AF65-F5344CB8AC3E}">
        <p14:creationId xmlns:p14="http://schemas.microsoft.com/office/powerpoint/2010/main" val="2823319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359" y="600600"/>
            <a:ext cx="11029616" cy="564099"/>
          </a:xfrm>
        </p:spPr>
        <p:txBody>
          <a:bodyPr/>
          <a:lstStyle/>
          <a:p>
            <a:pPr algn="ctr"/>
            <a:r>
              <a:rPr lang="en-US" dirty="0"/>
              <a:t>conclusion</a:t>
            </a:r>
          </a:p>
        </p:txBody>
      </p:sp>
      <p:sp>
        <p:nvSpPr>
          <p:cNvPr id="3" name="TextBox 2">
            <a:extLst>
              <a:ext uri="{FF2B5EF4-FFF2-40B4-BE49-F238E27FC236}">
                <a16:creationId xmlns:a16="http://schemas.microsoft.com/office/drawing/2014/main" id="{988C6D9E-2B8C-9E5A-8D64-764837F911D2}"/>
              </a:ext>
            </a:extLst>
          </p:cNvPr>
          <p:cNvSpPr txBox="1"/>
          <p:nvPr/>
        </p:nvSpPr>
        <p:spPr>
          <a:xfrm>
            <a:off x="547740" y="2645430"/>
            <a:ext cx="3551370" cy="1292662"/>
          </a:xfrm>
          <a:prstGeom prst="rect">
            <a:avLst/>
          </a:prstGeom>
          <a:noFill/>
        </p:spPr>
        <p:txBody>
          <a:bodyPr wrap="square" rtlCol="0">
            <a:spAutoFit/>
          </a:bodyPr>
          <a:lstStyle/>
          <a:p>
            <a:pPr lvl="0" algn="ctr"/>
            <a:endParaRPr lang="en-US" sz="1400" dirty="0"/>
          </a:p>
          <a:p>
            <a:pPr lvl="0" algn="ctr"/>
            <a:r>
              <a:rPr lang="en-US" sz="1600" b="0" i="0" dirty="0"/>
              <a:t>Ther</a:t>
            </a:r>
            <a:r>
              <a:rPr lang="en-US" sz="1600" dirty="0"/>
              <a:t>e are differences in the pattern and usage between annual members and casual riders</a:t>
            </a:r>
          </a:p>
          <a:p>
            <a:pPr marL="285750" lvl="0" indent="-285750" algn="ctr">
              <a:buFont typeface="Arial" panose="020B0604020202020204" pitchFamily="34" charset="0"/>
              <a:buChar char="•"/>
            </a:pPr>
            <a:endParaRPr lang="en-US" sz="1600" b="0" i="0" dirty="0"/>
          </a:p>
        </p:txBody>
      </p:sp>
      <p:sp>
        <p:nvSpPr>
          <p:cNvPr id="5" name="Oval 4">
            <a:extLst>
              <a:ext uri="{FF2B5EF4-FFF2-40B4-BE49-F238E27FC236}">
                <a16:creationId xmlns:a16="http://schemas.microsoft.com/office/drawing/2014/main" id="{7FC34471-B3D9-FCBD-043B-76FD6CAE90DF}"/>
              </a:ext>
            </a:extLst>
          </p:cNvPr>
          <p:cNvSpPr/>
          <p:nvPr/>
        </p:nvSpPr>
        <p:spPr>
          <a:xfrm>
            <a:off x="1646590" y="1273830"/>
            <a:ext cx="1353671" cy="13716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1</a:t>
            </a:r>
          </a:p>
        </p:txBody>
      </p:sp>
      <p:sp>
        <p:nvSpPr>
          <p:cNvPr id="7" name="Oval 6">
            <a:extLst>
              <a:ext uri="{FF2B5EF4-FFF2-40B4-BE49-F238E27FC236}">
                <a16:creationId xmlns:a16="http://schemas.microsoft.com/office/drawing/2014/main" id="{E4F65F4B-7825-BD71-3F5C-F40218201C0E}"/>
              </a:ext>
            </a:extLst>
          </p:cNvPr>
          <p:cNvSpPr/>
          <p:nvPr/>
        </p:nvSpPr>
        <p:spPr>
          <a:xfrm>
            <a:off x="5419164" y="1273830"/>
            <a:ext cx="1353671" cy="13716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2</a:t>
            </a:r>
          </a:p>
        </p:txBody>
      </p:sp>
      <p:sp>
        <p:nvSpPr>
          <p:cNvPr id="9" name="Oval 8">
            <a:extLst>
              <a:ext uri="{FF2B5EF4-FFF2-40B4-BE49-F238E27FC236}">
                <a16:creationId xmlns:a16="http://schemas.microsoft.com/office/drawing/2014/main" id="{0FEFAE18-DA5F-BFA0-9989-CD0F9529CBF2}"/>
              </a:ext>
            </a:extLst>
          </p:cNvPr>
          <p:cNvSpPr/>
          <p:nvPr/>
        </p:nvSpPr>
        <p:spPr>
          <a:xfrm>
            <a:off x="9191738" y="1273830"/>
            <a:ext cx="1353671" cy="13716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3</a:t>
            </a:r>
          </a:p>
        </p:txBody>
      </p:sp>
      <p:sp>
        <p:nvSpPr>
          <p:cNvPr id="10" name="TextBox 9">
            <a:extLst>
              <a:ext uri="{FF2B5EF4-FFF2-40B4-BE49-F238E27FC236}">
                <a16:creationId xmlns:a16="http://schemas.microsoft.com/office/drawing/2014/main" id="{72DF654D-C1D3-3C7B-0C13-277FACE98AAA}"/>
              </a:ext>
            </a:extLst>
          </p:cNvPr>
          <p:cNvSpPr txBox="1"/>
          <p:nvPr/>
        </p:nvSpPr>
        <p:spPr>
          <a:xfrm>
            <a:off x="4320314" y="2645430"/>
            <a:ext cx="3551370" cy="1046440"/>
          </a:xfrm>
          <a:prstGeom prst="rect">
            <a:avLst/>
          </a:prstGeom>
          <a:noFill/>
        </p:spPr>
        <p:txBody>
          <a:bodyPr wrap="square" rtlCol="0">
            <a:spAutoFit/>
          </a:bodyPr>
          <a:lstStyle/>
          <a:p>
            <a:pPr lvl="0" algn="ctr"/>
            <a:endParaRPr lang="en-US" sz="1400" dirty="0"/>
          </a:p>
          <a:p>
            <a:pPr lvl="0" algn="ctr"/>
            <a:r>
              <a:rPr lang="en-US" sz="1600" b="0" i="0" dirty="0"/>
              <a:t>Casual riders use rides longer than annual members</a:t>
            </a:r>
            <a:endParaRPr lang="en-US" sz="1600" dirty="0"/>
          </a:p>
          <a:p>
            <a:pPr marL="285750" lvl="0" indent="-285750" algn="ctr">
              <a:buFont typeface="Arial" panose="020B0604020202020204" pitchFamily="34" charset="0"/>
              <a:buChar char="•"/>
            </a:pPr>
            <a:endParaRPr lang="en-US" sz="1600" b="0" i="0" dirty="0"/>
          </a:p>
        </p:txBody>
      </p:sp>
      <p:sp>
        <p:nvSpPr>
          <p:cNvPr id="11" name="TextBox 10">
            <a:extLst>
              <a:ext uri="{FF2B5EF4-FFF2-40B4-BE49-F238E27FC236}">
                <a16:creationId xmlns:a16="http://schemas.microsoft.com/office/drawing/2014/main" id="{330CE5CB-4F0A-1A78-1A9C-52A34915BEC8}"/>
              </a:ext>
            </a:extLst>
          </p:cNvPr>
          <p:cNvSpPr txBox="1"/>
          <p:nvPr/>
        </p:nvSpPr>
        <p:spPr>
          <a:xfrm>
            <a:off x="8092890" y="2645430"/>
            <a:ext cx="3551370" cy="1046440"/>
          </a:xfrm>
          <a:prstGeom prst="rect">
            <a:avLst/>
          </a:prstGeom>
          <a:noFill/>
        </p:spPr>
        <p:txBody>
          <a:bodyPr wrap="square" rtlCol="0">
            <a:spAutoFit/>
          </a:bodyPr>
          <a:lstStyle/>
          <a:p>
            <a:pPr lvl="0" algn="ctr"/>
            <a:endParaRPr lang="en-US" sz="1400" dirty="0"/>
          </a:p>
          <a:p>
            <a:pPr lvl="0" algn="ctr"/>
            <a:r>
              <a:rPr lang="en-US" sz="1600" b="0" i="0" dirty="0"/>
              <a:t>Season change impacted the number of casual riders</a:t>
            </a:r>
            <a:endParaRPr lang="en-US" sz="1600" dirty="0"/>
          </a:p>
          <a:p>
            <a:pPr marL="285750" lvl="0" indent="-285750" algn="ctr">
              <a:buFont typeface="Arial" panose="020B0604020202020204" pitchFamily="34" charset="0"/>
              <a:buChar char="•"/>
            </a:pPr>
            <a:endParaRPr lang="en-US" sz="1600" b="0" i="0" dirty="0"/>
          </a:p>
        </p:txBody>
      </p:sp>
      <p:sp>
        <p:nvSpPr>
          <p:cNvPr id="12" name="TextBox 11">
            <a:extLst>
              <a:ext uri="{FF2B5EF4-FFF2-40B4-BE49-F238E27FC236}">
                <a16:creationId xmlns:a16="http://schemas.microsoft.com/office/drawing/2014/main" id="{F433ED0F-B15A-A044-ACDF-2C1CE5785473}"/>
              </a:ext>
            </a:extLst>
          </p:cNvPr>
          <p:cNvSpPr txBox="1"/>
          <p:nvPr/>
        </p:nvSpPr>
        <p:spPr>
          <a:xfrm>
            <a:off x="2434026" y="5309692"/>
            <a:ext cx="3551370" cy="1046440"/>
          </a:xfrm>
          <a:prstGeom prst="rect">
            <a:avLst/>
          </a:prstGeom>
          <a:noFill/>
        </p:spPr>
        <p:txBody>
          <a:bodyPr wrap="square" rtlCol="0">
            <a:spAutoFit/>
          </a:bodyPr>
          <a:lstStyle/>
          <a:p>
            <a:pPr lvl="0" algn="ctr"/>
            <a:endParaRPr lang="en-US" sz="1400" dirty="0"/>
          </a:p>
          <a:p>
            <a:pPr lvl="0" algn="ctr"/>
            <a:r>
              <a:rPr lang="en-US" sz="1600" b="0" i="0" dirty="0"/>
              <a:t>Most annual members use bikes to travel during working hours</a:t>
            </a:r>
            <a:endParaRPr lang="en-US" sz="1600" dirty="0"/>
          </a:p>
          <a:p>
            <a:pPr marL="285750" lvl="0" indent="-285750" algn="ctr">
              <a:buFont typeface="Arial" panose="020B0604020202020204" pitchFamily="34" charset="0"/>
              <a:buChar char="•"/>
            </a:pPr>
            <a:endParaRPr lang="en-US" sz="1600" b="0" i="0" dirty="0"/>
          </a:p>
        </p:txBody>
      </p:sp>
      <p:sp>
        <p:nvSpPr>
          <p:cNvPr id="13" name="Oval 12">
            <a:extLst>
              <a:ext uri="{FF2B5EF4-FFF2-40B4-BE49-F238E27FC236}">
                <a16:creationId xmlns:a16="http://schemas.microsoft.com/office/drawing/2014/main" id="{BBBDDBFA-0455-4C95-CD16-2D7BF3F69676}"/>
              </a:ext>
            </a:extLst>
          </p:cNvPr>
          <p:cNvSpPr/>
          <p:nvPr/>
        </p:nvSpPr>
        <p:spPr>
          <a:xfrm>
            <a:off x="3532876" y="3938092"/>
            <a:ext cx="1353671" cy="13716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4</a:t>
            </a:r>
          </a:p>
        </p:txBody>
      </p:sp>
      <p:sp>
        <p:nvSpPr>
          <p:cNvPr id="14" name="TextBox 13">
            <a:extLst>
              <a:ext uri="{FF2B5EF4-FFF2-40B4-BE49-F238E27FC236}">
                <a16:creationId xmlns:a16="http://schemas.microsoft.com/office/drawing/2014/main" id="{F75A8A16-21DA-D3AB-EFB0-BF9BAC7E7D20}"/>
              </a:ext>
            </a:extLst>
          </p:cNvPr>
          <p:cNvSpPr txBox="1"/>
          <p:nvPr/>
        </p:nvSpPr>
        <p:spPr>
          <a:xfrm>
            <a:off x="6206606" y="5309692"/>
            <a:ext cx="3551368" cy="1538883"/>
          </a:xfrm>
          <a:prstGeom prst="rect">
            <a:avLst/>
          </a:prstGeom>
          <a:noFill/>
        </p:spPr>
        <p:txBody>
          <a:bodyPr wrap="square" rtlCol="0">
            <a:spAutoFit/>
          </a:bodyPr>
          <a:lstStyle/>
          <a:p>
            <a:pPr lvl="0" algn="ctr"/>
            <a:endParaRPr lang="en-US" sz="1400" dirty="0"/>
          </a:p>
          <a:p>
            <a:pPr lvl="0" algn="ctr"/>
            <a:r>
              <a:rPr lang="en-US" sz="1600" dirty="0"/>
              <a:t>Based on the findings, annual members seem to be locals in Chicago and casual members are seasonal visitors/tourists</a:t>
            </a:r>
          </a:p>
          <a:p>
            <a:pPr marL="285750" lvl="0" indent="-285750" algn="ctr">
              <a:buFont typeface="Arial" panose="020B0604020202020204" pitchFamily="34" charset="0"/>
              <a:buChar char="•"/>
            </a:pPr>
            <a:endParaRPr lang="en-US" sz="1600" b="0" i="0" dirty="0"/>
          </a:p>
        </p:txBody>
      </p:sp>
      <p:sp>
        <p:nvSpPr>
          <p:cNvPr id="15" name="Oval 14">
            <a:extLst>
              <a:ext uri="{FF2B5EF4-FFF2-40B4-BE49-F238E27FC236}">
                <a16:creationId xmlns:a16="http://schemas.microsoft.com/office/drawing/2014/main" id="{158B5B3D-B649-DB50-D7D6-C06D30F21423}"/>
              </a:ext>
            </a:extLst>
          </p:cNvPr>
          <p:cNvSpPr/>
          <p:nvPr/>
        </p:nvSpPr>
        <p:spPr>
          <a:xfrm>
            <a:off x="7305456" y="3938092"/>
            <a:ext cx="1353671" cy="1371600"/>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rPr>
              <a:t>5</a:t>
            </a:r>
          </a:p>
        </p:txBody>
      </p:sp>
    </p:spTree>
    <p:extLst>
      <p:ext uri="{BB962C8B-B14F-4D97-AF65-F5344CB8AC3E}">
        <p14:creationId xmlns:p14="http://schemas.microsoft.com/office/powerpoint/2010/main" val="1091932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359" y="600600"/>
            <a:ext cx="11029616" cy="564099"/>
          </a:xfrm>
        </p:spPr>
        <p:txBody>
          <a:bodyPr/>
          <a:lstStyle/>
          <a:p>
            <a:pPr algn="ctr"/>
            <a:r>
              <a:rPr lang="en-US" dirty="0"/>
              <a:t>CONCLUSION</a:t>
            </a:r>
          </a:p>
        </p:txBody>
      </p:sp>
      <p:sp>
        <p:nvSpPr>
          <p:cNvPr id="3" name="TextBox 2">
            <a:extLst>
              <a:ext uri="{FF2B5EF4-FFF2-40B4-BE49-F238E27FC236}">
                <a16:creationId xmlns:a16="http://schemas.microsoft.com/office/drawing/2014/main" id="{988C6D9E-2B8C-9E5A-8D64-764837F911D2}"/>
              </a:ext>
            </a:extLst>
          </p:cNvPr>
          <p:cNvSpPr txBox="1"/>
          <p:nvPr/>
        </p:nvSpPr>
        <p:spPr>
          <a:xfrm>
            <a:off x="2604247" y="1486863"/>
            <a:ext cx="6983506" cy="4770537"/>
          </a:xfrm>
          <a:prstGeom prst="rect">
            <a:avLst/>
          </a:prstGeom>
          <a:noFill/>
        </p:spPr>
        <p:txBody>
          <a:bodyPr wrap="square" rtlCol="0">
            <a:spAutoFit/>
          </a:bodyPr>
          <a:lstStyle/>
          <a:p>
            <a:pPr lvl="0"/>
            <a:r>
              <a:rPr lang="en-US" sz="2000" dirty="0">
                <a:latin typeface="+mj-lt"/>
              </a:rPr>
              <a:t>RECOMMENDATION</a:t>
            </a:r>
            <a:endParaRPr lang="en-US" sz="2000" b="0" i="0" dirty="0">
              <a:latin typeface="+mj-lt"/>
            </a:endParaRPr>
          </a:p>
          <a:p>
            <a:pPr lvl="0"/>
            <a:endParaRPr lang="en-US" sz="1400" dirty="0"/>
          </a:p>
          <a:p>
            <a:pPr algn="l">
              <a:buFont typeface="+mj-lt"/>
              <a:buAutoNum type="arabicPeriod"/>
            </a:pPr>
            <a:r>
              <a:rPr lang="en-US" b="0" i="0" dirty="0">
                <a:solidFill>
                  <a:srgbClr val="24292F"/>
                </a:solidFill>
                <a:effectLst/>
                <a:latin typeface="-apple-system"/>
              </a:rPr>
              <a:t>Create notifications/email reminders for casual riders to understand the benefits of being annual members. A new membership promotion might help to make casual riders be interested in signing in as annual members.</a:t>
            </a:r>
          </a:p>
          <a:p>
            <a:pPr algn="l">
              <a:buFont typeface="+mj-lt"/>
              <a:buAutoNum type="arabicPeriod"/>
            </a:pPr>
            <a:endParaRPr lang="en-US" dirty="0">
              <a:solidFill>
                <a:srgbClr val="24292F"/>
              </a:solidFill>
              <a:latin typeface="-apple-system"/>
            </a:endParaRPr>
          </a:p>
          <a:p>
            <a:pPr>
              <a:buFont typeface="+mj-lt"/>
              <a:buAutoNum type="arabicPeriod"/>
            </a:pPr>
            <a:r>
              <a:rPr lang="en-US" b="0" i="0" dirty="0">
                <a:solidFill>
                  <a:srgbClr val="24292F"/>
                </a:solidFill>
                <a:effectLst/>
                <a:latin typeface="-apple-system"/>
              </a:rPr>
              <a:t>Digital campaign that show testimonies about how being an annual member is more beneficial than casual rider. Digital advertisement during the high season can also be targeted for casual riders or tourists that prefer to go to popular destinations in Chicago.</a:t>
            </a:r>
          </a:p>
          <a:p>
            <a:pPr algn="l">
              <a:buFont typeface="+mj-lt"/>
              <a:buAutoNum type="arabicPeriod"/>
            </a:pPr>
            <a:endParaRPr lang="en-US" b="0" i="0" dirty="0">
              <a:solidFill>
                <a:srgbClr val="24292F"/>
              </a:solidFill>
              <a:effectLst/>
              <a:latin typeface="-apple-system"/>
            </a:endParaRPr>
          </a:p>
          <a:p>
            <a:pPr>
              <a:buFont typeface="+mj-lt"/>
              <a:buAutoNum type="arabicPeriod"/>
            </a:pPr>
            <a:r>
              <a:rPr lang="en-US" b="0" i="0" dirty="0">
                <a:solidFill>
                  <a:srgbClr val="24292F"/>
                </a:solidFill>
                <a:effectLst/>
                <a:latin typeface="-apple-system"/>
              </a:rPr>
              <a:t>Adding a reward system to the annual membership. By visiting certain stations or tourist spot, annual members can get points that can be exchanged for gifts or foods. This system might help bring casual riders to become annual members to gain interesting rewards.</a:t>
            </a:r>
          </a:p>
          <a:p>
            <a:pPr lvl="0"/>
            <a:endParaRPr lang="en-US" dirty="0"/>
          </a:p>
        </p:txBody>
      </p:sp>
    </p:spTree>
    <p:extLst>
      <p:ext uri="{BB962C8B-B14F-4D97-AF65-F5344CB8AC3E}">
        <p14:creationId xmlns:p14="http://schemas.microsoft.com/office/powerpoint/2010/main" val="2577921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2873358"/>
            <a:ext cx="11029616" cy="1111284"/>
          </a:xfrm>
        </p:spPr>
        <p:txBody>
          <a:bodyPr>
            <a:noAutofit/>
          </a:bodyPr>
          <a:lstStyle/>
          <a:p>
            <a:pPr algn="ctr"/>
            <a:r>
              <a:rPr lang="en-US" sz="6000" dirty="0"/>
              <a:t>THANK YOU</a:t>
            </a:r>
            <a:endParaRPr lang="en-US" sz="6600" dirty="0">
              <a:solidFill>
                <a:schemeClr val="accent2"/>
              </a:solidFill>
              <a:latin typeface="+mn-lt"/>
            </a:endParaRPr>
          </a:p>
        </p:txBody>
      </p:sp>
    </p:spTree>
    <p:extLst>
      <p:ext uri="{BB962C8B-B14F-4D97-AF65-F5344CB8AC3E}">
        <p14:creationId xmlns:p14="http://schemas.microsoft.com/office/powerpoint/2010/main" val="2725194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359" y="600600"/>
            <a:ext cx="11029616" cy="564099"/>
          </a:xfrm>
        </p:spPr>
        <p:txBody>
          <a:bodyPr/>
          <a:lstStyle/>
          <a:p>
            <a:pPr algn="ctr"/>
            <a:r>
              <a:rPr lang="en-US" dirty="0"/>
              <a:t>Table of content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684296090"/>
              </p:ext>
            </p:extLst>
          </p:nvPr>
        </p:nvGraphicFramePr>
        <p:xfrm>
          <a:off x="581025" y="1612106"/>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2873358"/>
            <a:ext cx="11029616" cy="1111284"/>
          </a:xfrm>
        </p:spPr>
        <p:txBody>
          <a:bodyPr>
            <a:noAutofit/>
          </a:bodyPr>
          <a:lstStyle/>
          <a:p>
            <a:pPr algn="ctr"/>
            <a:r>
              <a:rPr lang="en-US" sz="6000" dirty="0"/>
              <a:t>Context</a:t>
            </a:r>
            <a:br>
              <a:rPr lang="en-US" sz="6600" dirty="0"/>
            </a:br>
            <a:r>
              <a:rPr lang="en-US" sz="1600" dirty="0">
                <a:solidFill>
                  <a:schemeClr val="accent2"/>
                </a:solidFill>
                <a:latin typeface="+mn-lt"/>
              </a:rPr>
              <a:t>Background and objective of the project</a:t>
            </a:r>
            <a:endParaRPr lang="en-US" sz="6600" dirty="0">
              <a:solidFill>
                <a:schemeClr val="accent2"/>
              </a:solidFill>
              <a:latin typeface="+mn-lt"/>
            </a:endParaRPr>
          </a:p>
        </p:txBody>
      </p:sp>
    </p:spTree>
    <p:extLst>
      <p:ext uri="{BB962C8B-B14F-4D97-AF65-F5344CB8AC3E}">
        <p14:creationId xmlns:p14="http://schemas.microsoft.com/office/powerpoint/2010/main" val="3232100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359" y="600600"/>
            <a:ext cx="11029616" cy="564099"/>
          </a:xfrm>
        </p:spPr>
        <p:txBody>
          <a:bodyPr/>
          <a:lstStyle/>
          <a:p>
            <a:pPr algn="ctr"/>
            <a:r>
              <a:rPr lang="en-US" dirty="0"/>
              <a:t>context</a:t>
            </a:r>
          </a:p>
        </p:txBody>
      </p:sp>
      <p:sp>
        <p:nvSpPr>
          <p:cNvPr id="3" name="TextBox 2">
            <a:extLst>
              <a:ext uri="{FF2B5EF4-FFF2-40B4-BE49-F238E27FC236}">
                <a16:creationId xmlns:a16="http://schemas.microsoft.com/office/drawing/2014/main" id="{988C6D9E-2B8C-9E5A-8D64-764837F911D2}"/>
              </a:ext>
            </a:extLst>
          </p:cNvPr>
          <p:cNvSpPr txBox="1"/>
          <p:nvPr/>
        </p:nvSpPr>
        <p:spPr>
          <a:xfrm>
            <a:off x="2604247" y="1982450"/>
            <a:ext cx="6983506" cy="2893100"/>
          </a:xfrm>
          <a:prstGeom prst="rect">
            <a:avLst/>
          </a:prstGeom>
          <a:noFill/>
        </p:spPr>
        <p:txBody>
          <a:bodyPr wrap="square" rtlCol="0">
            <a:spAutoFit/>
          </a:bodyPr>
          <a:lstStyle/>
          <a:p>
            <a:pPr lvl="0"/>
            <a:r>
              <a:rPr lang="en-US" sz="2000" b="0" i="0" dirty="0">
                <a:latin typeface="+mj-lt"/>
              </a:rPr>
              <a:t>ABOUT THE COMPANY</a:t>
            </a:r>
          </a:p>
          <a:p>
            <a:pPr lvl="0"/>
            <a:endParaRPr lang="en-US" sz="1400" dirty="0"/>
          </a:p>
          <a:p>
            <a:pPr lvl="0"/>
            <a:r>
              <a:rPr lang="en-US" b="0" i="0" dirty="0" err="1"/>
              <a:t>Cyclistic</a:t>
            </a:r>
            <a:r>
              <a:rPr lang="en-US" b="0" i="0" dirty="0"/>
              <a:t> bike-share is a sharing service company based in Chicago. The </a:t>
            </a:r>
            <a:r>
              <a:rPr lang="en-US" b="0" i="0" dirty="0" err="1"/>
              <a:t>Cyclistic</a:t>
            </a:r>
            <a:r>
              <a:rPr lang="en-US" b="0" i="0" dirty="0"/>
              <a:t> team have recently concluded that annual memberships are more profitable than casual riders. </a:t>
            </a:r>
          </a:p>
          <a:p>
            <a:pPr lvl="0"/>
            <a:endParaRPr lang="en-US" dirty="0"/>
          </a:p>
          <a:p>
            <a:pPr lvl="0"/>
            <a:r>
              <a:rPr lang="en-US" b="0" i="0" dirty="0"/>
              <a:t>Lily Moreno, the director of marketing, believes that maximizing the number of annual members will be key to future growth. </a:t>
            </a:r>
            <a:r>
              <a:rPr lang="en-US" dirty="0"/>
              <a:t>Moreno has set a clear goal: Design marketing strategies aimed at converting casual riders into annual members.</a:t>
            </a:r>
          </a:p>
        </p:txBody>
      </p:sp>
    </p:spTree>
    <p:extLst>
      <p:ext uri="{BB962C8B-B14F-4D97-AF65-F5344CB8AC3E}">
        <p14:creationId xmlns:p14="http://schemas.microsoft.com/office/powerpoint/2010/main" val="633907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359" y="600600"/>
            <a:ext cx="11029616" cy="564099"/>
          </a:xfrm>
        </p:spPr>
        <p:txBody>
          <a:bodyPr/>
          <a:lstStyle/>
          <a:p>
            <a:pPr algn="ctr"/>
            <a:r>
              <a:rPr lang="en-US" dirty="0"/>
              <a:t>context</a:t>
            </a:r>
          </a:p>
        </p:txBody>
      </p:sp>
      <p:sp>
        <p:nvSpPr>
          <p:cNvPr id="3" name="TextBox 2">
            <a:extLst>
              <a:ext uri="{FF2B5EF4-FFF2-40B4-BE49-F238E27FC236}">
                <a16:creationId xmlns:a16="http://schemas.microsoft.com/office/drawing/2014/main" id="{988C6D9E-2B8C-9E5A-8D64-764837F911D2}"/>
              </a:ext>
            </a:extLst>
          </p:cNvPr>
          <p:cNvSpPr txBox="1"/>
          <p:nvPr/>
        </p:nvSpPr>
        <p:spPr>
          <a:xfrm>
            <a:off x="2293844" y="2905780"/>
            <a:ext cx="7604312" cy="1046440"/>
          </a:xfrm>
          <a:prstGeom prst="rect">
            <a:avLst/>
          </a:prstGeom>
          <a:noFill/>
        </p:spPr>
        <p:txBody>
          <a:bodyPr wrap="square" rtlCol="0">
            <a:spAutoFit/>
          </a:bodyPr>
          <a:lstStyle/>
          <a:p>
            <a:pPr lvl="0"/>
            <a:r>
              <a:rPr lang="en-US" sz="2400" b="0" i="0" dirty="0">
                <a:latin typeface="+mj-lt"/>
              </a:rPr>
              <a:t>OBJECTIVE</a:t>
            </a:r>
          </a:p>
          <a:p>
            <a:pPr lvl="0"/>
            <a:endParaRPr lang="en-US" sz="1400" dirty="0"/>
          </a:p>
          <a:p>
            <a:pPr lvl="0"/>
            <a:r>
              <a:rPr lang="en-US" sz="2400" dirty="0"/>
              <a:t>Identify how do </a:t>
            </a:r>
            <a:r>
              <a:rPr lang="en-US" sz="2400" dirty="0">
                <a:solidFill>
                  <a:schemeClr val="accent2"/>
                </a:solidFill>
              </a:rPr>
              <a:t>annual members </a:t>
            </a:r>
            <a:r>
              <a:rPr lang="en-US" sz="2400" dirty="0"/>
              <a:t>and </a:t>
            </a:r>
            <a:r>
              <a:rPr lang="en-US" sz="2400" dirty="0">
                <a:solidFill>
                  <a:schemeClr val="accent1"/>
                </a:solidFill>
              </a:rPr>
              <a:t>casual riders </a:t>
            </a:r>
            <a:r>
              <a:rPr lang="en-US" sz="2400" dirty="0"/>
              <a:t>differ?</a:t>
            </a:r>
          </a:p>
        </p:txBody>
      </p:sp>
    </p:spTree>
    <p:extLst>
      <p:ext uri="{BB962C8B-B14F-4D97-AF65-F5344CB8AC3E}">
        <p14:creationId xmlns:p14="http://schemas.microsoft.com/office/powerpoint/2010/main" val="3087153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2873358"/>
            <a:ext cx="11029616" cy="1111284"/>
          </a:xfrm>
        </p:spPr>
        <p:txBody>
          <a:bodyPr>
            <a:noAutofit/>
          </a:bodyPr>
          <a:lstStyle/>
          <a:p>
            <a:pPr algn="ctr"/>
            <a:r>
              <a:rPr lang="en-US" sz="6000" dirty="0"/>
              <a:t>What the data tells us</a:t>
            </a:r>
            <a:br>
              <a:rPr lang="en-US" sz="6600" dirty="0"/>
            </a:br>
            <a:r>
              <a:rPr lang="en-US" sz="1600" dirty="0">
                <a:solidFill>
                  <a:schemeClr val="accent2"/>
                </a:solidFill>
                <a:latin typeface="+mn-lt"/>
              </a:rPr>
              <a:t>the findings of the data</a:t>
            </a:r>
            <a:endParaRPr lang="en-US" sz="6600" dirty="0">
              <a:solidFill>
                <a:schemeClr val="accent2"/>
              </a:solidFill>
              <a:latin typeface="+mn-lt"/>
            </a:endParaRPr>
          </a:p>
        </p:txBody>
      </p:sp>
    </p:spTree>
    <p:extLst>
      <p:ext uri="{BB962C8B-B14F-4D97-AF65-F5344CB8AC3E}">
        <p14:creationId xmlns:p14="http://schemas.microsoft.com/office/powerpoint/2010/main" val="1317908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359" y="600600"/>
            <a:ext cx="11029616" cy="564099"/>
          </a:xfrm>
        </p:spPr>
        <p:txBody>
          <a:bodyPr/>
          <a:lstStyle/>
          <a:p>
            <a:pPr algn="ctr"/>
            <a:r>
              <a:rPr lang="en-US" dirty="0"/>
              <a:t>What the data tells us</a:t>
            </a:r>
          </a:p>
        </p:txBody>
      </p:sp>
      <p:sp>
        <p:nvSpPr>
          <p:cNvPr id="3" name="TextBox 2">
            <a:extLst>
              <a:ext uri="{FF2B5EF4-FFF2-40B4-BE49-F238E27FC236}">
                <a16:creationId xmlns:a16="http://schemas.microsoft.com/office/drawing/2014/main" id="{988C6D9E-2B8C-9E5A-8D64-764837F911D2}"/>
              </a:ext>
            </a:extLst>
          </p:cNvPr>
          <p:cNvSpPr txBox="1"/>
          <p:nvPr/>
        </p:nvSpPr>
        <p:spPr>
          <a:xfrm>
            <a:off x="581359" y="2305614"/>
            <a:ext cx="4316506" cy="3077766"/>
          </a:xfrm>
          <a:prstGeom prst="rect">
            <a:avLst/>
          </a:prstGeom>
          <a:noFill/>
        </p:spPr>
        <p:txBody>
          <a:bodyPr wrap="square" rtlCol="0">
            <a:spAutoFit/>
          </a:bodyPr>
          <a:lstStyle/>
          <a:p>
            <a:pPr lvl="0"/>
            <a:r>
              <a:rPr lang="en-US" sz="2000" dirty="0">
                <a:solidFill>
                  <a:schemeClr val="accent2"/>
                </a:solidFill>
                <a:latin typeface="+mj-lt"/>
              </a:rPr>
              <a:t>WEEKLY BIKE RIDES</a:t>
            </a:r>
            <a:endParaRPr lang="en-US" sz="2000" b="0" i="0" dirty="0">
              <a:solidFill>
                <a:schemeClr val="accent2"/>
              </a:solidFill>
              <a:latin typeface="+mj-lt"/>
            </a:endParaRPr>
          </a:p>
          <a:p>
            <a:pPr lvl="0"/>
            <a:endParaRPr lang="en-US" sz="1400" dirty="0"/>
          </a:p>
          <a:p>
            <a:pPr marL="285750" lvl="0" indent="-285750">
              <a:buFont typeface="Arial" panose="020B0604020202020204" pitchFamily="34" charset="0"/>
              <a:buChar char="•"/>
            </a:pPr>
            <a:r>
              <a:rPr lang="en-US" sz="1600" b="0" i="0" dirty="0"/>
              <a:t>There were more annual members during the weekdays than casual riders</a:t>
            </a:r>
          </a:p>
          <a:p>
            <a:pPr marL="285750" lvl="0" indent="-285750">
              <a:buFont typeface="Arial" panose="020B0604020202020204" pitchFamily="34" charset="0"/>
              <a:buChar char="•"/>
            </a:pPr>
            <a:endParaRPr lang="en-US" sz="1600" dirty="0"/>
          </a:p>
          <a:p>
            <a:pPr marL="285750" lvl="0" indent="-285750">
              <a:buFont typeface="Arial" panose="020B0604020202020204" pitchFamily="34" charset="0"/>
              <a:buChar char="•"/>
            </a:pPr>
            <a:r>
              <a:rPr lang="en-US" sz="1600" b="0" i="0" dirty="0"/>
              <a:t>The number of casual riders increased during the weekends</a:t>
            </a:r>
          </a:p>
          <a:p>
            <a:pPr marL="285750" lvl="0" indent="-285750">
              <a:buFont typeface="Arial" panose="020B0604020202020204" pitchFamily="34" charset="0"/>
              <a:buChar char="•"/>
            </a:pPr>
            <a:endParaRPr lang="en-US" sz="1600" dirty="0"/>
          </a:p>
          <a:p>
            <a:pPr marL="285750" lvl="0" indent="-285750">
              <a:buFont typeface="Arial" panose="020B0604020202020204" pitchFamily="34" charset="0"/>
              <a:buChar char="•"/>
            </a:pPr>
            <a:r>
              <a:rPr lang="en-US" sz="1600" b="0" i="0" dirty="0"/>
              <a:t>Overall there were more annual members than casual riders</a:t>
            </a:r>
          </a:p>
          <a:p>
            <a:pPr marL="285750" lvl="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sz="1600" b="0" i="0" dirty="0"/>
          </a:p>
        </p:txBody>
      </p:sp>
      <p:sp>
        <p:nvSpPr>
          <p:cNvPr id="6" name="TextBox 5">
            <a:extLst>
              <a:ext uri="{FF2B5EF4-FFF2-40B4-BE49-F238E27FC236}">
                <a16:creationId xmlns:a16="http://schemas.microsoft.com/office/drawing/2014/main" id="{3C3D5295-9539-7C66-E76C-7B0A32FF4427}"/>
              </a:ext>
            </a:extLst>
          </p:cNvPr>
          <p:cNvSpPr txBox="1"/>
          <p:nvPr/>
        </p:nvSpPr>
        <p:spPr>
          <a:xfrm>
            <a:off x="8776446" y="6011179"/>
            <a:ext cx="4473388" cy="246221"/>
          </a:xfrm>
          <a:prstGeom prst="rect">
            <a:avLst/>
          </a:prstGeom>
          <a:noFill/>
        </p:spPr>
        <p:txBody>
          <a:bodyPr wrap="square" rtlCol="0">
            <a:spAutoFit/>
          </a:bodyPr>
          <a:lstStyle/>
          <a:p>
            <a:pPr lvl="0"/>
            <a:r>
              <a:rPr lang="en-US" sz="1000" b="0" i="0" dirty="0"/>
              <a:t>The data shown is from January – December 2022</a:t>
            </a:r>
            <a:endParaRPr lang="en-US" sz="1000" dirty="0"/>
          </a:p>
        </p:txBody>
      </p:sp>
      <p:pic>
        <p:nvPicPr>
          <p:cNvPr id="8" name="Picture 7">
            <a:extLst>
              <a:ext uri="{FF2B5EF4-FFF2-40B4-BE49-F238E27FC236}">
                <a16:creationId xmlns:a16="http://schemas.microsoft.com/office/drawing/2014/main" id="{7DBEDD93-AC55-AE2F-B01A-0E0C1356490C}"/>
              </a:ext>
            </a:extLst>
          </p:cNvPr>
          <p:cNvPicPr>
            <a:picLocks noChangeAspect="1"/>
          </p:cNvPicPr>
          <p:nvPr/>
        </p:nvPicPr>
        <p:blipFill>
          <a:blip r:embed="rId2"/>
          <a:stretch>
            <a:fillRect/>
          </a:stretch>
        </p:blipFill>
        <p:spPr>
          <a:xfrm>
            <a:off x="4953781" y="1652537"/>
            <a:ext cx="7103574" cy="4383920"/>
          </a:xfrm>
          <a:prstGeom prst="rect">
            <a:avLst/>
          </a:prstGeom>
        </p:spPr>
      </p:pic>
    </p:spTree>
    <p:extLst>
      <p:ext uri="{BB962C8B-B14F-4D97-AF65-F5344CB8AC3E}">
        <p14:creationId xmlns:p14="http://schemas.microsoft.com/office/powerpoint/2010/main" val="3994920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359" y="600600"/>
            <a:ext cx="11029616" cy="564099"/>
          </a:xfrm>
        </p:spPr>
        <p:txBody>
          <a:bodyPr/>
          <a:lstStyle/>
          <a:p>
            <a:pPr algn="ctr"/>
            <a:r>
              <a:rPr lang="en-US" dirty="0"/>
              <a:t>What the data tells us</a:t>
            </a:r>
          </a:p>
        </p:txBody>
      </p:sp>
      <p:sp>
        <p:nvSpPr>
          <p:cNvPr id="3" name="TextBox 2">
            <a:extLst>
              <a:ext uri="{FF2B5EF4-FFF2-40B4-BE49-F238E27FC236}">
                <a16:creationId xmlns:a16="http://schemas.microsoft.com/office/drawing/2014/main" id="{988C6D9E-2B8C-9E5A-8D64-764837F911D2}"/>
              </a:ext>
            </a:extLst>
          </p:cNvPr>
          <p:cNvSpPr txBox="1"/>
          <p:nvPr/>
        </p:nvSpPr>
        <p:spPr>
          <a:xfrm>
            <a:off x="581359" y="2259449"/>
            <a:ext cx="4316506" cy="2339102"/>
          </a:xfrm>
          <a:prstGeom prst="rect">
            <a:avLst/>
          </a:prstGeom>
          <a:noFill/>
        </p:spPr>
        <p:txBody>
          <a:bodyPr wrap="square" rtlCol="0">
            <a:spAutoFit/>
          </a:bodyPr>
          <a:lstStyle/>
          <a:p>
            <a:pPr lvl="0"/>
            <a:r>
              <a:rPr lang="en-US" sz="2000" dirty="0">
                <a:solidFill>
                  <a:schemeClr val="accent2"/>
                </a:solidFill>
                <a:latin typeface="+mj-lt"/>
              </a:rPr>
              <a:t>BIKE LENGTHS BY DAY OF WEEK</a:t>
            </a:r>
            <a:endParaRPr lang="en-US" sz="2000" b="0" i="0" dirty="0">
              <a:solidFill>
                <a:schemeClr val="accent2"/>
              </a:solidFill>
              <a:latin typeface="+mj-lt"/>
            </a:endParaRPr>
          </a:p>
          <a:p>
            <a:pPr lvl="0"/>
            <a:endParaRPr lang="en-US" sz="1400" dirty="0"/>
          </a:p>
          <a:p>
            <a:pPr marL="285750" lvl="0" indent="-285750">
              <a:buFont typeface="Arial" panose="020B0604020202020204" pitchFamily="34" charset="0"/>
              <a:buChar char="•"/>
            </a:pPr>
            <a:r>
              <a:rPr lang="en-US" sz="1600" dirty="0"/>
              <a:t>Casual riders rode longer distances than annual members with average of 30 minutes</a:t>
            </a:r>
          </a:p>
          <a:p>
            <a:pPr lvl="0"/>
            <a:endParaRPr lang="en-US" sz="1600" dirty="0"/>
          </a:p>
          <a:p>
            <a:pPr marL="285750" lvl="0" indent="-285750">
              <a:buFont typeface="Arial" panose="020B0604020202020204" pitchFamily="34" charset="0"/>
              <a:buChar char="•"/>
            </a:pPr>
            <a:r>
              <a:rPr lang="en-US" sz="1600" b="0" i="0" dirty="0"/>
              <a:t>Annual members recorded only 13 minutes in average</a:t>
            </a:r>
          </a:p>
          <a:p>
            <a:pPr marL="285750" lvl="0" indent="-285750">
              <a:buFont typeface="Arial" panose="020B0604020202020204" pitchFamily="34" charset="0"/>
              <a:buChar char="•"/>
            </a:pPr>
            <a:endParaRPr lang="en-US" sz="1600" dirty="0"/>
          </a:p>
          <a:p>
            <a:pPr marL="285750" lvl="0" indent="-285750">
              <a:buFont typeface="Arial" panose="020B0604020202020204" pitchFamily="34" charset="0"/>
              <a:buChar char="•"/>
            </a:pPr>
            <a:endParaRPr lang="en-US" sz="1600" b="0" i="0" dirty="0"/>
          </a:p>
        </p:txBody>
      </p:sp>
      <p:sp>
        <p:nvSpPr>
          <p:cNvPr id="6" name="TextBox 5">
            <a:extLst>
              <a:ext uri="{FF2B5EF4-FFF2-40B4-BE49-F238E27FC236}">
                <a16:creationId xmlns:a16="http://schemas.microsoft.com/office/drawing/2014/main" id="{3C3D5295-9539-7C66-E76C-7B0A32FF4427}"/>
              </a:ext>
            </a:extLst>
          </p:cNvPr>
          <p:cNvSpPr txBox="1"/>
          <p:nvPr/>
        </p:nvSpPr>
        <p:spPr>
          <a:xfrm>
            <a:off x="8776446" y="5970386"/>
            <a:ext cx="4473388" cy="246221"/>
          </a:xfrm>
          <a:prstGeom prst="rect">
            <a:avLst/>
          </a:prstGeom>
          <a:noFill/>
        </p:spPr>
        <p:txBody>
          <a:bodyPr wrap="square" rtlCol="0">
            <a:spAutoFit/>
          </a:bodyPr>
          <a:lstStyle/>
          <a:p>
            <a:pPr lvl="0"/>
            <a:r>
              <a:rPr lang="en-US" sz="1000" b="0" i="0" dirty="0"/>
              <a:t>The data shown is from January – December 2022</a:t>
            </a:r>
            <a:endParaRPr lang="en-US" sz="1000" dirty="0"/>
          </a:p>
        </p:txBody>
      </p:sp>
      <p:pic>
        <p:nvPicPr>
          <p:cNvPr id="11" name="Picture 10">
            <a:extLst>
              <a:ext uri="{FF2B5EF4-FFF2-40B4-BE49-F238E27FC236}">
                <a16:creationId xmlns:a16="http://schemas.microsoft.com/office/drawing/2014/main" id="{8B1365FB-1A87-A60E-CC9C-775F410C64D6}"/>
              </a:ext>
            </a:extLst>
          </p:cNvPr>
          <p:cNvPicPr>
            <a:picLocks noChangeAspect="1"/>
          </p:cNvPicPr>
          <p:nvPr/>
        </p:nvPicPr>
        <p:blipFill>
          <a:blip r:embed="rId2"/>
          <a:stretch>
            <a:fillRect/>
          </a:stretch>
        </p:blipFill>
        <p:spPr>
          <a:xfrm>
            <a:off x="5011566" y="1657789"/>
            <a:ext cx="6988004" cy="4312597"/>
          </a:xfrm>
          <a:prstGeom prst="rect">
            <a:avLst/>
          </a:prstGeom>
        </p:spPr>
      </p:pic>
    </p:spTree>
    <p:extLst>
      <p:ext uri="{BB962C8B-B14F-4D97-AF65-F5344CB8AC3E}">
        <p14:creationId xmlns:p14="http://schemas.microsoft.com/office/powerpoint/2010/main" val="1613549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359" y="600600"/>
            <a:ext cx="11029616" cy="564099"/>
          </a:xfrm>
        </p:spPr>
        <p:txBody>
          <a:bodyPr/>
          <a:lstStyle/>
          <a:p>
            <a:pPr algn="ctr"/>
            <a:r>
              <a:rPr lang="en-US" dirty="0"/>
              <a:t>What the data tells us</a:t>
            </a:r>
          </a:p>
        </p:txBody>
      </p:sp>
      <p:sp>
        <p:nvSpPr>
          <p:cNvPr id="6" name="TextBox 5">
            <a:extLst>
              <a:ext uri="{FF2B5EF4-FFF2-40B4-BE49-F238E27FC236}">
                <a16:creationId xmlns:a16="http://schemas.microsoft.com/office/drawing/2014/main" id="{3C3D5295-9539-7C66-E76C-7B0A32FF4427}"/>
              </a:ext>
            </a:extLst>
          </p:cNvPr>
          <p:cNvSpPr txBox="1"/>
          <p:nvPr/>
        </p:nvSpPr>
        <p:spPr>
          <a:xfrm>
            <a:off x="8776446" y="5970386"/>
            <a:ext cx="4473388" cy="246221"/>
          </a:xfrm>
          <a:prstGeom prst="rect">
            <a:avLst/>
          </a:prstGeom>
          <a:noFill/>
        </p:spPr>
        <p:txBody>
          <a:bodyPr wrap="square" rtlCol="0">
            <a:spAutoFit/>
          </a:bodyPr>
          <a:lstStyle/>
          <a:p>
            <a:pPr lvl="0"/>
            <a:r>
              <a:rPr lang="en-US" sz="1000" b="0" i="0" dirty="0"/>
              <a:t>The data shown is from January – December 2022</a:t>
            </a:r>
            <a:endParaRPr lang="en-US" sz="1000" dirty="0"/>
          </a:p>
        </p:txBody>
      </p:sp>
      <p:pic>
        <p:nvPicPr>
          <p:cNvPr id="5" name="Picture 4">
            <a:extLst>
              <a:ext uri="{FF2B5EF4-FFF2-40B4-BE49-F238E27FC236}">
                <a16:creationId xmlns:a16="http://schemas.microsoft.com/office/drawing/2014/main" id="{069AB397-01DA-6E1A-C213-418EA50FA528}"/>
              </a:ext>
            </a:extLst>
          </p:cNvPr>
          <p:cNvPicPr>
            <a:picLocks noChangeAspect="1"/>
          </p:cNvPicPr>
          <p:nvPr/>
        </p:nvPicPr>
        <p:blipFill>
          <a:blip r:embed="rId2"/>
          <a:stretch>
            <a:fillRect/>
          </a:stretch>
        </p:blipFill>
        <p:spPr>
          <a:xfrm>
            <a:off x="5011566" y="1657789"/>
            <a:ext cx="6988004" cy="4312597"/>
          </a:xfrm>
          <a:prstGeom prst="rect">
            <a:avLst/>
          </a:prstGeom>
        </p:spPr>
      </p:pic>
      <p:sp>
        <p:nvSpPr>
          <p:cNvPr id="8" name="TextBox 7">
            <a:extLst>
              <a:ext uri="{FF2B5EF4-FFF2-40B4-BE49-F238E27FC236}">
                <a16:creationId xmlns:a16="http://schemas.microsoft.com/office/drawing/2014/main" id="{D4CDD09F-8FC7-A03A-7E69-39C54A1083CC}"/>
              </a:ext>
            </a:extLst>
          </p:cNvPr>
          <p:cNvSpPr txBox="1"/>
          <p:nvPr/>
        </p:nvSpPr>
        <p:spPr>
          <a:xfrm>
            <a:off x="581359" y="2398315"/>
            <a:ext cx="4316506" cy="2831544"/>
          </a:xfrm>
          <a:prstGeom prst="rect">
            <a:avLst/>
          </a:prstGeom>
          <a:noFill/>
        </p:spPr>
        <p:txBody>
          <a:bodyPr wrap="square" rtlCol="0">
            <a:spAutoFit/>
          </a:bodyPr>
          <a:lstStyle/>
          <a:p>
            <a:pPr lvl="0"/>
            <a:r>
              <a:rPr lang="en-US" sz="2000" dirty="0">
                <a:solidFill>
                  <a:schemeClr val="accent2"/>
                </a:solidFill>
                <a:latin typeface="+mj-lt"/>
              </a:rPr>
              <a:t>MONTHLY BIKE RIDES</a:t>
            </a:r>
          </a:p>
          <a:p>
            <a:pPr lvl="0"/>
            <a:endParaRPr lang="en-US" sz="1400" dirty="0"/>
          </a:p>
          <a:p>
            <a:pPr marL="285750" lvl="0" indent="-285750">
              <a:buFont typeface="Arial" panose="020B0604020202020204" pitchFamily="34" charset="0"/>
              <a:buChar char="•"/>
            </a:pPr>
            <a:r>
              <a:rPr lang="en-US" sz="1600" dirty="0"/>
              <a:t>There were high number of rides during May until September 2022</a:t>
            </a:r>
          </a:p>
          <a:p>
            <a:pPr lvl="0"/>
            <a:endParaRPr lang="en-US" sz="1600" dirty="0"/>
          </a:p>
          <a:p>
            <a:pPr marL="285750" lvl="0" indent="-285750">
              <a:buFont typeface="Arial" panose="020B0604020202020204" pitchFamily="34" charset="0"/>
              <a:buChar char="•"/>
            </a:pPr>
            <a:r>
              <a:rPr lang="en-US" sz="1600" dirty="0"/>
              <a:t>January, February and December recorded the lowest number of casual riders</a:t>
            </a:r>
          </a:p>
          <a:p>
            <a:pPr marL="285750" lvl="0" indent="-285750">
              <a:buFont typeface="Arial" panose="020B0604020202020204" pitchFamily="34" charset="0"/>
              <a:buChar char="•"/>
            </a:pPr>
            <a:endParaRPr lang="en-US" sz="1600" dirty="0"/>
          </a:p>
          <a:p>
            <a:pPr marL="285750" lvl="0" indent="-285750">
              <a:buFont typeface="Arial" panose="020B0604020202020204" pitchFamily="34" charset="0"/>
              <a:buChar char="•"/>
            </a:pPr>
            <a:r>
              <a:rPr lang="en-US" sz="1600" dirty="0"/>
              <a:t>There were more annual members than casual riders in each month</a:t>
            </a:r>
          </a:p>
          <a:p>
            <a:pPr marL="285750" lvl="0" indent="-285750">
              <a:buFont typeface="Arial" panose="020B0604020202020204" pitchFamily="34" charset="0"/>
              <a:buChar char="•"/>
            </a:pPr>
            <a:endParaRPr lang="en-US" sz="1600" b="0" i="0" dirty="0"/>
          </a:p>
        </p:txBody>
      </p:sp>
    </p:spTree>
    <p:extLst>
      <p:ext uri="{BB962C8B-B14F-4D97-AF65-F5344CB8AC3E}">
        <p14:creationId xmlns:p14="http://schemas.microsoft.com/office/powerpoint/2010/main" val="188810180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{E4A20A32-4993-4DED-91F3-2EF57283178E}tf33552983_win32</Template>
  <TotalTime>342</TotalTime>
  <Words>592</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Franklin Gothic Book</vt:lpstr>
      <vt:lpstr>Franklin Gothic Demi</vt:lpstr>
      <vt:lpstr>Wingdings 2</vt:lpstr>
      <vt:lpstr>DividendVTI</vt:lpstr>
      <vt:lpstr>Cyclistic bike-share</vt:lpstr>
      <vt:lpstr>Table of content</vt:lpstr>
      <vt:lpstr>Context Background and objective of the project</vt:lpstr>
      <vt:lpstr>context</vt:lpstr>
      <vt:lpstr>context</vt:lpstr>
      <vt:lpstr>What the data tells us the findings of the data</vt:lpstr>
      <vt:lpstr>What the data tells us</vt:lpstr>
      <vt:lpstr>What the data tells us</vt:lpstr>
      <vt:lpstr>What the data tells us</vt:lpstr>
      <vt:lpstr>What the data tells us</vt:lpstr>
      <vt:lpstr>What the data tells us</vt:lpstr>
      <vt:lpstr>CONCLUSION Summarizing the result and recommendation</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bike-share</dc:title>
  <dc:creator>Michael</dc:creator>
  <cp:lastModifiedBy>Michael</cp:lastModifiedBy>
  <cp:revision>2</cp:revision>
  <dcterms:created xsi:type="dcterms:W3CDTF">2023-01-30T11:45:19Z</dcterms:created>
  <dcterms:modified xsi:type="dcterms:W3CDTF">2023-01-30T17:27:35Z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