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0-10.png"/><Relationship Id="rId11" Type="http://schemas.openxmlformats.org/officeDocument/2006/relationships/image" Target="../media/image-10-11.png"/><Relationship Id="rId12" Type="http://schemas.openxmlformats.org/officeDocument/2006/relationships/image" Target="../media/image-10-12.png"/><Relationship Id="rId13" Type="http://schemas.openxmlformats.org/officeDocument/2006/relationships/slideLayout" Target="../slideLayouts/slideLayout1.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image" Target="../media/image-11-9.png"/><Relationship Id="rId10" Type="http://schemas.openxmlformats.org/officeDocument/2006/relationships/image" Target="../media/image-11-10.png"/><Relationship Id="rId11" Type="http://schemas.openxmlformats.org/officeDocument/2006/relationships/image" Target="../media/image-11-11.png"/><Relationship Id="rId12" Type="http://schemas.openxmlformats.org/officeDocument/2006/relationships/image" Target="../media/image-11-12.png"/><Relationship Id="rId13" Type="http://schemas.openxmlformats.org/officeDocument/2006/relationships/image" Target="../media/image-11-13.png"/><Relationship Id="rId14" Type="http://schemas.openxmlformats.org/officeDocument/2006/relationships/image" Target="../media/image-11-14.png"/><Relationship Id="rId15" Type="http://schemas.openxmlformats.org/officeDocument/2006/relationships/slideLayout" Target="../slideLayouts/slideLayout1.xml"/><Relationship Id="rId16"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slideLayout" Target="../slideLayouts/slideLayout1.xml"/><Relationship Id="rId10"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slideLayout" Target="../slideLayouts/slideLayout1.xml"/><Relationship Id="rId1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1.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5-10.png"/><Relationship Id="rId11" Type="http://schemas.openxmlformats.org/officeDocument/2006/relationships/slideLayout" Target="../slideLayouts/slideLayout1.xml"/><Relationship Id="rId1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image" Target="../media/image-8-11.png"/><Relationship Id="rId12" Type="http://schemas.openxmlformats.org/officeDocument/2006/relationships/image" Target="../media/image-8-12.png"/><Relationship Id="rId13" Type="http://schemas.openxmlformats.org/officeDocument/2006/relationships/slideLayout" Target="../slideLayouts/slideLayout1.xml"/><Relationship Id="rId1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4071938"/>
            <a:ext cx="1428750" cy="1428750"/>
          </a:xfrm>
          <a:prstGeom prst="ellipse">
            <a:avLst/>
          </a:prstGeom>
          <a:solidFill>
            <a:srgbClr val="4299E1">
              <a:alpha val="10000"/>
            </a:srgbClr>
          </a:solidFill>
          <a:ln/>
        </p:spPr>
      </p:sp>
      <p:pic>
        <p:nvPicPr>
          <p:cNvPr id="5" name="Image 1" descr="preencoded.png">    </p:cNvPr>
          <p:cNvPicPr>
            <a:picLocks noChangeAspect="1"/>
          </p:cNvPicPr>
          <p:nvPr/>
        </p:nvPicPr>
        <p:blipFill>
          <a:blip r:embed="rId2"/>
          <a:stretch>
            <a:fillRect/>
          </a:stretch>
        </p:blipFill>
        <p:spPr>
          <a:xfrm>
            <a:off x="4286250" y="285750"/>
            <a:ext cx="571500" cy="571500"/>
          </a:xfrm>
          <a:prstGeom prst="rect">
            <a:avLst/>
          </a:prstGeom>
        </p:spPr>
      </p:pic>
      <p:sp>
        <p:nvSpPr>
          <p:cNvPr id="6" name="Text 2"/>
          <p:cNvSpPr/>
          <p:nvPr/>
        </p:nvSpPr>
        <p:spPr>
          <a:xfrm>
            <a:off x="1282303" y="1071563"/>
            <a:ext cx="6650831" cy="685800"/>
          </a:xfrm>
          <a:prstGeom prst="rect">
            <a:avLst/>
          </a:prstGeom>
          <a:noFill/>
          <a:ln/>
        </p:spPr>
        <p:txBody>
          <a:bodyPr wrap="square" lIns="0" tIns="0" rIns="0" bIns="0" rtlCol="0" anchor="ctr">
            <a:spAutoFit/>
          </a:bodyPr>
          <a:lstStyle/>
          <a:p>
            <a:pPr algn="ctr" indent="0" marL="0">
              <a:buNone/>
            </a:pPr>
            <a:r>
              <a:rPr lang="en-US" sz="3600" b="1" dirty="0">
                <a:solidFill>
                  <a:srgbClr val="FFFFFF"/>
                </a:solidFill>
                <a:latin typeface="Segoe UI" pitchFamily="34" charset="0"/>
                <a:ea typeface="Segoe UI" pitchFamily="34" charset="-122"/>
                <a:cs typeface="Segoe UI" pitchFamily="34" charset="-120"/>
              </a:rPr>
              <a:t>Security Solution Justification</a:t>
            </a:r>
            <a:endParaRPr lang="en-US" sz="3600" dirty="0"/>
          </a:p>
        </p:txBody>
      </p:sp>
      <p:sp>
        <p:nvSpPr>
          <p:cNvPr id="7" name="Text 3"/>
          <p:cNvSpPr/>
          <p:nvPr/>
        </p:nvSpPr>
        <p:spPr>
          <a:xfrm>
            <a:off x="1363675" y="1900238"/>
            <a:ext cx="6488088" cy="342900"/>
          </a:xfrm>
          <a:prstGeom prst="rect">
            <a:avLst/>
          </a:prstGeom>
          <a:noFill/>
          <a:ln/>
        </p:spPr>
        <p:txBody>
          <a:bodyPr wrap="square" lIns="0" tIns="0" rIns="0" bIns="0" rtlCol="0" anchor="ctr">
            <a:spAutoFit/>
          </a:bodyPr>
          <a:lstStyle/>
          <a:p>
            <a:pPr algn="ctr" indent="0" marL="0">
              <a:buNone/>
            </a:pPr>
            <a:r>
              <a:rPr lang="en-US" sz="1800" dirty="0">
                <a:solidFill>
                  <a:srgbClr val="A0AEC0"/>
                </a:solidFill>
                <a:latin typeface="Segoe UI" pitchFamily="34" charset="0"/>
                <a:ea typeface="Segoe UI" pitchFamily="34" charset="-122"/>
                <a:cs typeface="Segoe UI" pitchFamily="34" charset="-120"/>
              </a:rPr>
              <a:t>A Comprehensive Security Architecture for Business Expansion</a:t>
            </a:r>
            <a:endParaRPr lang="en-US" sz="1800" dirty="0"/>
          </a:p>
        </p:txBody>
      </p:sp>
      <p:sp>
        <p:nvSpPr>
          <p:cNvPr id="8" name="Text 4"/>
          <p:cNvSpPr/>
          <p:nvPr/>
        </p:nvSpPr>
        <p:spPr>
          <a:xfrm>
            <a:off x="3366492" y="2814638"/>
            <a:ext cx="2482453" cy="257175"/>
          </a:xfrm>
          <a:prstGeom prst="rect">
            <a:avLst/>
          </a:prstGeom>
          <a:noFill/>
          <a:ln/>
        </p:spPr>
        <p:txBody>
          <a:bodyPr wrap="square" lIns="0" tIns="0" rIns="0" bIns="0" rtlCol="0" anchor="ctr">
            <a:spAutoFit/>
          </a:bodyPr>
          <a:lstStyle/>
          <a:p>
            <a:pPr indent="0" marL="0">
              <a:buNone/>
            </a:pPr>
            <a:r>
              <a:rPr lang="en-US" sz="1350" dirty="0">
                <a:solidFill>
                  <a:srgbClr val="A0AEC0"/>
                </a:solidFill>
                <a:latin typeface="Segoe UI" pitchFamily="34" charset="0"/>
                <a:ea typeface="Segoe UI" pitchFamily="34" charset="-122"/>
                <a:cs typeface="Segoe UI" pitchFamily="34" charset="-120"/>
              </a:rPr>
              <a:t>Grow Management Consultants</a:t>
            </a:r>
            <a:endParaRPr lang="en-US" sz="1350" dirty="0"/>
          </a:p>
        </p:txBody>
      </p:sp>
      <p:pic>
        <p:nvPicPr>
          <p:cNvPr id="9" name="Image 2" descr="preencoded.png">    </p:cNvPr>
          <p:cNvPicPr>
            <a:picLocks noChangeAspect="1"/>
          </p:cNvPicPr>
          <p:nvPr/>
        </p:nvPicPr>
        <p:blipFill>
          <a:blip r:embed="rId3"/>
          <a:stretch>
            <a:fillRect/>
          </a:stretch>
        </p:blipFill>
        <p:spPr>
          <a:xfrm>
            <a:off x="142875" y="4834533"/>
            <a:ext cx="128588" cy="128588"/>
          </a:xfrm>
          <a:prstGeom prst="rect">
            <a:avLst/>
          </a:prstGeom>
        </p:spPr>
      </p:pic>
      <p:sp>
        <p:nvSpPr>
          <p:cNvPr id="10" name="Text 5"/>
          <p:cNvSpPr/>
          <p:nvPr/>
        </p:nvSpPr>
        <p:spPr>
          <a:xfrm>
            <a:off x="328613" y="4832747"/>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11" name="Text 6"/>
          <p:cNvSpPr/>
          <p:nvPr/>
        </p:nvSpPr>
        <p:spPr>
          <a:xfrm>
            <a:off x="8937557" y="4829175"/>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1</a:t>
            </a:r>
            <a:endParaRPr lang="en-US" sz="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100763"/>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5029200"/>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Testing Methods &amp; Effectiveness Metrics</a:t>
            </a:r>
            <a:endParaRPr lang="en-US" sz="2700" dirty="0"/>
          </a:p>
        </p:txBody>
      </p:sp>
      <p:sp>
        <p:nvSpPr>
          <p:cNvPr id="6" name="Shape 3"/>
          <p:cNvSpPr/>
          <p:nvPr/>
        </p:nvSpPr>
        <p:spPr>
          <a:xfrm>
            <a:off x="428625" y="1014413"/>
            <a:ext cx="8286750" cy="4657725"/>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642938" y="1262658"/>
            <a:ext cx="157163" cy="157163"/>
          </a:xfrm>
          <a:prstGeom prst="rect">
            <a:avLst/>
          </a:prstGeom>
        </p:spPr>
      </p:pic>
      <p:sp>
        <p:nvSpPr>
          <p:cNvPr id="8" name="Text 4"/>
          <p:cNvSpPr/>
          <p:nvPr/>
        </p:nvSpPr>
        <p:spPr>
          <a:xfrm>
            <a:off x="857250" y="1257300"/>
            <a:ext cx="1352010" cy="176808"/>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Testing Methods</a:t>
            </a:r>
            <a:endParaRPr lang="en-US" sz="1238" dirty="0"/>
          </a:p>
        </p:txBody>
      </p:sp>
      <p:sp>
        <p:nvSpPr>
          <p:cNvPr id="9" name="Text 5"/>
          <p:cNvSpPr/>
          <p:nvPr/>
        </p:nvSpPr>
        <p:spPr>
          <a:xfrm>
            <a:off x="642938" y="1535906"/>
            <a:ext cx="7929563" cy="171450"/>
          </a:xfrm>
          <a:prstGeom prst="rect">
            <a:avLst/>
          </a:prstGeom>
          <a:noFill/>
          <a:ln/>
        </p:spPr>
        <p:txBody>
          <a:bodyPr wrap="square" lIns="0" tIns="0" rIns="0" bIns="0" rtlCol="0" anchor="ctr">
            <a:spAutoFit/>
          </a:bodyPr>
          <a:lstStyle/>
          <a:p>
            <a:pPr indent="0" marL="0">
              <a:buNone/>
            </a:pPr>
            <a:r>
              <a:rPr lang="en-US" sz="900" dirty="0">
                <a:solidFill>
                  <a:srgbClr val="D1D5DB"/>
                </a:solidFill>
                <a:latin typeface="Segoe UI" pitchFamily="34" charset="0"/>
                <a:ea typeface="Segoe UI" pitchFamily="34" charset="-122"/>
                <a:cs typeface="Segoe UI" pitchFamily="34" charset="-120"/>
              </a:rPr>
              <a:t>The following methods will be used to evaluate the effectiveness of the security solution:</a:t>
            </a:r>
            <a:endParaRPr lang="en-US" sz="900" dirty="0"/>
          </a:p>
        </p:txBody>
      </p:sp>
      <p:sp>
        <p:nvSpPr>
          <p:cNvPr id="10" name="Shape 6"/>
          <p:cNvSpPr/>
          <p:nvPr/>
        </p:nvSpPr>
        <p:spPr>
          <a:xfrm>
            <a:off x="642938" y="1814513"/>
            <a:ext cx="1709254" cy="314325"/>
          </a:xfrm>
          <a:prstGeom prst="rect">
            <a:avLst/>
          </a:prstGeom>
          <a:solidFill>
            <a:srgbClr val="4299E1">
              <a:alpha val="20000"/>
            </a:srgbClr>
          </a:solidFill>
          <a:ln/>
        </p:spPr>
      </p:sp>
      <p:pic>
        <p:nvPicPr>
          <p:cNvPr id="11" name="Image 2" descr="preencoded.png">    </p:cNvPr>
          <p:cNvPicPr>
            <a:picLocks noChangeAspect="1"/>
          </p:cNvPicPr>
          <p:nvPr/>
        </p:nvPicPr>
        <p:blipFill>
          <a:blip r:embed="rId3"/>
          <a:stretch>
            <a:fillRect/>
          </a:stretch>
        </p:blipFill>
        <p:spPr>
          <a:xfrm>
            <a:off x="750094" y="1914525"/>
            <a:ext cx="114300" cy="114300"/>
          </a:xfrm>
          <a:prstGeom prst="rect">
            <a:avLst/>
          </a:prstGeom>
        </p:spPr>
      </p:pic>
      <p:sp>
        <p:nvSpPr>
          <p:cNvPr id="12" name="Text 7"/>
          <p:cNvSpPr/>
          <p:nvPr/>
        </p:nvSpPr>
        <p:spPr>
          <a:xfrm>
            <a:off x="921544" y="1885950"/>
            <a:ext cx="1394929" cy="171450"/>
          </a:xfrm>
          <a:prstGeom prst="rect">
            <a:avLst/>
          </a:prstGeom>
          <a:noFill/>
          <a:ln/>
        </p:spPr>
        <p:txBody>
          <a:bodyPr wrap="squar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Vulnerability Assessments</a:t>
            </a:r>
            <a:endParaRPr lang="en-US" sz="900" dirty="0"/>
          </a:p>
        </p:txBody>
      </p:sp>
      <p:sp>
        <p:nvSpPr>
          <p:cNvPr id="13" name="Shape 8"/>
          <p:cNvSpPr/>
          <p:nvPr/>
        </p:nvSpPr>
        <p:spPr>
          <a:xfrm>
            <a:off x="2459348" y="1814513"/>
            <a:ext cx="1347936" cy="314325"/>
          </a:xfrm>
          <a:prstGeom prst="rect">
            <a:avLst/>
          </a:prstGeom>
          <a:solidFill>
            <a:srgbClr val="4299E1">
              <a:alpha val="20000"/>
            </a:srgbClr>
          </a:solidFill>
          <a:ln/>
        </p:spPr>
      </p:sp>
      <p:pic>
        <p:nvPicPr>
          <p:cNvPr id="14" name="Image 3" descr="preencoded.png">    </p:cNvPr>
          <p:cNvPicPr>
            <a:picLocks noChangeAspect="1"/>
          </p:cNvPicPr>
          <p:nvPr/>
        </p:nvPicPr>
        <p:blipFill>
          <a:blip r:embed="rId4"/>
          <a:stretch>
            <a:fillRect/>
          </a:stretch>
        </p:blipFill>
        <p:spPr>
          <a:xfrm>
            <a:off x="2566504" y="1914525"/>
            <a:ext cx="100013" cy="114300"/>
          </a:xfrm>
          <a:prstGeom prst="rect">
            <a:avLst/>
          </a:prstGeom>
        </p:spPr>
      </p:pic>
      <p:sp>
        <p:nvSpPr>
          <p:cNvPr id="15" name="Text 9"/>
          <p:cNvSpPr/>
          <p:nvPr/>
        </p:nvSpPr>
        <p:spPr>
          <a:xfrm>
            <a:off x="2723666" y="1885950"/>
            <a:ext cx="1047899" cy="171450"/>
          </a:xfrm>
          <a:prstGeom prst="rect">
            <a:avLst/>
          </a:prstGeom>
          <a:noFill/>
          <a:ln/>
        </p:spPr>
        <p:txBody>
          <a:bodyPr wrap="non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Penetration Testing</a:t>
            </a:r>
            <a:endParaRPr lang="en-US" sz="900" dirty="0"/>
          </a:p>
        </p:txBody>
      </p:sp>
      <p:sp>
        <p:nvSpPr>
          <p:cNvPr id="16" name="Shape 10"/>
          <p:cNvSpPr/>
          <p:nvPr/>
        </p:nvSpPr>
        <p:spPr>
          <a:xfrm>
            <a:off x="3914440" y="1814513"/>
            <a:ext cx="1875402" cy="314325"/>
          </a:xfrm>
          <a:prstGeom prst="rect">
            <a:avLst/>
          </a:prstGeom>
          <a:solidFill>
            <a:srgbClr val="4299E1">
              <a:alpha val="20000"/>
            </a:srgbClr>
          </a:solidFill>
          <a:ln/>
        </p:spPr>
      </p:sp>
      <p:pic>
        <p:nvPicPr>
          <p:cNvPr id="17" name="Image 4" descr="preencoded.png">    </p:cNvPr>
          <p:cNvPicPr>
            <a:picLocks noChangeAspect="1"/>
          </p:cNvPicPr>
          <p:nvPr/>
        </p:nvPicPr>
        <p:blipFill>
          <a:blip r:embed="rId5"/>
          <a:stretch>
            <a:fillRect/>
          </a:stretch>
        </p:blipFill>
        <p:spPr>
          <a:xfrm>
            <a:off x="4021596" y="1914525"/>
            <a:ext cx="85725" cy="114300"/>
          </a:xfrm>
          <a:prstGeom prst="rect">
            <a:avLst/>
          </a:prstGeom>
        </p:spPr>
      </p:pic>
      <p:sp>
        <p:nvSpPr>
          <p:cNvPr id="18" name="Text 11"/>
          <p:cNvSpPr/>
          <p:nvPr/>
        </p:nvSpPr>
        <p:spPr>
          <a:xfrm>
            <a:off x="4164471" y="1885950"/>
            <a:ext cx="1589652" cy="171450"/>
          </a:xfrm>
          <a:prstGeom prst="rect">
            <a:avLst/>
          </a:prstGeom>
          <a:noFill/>
          <a:ln/>
        </p:spPr>
        <p:txBody>
          <a:bodyPr wrap="squar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Security Control Assessments</a:t>
            </a:r>
            <a:endParaRPr lang="en-US" sz="900" dirty="0"/>
          </a:p>
        </p:txBody>
      </p:sp>
      <p:sp>
        <p:nvSpPr>
          <p:cNvPr id="19" name="Shape 12"/>
          <p:cNvSpPr/>
          <p:nvPr/>
        </p:nvSpPr>
        <p:spPr>
          <a:xfrm>
            <a:off x="5896998" y="1814513"/>
            <a:ext cx="1859719" cy="314325"/>
          </a:xfrm>
          <a:prstGeom prst="rect">
            <a:avLst/>
          </a:prstGeom>
          <a:solidFill>
            <a:srgbClr val="4299E1">
              <a:alpha val="20000"/>
            </a:srgbClr>
          </a:solidFill>
          <a:ln/>
        </p:spPr>
      </p:sp>
      <p:pic>
        <p:nvPicPr>
          <p:cNvPr id="20" name="Image 5" descr="preencoded.png">    </p:cNvPr>
          <p:cNvPicPr>
            <a:picLocks noChangeAspect="1"/>
          </p:cNvPicPr>
          <p:nvPr/>
        </p:nvPicPr>
        <p:blipFill>
          <a:blip r:embed="rId6"/>
          <a:stretch>
            <a:fillRect/>
          </a:stretch>
        </p:blipFill>
        <p:spPr>
          <a:xfrm>
            <a:off x="6004154" y="1914525"/>
            <a:ext cx="114300" cy="114300"/>
          </a:xfrm>
          <a:prstGeom prst="rect">
            <a:avLst/>
          </a:prstGeom>
        </p:spPr>
      </p:pic>
      <p:sp>
        <p:nvSpPr>
          <p:cNvPr id="21" name="Text 13"/>
          <p:cNvSpPr/>
          <p:nvPr/>
        </p:nvSpPr>
        <p:spPr>
          <a:xfrm>
            <a:off x="6175604" y="1885950"/>
            <a:ext cx="1545394" cy="171450"/>
          </a:xfrm>
          <a:prstGeom prst="rect">
            <a:avLst/>
          </a:prstGeom>
          <a:noFill/>
          <a:ln/>
        </p:spPr>
        <p:txBody>
          <a:bodyPr wrap="squar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Incident Response Exercises</a:t>
            </a:r>
            <a:endParaRPr lang="en-US" sz="900" dirty="0"/>
          </a:p>
        </p:txBody>
      </p:sp>
      <p:sp>
        <p:nvSpPr>
          <p:cNvPr id="22" name="Shape 14"/>
          <p:cNvSpPr/>
          <p:nvPr/>
        </p:nvSpPr>
        <p:spPr>
          <a:xfrm>
            <a:off x="642938" y="2235994"/>
            <a:ext cx="2121136" cy="314325"/>
          </a:xfrm>
          <a:prstGeom prst="rect">
            <a:avLst/>
          </a:prstGeom>
          <a:solidFill>
            <a:srgbClr val="4299E1">
              <a:alpha val="20000"/>
            </a:srgbClr>
          </a:solidFill>
          <a:ln/>
        </p:spPr>
      </p:sp>
      <p:pic>
        <p:nvPicPr>
          <p:cNvPr id="23" name="Image 6" descr="preencoded.png">    </p:cNvPr>
          <p:cNvPicPr>
            <a:picLocks noChangeAspect="1"/>
          </p:cNvPicPr>
          <p:nvPr/>
        </p:nvPicPr>
        <p:blipFill>
          <a:blip r:embed="rId7"/>
          <a:stretch>
            <a:fillRect/>
          </a:stretch>
        </p:blipFill>
        <p:spPr>
          <a:xfrm>
            <a:off x="750094" y="2336006"/>
            <a:ext cx="142875" cy="114300"/>
          </a:xfrm>
          <a:prstGeom prst="rect">
            <a:avLst/>
          </a:prstGeom>
        </p:spPr>
      </p:pic>
      <p:sp>
        <p:nvSpPr>
          <p:cNvPr id="24" name="Text 15"/>
          <p:cNvSpPr/>
          <p:nvPr/>
        </p:nvSpPr>
        <p:spPr>
          <a:xfrm>
            <a:off x="950119" y="2307431"/>
            <a:ext cx="1778236" cy="171450"/>
          </a:xfrm>
          <a:prstGeom prst="rect">
            <a:avLst/>
          </a:prstGeom>
          <a:noFill/>
          <a:ln/>
        </p:spPr>
        <p:txBody>
          <a:bodyPr wrap="squar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Security Awareness Assessments</a:t>
            </a:r>
            <a:endParaRPr lang="en-US" sz="900" dirty="0"/>
          </a:p>
        </p:txBody>
      </p:sp>
      <p:pic>
        <p:nvPicPr>
          <p:cNvPr id="25" name="Image 7" descr="preencoded.png">    </p:cNvPr>
          <p:cNvPicPr>
            <a:picLocks noChangeAspect="1"/>
          </p:cNvPicPr>
          <p:nvPr/>
        </p:nvPicPr>
        <p:blipFill>
          <a:blip r:embed="rId8"/>
          <a:stretch>
            <a:fillRect/>
          </a:stretch>
        </p:blipFill>
        <p:spPr>
          <a:xfrm>
            <a:off x="642938" y="2875359"/>
            <a:ext cx="214313" cy="171450"/>
          </a:xfrm>
          <a:prstGeom prst="rect">
            <a:avLst/>
          </a:prstGeom>
        </p:spPr>
      </p:pic>
      <p:sp>
        <p:nvSpPr>
          <p:cNvPr id="26" name="Text 16"/>
          <p:cNvSpPr/>
          <p:nvPr/>
        </p:nvSpPr>
        <p:spPr>
          <a:xfrm>
            <a:off x="928688" y="2843213"/>
            <a:ext cx="2001673" cy="235744"/>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Risk Management Metrics</a:t>
            </a:r>
            <a:endParaRPr lang="en-US" sz="1238" dirty="0"/>
          </a:p>
        </p:txBody>
      </p:sp>
      <p:sp>
        <p:nvSpPr>
          <p:cNvPr id="27" name="Text 17"/>
          <p:cNvSpPr/>
          <p:nvPr/>
        </p:nvSpPr>
        <p:spPr>
          <a:xfrm>
            <a:off x="892969" y="3150394"/>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Number of high-risk vulnerabilities identified and remediated</a:t>
            </a:r>
            <a:endParaRPr lang="en-US" sz="900" dirty="0"/>
          </a:p>
        </p:txBody>
      </p:sp>
      <p:sp>
        <p:nvSpPr>
          <p:cNvPr id="28" name="Text 18"/>
          <p:cNvSpPr/>
          <p:nvPr/>
        </p:nvSpPr>
        <p:spPr>
          <a:xfrm>
            <a:off x="892969" y="3378994"/>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Risk reduction percentage over time</a:t>
            </a:r>
            <a:endParaRPr lang="en-US" sz="900" dirty="0"/>
          </a:p>
        </p:txBody>
      </p:sp>
      <p:sp>
        <p:nvSpPr>
          <p:cNvPr id="29" name="Text 19"/>
          <p:cNvSpPr/>
          <p:nvPr/>
        </p:nvSpPr>
        <p:spPr>
          <a:xfrm>
            <a:off x="892969" y="3607594"/>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Risk treatment completion rate</a:t>
            </a:r>
            <a:endParaRPr lang="en-US" sz="900" dirty="0"/>
          </a:p>
        </p:txBody>
      </p:sp>
      <p:sp>
        <p:nvSpPr>
          <p:cNvPr id="30" name="Text 20"/>
          <p:cNvSpPr/>
          <p:nvPr/>
        </p:nvSpPr>
        <p:spPr>
          <a:xfrm>
            <a:off x="892969" y="3836194"/>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Risk acceptance decisions monitoring</a:t>
            </a:r>
            <a:endParaRPr lang="en-US" sz="900" dirty="0"/>
          </a:p>
        </p:txBody>
      </p:sp>
      <p:pic>
        <p:nvPicPr>
          <p:cNvPr id="31" name="Image 8" descr="preencoded.png">    </p:cNvPr>
          <p:cNvPicPr>
            <a:picLocks noChangeAspect="1"/>
          </p:cNvPicPr>
          <p:nvPr/>
        </p:nvPicPr>
        <p:blipFill>
          <a:blip r:embed="rId9"/>
          <a:stretch>
            <a:fillRect/>
          </a:stretch>
        </p:blipFill>
        <p:spPr>
          <a:xfrm>
            <a:off x="642938" y="4182666"/>
            <a:ext cx="214313" cy="171450"/>
          </a:xfrm>
          <a:prstGeom prst="rect">
            <a:avLst/>
          </a:prstGeom>
        </p:spPr>
      </p:pic>
      <p:sp>
        <p:nvSpPr>
          <p:cNvPr id="32" name="Text 21"/>
          <p:cNvSpPr/>
          <p:nvPr/>
        </p:nvSpPr>
        <p:spPr>
          <a:xfrm>
            <a:off x="928688" y="4150519"/>
            <a:ext cx="1538697" cy="235744"/>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Operational Metrics</a:t>
            </a:r>
            <a:endParaRPr lang="en-US" sz="1238" dirty="0"/>
          </a:p>
        </p:txBody>
      </p:sp>
      <p:sp>
        <p:nvSpPr>
          <p:cNvPr id="33" name="Text 22"/>
          <p:cNvSpPr/>
          <p:nvPr/>
        </p:nvSpPr>
        <p:spPr>
          <a:xfrm>
            <a:off x="892969" y="4457700"/>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Security incident count by severity</a:t>
            </a:r>
            <a:endParaRPr lang="en-US" sz="900" dirty="0"/>
          </a:p>
        </p:txBody>
      </p:sp>
      <p:sp>
        <p:nvSpPr>
          <p:cNvPr id="34" name="Text 23"/>
          <p:cNvSpPr/>
          <p:nvPr/>
        </p:nvSpPr>
        <p:spPr>
          <a:xfrm>
            <a:off x="892969" y="4686300"/>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Mean time to detect (MTTD) security incidents</a:t>
            </a:r>
            <a:endParaRPr lang="en-US" sz="900" dirty="0"/>
          </a:p>
        </p:txBody>
      </p:sp>
      <p:sp>
        <p:nvSpPr>
          <p:cNvPr id="35" name="Text 24"/>
          <p:cNvSpPr/>
          <p:nvPr/>
        </p:nvSpPr>
        <p:spPr>
          <a:xfrm>
            <a:off x="892969" y="4914900"/>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Mean time to respond (MTTR) to security incidents</a:t>
            </a:r>
            <a:endParaRPr lang="en-US" sz="900" dirty="0"/>
          </a:p>
        </p:txBody>
      </p:sp>
      <p:sp>
        <p:nvSpPr>
          <p:cNvPr id="36" name="Text 25"/>
          <p:cNvSpPr/>
          <p:nvPr/>
        </p:nvSpPr>
        <p:spPr>
          <a:xfrm>
            <a:off x="892969" y="5143500"/>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Patch compliance rate within defined timeframes</a:t>
            </a:r>
            <a:endParaRPr lang="en-US" sz="900" dirty="0"/>
          </a:p>
        </p:txBody>
      </p:sp>
      <p:pic>
        <p:nvPicPr>
          <p:cNvPr id="37" name="Image 9" descr="preencoded.png">    </p:cNvPr>
          <p:cNvPicPr>
            <a:picLocks noChangeAspect="1"/>
          </p:cNvPicPr>
          <p:nvPr/>
        </p:nvPicPr>
        <p:blipFill>
          <a:blip r:embed="rId10"/>
          <a:stretch>
            <a:fillRect/>
          </a:stretch>
        </p:blipFill>
        <p:spPr>
          <a:xfrm>
            <a:off x="4643438" y="2875359"/>
            <a:ext cx="128588" cy="171450"/>
          </a:xfrm>
          <a:prstGeom prst="rect">
            <a:avLst/>
          </a:prstGeom>
        </p:spPr>
      </p:pic>
      <p:sp>
        <p:nvSpPr>
          <p:cNvPr id="38" name="Text 26"/>
          <p:cNvSpPr/>
          <p:nvPr/>
        </p:nvSpPr>
        <p:spPr>
          <a:xfrm>
            <a:off x="4843463" y="2843213"/>
            <a:ext cx="1556193" cy="235744"/>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Compliance Metrics</a:t>
            </a:r>
            <a:endParaRPr lang="en-US" sz="1238" dirty="0"/>
          </a:p>
        </p:txBody>
      </p:sp>
      <p:sp>
        <p:nvSpPr>
          <p:cNvPr id="39" name="Text 27"/>
          <p:cNvSpPr/>
          <p:nvPr/>
        </p:nvSpPr>
        <p:spPr>
          <a:xfrm>
            <a:off x="4893469" y="3150394"/>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Policy compliance rate across the organization</a:t>
            </a:r>
            <a:endParaRPr lang="en-US" sz="900" dirty="0"/>
          </a:p>
        </p:txBody>
      </p:sp>
      <p:sp>
        <p:nvSpPr>
          <p:cNvPr id="40" name="Text 28"/>
          <p:cNvSpPr/>
          <p:nvPr/>
        </p:nvSpPr>
        <p:spPr>
          <a:xfrm>
            <a:off x="4893469" y="3378994"/>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Audit findings by severity and remediation status</a:t>
            </a:r>
            <a:endParaRPr lang="en-US" sz="900" dirty="0"/>
          </a:p>
        </p:txBody>
      </p:sp>
      <p:sp>
        <p:nvSpPr>
          <p:cNvPr id="41" name="Text 29"/>
          <p:cNvSpPr/>
          <p:nvPr/>
        </p:nvSpPr>
        <p:spPr>
          <a:xfrm>
            <a:off x="4893469" y="3607594"/>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Security training completion rate</a:t>
            </a:r>
            <a:endParaRPr lang="en-US" sz="900" dirty="0"/>
          </a:p>
        </p:txBody>
      </p:sp>
      <p:sp>
        <p:nvSpPr>
          <p:cNvPr id="42" name="Text 30"/>
          <p:cNvSpPr/>
          <p:nvPr/>
        </p:nvSpPr>
        <p:spPr>
          <a:xfrm>
            <a:off x="4893469" y="3836194"/>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Compliance with regulatory requirements</a:t>
            </a:r>
            <a:endParaRPr lang="en-US" sz="900" dirty="0"/>
          </a:p>
        </p:txBody>
      </p:sp>
      <p:pic>
        <p:nvPicPr>
          <p:cNvPr id="43" name="Image 10" descr="preencoded.png">    </p:cNvPr>
          <p:cNvPicPr>
            <a:picLocks noChangeAspect="1"/>
          </p:cNvPicPr>
          <p:nvPr/>
        </p:nvPicPr>
        <p:blipFill>
          <a:blip r:embed="rId11"/>
          <a:stretch>
            <a:fillRect/>
          </a:stretch>
        </p:blipFill>
        <p:spPr>
          <a:xfrm>
            <a:off x="4643438" y="4182666"/>
            <a:ext cx="171450" cy="171450"/>
          </a:xfrm>
          <a:prstGeom prst="rect">
            <a:avLst/>
          </a:prstGeom>
        </p:spPr>
      </p:pic>
      <p:sp>
        <p:nvSpPr>
          <p:cNvPr id="44" name="Text 31"/>
          <p:cNvSpPr/>
          <p:nvPr/>
        </p:nvSpPr>
        <p:spPr>
          <a:xfrm>
            <a:off x="4886325" y="4150519"/>
            <a:ext cx="1914413" cy="235744"/>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Business Impact Metrics</a:t>
            </a:r>
            <a:endParaRPr lang="en-US" sz="1238" dirty="0"/>
          </a:p>
        </p:txBody>
      </p:sp>
      <p:sp>
        <p:nvSpPr>
          <p:cNvPr id="45" name="Text 32"/>
          <p:cNvSpPr/>
          <p:nvPr/>
        </p:nvSpPr>
        <p:spPr>
          <a:xfrm>
            <a:off x="4893469" y="4457700"/>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Financial impact of security incidents</a:t>
            </a:r>
            <a:endParaRPr lang="en-US" sz="900" dirty="0"/>
          </a:p>
        </p:txBody>
      </p:sp>
      <p:sp>
        <p:nvSpPr>
          <p:cNvPr id="46" name="Text 33"/>
          <p:cNvSpPr/>
          <p:nvPr/>
        </p:nvSpPr>
        <p:spPr>
          <a:xfrm>
            <a:off x="4893469" y="4686300"/>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Downtime due to security incidents</a:t>
            </a:r>
            <a:endParaRPr lang="en-US" sz="900" dirty="0"/>
          </a:p>
        </p:txBody>
      </p:sp>
      <p:sp>
        <p:nvSpPr>
          <p:cNvPr id="47" name="Text 34"/>
          <p:cNvSpPr/>
          <p:nvPr/>
        </p:nvSpPr>
        <p:spPr>
          <a:xfrm>
            <a:off x="4893469" y="4914900"/>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Client satisfaction with security measures</a:t>
            </a:r>
            <a:endParaRPr lang="en-US" sz="900" dirty="0"/>
          </a:p>
        </p:txBody>
      </p:sp>
      <p:sp>
        <p:nvSpPr>
          <p:cNvPr id="48" name="Text 35"/>
          <p:cNvSpPr/>
          <p:nvPr/>
        </p:nvSpPr>
        <p:spPr>
          <a:xfrm>
            <a:off x="4893469" y="5143500"/>
            <a:ext cx="3679031"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Security investment return on investment (ROI)</a:t>
            </a:r>
            <a:endParaRPr lang="en-US" sz="900" dirty="0"/>
          </a:p>
        </p:txBody>
      </p:sp>
      <p:pic>
        <p:nvPicPr>
          <p:cNvPr id="49" name="Image 11" descr="preencoded.png">    </p:cNvPr>
          <p:cNvPicPr>
            <a:picLocks noChangeAspect="1"/>
          </p:cNvPicPr>
          <p:nvPr/>
        </p:nvPicPr>
        <p:blipFill>
          <a:blip r:embed="rId12"/>
          <a:stretch>
            <a:fillRect/>
          </a:stretch>
        </p:blipFill>
        <p:spPr>
          <a:xfrm>
            <a:off x="142875" y="5791795"/>
            <a:ext cx="128588" cy="128588"/>
          </a:xfrm>
          <a:prstGeom prst="rect">
            <a:avLst/>
          </a:prstGeom>
        </p:spPr>
      </p:pic>
      <p:sp>
        <p:nvSpPr>
          <p:cNvPr id="50" name="Text 36"/>
          <p:cNvSpPr/>
          <p:nvPr/>
        </p:nvSpPr>
        <p:spPr>
          <a:xfrm>
            <a:off x="328613" y="5790009"/>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51" name="Text 37"/>
          <p:cNvSpPr/>
          <p:nvPr/>
        </p:nvSpPr>
        <p:spPr>
          <a:xfrm>
            <a:off x="8873989" y="5786438"/>
            <a:ext cx="198574"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10</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750719"/>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4679156"/>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Conclusion &amp; Recommendations</a:t>
            </a:r>
            <a:endParaRPr lang="en-US" sz="2700" dirty="0"/>
          </a:p>
        </p:txBody>
      </p:sp>
      <p:sp>
        <p:nvSpPr>
          <p:cNvPr id="6" name="Shape 3"/>
          <p:cNvSpPr/>
          <p:nvPr/>
        </p:nvSpPr>
        <p:spPr>
          <a:xfrm>
            <a:off x="428625" y="1014413"/>
            <a:ext cx="8286750" cy="4307681"/>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642938" y="1262658"/>
            <a:ext cx="157163" cy="157163"/>
          </a:xfrm>
          <a:prstGeom prst="rect">
            <a:avLst/>
          </a:prstGeom>
        </p:spPr>
      </p:pic>
      <p:sp>
        <p:nvSpPr>
          <p:cNvPr id="8" name="Text 4"/>
          <p:cNvSpPr/>
          <p:nvPr/>
        </p:nvSpPr>
        <p:spPr>
          <a:xfrm>
            <a:off x="857250" y="1257300"/>
            <a:ext cx="1390129" cy="176808"/>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Key Conclusions</a:t>
            </a:r>
            <a:endParaRPr lang="en-US" sz="1238" dirty="0"/>
          </a:p>
        </p:txBody>
      </p:sp>
      <p:pic>
        <p:nvPicPr>
          <p:cNvPr id="9" name="Image 2" descr="preencoded.png">    </p:cNvPr>
          <p:cNvPicPr>
            <a:picLocks noChangeAspect="1"/>
          </p:cNvPicPr>
          <p:nvPr/>
        </p:nvPicPr>
        <p:blipFill>
          <a:blip r:embed="rId3"/>
          <a:stretch>
            <a:fillRect/>
          </a:stretch>
        </p:blipFill>
        <p:spPr>
          <a:xfrm>
            <a:off x="642938" y="1593056"/>
            <a:ext cx="64294" cy="128588"/>
          </a:xfrm>
          <a:prstGeom prst="rect">
            <a:avLst/>
          </a:prstGeom>
        </p:spPr>
      </p:pic>
      <p:sp>
        <p:nvSpPr>
          <p:cNvPr id="10" name="Text 5"/>
          <p:cNvSpPr/>
          <p:nvPr/>
        </p:nvSpPr>
        <p:spPr>
          <a:xfrm>
            <a:off x="778669" y="1571625"/>
            <a:ext cx="4868131" cy="171450"/>
          </a:xfrm>
          <a:prstGeom prst="rect">
            <a:avLst/>
          </a:prstGeom>
          <a:noFill/>
          <a:ln/>
        </p:spPr>
        <p:txBody>
          <a:bodyPr wrap="squar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The proposed security solution addresses all identified risks and meets business requirements.</a:t>
            </a:r>
            <a:endParaRPr lang="en-US" sz="900" dirty="0"/>
          </a:p>
        </p:txBody>
      </p:sp>
      <p:pic>
        <p:nvPicPr>
          <p:cNvPr id="11" name="Image 3" descr="preencoded.png">    </p:cNvPr>
          <p:cNvPicPr>
            <a:picLocks noChangeAspect="1"/>
          </p:cNvPicPr>
          <p:nvPr/>
        </p:nvPicPr>
        <p:blipFill>
          <a:blip r:embed="rId4"/>
          <a:stretch>
            <a:fillRect/>
          </a:stretch>
        </p:blipFill>
        <p:spPr>
          <a:xfrm>
            <a:off x="642938" y="1835944"/>
            <a:ext cx="64294" cy="128588"/>
          </a:xfrm>
          <a:prstGeom prst="rect">
            <a:avLst/>
          </a:prstGeom>
        </p:spPr>
      </p:pic>
      <p:sp>
        <p:nvSpPr>
          <p:cNvPr id="12" name="Text 6"/>
          <p:cNvSpPr/>
          <p:nvPr/>
        </p:nvSpPr>
        <p:spPr>
          <a:xfrm>
            <a:off x="778669" y="1814513"/>
            <a:ext cx="4957037" cy="171450"/>
          </a:xfrm>
          <a:prstGeom prst="rect">
            <a:avLst/>
          </a:prstGeom>
          <a:noFill/>
          <a:ln/>
        </p:spPr>
        <p:txBody>
          <a:bodyPr wrap="squar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The multilevel security model provides comprehensive protection for all data types and locations.</a:t>
            </a:r>
            <a:endParaRPr lang="en-US" sz="900" dirty="0"/>
          </a:p>
        </p:txBody>
      </p:sp>
      <p:pic>
        <p:nvPicPr>
          <p:cNvPr id="13" name="Image 4" descr="preencoded.png">    </p:cNvPr>
          <p:cNvPicPr>
            <a:picLocks noChangeAspect="1"/>
          </p:cNvPicPr>
          <p:nvPr/>
        </p:nvPicPr>
        <p:blipFill>
          <a:blip r:embed="rId5"/>
          <a:stretch>
            <a:fillRect/>
          </a:stretch>
        </p:blipFill>
        <p:spPr>
          <a:xfrm>
            <a:off x="642938" y="2078831"/>
            <a:ext cx="64294" cy="128588"/>
          </a:xfrm>
          <a:prstGeom prst="rect">
            <a:avLst/>
          </a:prstGeom>
        </p:spPr>
      </p:pic>
      <p:sp>
        <p:nvSpPr>
          <p:cNvPr id="14" name="Text 7"/>
          <p:cNvSpPr/>
          <p:nvPr/>
        </p:nvSpPr>
        <p:spPr>
          <a:xfrm>
            <a:off x="778669" y="2057400"/>
            <a:ext cx="4550234" cy="171450"/>
          </a:xfrm>
          <a:prstGeom prst="rect">
            <a:avLst/>
          </a:prstGeom>
          <a:noFill/>
          <a:ln/>
        </p:spPr>
        <p:txBody>
          <a:bodyPr wrap="squar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The cost-benefit analysis demonstrates a positive ROI with significant benefits over time.</a:t>
            </a:r>
            <a:endParaRPr lang="en-US" sz="900" dirty="0"/>
          </a:p>
        </p:txBody>
      </p:sp>
      <p:pic>
        <p:nvPicPr>
          <p:cNvPr id="15" name="Image 5" descr="preencoded.png">    </p:cNvPr>
          <p:cNvPicPr>
            <a:picLocks noChangeAspect="1"/>
          </p:cNvPicPr>
          <p:nvPr/>
        </p:nvPicPr>
        <p:blipFill>
          <a:blip r:embed="rId6"/>
          <a:stretch>
            <a:fillRect/>
          </a:stretch>
        </p:blipFill>
        <p:spPr>
          <a:xfrm>
            <a:off x="642938" y="2321719"/>
            <a:ext cx="64294" cy="128588"/>
          </a:xfrm>
          <a:prstGeom prst="rect">
            <a:avLst/>
          </a:prstGeom>
        </p:spPr>
      </p:pic>
      <p:sp>
        <p:nvSpPr>
          <p:cNvPr id="16" name="Text 8"/>
          <p:cNvSpPr/>
          <p:nvPr/>
        </p:nvSpPr>
        <p:spPr>
          <a:xfrm>
            <a:off x="778669" y="2300288"/>
            <a:ext cx="4397871" cy="171450"/>
          </a:xfrm>
          <a:prstGeom prst="rect">
            <a:avLst/>
          </a:prstGeom>
          <a:noFill/>
          <a:ln/>
        </p:spPr>
        <p:txBody>
          <a:bodyPr wrap="square" lIns="0" tIns="0" rIns="0" bIns="0" rtlCol="0" anchor="ctr">
            <a:spAutoFit/>
          </a:bodyPr>
          <a:lstStyle/>
          <a:p>
            <a:pPr indent="0" marL="0">
              <a:buNone/>
            </a:pPr>
            <a:r>
              <a:rPr lang="en-US" sz="900" dirty="0">
                <a:solidFill>
                  <a:srgbClr val="FFFFFF"/>
                </a:solidFill>
                <a:latin typeface="Segoe UI" pitchFamily="34" charset="0"/>
                <a:ea typeface="Segoe UI" pitchFamily="34" charset="-122"/>
                <a:cs typeface="Segoe UI" pitchFamily="34" charset="-120"/>
              </a:rPr>
              <a:t>The phased implementation approach ensures critical security controls are prioritized.</a:t>
            </a:r>
            <a:endParaRPr lang="en-US" sz="900" dirty="0"/>
          </a:p>
        </p:txBody>
      </p:sp>
      <p:pic>
        <p:nvPicPr>
          <p:cNvPr id="17" name="Image 6" descr="preencoded.png">    </p:cNvPr>
          <p:cNvPicPr>
            <a:picLocks noChangeAspect="1"/>
          </p:cNvPicPr>
          <p:nvPr/>
        </p:nvPicPr>
        <p:blipFill>
          <a:blip r:embed="rId7"/>
          <a:stretch>
            <a:fillRect/>
          </a:stretch>
        </p:blipFill>
        <p:spPr>
          <a:xfrm>
            <a:off x="642938" y="2870002"/>
            <a:ext cx="117872" cy="157163"/>
          </a:xfrm>
          <a:prstGeom prst="rect">
            <a:avLst/>
          </a:prstGeom>
        </p:spPr>
      </p:pic>
      <p:sp>
        <p:nvSpPr>
          <p:cNvPr id="18" name="Text 9"/>
          <p:cNvSpPr/>
          <p:nvPr/>
        </p:nvSpPr>
        <p:spPr>
          <a:xfrm>
            <a:off x="817959" y="2864644"/>
            <a:ext cx="1521144" cy="176808"/>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Recommendations</a:t>
            </a:r>
            <a:endParaRPr lang="en-US" sz="1238" dirty="0"/>
          </a:p>
        </p:txBody>
      </p:sp>
      <p:pic>
        <p:nvPicPr>
          <p:cNvPr id="19" name="Image 7" descr="preencoded.png">    </p:cNvPr>
          <p:cNvPicPr>
            <a:picLocks noChangeAspect="1"/>
          </p:cNvPicPr>
          <p:nvPr/>
        </p:nvPicPr>
        <p:blipFill>
          <a:blip r:embed="rId8"/>
          <a:stretch>
            <a:fillRect/>
          </a:stretch>
        </p:blipFill>
        <p:spPr>
          <a:xfrm>
            <a:off x="642938" y="3214688"/>
            <a:ext cx="171450" cy="171450"/>
          </a:xfrm>
          <a:prstGeom prst="rect">
            <a:avLst/>
          </a:prstGeom>
        </p:spPr>
      </p:pic>
      <p:sp>
        <p:nvSpPr>
          <p:cNvPr id="20" name="Text 10"/>
          <p:cNvSpPr/>
          <p:nvPr/>
        </p:nvSpPr>
        <p:spPr>
          <a:xfrm>
            <a:off x="921544" y="3178969"/>
            <a:ext cx="3324411"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Approve the Proposed Solution</a:t>
            </a:r>
            <a:endParaRPr lang="en-US" sz="1125" dirty="0"/>
          </a:p>
        </p:txBody>
      </p:sp>
      <p:sp>
        <p:nvSpPr>
          <p:cNvPr id="21" name="Text 11"/>
          <p:cNvSpPr/>
          <p:nvPr/>
        </p:nvSpPr>
        <p:spPr>
          <a:xfrm>
            <a:off x="921544" y="3429000"/>
            <a:ext cx="3324411"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Proceed with implementation of the security solution as outlined.</a:t>
            </a:r>
            <a:endParaRPr lang="en-US" sz="900" dirty="0"/>
          </a:p>
        </p:txBody>
      </p:sp>
      <p:pic>
        <p:nvPicPr>
          <p:cNvPr id="22" name="Image 8" descr="preencoded.png">    </p:cNvPr>
          <p:cNvPicPr>
            <a:picLocks noChangeAspect="1"/>
          </p:cNvPicPr>
          <p:nvPr/>
        </p:nvPicPr>
        <p:blipFill>
          <a:blip r:embed="rId9"/>
          <a:stretch>
            <a:fillRect/>
          </a:stretch>
        </p:blipFill>
        <p:spPr>
          <a:xfrm>
            <a:off x="642938" y="3743325"/>
            <a:ext cx="171450" cy="171450"/>
          </a:xfrm>
          <a:prstGeom prst="rect">
            <a:avLst/>
          </a:prstGeom>
        </p:spPr>
      </p:pic>
      <p:sp>
        <p:nvSpPr>
          <p:cNvPr id="23" name="Text 12"/>
          <p:cNvSpPr/>
          <p:nvPr/>
        </p:nvSpPr>
        <p:spPr>
          <a:xfrm>
            <a:off x="921544" y="3707606"/>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Allocate Necessary Resources</a:t>
            </a:r>
            <a:endParaRPr lang="en-US" sz="1125" dirty="0"/>
          </a:p>
        </p:txBody>
      </p:sp>
      <p:sp>
        <p:nvSpPr>
          <p:cNvPr id="24" name="Text 13"/>
          <p:cNvSpPr/>
          <p:nvPr/>
        </p:nvSpPr>
        <p:spPr>
          <a:xfrm>
            <a:off x="921544" y="3957638"/>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Provide required budget, personnel, and time to support implementation.</a:t>
            </a:r>
            <a:endParaRPr lang="en-US" sz="900" dirty="0"/>
          </a:p>
        </p:txBody>
      </p:sp>
      <p:pic>
        <p:nvPicPr>
          <p:cNvPr id="25" name="Image 9" descr="preencoded.png">    </p:cNvPr>
          <p:cNvPicPr>
            <a:picLocks noChangeAspect="1"/>
          </p:cNvPicPr>
          <p:nvPr/>
        </p:nvPicPr>
        <p:blipFill>
          <a:blip r:embed="rId10"/>
          <a:stretch>
            <a:fillRect/>
          </a:stretch>
        </p:blipFill>
        <p:spPr>
          <a:xfrm>
            <a:off x="642938" y="4443413"/>
            <a:ext cx="184733" cy="171450"/>
          </a:xfrm>
          <a:prstGeom prst="rect">
            <a:avLst/>
          </a:prstGeom>
        </p:spPr>
      </p:pic>
      <p:sp>
        <p:nvSpPr>
          <p:cNvPr id="26" name="Text 14"/>
          <p:cNvSpPr/>
          <p:nvPr/>
        </p:nvSpPr>
        <p:spPr>
          <a:xfrm>
            <a:off x="934827" y="4407694"/>
            <a:ext cx="3637173"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Establish Governance Structure</a:t>
            </a:r>
            <a:endParaRPr lang="en-US" sz="1125" dirty="0"/>
          </a:p>
        </p:txBody>
      </p:sp>
      <p:sp>
        <p:nvSpPr>
          <p:cNvPr id="27" name="Text 15"/>
          <p:cNvSpPr/>
          <p:nvPr/>
        </p:nvSpPr>
        <p:spPr>
          <a:xfrm>
            <a:off x="934827" y="4657725"/>
            <a:ext cx="3637173"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Create security governance to oversee implementation and management.</a:t>
            </a:r>
            <a:endParaRPr lang="en-US" sz="900" dirty="0"/>
          </a:p>
        </p:txBody>
      </p:sp>
      <p:pic>
        <p:nvPicPr>
          <p:cNvPr id="28" name="Image 10" descr="preencoded.png">    </p:cNvPr>
          <p:cNvPicPr>
            <a:picLocks noChangeAspect="1"/>
          </p:cNvPicPr>
          <p:nvPr/>
        </p:nvPicPr>
        <p:blipFill>
          <a:blip r:embed="rId11"/>
          <a:stretch>
            <a:fillRect/>
          </a:stretch>
        </p:blipFill>
        <p:spPr>
          <a:xfrm>
            <a:off x="4643438" y="3214688"/>
            <a:ext cx="171450" cy="171450"/>
          </a:xfrm>
          <a:prstGeom prst="rect">
            <a:avLst/>
          </a:prstGeom>
        </p:spPr>
      </p:pic>
      <p:sp>
        <p:nvSpPr>
          <p:cNvPr id="29" name="Text 16"/>
          <p:cNvSpPr/>
          <p:nvPr/>
        </p:nvSpPr>
        <p:spPr>
          <a:xfrm>
            <a:off x="4922044" y="3178969"/>
            <a:ext cx="3228640"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Develop Detailed Implementation Plan</a:t>
            </a:r>
            <a:endParaRPr lang="en-US" sz="1125" dirty="0"/>
          </a:p>
        </p:txBody>
      </p:sp>
      <p:sp>
        <p:nvSpPr>
          <p:cNvPr id="30" name="Text 17"/>
          <p:cNvSpPr/>
          <p:nvPr/>
        </p:nvSpPr>
        <p:spPr>
          <a:xfrm>
            <a:off x="4922044" y="3429000"/>
            <a:ext cx="3228640"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Create specific timelines, responsibilities, and success criteria.</a:t>
            </a:r>
            <a:endParaRPr lang="en-US" sz="900" dirty="0"/>
          </a:p>
        </p:txBody>
      </p:sp>
      <p:pic>
        <p:nvPicPr>
          <p:cNvPr id="31" name="Image 11" descr="preencoded.png">    </p:cNvPr>
          <p:cNvPicPr>
            <a:picLocks noChangeAspect="1"/>
          </p:cNvPicPr>
          <p:nvPr/>
        </p:nvPicPr>
        <p:blipFill>
          <a:blip r:embed="rId12"/>
          <a:stretch>
            <a:fillRect/>
          </a:stretch>
        </p:blipFill>
        <p:spPr>
          <a:xfrm>
            <a:off x="4643438" y="3743325"/>
            <a:ext cx="171450" cy="171450"/>
          </a:xfrm>
          <a:prstGeom prst="rect">
            <a:avLst/>
          </a:prstGeom>
        </p:spPr>
      </p:pic>
      <p:sp>
        <p:nvSpPr>
          <p:cNvPr id="32" name="Text 18"/>
          <p:cNvSpPr/>
          <p:nvPr/>
        </p:nvSpPr>
        <p:spPr>
          <a:xfrm>
            <a:off x="4922044" y="3707606"/>
            <a:ext cx="3362362"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Monitor and Measure Effectiveness</a:t>
            </a:r>
            <a:endParaRPr lang="en-US" sz="1125" dirty="0"/>
          </a:p>
        </p:txBody>
      </p:sp>
      <p:sp>
        <p:nvSpPr>
          <p:cNvPr id="33" name="Text 19"/>
          <p:cNvSpPr/>
          <p:nvPr/>
        </p:nvSpPr>
        <p:spPr>
          <a:xfrm>
            <a:off x="4922044" y="3957638"/>
            <a:ext cx="3362362"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Implement testing methods and metrics to evaluate performance.</a:t>
            </a:r>
            <a:endParaRPr lang="en-US" sz="900" dirty="0"/>
          </a:p>
        </p:txBody>
      </p:sp>
      <p:pic>
        <p:nvPicPr>
          <p:cNvPr id="34" name="Image 12" descr="preencoded.png">    </p:cNvPr>
          <p:cNvPicPr>
            <a:picLocks noChangeAspect="1"/>
          </p:cNvPicPr>
          <p:nvPr/>
        </p:nvPicPr>
        <p:blipFill>
          <a:blip r:embed="rId13"/>
          <a:stretch>
            <a:fillRect/>
          </a:stretch>
        </p:blipFill>
        <p:spPr>
          <a:xfrm>
            <a:off x="4643438" y="4271963"/>
            <a:ext cx="214313" cy="171450"/>
          </a:xfrm>
          <a:prstGeom prst="rect">
            <a:avLst/>
          </a:prstGeom>
        </p:spPr>
      </p:pic>
      <p:sp>
        <p:nvSpPr>
          <p:cNvPr id="35" name="Text 20"/>
          <p:cNvSpPr/>
          <p:nvPr/>
        </p:nvSpPr>
        <p:spPr>
          <a:xfrm>
            <a:off x="4964906" y="4236244"/>
            <a:ext cx="3152905"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Foster Security Culture</a:t>
            </a:r>
            <a:endParaRPr lang="en-US" sz="1125" dirty="0"/>
          </a:p>
        </p:txBody>
      </p:sp>
      <p:sp>
        <p:nvSpPr>
          <p:cNvPr id="36" name="Text 21"/>
          <p:cNvSpPr/>
          <p:nvPr/>
        </p:nvSpPr>
        <p:spPr>
          <a:xfrm>
            <a:off x="4964906" y="4486275"/>
            <a:ext cx="3152905"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Promote security awareness through leadership and training.</a:t>
            </a:r>
            <a:endParaRPr lang="en-US" sz="900" dirty="0"/>
          </a:p>
        </p:txBody>
      </p:sp>
      <p:pic>
        <p:nvPicPr>
          <p:cNvPr id="37" name="Image 13" descr="preencoded.png">    </p:cNvPr>
          <p:cNvPicPr>
            <a:picLocks noChangeAspect="1"/>
          </p:cNvPicPr>
          <p:nvPr/>
        </p:nvPicPr>
        <p:blipFill>
          <a:blip r:embed="rId14"/>
          <a:stretch>
            <a:fillRect/>
          </a:stretch>
        </p:blipFill>
        <p:spPr>
          <a:xfrm>
            <a:off x="142875" y="5441752"/>
            <a:ext cx="128588" cy="128588"/>
          </a:xfrm>
          <a:prstGeom prst="rect">
            <a:avLst/>
          </a:prstGeom>
        </p:spPr>
      </p:pic>
      <p:sp>
        <p:nvSpPr>
          <p:cNvPr id="38" name="Text 22"/>
          <p:cNvSpPr/>
          <p:nvPr/>
        </p:nvSpPr>
        <p:spPr>
          <a:xfrm>
            <a:off x="328613" y="5439966"/>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39" name="Text 23"/>
          <p:cNvSpPr/>
          <p:nvPr/>
        </p:nvSpPr>
        <p:spPr>
          <a:xfrm>
            <a:off x="8882472" y="5436394"/>
            <a:ext cx="190091"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11</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4071938"/>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Business Context</a:t>
            </a:r>
            <a:endParaRPr lang="en-US" sz="2700" dirty="0"/>
          </a:p>
        </p:txBody>
      </p:sp>
      <p:sp>
        <p:nvSpPr>
          <p:cNvPr id="6" name="Shape 3"/>
          <p:cNvSpPr/>
          <p:nvPr/>
        </p:nvSpPr>
        <p:spPr>
          <a:xfrm>
            <a:off x="428625" y="1014413"/>
            <a:ext cx="4071938" cy="3086100"/>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642938" y="1264444"/>
            <a:ext cx="128588" cy="171450"/>
          </a:xfrm>
          <a:prstGeom prst="rect">
            <a:avLst/>
          </a:prstGeom>
        </p:spPr>
      </p:pic>
      <p:sp>
        <p:nvSpPr>
          <p:cNvPr id="8" name="Text 4"/>
          <p:cNvSpPr/>
          <p:nvPr/>
        </p:nvSpPr>
        <p:spPr>
          <a:xfrm>
            <a:off x="878681" y="1228725"/>
            <a:ext cx="3479006" cy="257175"/>
          </a:xfrm>
          <a:prstGeom prst="rect">
            <a:avLst/>
          </a:prstGeom>
          <a:noFill/>
          <a:ln/>
        </p:spPr>
        <p:txBody>
          <a:bodyPr wrap="square" lIns="0" tIns="0" rIns="0" bIns="0" rtlCol="0" anchor="ctr">
            <a:spAutoFit/>
          </a:bodyPr>
          <a:lstStyle/>
          <a:p>
            <a:pPr indent="0" marL="0">
              <a:buNone/>
            </a:pPr>
            <a:r>
              <a:rPr lang="en-US" sz="1350" b="1" dirty="0">
                <a:solidFill>
                  <a:srgbClr val="FFFFFF"/>
                </a:solidFill>
                <a:latin typeface="Segoe UI" pitchFamily="34" charset="0"/>
                <a:ea typeface="Segoe UI" pitchFamily="34" charset="-122"/>
                <a:cs typeface="Segoe UI" pitchFamily="34" charset="-120"/>
              </a:rPr>
              <a:t>Company Profile</a:t>
            </a:r>
            <a:endParaRPr lang="en-US" sz="1350" dirty="0"/>
          </a:p>
        </p:txBody>
      </p:sp>
      <p:sp>
        <p:nvSpPr>
          <p:cNvPr id="9" name="Text 5"/>
          <p:cNvSpPr/>
          <p:nvPr/>
        </p:nvSpPr>
        <p:spPr>
          <a:xfrm>
            <a:off x="878681" y="1521619"/>
            <a:ext cx="3479006" cy="578644"/>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Established 5 years ago, Grow Management Consultants specializes in leadership performance improvement services.</a:t>
            </a:r>
            <a:endParaRPr lang="en-US" sz="1013" dirty="0"/>
          </a:p>
        </p:txBody>
      </p:sp>
      <p:pic>
        <p:nvPicPr>
          <p:cNvPr id="10" name="Image 2" descr="preencoded.png">    </p:cNvPr>
          <p:cNvPicPr>
            <a:picLocks noChangeAspect="1"/>
          </p:cNvPicPr>
          <p:nvPr/>
        </p:nvPicPr>
        <p:blipFill>
          <a:blip r:embed="rId3"/>
          <a:stretch>
            <a:fillRect/>
          </a:stretch>
        </p:blipFill>
        <p:spPr>
          <a:xfrm>
            <a:off x="642938" y="2278856"/>
            <a:ext cx="214313" cy="171450"/>
          </a:xfrm>
          <a:prstGeom prst="rect">
            <a:avLst/>
          </a:prstGeom>
        </p:spPr>
      </p:pic>
      <p:sp>
        <p:nvSpPr>
          <p:cNvPr id="11" name="Text 6"/>
          <p:cNvSpPr/>
          <p:nvPr/>
        </p:nvSpPr>
        <p:spPr>
          <a:xfrm>
            <a:off x="964406" y="2243138"/>
            <a:ext cx="3393281" cy="257175"/>
          </a:xfrm>
          <a:prstGeom prst="rect">
            <a:avLst/>
          </a:prstGeom>
          <a:noFill/>
          <a:ln/>
        </p:spPr>
        <p:txBody>
          <a:bodyPr wrap="square" lIns="0" tIns="0" rIns="0" bIns="0" rtlCol="0" anchor="ctr">
            <a:spAutoFit/>
          </a:bodyPr>
          <a:lstStyle/>
          <a:p>
            <a:pPr indent="0" marL="0">
              <a:buNone/>
            </a:pPr>
            <a:r>
              <a:rPr lang="en-US" sz="1350" b="1" dirty="0">
                <a:solidFill>
                  <a:srgbClr val="FFFFFF"/>
                </a:solidFill>
                <a:latin typeface="Segoe UI" pitchFamily="34" charset="0"/>
                <a:ea typeface="Segoe UI" pitchFamily="34" charset="-122"/>
                <a:cs typeface="Segoe UI" pitchFamily="34" charset="-120"/>
              </a:rPr>
              <a:t>Core Services</a:t>
            </a:r>
            <a:endParaRPr lang="en-US" sz="1350" dirty="0"/>
          </a:p>
        </p:txBody>
      </p:sp>
      <p:sp>
        <p:nvSpPr>
          <p:cNvPr id="12" name="Text 7"/>
          <p:cNvSpPr/>
          <p:nvPr/>
        </p:nvSpPr>
        <p:spPr>
          <a:xfrm>
            <a:off x="964406" y="2536031"/>
            <a:ext cx="3393281" cy="385763"/>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Mentoring, training, coaching, management consultation, and program evaluation.</a:t>
            </a:r>
            <a:endParaRPr lang="en-US" sz="1013" dirty="0"/>
          </a:p>
        </p:txBody>
      </p:sp>
      <p:pic>
        <p:nvPicPr>
          <p:cNvPr id="13" name="Image 3" descr="preencoded.png">    </p:cNvPr>
          <p:cNvPicPr>
            <a:picLocks noChangeAspect="1"/>
          </p:cNvPicPr>
          <p:nvPr/>
        </p:nvPicPr>
        <p:blipFill>
          <a:blip r:embed="rId4"/>
          <a:stretch>
            <a:fillRect/>
          </a:stretch>
        </p:blipFill>
        <p:spPr>
          <a:xfrm>
            <a:off x="642938" y="3100388"/>
            <a:ext cx="171450" cy="171450"/>
          </a:xfrm>
          <a:prstGeom prst="rect">
            <a:avLst/>
          </a:prstGeom>
        </p:spPr>
      </p:pic>
      <p:sp>
        <p:nvSpPr>
          <p:cNvPr id="14" name="Text 8"/>
          <p:cNvSpPr/>
          <p:nvPr/>
        </p:nvSpPr>
        <p:spPr>
          <a:xfrm>
            <a:off x="921544" y="3064669"/>
            <a:ext cx="2568290" cy="257175"/>
          </a:xfrm>
          <a:prstGeom prst="rect">
            <a:avLst/>
          </a:prstGeom>
          <a:noFill/>
          <a:ln/>
        </p:spPr>
        <p:txBody>
          <a:bodyPr wrap="square" lIns="0" tIns="0" rIns="0" bIns="0" rtlCol="0" anchor="ctr">
            <a:spAutoFit/>
          </a:bodyPr>
          <a:lstStyle/>
          <a:p>
            <a:pPr indent="0" marL="0">
              <a:buNone/>
            </a:pPr>
            <a:r>
              <a:rPr lang="en-US" sz="1350" b="1" dirty="0">
                <a:solidFill>
                  <a:srgbClr val="FFFFFF"/>
                </a:solidFill>
                <a:latin typeface="Segoe UI" pitchFamily="34" charset="0"/>
                <a:ea typeface="Segoe UI" pitchFamily="34" charset="-122"/>
                <a:cs typeface="Segoe UI" pitchFamily="34" charset="-120"/>
              </a:rPr>
              <a:t>Core Values</a:t>
            </a:r>
            <a:endParaRPr lang="en-US" sz="1350" dirty="0"/>
          </a:p>
        </p:txBody>
      </p:sp>
      <p:sp>
        <p:nvSpPr>
          <p:cNvPr id="15" name="Text 9"/>
          <p:cNvSpPr/>
          <p:nvPr/>
        </p:nvSpPr>
        <p:spPr>
          <a:xfrm>
            <a:off x="921544" y="3357563"/>
            <a:ext cx="2568290" cy="192881"/>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Quality, Innovation, Respect, and Reliability.</a:t>
            </a:r>
            <a:endParaRPr lang="en-US" sz="1013" dirty="0"/>
          </a:p>
        </p:txBody>
      </p:sp>
      <p:sp>
        <p:nvSpPr>
          <p:cNvPr id="16" name="Shape 10"/>
          <p:cNvSpPr/>
          <p:nvPr/>
        </p:nvSpPr>
        <p:spPr>
          <a:xfrm>
            <a:off x="4643438" y="1014413"/>
            <a:ext cx="4071938" cy="3086100"/>
          </a:xfrm>
          <a:prstGeom prst="rect">
            <a:avLst/>
          </a:prstGeom>
          <a:solidFill>
            <a:srgbClr val="FFFFFF">
              <a:alpha val="10000"/>
            </a:srgbClr>
          </a:solidFill>
          <a:ln/>
        </p:spPr>
      </p:sp>
      <p:pic>
        <p:nvPicPr>
          <p:cNvPr id="17" name="Image 4" descr="preencoded.png">    </p:cNvPr>
          <p:cNvPicPr>
            <a:picLocks noChangeAspect="1"/>
          </p:cNvPicPr>
          <p:nvPr/>
        </p:nvPicPr>
        <p:blipFill>
          <a:blip r:embed="rId5"/>
          <a:stretch>
            <a:fillRect/>
          </a:stretch>
        </p:blipFill>
        <p:spPr>
          <a:xfrm>
            <a:off x="4857750" y="1264444"/>
            <a:ext cx="150019" cy="171450"/>
          </a:xfrm>
          <a:prstGeom prst="rect">
            <a:avLst/>
          </a:prstGeom>
        </p:spPr>
      </p:pic>
      <p:sp>
        <p:nvSpPr>
          <p:cNvPr id="18" name="Text 11"/>
          <p:cNvSpPr/>
          <p:nvPr/>
        </p:nvSpPr>
        <p:spPr>
          <a:xfrm>
            <a:off x="5114925" y="1228725"/>
            <a:ext cx="3457575" cy="257175"/>
          </a:xfrm>
          <a:prstGeom prst="rect">
            <a:avLst/>
          </a:prstGeom>
          <a:noFill/>
          <a:ln/>
        </p:spPr>
        <p:txBody>
          <a:bodyPr wrap="square" lIns="0" tIns="0" rIns="0" bIns="0" rtlCol="0" anchor="ctr">
            <a:spAutoFit/>
          </a:bodyPr>
          <a:lstStyle/>
          <a:p>
            <a:pPr indent="0" marL="0">
              <a:buNone/>
            </a:pPr>
            <a:r>
              <a:rPr lang="en-US" sz="1350" b="1" dirty="0">
                <a:solidFill>
                  <a:srgbClr val="FFFFFF"/>
                </a:solidFill>
                <a:latin typeface="Segoe UI" pitchFamily="34" charset="0"/>
                <a:ea typeface="Segoe UI" pitchFamily="34" charset="-122"/>
                <a:cs typeface="Segoe UI" pitchFamily="34" charset="-120"/>
              </a:rPr>
              <a:t>Business Expansion</a:t>
            </a:r>
            <a:endParaRPr lang="en-US" sz="1350" dirty="0"/>
          </a:p>
        </p:txBody>
      </p:sp>
      <p:sp>
        <p:nvSpPr>
          <p:cNvPr id="19" name="Text 12"/>
          <p:cNvSpPr/>
          <p:nvPr/>
        </p:nvSpPr>
        <p:spPr>
          <a:xfrm>
            <a:off x="5114925" y="1521619"/>
            <a:ext cx="3457575" cy="385763"/>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Establishing two new offices in capital cities, requiring robust enterprise architecture.</a:t>
            </a:r>
            <a:endParaRPr lang="en-US" sz="1013" dirty="0"/>
          </a:p>
        </p:txBody>
      </p:sp>
      <p:pic>
        <p:nvPicPr>
          <p:cNvPr id="20" name="Image 5" descr="preencoded.png">    </p:cNvPr>
          <p:cNvPicPr>
            <a:picLocks noChangeAspect="1"/>
          </p:cNvPicPr>
          <p:nvPr/>
        </p:nvPicPr>
        <p:blipFill>
          <a:blip r:embed="rId6"/>
          <a:stretch>
            <a:fillRect/>
          </a:stretch>
        </p:blipFill>
        <p:spPr>
          <a:xfrm>
            <a:off x="4857750" y="2085975"/>
            <a:ext cx="214313" cy="171450"/>
          </a:xfrm>
          <a:prstGeom prst="rect">
            <a:avLst/>
          </a:prstGeom>
        </p:spPr>
      </p:pic>
      <p:sp>
        <p:nvSpPr>
          <p:cNvPr id="21" name="Text 13"/>
          <p:cNvSpPr/>
          <p:nvPr/>
        </p:nvSpPr>
        <p:spPr>
          <a:xfrm>
            <a:off x="5179219" y="2050256"/>
            <a:ext cx="3393281" cy="257175"/>
          </a:xfrm>
          <a:prstGeom prst="rect">
            <a:avLst/>
          </a:prstGeom>
          <a:noFill/>
          <a:ln/>
        </p:spPr>
        <p:txBody>
          <a:bodyPr wrap="square" lIns="0" tIns="0" rIns="0" bIns="0" rtlCol="0" anchor="ctr">
            <a:spAutoFit/>
          </a:bodyPr>
          <a:lstStyle/>
          <a:p>
            <a:pPr indent="0" marL="0">
              <a:buNone/>
            </a:pPr>
            <a:r>
              <a:rPr lang="en-US" sz="1350" b="1" dirty="0">
                <a:solidFill>
                  <a:srgbClr val="FFFFFF"/>
                </a:solidFill>
                <a:latin typeface="Segoe UI" pitchFamily="34" charset="0"/>
                <a:ea typeface="Segoe UI" pitchFamily="34" charset="-122"/>
                <a:cs typeface="Segoe UI" pitchFamily="34" charset="-120"/>
              </a:rPr>
              <a:t>Current IT Environment</a:t>
            </a:r>
            <a:endParaRPr lang="en-US" sz="1350" dirty="0"/>
          </a:p>
        </p:txBody>
      </p:sp>
      <p:sp>
        <p:nvSpPr>
          <p:cNvPr id="22" name="Text 14"/>
          <p:cNvSpPr/>
          <p:nvPr/>
        </p:nvSpPr>
        <p:spPr>
          <a:xfrm>
            <a:off x="5179219" y="2343150"/>
            <a:ext cx="3393281" cy="578644"/>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Head office with 6 workstations, consultants using own laptops, Office 365 for communication, OneDrive for data storage.</a:t>
            </a:r>
            <a:endParaRPr lang="en-US" sz="1013" dirty="0"/>
          </a:p>
        </p:txBody>
      </p:sp>
      <p:pic>
        <p:nvPicPr>
          <p:cNvPr id="23" name="Image 6" descr="preencoded.png">    </p:cNvPr>
          <p:cNvPicPr>
            <a:picLocks noChangeAspect="1"/>
          </p:cNvPicPr>
          <p:nvPr/>
        </p:nvPicPr>
        <p:blipFill>
          <a:blip r:embed="rId7"/>
          <a:stretch>
            <a:fillRect/>
          </a:stretch>
        </p:blipFill>
        <p:spPr>
          <a:xfrm>
            <a:off x="4857750" y="3100388"/>
            <a:ext cx="171450" cy="171450"/>
          </a:xfrm>
          <a:prstGeom prst="rect">
            <a:avLst/>
          </a:prstGeom>
        </p:spPr>
      </p:pic>
      <p:sp>
        <p:nvSpPr>
          <p:cNvPr id="24" name="Text 15"/>
          <p:cNvSpPr/>
          <p:nvPr/>
        </p:nvSpPr>
        <p:spPr>
          <a:xfrm>
            <a:off x="5136356" y="3064669"/>
            <a:ext cx="3436144" cy="257175"/>
          </a:xfrm>
          <a:prstGeom prst="rect">
            <a:avLst/>
          </a:prstGeom>
          <a:noFill/>
          <a:ln/>
        </p:spPr>
        <p:txBody>
          <a:bodyPr wrap="square" lIns="0" tIns="0" rIns="0" bIns="0" rtlCol="0" anchor="ctr">
            <a:spAutoFit/>
          </a:bodyPr>
          <a:lstStyle/>
          <a:p>
            <a:pPr indent="0" marL="0">
              <a:buNone/>
            </a:pPr>
            <a:r>
              <a:rPr lang="en-US" sz="1350" b="1" dirty="0">
                <a:solidFill>
                  <a:srgbClr val="FFFFFF"/>
                </a:solidFill>
                <a:latin typeface="Segoe UI" pitchFamily="34" charset="0"/>
                <a:ea typeface="Segoe UI" pitchFamily="34" charset="-122"/>
                <a:cs typeface="Segoe UI" pitchFamily="34" charset="-120"/>
              </a:rPr>
              <a:t>Security Need</a:t>
            </a:r>
            <a:endParaRPr lang="en-US" sz="1350" dirty="0"/>
          </a:p>
        </p:txBody>
      </p:sp>
      <p:sp>
        <p:nvSpPr>
          <p:cNvPr id="25" name="Text 16"/>
          <p:cNvSpPr/>
          <p:nvPr/>
        </p:nvSpPr>
        <p:spPr>
          <a:xfrm>
            <a:off x="5136356" y="3357563"/>
            <a:ext cx="3436144" cy="385763"/>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Comprehensive security solution to protect assets, maintain client trust, and support business growth.</a:t>
            </a:r>
            <a:endParaRPr lang="en-US" sz="1013" dirty="0"/>
          </a:p>
        </p:txBody>
      </p:sp>
      <p:pic>
        <p:nvPicPr>
          <p:cNvPr id="26" name="Image 7" descr="preencoded.png">    </p:cNvPr>
          <p:cNvPicPr>
            <a:picLocks noChangeAspect="1"/>
          </p:cNvPicPr>
          <p:nvPr/>
        </p:nvPicPr>
        <p:blipFill>
          <a:blip r:embed="rId8"/>
          <a:stretch>
            <a:fillRect/>
          </a:stretch>
        </p:blipFill>
        <p:spPr>
          <a:xfrm>
            <a:off x="142875" y="4834533"/>
            <a:ext cx="128588" cy="128588"/>
          </a:xfrm>
          <a:prstGeom prst="rect">
            <a:avLst/>
          </a:prstGeom>
        </p:spPr>
      </p:pic>
      <p:sp>
        <p:nvSpPr>
          <p:cNvPr id="27" name="Text 17"/>
          <p:cNvSpPr/>
          <p:nvPr/>
        </p:nvSpPr>
        <p:spPr>
          <a:xfrm>
            <a:off x="328613" y="4832747"/>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28" name="Text 18"/>
          <p:cNvSpPr/>
          <p:nvPr/>
        </p:nvSpPr>
        <p:spPr>
          <a:xfrm>
            <a:off x="8937557" y="4829175"/>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2</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922169"/>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4850606"/>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Security Requirements</a:t>
            </a:r>
            <a:endParaRPr lang="en-US" sz="2700" dirty="0"/>
          </a:p>
        </p:txBody>
      </p:sp>
      <p:sp>
        <p:nvSpPr>
          <p:cNvPr id="6" name="Shape 3"/>
          <p:cNvSpPr/>
          <p:nvPr/>
        </p:nvSpPr>
        <p:spPr>
          <a:xfrm>
            <a:off x="428625" y="1014413"/>
            <a:ext cx="8286750" cy="4479131"/>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642938" y="1264444"/>
            <a:ext cx="171450" cy="171450"/>
          </a:xfrm>
          <a:prstGeom prst="rect">
            <a:avLst/>
          </a:prstGeom>
        </p:spPr>
      </p:pic>
      <p:sp>
        <p:nvSpPr>
          <p:cNvPr id="8" name="Text 4"/>
          <p:cNvSpPr/>
          <p:nvPr/>
        </p:nvSpPr>
        <p:spPr>
          <a:xfrm>
            <a:off x="921544" y="1228725"/>
            <a:ext cx="7099436" cy="235744"/>
          </a:xfrm>
          <a:prstGeom prst="rect">
            <a:avLst/>
          </a:prstGeom>
          <a:noFill/>
          <a:ln/>
        </p:spPr>
        <p:txBody>
          <a:bodyPr wrap="square" lIns="0" tIns="0" rIns="0" bIns="0" rtlCol="0" anchor="ctr">
            <a:spAutoFit/>
          </a:bodyPr>
          <a:lstStyle/>
          <a:p>
            <a:pPr indent="0" marL="0">
              <a:buNone/>
            </a:pPr>
            <a:r>
              <a:rPr lang="en-US" sz="1238" b="1" dirty="0">
                <a:solidFill>
                  <a:srgbClr val="FFFFFF"/>
                </a:solidFill>
                <a:latin typeface="Segoe UI" pitchFamily="34" charset="0"/>
                <a:ea typeface="Segoe UI" pitchFamily="34" charset="-122"/>
                <a:cs typeface="Segoe UI" pitchFamily="34" charset="-120"/>
              </a:rPr>
              <a:t>Clear Security Strategy</a:t>
            </a:r>
            <a:endParaRPr lang="en-US" sz="1238" dirty="0"/>
          </a:p>
        </p:txBody>
      </p:sp>
      <p:sp>
        <p:nvSpPr>
          <p:cNvPr id="9" name="Text 5"/>
          <p:cNvSpPr/>
          <p:nvPr/>
        </p:nvSpPr>
        <p:spPr>
          <a:xfrm>
            <a:off x="921544" y="1500188"/>
            <a:ext cx="7099436" cy="192881"/>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Well-defined security strategy and IT Security Policy to guide security practices and ensure consistency across all locations.</a:t>
            </a:r>
            <a:endParaRPr lang="en-US" sz="1013" dirty="0"/>
          </a:p>
        </p:txBody>
      </p:sp>
      <p:pic>
        <p:nvPicPr>
          <p:cNvPr id="10" name="Image 2" descr="preencoded.png">    </p:cNvPr>
          <p:cNvPicPr>
            <a:picLocks noChangeAspect="1"/>
          </p:cNvPicPr>
          <p:nvPr/>
        </p:nvPicPr>
        <p:blipFill>
          <a:blip r:embed="rId3"/>
          <a:stretch>
            <a:fillRect/>
          </a:stretch>
        </p:blipFill>
        <p:spPr>
          <a:xfrm>
            <a:off x="642938" y="1907381"/>
            <a:ext cx="171450" cy="171450"/>
          </a:xfrm>
          <a:prstGeom prst="rect">
            <a:avLst/>
          </a:prstGeom>
        </p:spPr>
      </p:pic>
      <p:sp>
        <p:nvSpPr>
          <p:cNvPr id="11" name="Text 6"/>
          <p:cNvSpPr/>
          <p:nvPr/>
        </p:nvSpPr>
        <p:spPr>
          <a:xfrm>
            <a:off x="921544" y="1871663"/>
            <a:ext cx="6260855" cy="235744"/>
          </a:xfrm>
          <a:prstGeom prst="rect">
            <a:avLst/>
          </a:prstGeom>
          <a:noFill/>
          <a:ln/>
        </p:spPr>
        <p:txBody>
          <a:bodyPr wrap="square" lIns="0" tIns="0" rIns="0" bIns="0" rtlCol="0" anchor="ctr">
            <a:spAutoFit/>
          </a:bodyPr>
          <a:lstStyle/>
          <a:p>
            <a:pPr indent="0" marL="0">
              <a:buNone/>
            </a:pPr>
            <a:r>
              <a:rPr lang="en-US" sz="1238" b="1" dirty="0">
                <a:solidFill>
                  <a:srgbClr val="FFFFFF"/>
                </a:solidFill>
                <a:latin typeface="Segoe UI" pitchFamily="34" charset="0"/>
                <a:ea typeface="Segoe UI" pitchFamily="34" charset="-122"/>
                <a:cs typeface="Segoe UI" pitchFamily="34" charset="-120"/>
              </a:rPr>
              <a:t>Strong Security Controls</a:t>
            </a:r>
            <a:endParaRPr lang="en-US" sz="1238" dirty="0"/>
          </a:p>
        </p:txBody>
      </p:sp>
      <p:sp>
        <p:nvSpPr>
          <p:cNvPr id="12" name="Text 7"/>
          <p:cNvSpPr/>
          <p:nvPr/>
        </p:nvSpPr>
        <p:spPr>
          <a:xfrm>
            <a:off x="921544" y="2143125"/>
            <a:ext cx="6260855" cy="192881"/>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Robust security controls to protect systems, data, and infrastructure from potential threats and vulnerabilities.</a:t>
            </a:r>
            <a:endParaRPr lang="en-US" sz="1013" dirty="0"/>
          </a:p>
        </p:txBody>
      </p:sp>
      <p:pic>
        <p:nvPicPr>
          <p:cNvPr id="13" name="Image 3" descr="preencoded.png">    </p:cNvPr>
          <p:cNvPicPr>
            <a:picLocks noChangeAspect="1"/>
          </p:cNvPicPr>
          <p:nvPr/>
        </p:nvPicPr>
        <p:blipFill>
          <a:blip r:embed="rId4"/>
          <a:stretch>
            <a:fillRect/>
          </a:stretch>
        </p:blipFill>
        <p:spPr>
          <a:xfrm>
            <a:off x="642938" y="2550319"/>
            <a:ext cx="209122" cy="171450"/>
          </a:xfrm>
          <a:prstGeom prst="rect">
            <a:avLst/>
          </a:prstGeom>
        </p:spPr>
      </p:pic>
      <p:sp>
        <p:nvSpPr>
          <p:cNvPr id="14" name="Text 8"/>
          <p:cNvSpPr/>
          <p:nvPr/>
        </p:nvSpPr>
        <p:spPr>
          <a:xfrm>
            <a:off x="959216" y="2514600"/>
            <a:ext cx="7613284" cy="235744"/>
          </a:xfrm>
          <a:prstGeom prst="rect">
            <a:avLst/>
          </a:prstGeom>
          <a:noFill/>
          <a:ln/>
        </p:spPr>
        <p:txBody>
          <a:bodyPr wrap="square" lIns="0" tIns="0" rIns="0" bIns="0" rtlCol="0" anchor="ctr">
            <a:spAutoFit/>
          </a:bodyPr>
          <a:lstStyle/>
          <a:p>
            <a:pPr indent="0" marL="0">
              <a:buNone/>
            </a:pPr>
            <a:r>
              <a:rPr lang="en-US" sz="1238" b="1" dirty="0">
                <a:solidFill>
                  <a:srgbClr val="FFFFFF"/>
                </a:solidFill>
                <a:latin typeface="Segoe UI" pitchFamily="34" charset="0"/>
                <a:ea typeface="Segoe UI" pitchFamily="34" charset="-122"/>
                <a:cs typeface="Segoe UI" pitchFamily="34" charset="-120"/>
              </a:rPr>
              <a:t>Risk-Based Security Architecture</a:t>
            </a:r>
            <a:endParaRPr lang="en-US" sz="1238" dirty="0"/>
          </a:p>
        </p:txBody>
      </p:sp>
      <p:sp>
        <p:nvSpPr>
          <p:cNvPr id="15" name="Text 9"/>
          <p:cNvSpPr/>
          <p:nvPr/>
        </p:nvSpPr>
        <p:spPr>
          <a:xfrm>
            <a:off x="959216" y="2786063"/>
            <a:ext cx="7613284" cy="385763"/>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Security architecture designed based on identified business risks to ensure security investments align with the organization's risk profile.</a:t>
            </a:r>
            <a:endParaRPr lang="en-US" sz="1013" dirty="0"/>
          </a:p>
        </p:txBody>
      </p:sp>
      <p:pic>
        <p:nvPicPr>
          <p:cNvPr id="16" name="Image 4" descr="preencoded.png">    </p:cNvPr>
          <p:cNvPicPr>
            <a:picLocks noChangeAspect="1"/>
          </p:cNvPicPr>
          <p:nvPr/>
        </p:nvPicPr>
        <p:blipFill>
          <a:blip r:embed="rId5"/>
          <a:stretch>
            <a:fillRect/>
          </a:stretch>
        </p:blipFill>
        <p:spPr>
          <a:xfrm>
            <a:off x="642938" y="3386138"/>
            <a:ext cx="171450" cy="171450"/>
          </a:xfrm>
          <a:prstGeom prst="rect">
            <a:avLst/>
          </a:prstGeom>
        </p:spPr>
      </p:pic>
      <p:sp>
        <p:nvSpPr>
          <p:cNvPr id="17" name="Text 10"/>
          <p:cNvSpPr/>
          <p:nvPr/>
        </p:nvSpPr>
        <p:spPr>
          <a:xfrm>
            <a:off x="921544" y="3350419"/>
            <a:ext cx="7137471" cy="235744"/>
          </a:xfrm>
          <a:prstGeom prst="rect">
            <a:avLst/>
          </a:prstGeom>
          <a:noFill/>
          <a:ln/>
        </p:spPr>
        <p:txBody>
          <a:bodyPr wrap="square" lIns="0" tIns="0" rIns="0" bIns="0" rtlCol="0" anchor="ctr">
            <a:spAutoFit/>
          </a:bodyPr>
          <a:lstStyle/>
          <a:p>
            <a:pPr indent="0" marL="0">
              <a:buNone/>
            </a:pPr>
            <a:r>
              <a:rPr lang="en-US" sz="1238" b="1" dirty="0">
                <a:solidFill>
                  <a:srgbClr val="FFFFFF"/>
                </a:solidFill>
                <a:latin typeface="Segoe UI" pitchFamily="34" charset="0"/>
                <a:ea typeface="Segoe UI" pitchFamily="34" charset="-122"/>
                <a:cs typeface="Segoe UI" pitchFamily="34" charset="-120"/>
              </a:rPr>
              <a:t>Multilevel Security Model</a:t>
            </a:r>
            <a:endParaRPr lang="en-US" sz="1238" dirty="0"/>
          </a:p>
        </p:txBody>
      </p:sp>
      <p:sp>
        <p:nvSpPr>
          <p:cNvPr id="18" name="Text 11"/>
          <p:cNvSpPr/>
          <p:nvPr/>
        </p:nvSpPr>
        <p:spPr>
          <a:xfrm>
            <a:off x="921544" y="3621881"/>
            <a:ext cx="7137471" cy="192881"/>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A multilevel security model ensuring appropriate access permissions, with specific access controls for different types of data.</a:t>
            </a:r>
            <a:endParaRPr lang="en-US" sz="1013" dirty="0"/>
          </a:p>
        </p:txBody>
      </p:sp>
      <p:pic>
        <p:nvPicPr>
          <p:cNvPr id="19" name="Image 5" descr="preencoded.png">    </p:cNvPr>
          <p:cNvPicPr>
            <a:picLocks noChangeAspect="1"/>
          </p:cNvPicPr>
          <p:nvPr/>
        </p:nvPicPr>
        <p:blipFill>
          <a:blip r:embed="rId6"/>
          <a:stretch>
            <a:fillRect/>
          </a:stretch>
        </p:blipFill>
        <p:spPr>
          <a:xfrm>
            <a:off x="642938" y="4029075"/>
            <a:ext cx="171450" cy="171450"/>
          </a:xfrm>
          <a:prstGeom prst="rect">
            <a:avLst/>
          </a:prstGeom>
        </p:spPr>
      </p:pic>
      <p:sp>
        <p:nvSpPr>
          <p:cNvPr id="20" name="Text 12"/>
          <p:cNvSpPr/>
          <p:nvPr/>
        </p:nvSpPr>
        <p:spPr>
          <a:xfrm>
            <a:off x="921544" y="3993356"/>
            <a:ext cx="6111367" cy="235744"/>
          </a:xfrm>
          <a:prstGeom prst="rect">
            <a:avLst/>
          </a:prstGeom>
          <a:noFill/>
          <a:ln/>
        </p:spPr>
        <p:txBody>
          <a:bodyPr wrap="square" lIns="0" tIns="0" rIns="0" bIns="0" rtlCol="0" anchor="ctr">
            <a:spAutoFit/>
          </a:bodyPr>
          <a:lstStyle/>
          <a:p>
            <a:pPr indent="0" marL="0">
              <a:buNone/>
            </a:pPr>
            <a:r>
              <a:rPr lang="en-US" sz="1238" b="1" dirty="0">
                <a:solidFill>
                  <a:srgbClr val="FFFFFF"/>
                </a:solidFill>
                <a:latin typeface="Segoe UI" pitchFamily="34" charset="0"/>
                <a:ea typeface="Segoe UI" pitchFamily="34" charset="-122"/>
                <a:cs typeface="Segoe UI" pitchFamily="34" charset="-120"/>
              </a:rPr>
              <a:t>Comprehensive Data Protection</a:t>
            </a:r>
            <a:endParaRPr lang="en-US" sz="1238" dirty="0"/>
          </a:p>
        </p:txBody>
      </p:sp>
      <p:sp>
        <p:nvSpPr>
          <p:cNvPr id="21" name="Text 13"/>
          <p:cNvSpPr/>
          <p:nvPr/>
        </p:nvSpPr>
        <p:spPr>
          <a:xfrm>
            <a:off x="921544" y="4264819"/>
            <a:ext cx="6111367" cy="192881"/>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Protection for all types of data, including both data at rest and data in transit, across all business locations.</a:t>
            </a:r>
            <a:endParaRPr lang="en-US" sz="1013" dirty="0"/>
          </a:p>
        </p:txBody>
      </p:sp>
      <p:pic>
        <p:nvPicPr>
          <p:cNvPr id="22" name="Image 6" descr="preencoded.png">    </p:cNvPr>
          <p:cNvPicPr>
            <a:picLocks noChangeAspect="1"/>
          </p:cNvPicPr>
          <p:nvPr/>
        </p:nvPicPr>
        <p:blipFill>
          <a:blip r:embed="rId7"/>
          <a:stretch>
            <a:fillRect/>
          </a:stretch>
        </p:blipFill>
        <p:spPr>
          <a:xfrm>
            <a:off x="642938" y="4672013"/>
            <a:ext cx="171450" cy="171450"/>
          </a:xfrm>
          <a:prstGeom prst="rect">
            <a:avLst/>
          </a:prstGeom>
        </p:spPr>
      </p:pic>
      <p:sp>
        <p:nvSpPr>
          <p:cNvPr id="23" name="Text 14"/>
          <p:cNvSpPr/>
          <p:nvPr/>
        </p:nvSpPr>
        <p:spPr>
          <a:xfrm>
            <a:off x="921544" y="4636294"/>
            <a:ext cx="5930038" cy="235744"/>
          </a:xfrm>
          <a:prstGeom prst="rect">
            <a:avLst/>
          </a:prstGeom>
          <a:noFill/>
          <a:ln/>
        </p:spPr>
        <p:txBody>
          <a:bodyPr wrap="square" lIns="0" tIns="0" rIns="0" bIns="0" rtlCol="0" anchor="ctr">
            <a:spAutoFit/>
          </a:bodyPr>
          <a:lstStyle/>
          <a:p>
            <a:pPr indent="0" marL="0">
              <a:buNone/>
            </a:pPr>
            <a:r>
              <a:rPr lang="en-US" sz="1238" b="1" dirty="0">
                <a:solidFill>
                  <a:srgbClr val="FFFFFF"/>
                </a:solidFill>
                <a:latin typeface="Segoe UI" pitchFamily="34" charset="0"/>
                <a:ea typeface="Segoe UI" pitchFamily="34" charset="-122"/>
                <a:cs typeface="Segoe UI" pitchFamily="34" charset="-120"/>
              </a:rPr>
              <a:t>Measurable Security Effectiveness</a:t>
            </a:r>
            <a:endParaRPr lang="en-US" sz="1238" dirty="0"/>
          </a:p>
        </p:txBody>
      </p:sp>
      <p:sp>
        <p:nvSpPr>
          <p:cNvPr id="24" name="Text 15"/>
          <p:cNvSpPr/>
          <p:nvPr/>
        </p:nvSpPr>
        <p:spPr>
          <a:xfrm>
            <a:off x="921544" y="4907756"/>
            <a:ext cx="5930038" cy="192881"/>
          </a:xfrm>
          <a:prstGeom prst="rect">
            <a:avLst/>
          </a:prstGeom>
          <a:noFill/>
          <a:ln/>
        </p:spPr>
        <p:txBody>
          <a:bodyPr wrap="square" lIns="0" tIns="0" rIns="0" bIns="0" rtlCol="0" anchor="ctr">
            <a:spAutoFit/>
          </a:bodyPr>
          <a:lstStyle/>
          <a:p>
            <a:pPr indent="0" marL="0">
              <a:buNone/>
            </a:pPr>
            <a:r>
              <a:rPr lang="en-US" sz="1013" dirty="0">
                <a:solidFill>
                  <a:srgbClr val="E2E8F0"/>
                </a:solidFill>
                <a:latin typeface="Segoe UI" pitchFamily="34" charset="0"/>
                <a:ea typeface="Segoe UI" pitchFamily="34" charset="-122"/>
                <a:cs typeface="Segoe UI" pitchFamily="34" charset="-120"/>
              </a:rPr>
              <a:t>Testing methods and metrics to measure security effectiveness and demonstrate value to the business.</a:t>
            </a:r>
            <a:endParaRPr lang="en-US" sz="1013" dirty="0"/>
          </a:p>
        </p:txBody>
      </p:sp>
      <p:pic>
        <p:nvPicPr>
          <p:cNvPr id="25" name="Image 7" descr="preencoded.png">    </p:cNvPr>
          <p:cNvPicPr>
            <a:picLocks noChangeAspect="1"/>
          </p:cNvPicPr>
          <p:nvPr/>
        </p:nvPicPr>
        <p:blipFill>
          <a:blip r:embed="rId8"/>
          <a:stretch>
            <a:fillRect/>
          </a:stretch>
        </p:blipFill>
        <p:spPr>
          <a:xfrm>
            <a:off x="142875" y="5613202"/>
            <a:ext cx="128588" cy="128588"/>
          </a:xfrm>
          <a:prstGeom prst="rect">
            <a:avLst/>
          </a:prstGeom>
        </p:spPr>
      </p:pic>
      <p:sp>
        <p:nvSpPr>
          <p:cNvPr id="26" name="Text 16"/>
          <p:cNvSpPr/>
          <p:nvPr/>
        </p:nvSpPr>
        <p:spPr>
          <a:xfrm>
            <a:off x="328613" y="5611416"/>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27" name="Text 17"/>
          <p:cNvSpPr/>
          <p:nvPr/>
        </p:nvSpPr>
        <p:spPr>
          <a:xfrm>
            <a:off x="8937557" y="5607844"/>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3</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4071938"/>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Risk Assessment</a:t>
            </a:r>
            <a:endParaRPr lang="en-US" sz="2700" dirty="0"/>
          </a:p>
        </p:txBody>
      </p:sp>
      <p:sp>
        <p:nvSpPr>
          <p:cNvPr id="6" name="Shape 3"/>
          <p:cNvSpPr/>
          <p:nvPr/>
        </p:nvSpPr>
        <p:spPr>
          <a:xfrm>
            <a:off x="428625" y="1014413"/>
            <a:ext cx="8286750" cy="3139678"/>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642938" y="1264444"/>
            <a:ext cx="171450" cy="171450"/>
          </a:xfrm>
          <a:prstGeom prst="rect">
            <a:avLst/>
          </a:prstGeom>
        </p:spPr>
      </p:pic>
      <p:sp>
        <p:nvSpPr>
          <p:cNvPr id="8" name="Text 4"/>
          <p:cNvSpPr/>
          <p:nvPr/>
        </p:nvSpPr>
        <p:spPr>
          <a:xfrm>
            <a:off x="921544" y="1255514"/>
            <a:ext cx="1286433" cy="158948"/>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Data Breach Risk</a:t>
            </a:r>
            <a:endParaRPr lang="en-US" sz="1125" dirty="0"/>
          </a:p>
        </p:txBody>
      </p:sp>
      <p:sp>
        <p:nvSpPr>
          <p:cNvPr id="9" name="Shape 5"/>
          <p:cNvSpPr/>
          <p:nvPr/>
        </p:nvSpPr>
        <p:spPr>
          <a:xfrm>
            <a:off x="2207977" y="1253728"/>
            <a:ext cx="336510" cy="192881"/>
          </a:xfrm>
          <a:prstGeom prst="rect">
            <a:avLst/>
          </a:prstGeom>
          <a:solidFill>
            <a:srgbClr val="F56565"/>
          </a:solidFill>
          <a:ln/>
        </p:spPr>
      </p:sp>
      <p:sp>
        <p:nvSpPr>
          <p:cNvPr id="10" name="Text 6"/>
          <p:cNvSpPr/>
          <p:nvPr/>
        </p:nvSpPr>
        <p:spPr>
          <a:xfrm>
            <a:off x="2207977" y="1253728"/>
            <a:ext cx="407947" cy="192881"/>
          </a:xfrm>
          <a:prstGeom prst="rect">
            <a:avLst/>
          </a:prstGeom>
          <a:noFill/>
          <a:ln/>
        </p:spPr>
        <p:txBody>
          <a:bodyPr wrap="none" lIns="68072" tIns="25527" rIns="68072" bIns="25527" rtlCol="0" anchor="ctr">
            <a:spAutoFit/>
          </a:bodyPr>
          <a:lstStyle/>
          <a:p>
            <a:pPr indent="0" marL="0">
              <a:buNone/>
            </a:pPr>
            <a:r>
              <a:rPr lang="en-US" sz="788" b="1" dirty="0">
                <a:solidFill>
                  <a:srgbClr val="FFFFFF"/>
                </a:solidFill>
                <a:latin typeface="Segoe UI" pitchFamily="34" charset="0"/>
                <a:ea typeface="Segoe UI" pitchFamily="34" charset="-122"/>
                <a:cs typeface="Segoe UI" pitchFamily="34" charset="-120"/>
              </a:rPr>
              <a:t>High</a:t>
            </a:r>
            <a:endParaRPr lang="en-US" sz="788" dirty="0"/>
          </a:p>
        </p:txBody>
      </p:sp>
      <p:sp>
        <p:nvSpPr>
          <p:cNvPr id="11" name="Text 7"/>
          <p:cNvSpPr/>
          <p:nvPr/>
        </p:nvSpPr>
        <p:spPr>
          <a:xfrm>
            <a:off x="921544" y="1482328"/>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Potential loss of client trust, regulatory penalties, reputational damage, and financial loss.</a:t>
            </a:r>
            <a:endParaRPr lang="en-US" sz="900" dirty="0"/>
          </a:p>
        </p:txBody>
      </p:sp>
      <p:pic>
        <p:nvPicPr>
          <p:cNvPr id="12" name="Image 2" descr="preencoded.png">    </p:cNvPr>
          <p:cNvPicPr>
            <a:picLocks noChangeAspect="1"/>
          </p:cNvPicPr>
          <p:nvPr/>
        </p:nvPicPr>
        <p:blipFill>
          <a:blip r:embed="rId3"/>
          <a:stretch>
            <a:fillRect/>
          </a:stretch>
        </p:blipFill>
        <p:spPr>
          <a:xfrm>
            <a:off x="642938" y="1968103"/>
            <a:ext cx="171450" cy="171450"/>
          </a:xfrm>
          <a:prstGeom prst="rect">
            <a:avLst/>
          </a:prstGeom>
        </p:spPr>
      </p:pic>
      <p:sp>
        <p:nvSpPr>
          <p:cNvPr id="13" name="Text 8"/>
          <p:cNvSpPr/>
          <p:nvPr/>
        </p:nvSpPr>
        <p:spPr>
          <a:xfrm>
            <a:off x="921544" y="1959173"/>
            <a:ext cx="1833879" cy="158948"/>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Business Continuity Risk</a:t>
            </a:r>
            <a:endParaRPr lang="en-US" sz="1125" dirty="0"/>
          </a:p>
        </p:txBody>
      </p:sp>
      <p:sp>
        <p:nvSpPr>
          <p:cNvPr id="14" name="Shape 9"/>
          <p:cNvSpPr/>
          <p:nvPr/>
        </p:nvSpPr>
        <p:spPr>
          <a:xfrm>
            <a:off x="2755423" y="1957388"/>
            <a:ext cx="336510" cy="192881"/>
          </a:xfrm>
          <a:prstGeom prst="rect">
            <a:avLst/>
          </a:prstGeom>
          <a:solidFill>
            <a:srgbClr val="F56565"/>
          </a:solidFill>
          <a:ln/>
        </p:spPr>
      </p:sp>
      <p:sp>
        <p:nvSpPr>
          <p:cNvPr id="15" name="Text 10"/>
          <p:cNvSpPr/>
          <p:nvPr/>
        </p:nvSpPr>
        <p:spPr>
          <a:xfrm>
            <a:off x="2755423" y="1957388"/>
            <a:ext cx="407947" cy="192881"/>
          </a:xfrm>
          <a:prstGeom prst="rect">
            <a:avLst/>
          </a:prstGeom>
          <a:noFill/>
          <a:ln/>
        </p:spPr>
        <p:txBody>
          <a:bodyPr wrap="none" lIns="68072" tIns="25527" rIns="68072" bIns="25527" rtlCol="0" anchor="ctr">
            <a:spAutoFit/>
          </a:bodyPr>
          <a:lstStyle/>
          <a:p>
            <a:pPr indent="0" marL="0">
              <a:buNone/>
            </a:pPr>
            <a:r>
              <a:rPr lang="en-US" sz="788" b="1" dirty="0">
                <a:solidFill>
                  <a:srgbClr val="FFFFFF"/>
                </a:solidFill>
                <a:latin typeface="Segoe UI" pitchFamily="34" charset="0"/>
                <a:ea typeface="Segoe UI" pitchFamily="34" charset="-122"/>
                <a:cs typeface="Segoe UI" pitchFamily="34" charset="-120"/>
              </a:rPr>
              <a:t>High</a:t>
            </a:r>
            <a:endParaRPr lang="en-US" sz="788" dirty="0"/>
          </a:p>
        </p:txBody>
      </p:sp>
      <p:sp>
        <p:nvSpPr>
          <p:cNvPr id="16" name="Text 11"/>
          <p:cNvSpPr/>
          <p:nvPr/>
        </p:nvSpPr>
        <p:spPr>
          <a:xfrm>
            <a:off x="921544" y="2185988"/>
            <a:ext cx="3576117"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Disruption to service delivery, financial loss, and client dissatisfaction.</a:t>
            </a:r>
            <a:endParaRPr lang="en-US" sz="900" dirty="0"/>
          </a:p>
        </p:txBody>
      </p:sp>
      <p:pic>
        <p:nvPicPr>
          <p:cNvPr id="17" name="Image 3" descr="preencoded.png">    </p:cNvPr>
          <p:cNvPicPr>
            <a:picLocks noChangeAspect="1"/>
          </p:cNvPicPr>
          <p:nvPr/>
        </p:nvPicPr>
        <p:blipFill>
          <a:blip r:embed="rId4"/>
          <a:stretch>
            <a:fillRect/>
          </a:stretch>
        </p:blipFill>
        <p:spPr>
          <a:xfrm>
            <a:off x="642938" y="2500313"/>
            <a:ext cx="171450" cy="171450"/>
          </a:xfrm>
          <a:prstGeom prst="rect">
            <a:avLst/>
          </a:prstGeom>
        </p:spPr>
      </p:pic>
      <p:sp>
        <p:nvSpPr>
          <p:cNvPr id="18" name="Text 12"/>
          <p:cNvSpPr/>
          <p:nvPr/>
        </p:nvSpPr>
        <p:spPr>
          <a:xfrm>
            <a:off x="921544" y="2491383"/>
            <a:ext cx="1900293" cy="158948"/>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Unauthorized Access Risk</a:t>
            </a:r>
            <a:endParaRPr lang="en-US" sz="1125" dirty="0"/>
          </a:p>
        </p:txBody>
      </p:sp>
      <p:sp>
        <p:nvSpPr>
          <p:cNvPr id="19" name="Shape 13"/>
          <p:cNvSpPr/>
          <p:nvPr/>
        </p:nvSpPr>
        <p:spPr>
          <a:xfrm>
            <a:off x="2821837" y="2489597"/>
            <a:ext cx="336510" cy="192881"/>
          </a:xfrm>
          <a:prstGeom prst="rect">
            <a:avLst/>
          </a:prstGeom>
          <a:solidFill>
            <a:srgbClr val="F56565"/>
          </a:solidFill>
          <a:ln/>
        </p:spPr>
      </p:sp>
      <p:sp>
        <p:nvSpPr>
          <p:cNvPr id="20" name="Text 14"/>
          <p:cNvSpPr/>
          <p:nvPr/>
        </p:nvSpPr>
        <p:spPr>
          <a:xfrm>
            <a:off x="2821837" y="2489597"/>
            <a:ext cx="407947" cy="192881"/>
          </a:xfrm>
          <a:prstGeom prst="rect">
            <a:avLst/>
          </a:prstGeom>
          <a:noFill/>
          <a:ln/>
        </p:spPr>
        <p:txBody>
          <a:bodyPr wrap="none" lIns="68072" tIns="25527" rIns="68072" bIns="25527" rtlCol="0" anchor="ctr">
            <a:spAutoFit/>
          </a:bodyPr>
          <a:lstStyle/>
          <a:p>
            <a:pPr indent="0" marL="0">
              <a:buNone/>
            </a:pPr>
            <a:r>
              <a:rPr lang="en-US" sz="788" b="1" dirty="0">
                <a:solidFill>
                  <a:srgbClr val="FFFFFF"/>
                </a:solidFill>
                <a:latin typeface="Segoe UI" pitchFamily="34" charset="0"/>
                <a:ea typeface="Segoe UI" pitchFamily="34" charset="-122"/>
                <a:cs typeface="Segoe UI" pitchFamily="34" charset="-120"/>
              </a:rPr>
              <a:t>High</a:t>
            </a:r>
            <a:endParaRPr lang="en-US" sz="788" dirty="0"/>
          </a:p>
        </p:txBody>
      </p:sp>
      <p:sp>
        <p:nvSpPr>
          <p:cNvPr id="21" name="Text 15"/>
          <p:cNvSpPr/>
          <p:nvPr/>
        </p:nvSpPr>
        <p:spPr>
          <a:xfrm>
            <a:off x="921544" y="2718197"/>
            <a:ext cx="3324188"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Data theft, system compromise, and unauthorized modifications.</a:t>
            </a:r>
            <a:endParaRPr lang="en-US" sz="900" dirty="0"/>
          </a:p>
        </p:txBody>
      </p:sp>
      <p:pic>
        <p:nvPicPr>
          <p:cNvPr id="22" name="Image 4" descr="preencoded.png">    </p:cNvPr>
          <p:cNvPicPr>
            <a:picLocks noChangeAspect="1"/>
          </p:cNvPicPr>
          <p:nvPr/>
        </p:nvPicPr>
        <p:blipFill>
          <a:blip r:embed="rId5"/>
          <a:stretch>
            <a:fillRect/>
          </a:stretch>
        </p:blipFill>
        <p:spPr>
          <a:xfrm>
            <a:off x="4643438" y="1264444"/>
            <a:ext cx="171450" cy="171450"/>
          </a:xfrm>
          <a:prstGeom prst="rect">
            <a:avLst/>
          </a:prstGeom>
        </p:spPr>
      </p:pic>
      <p:sp>
        <p:nvSpPr>
          <p:cNvPr id="23" name="Text 16"/>
          <p:cNvSpPr/>
          <p:nvPr/>
        </p:nvSpPr>
        <p:spPr>
          <a:xfrm>
            <a:off x="4922044" y="1255514"/>
            <a:ext cx="2239203" cy="158948"/>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Malware and Ransomware Risk</a:t>
            </a:r>
            <a:endParaRPr lang="en-US" sz="1125" dirty="0"/>
          </a:p>
        </p:txBody>
      </p:sp>
      <p:sp>
        <p:nvSpPr>
          <p:cNvPr id="24" name="Shape 17"/>
          <p:cNvSpPr/>
          <p:nvPr/>
        </p:nvSpPr>
        <p:spPr>
          <a:xfrm>
            <a:off x="7161247" y="1253728"/>
            <a:ext cx="336510" cy="192881"/>
          </a:xfrm>
          <a:prstGeom prst="rect">
            <a:avLst/>
          </a:prstGeom>
          <a:solidFill>
            <a:srgbClr val="F56565"/>
          </a:solidFill>
          <a:ln/>
        </p:spPr>
      </p:sp>
      <p:sp>
        <p:nvSpPr>
          <p:cNvPr id="25" name="Text 18"/>
          <p:cNvSpPr/>
          <p:nvPr/>
        </p:nvSpPr>
        <p:spPr>
          <a:xfrm>
            <a:off x="7161247" y="1253728"/>
            <a:ext cx="407947" cy="192881"/>
          </a:xfrm>
          <a:prstGeom prst="rect">
            <a:avLst/>
          </a:prstGeom>
          <a:noFill/>
          <a:ln/>
        </p:spPr>
        <p:txBody>
          <a:bodyPr wrap="none" lIns="68072" tIns="25527" rIns="68072" bIns="25527" rtlCol="0" anchor="ctr">
            <a:spAutoFit/>
          </a:bodyPr>
          <a:lstStyle/>
          <a:p>
            <a:pPr indent="0" marL="0">
              <a:buNone/>
            </a:pPr>
            <a:r>
              <a:rPr lang="en-US" sz="788" b="1" dirty="0">
                <a:solidFill>
                  <a:srgbClr val="FFFFFF"/>
                </a:solidFill>
                <a:latin typeface="Segoe UI" pitchFamily="34" charset="0"/>
                <a:ea typeface="Segoe UI" pitchFamily="34" charset="-122"/>
                <a:cs typeface="Segoe UI" pitchFamily="34" charset="-120"/>
              </a:rPr>
              <a:t>High</a:t>
            </a:r>
            <a:endParaRPr lang="en-US" sz="788" dirty="0"/>
          </a:p>
        </p:txBody>
      </p:sp>
      <p:sp>
        <p:nvSpPr>
          <p:cNvPr id="26" name="Text 19"/>
          <p:cNvSpPr/>
          <p:nvPr/>
        </p:nvSpPr>
        <p:spPr>
          <a:xfrm>
            <a:off x="4922044" y="1482328"/>
            <a:ext cx="2701565"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Data loss, system downtime, and financial extortion.</a:t>
            </a:r>
            <a:endParaRPr lang="en-US" sz="900" dirty="0"/>
          </a:p>
        </p:txBody>
      </p:sp>
      <p:pic>
        <p:nvPicPr>
          <p:cNvPr id="27" name="Image 5" descr="preencoded.png">    </p:cNvPr>
          <p:cNvPicPr>
            <a:picLocks noChangeAspect="1"/>
          </p:cNvPicPr>
          <p:nvPr/>
        </p:nvPicPr>
        <p:blipFill>
          <a:blip r:embed="rId6"/>
          <a:stretch>
            <a:fillRect/>
          </a:stretch>
        </p:blipFill>
        <p:spPr>
          <a:xfrm>
            <a:off x="4643438" y="1796653"/>
            <a:ext cx="214313" cy="171450"/>
          </a:xfrm>
          <a:prstGeom prst="rect">
            <a:avLst/>
          </a:prstGeom>
        </p:spPr>
      </p:pic>
      <p:sp>
        <p:nvSpPr>
          <p:cNvPr id="28" name="Text 20"/>
          <p:cNvSpPr/>
          <p:nvPr/>
        </p:nvSpPr>
        <p:spPr>
          <a:xfrm>
            <a:off x="4964906" y="1787723"/>
            <a:ext cx="1214717" cy="158948"/>
          </a:xfrm>
          <a:prstGeom prst="rect">
            <a:avLst/>
          </a:prstGeom>
          <a:noFill/>
          <a:ln/>
        </p:spPr>
        <p:txBody>
          <a:bodyPr wrap="non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Third-Party Risk</a:t>
            </a:r>
            <a:endParaRPr lang="en-US" sz="1125" dirty="0"/>
          </a:p>
        </p:txBody>
      </p:sp>
      <p:sp>
        <p:nvSpPr>
          <p:cNvPr id="29" name="Shape 21"/>
          <p:cNvSpPr/>
          <p:nvPr/>
        </p:nvSpPr>
        <p:spPr>
          <a:xfrm>
            <a:off x="6179623" y="1785938"/>
            <a:ext cx="492137" cy="192881"/>
          </a:xfrm>
          <a:prstGeom prst="rect">
            <a:avLst/>
          </a:prstGeom>
          <a:solidFill>
            <a:srgbClr val="ED8936"/>
          </a:solidFill>
          <a:ln/>
        </p:spPr>
      </p:sp>
      <p:sp>
        <p:nvSpPr>
          <p:cNvPr id="30" name="Text 22"/>
          <p:cNvSpPr/>
          <p:nvPr/>
        </p:nvSpPr>
        <p:spPr>
          <a:xfrm>
            <a:off x="6179623" y="1785938"/>
            <a:ext cx="563575" cy="192881"/>
          </a:xfrm>
          <a:prstGeom prst="rect">
            <a:avLst/>
          </a:prstGeom>
          <a:noFill/>
          <a:ln/>
        </p:spPr>
        <p:txBody>
          <a:bodyPr wrap="none" lIns="68072" tIns="25527" rIns="68072" bIns="25527" rtlCol="0" anchor="ctr">
            <a:spAutoFit/>
          </a:bodyPr>
          <a:lstStyle/>
          <a:p>
            <a:pPr indent="0" marL="0">
              <a:buNone/>
            </a:pPr>
            <a:r>
              <a:rPr lang="en-US" sz="788" b="1" dirty="0">
                <a:solidFill>
                  <a:srgbClr val="FFFFFF"/>
                </a:solidFill>
                <a:latin typeface="Segoe UI" pitchFamily="34" charset="0"/>
                <a:ea typeface="Segoe UI" pitchFamily="34" charset="-122"/>
                <a:cs typeface="Segoe UI" pitchFamily="34" charset="-120"/>
              </a:rPr>
              <a:t>Medium</a:t>
            </a:r>
            <a:endParaRPr lang="en-US" sz="788" dirty="0"/>
          </a:p>
        </p:txBody>
      </p:sp>
      <p:sp>
        <p:nvSpPr>
          <p:cNvPr id="31" name="Text 23"/>
          <p:cNvSpPr/>
          <p:nvPr/>
        </p:nvSpPr>
        <p:spPr>
          <a:xfrm>
            <a:off x="4964906" y="2014538"/>
            <a:ext cx="3584823"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Security vulnerabilities introduced by vendors and compliance issues.</a:t>
            </a:r>
            <a:endParaRPr lang="en-US" sz="900" dirty="0"/>
          </a:p>
        </p:txBody>
      </p:sp>
      <p:pic>
        <p:nvPicPr>
          <p:cNvPr id="32" name="Image 6" descr="preencoded.png">    </p:cNvPr>
          <p:cNvPicPr>
            <a:picLocks noChangeAspect="1"/>
          </p:cNvPicPr>
          <p:nvPr/>
        </p:nvPicPr>
        <p:blipFill>
          <a:blip r:embed="rId7"/>
          <a:stretch>
            <a:fillRect/>
          </a:stretch>
        </p:blipFill>
        <p:spPr>
          <a:xfrm>
            <a:off x="4643438" y="2328863"/>
            <a:ext cx="198909" cy="171450"/>
          </a:xfrm>
          <a:prstGeom prst="rect">
            <a:avLst/>
          </a:prstGeom>
        </p:spPr>
      </p:pic>
      <p:sp>
        <p:nvSpPr>
          <p:cNvPr id="33" name="Text 24"/>
          <p:cNvSpPr/>
          <p:nvPr/>
        </p:nvSpPr>
        <p:spPr>
          <a:xfrm>
            <a:off x="4949503" y="2319933"/>
            <a:ext cx="1381534" cy="158948"/>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Infrastructure Risk</a:t>
            </a:r>
            <a:endParaRPr lang="en-US" sz="1125" dirty="0"/>
          </a:p>
        </p:txBody>
      </p:sp>
      <p:sp>
        <p:nvSpPr>
          <p:cNvPr id="34" name="Shape 25"/>
          <p:cNvSpPr/>
          <p:nvPr/>
        </p:nvSpPr>
        <p:spPr>
          <a:xfrm>
            <a:off x="6331037" y="2318147"/>
            <a:ext cx="336510" cy="192881"/>
          </a:xfrm>
          <a:prstGeom prst="rect">
            <a:avLst/>
          </a:prstGeom>
          <a:solidFill>
            <a:srgbClr val="F56565"/>
          </a:solidFill>
          <a:ln/>
        </p:spPr>
      </p:sp>
      <p:sp>
        <p:nvSpPr>
          <p:cNvPr id="35" name="Text 26"/>
          <p:cNvSpPr/>
          <p:nvPr/>
        </p:nvSpPr>
        <p:spPr>
          <a:xfrm>
            <a:off x="6331037" y="2318147"/>
            <a:ext cx="407947" cy="192881"/>
          </a:xfrm>
          <a:prstGeom prst="rect">
            <a:avLst/>
          </a:prstGeom>
          <a:noFill/>
          <a:ln/>
        </p:spPr>
        <p:txBody>
          <a:bodyPr wrap="none" lIns="68072" tIns="25527" rIns="68072" bIns="25527" rtlCol="0" anchor="ctr">
            <a:spAutoFit/>
          </a:bodyPr>
          <a:lstStyle/>
          <a:p>
            <a:pPr indent="0" marL="0">
              <a:buNone/>
            </a:pPr>
            <a:r>
              <a:rPr lang="en-US" sz="788" b="1" dirty="0">
                <a:solidFill>
                  <a:srgbClr val="FFFFFF"/>
                </a:solidFill>
                <a:latin typeface="Segoe UI" pitchFamily="34" charset="0"/>
                <a:ea typeface="Segoe UI" pitchFamily="34" charset="-122"/>
                <a:cs typeface="Segoe UI" pitchFamily="34" charset="-120"/>
              </a:rPr>
              <a:t>High</a:t>
            </a:r>
            <a:endParaRPr lang="en-US" sz="788" dirty="0"/>
          </a:p>
        </p:txBody>
      </p:sp>
      <p:sp>
        <p:nvSpPr>
          <p:cNvPr id="36" name="Text 27"/>
          <p:cNvSpPr/>
          <p:nvPr/>
        </p:nvSpPr>
        <p:spPr>
          <a:xfrm>
            <a:off x="4949503" y="2546747"/>
            <a:ext cx="3622997"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Vulnerabilities in expanding network infrastructure across multiple locations.</a:t>
            </a:r>
            <a:endParaRPr lang="en-US" sz="900" dirty="0"/>
          </a:p>
        </p:txBody>
      </p:sp>
      <p:sp>
        <p:nvSpPr>
          <p:cNvPr id="37" name="Text 28"/>
          <p:cNvSpPr/>
          <p:nvPr/>
        </p:nvSpPr>
        <p:spPr>
          <a:xfrm>
            <a:off x="642938" y="3289697"/>
            <a:ext cx="7929563" cy="235744"/>
          </a:xfrm>
          <a:prstGeom prst="rect">
            <a:avLst/>
          </a:prstGeom>
          <a:noFill/>
          <a:ln/>
        </p:spPr>
        <p:txBody>
          <a:bodyPr wrap="square" lIns="0" tIns="0" rIns="0" bIns="0" rtlCol="0" anchor="ctr">
            <a:spAutoFit/>
          </a:bodyPr>
          <a:lstStyle/>
          <a:p>
            <a:pPr indent="0" marL="0">
              <a:buNone/>
            </a:pPr>
            <a:r>
              <a:rPr lang="en-US" sz="1238" b="1" dirty="0">
                <a:solidFill>
                  <a:srgbClr val="FFFFFF"/>
                </a:solidFill>
                <a:latin typeface="Segoe UI" pitchFamily="34" charset="0"/>
                <a:ea typeface="Segoe UI" pitchFamily="34" charset="-122"/>
                <a:cs typeface="Segoe UI" pitchFamily="34" charset="-120"/>
              </a:rPr>
              <a:t>Risk Assessment Methodology</a:t>
            </a:r>
            <a:endParaRPr lang="en-US" sz="1238" dirty="0"/>
          </a:p>
        </p:txBody>
      </p:sp>
      <p:sp>
        <p:nvSpPr>
          <p:cNvPr id="38" name="Text 29"/>
          <p:cNvSpPr/>
          <p:nvPr/>
        </p:nvSpPr>
        <p:spPr>
          <a:xfrm>
            <a:off x="642938" y="3596878"/>
            <a:ext cx="7929563"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Our structured approach includes asset identification, threat identification, vulnerability assessment, impact analysis, likelihood assessment, risk evaluation, and risk treatment planning.</a:t>
            </a:r>
            <a:endParaRPr lang="en-US" sz="900" dirty="0"/>
          </a:p>
        </p:txBody>
      </p:sp>
      <p:pic>
        <p:nvPicPr>
          <p:cNvPr id="39" name="Image 7" descr="preencoded.png">    </p:cNvPr>
          <p:cNvPicPr>
            <a:picLocks noChangeAspect="1"/>
          </p:cNvPicPr>
          <p:nvPr/>
        </p:nvPicPr>
        <p:blipFill>
          <a:blip r:embed="rId8"/>
          <a:stretch>
            <a:fillRect/>
          </a:stretch>
        </p:blipFill>
        <p:spPr>
          <a:xfrm>
            <a:off x="142875" y="4834533"/>
            <a:ext cx="128588" cy="128588"/>
          </a:xfrm>
          <a:prstGeom prst="rect">
            <a:avLst/>
          </a:prstGeom>
        </p:spPr>
      </p:pic>
      <p:sp>
        <p:nvSpPr>
          <p:cNvPr id="40" name="Text 30"/>
          <p:cNvSpPr/>
          <p:nvPr/>
        </p:nvSpPr>
        <p:spPr>
          <a:xfrm>
            <a:off x="328613" y="4832747"/>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41" name="Text 31"/>
          <p:cNvSpPr/>
          <p:nvPr/>
        </p:nvSpPr>
        <p:spPr>
          <a:xfrm>
            <a:off x="8937557" y="4829175"/>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4</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614988"/>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4543425"/>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Proposed Security Solution</a:t>
            </a:r>
            <a:endParaRPr lang="en-US" sz="2700" dirty="0"/>
          </a:p>
        </p:txBody>
      </p:sp>
      <p:sp>
        <p:nvSpPr>
          <p:cNvPr id="6" name="Shape 3"/>
          <p:cNvSpPr/>
          <p:nvPr/>
        </p:nvSpPr>
        <p:spPr>
          <a:xfrm>
            <a:off x="428625" y="1014413"/>
            <a:ext cx="8286750" cy="4171950"/>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642938" y="1264444"/>
            <a:ext cx="171450" cy="171450"/>
          </a:xfrm>
          <a:prstGeom prst="rect">
            <a:avLst/>
          </a:prstGeom>
        </p:spPr>
      </p:pic>
      <p:sp>
        <p:nvSpPr>
          <p:cNvPr id="8" name="Text 4"/>
          <p:cNvSpPr/>
          <p:nvPr/>
        </p:nvSpPr>
        <p:spPr>
          <a:xfrm>
            <a:off x="921544" y="1228725"/>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Identity and Access Management</a:t>
            </a:r>
            <a:endParaRPr lang="en-US" sz="1125" dirty="0"/>
          </a:p>
        </p:txBody>
      </p:sp>
      <p:sp>
        <p:nvSpPr>
          <p:cNvPr id="9" name="Text 5"/>
          <p:cNvSpPr/>
          <p:nvPr/>
        </p:nvSpPr>
        <p:spPr>
          <a:xfrm>
            <a:off x="921544" y="1478756"/>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Multi-factor authentication, role-based access control, privileged access management, and regular access reviews.</a:t>
            </a:r>
            <a:endParaRPr lang="en-US" sz="900" dirty="0"/>
          </a:p>
        </p:txBody>
      </p:sp>
      <p:pic>
        <p:nvPicPr>
          <p:cNvPr id="10" name="Image 2" descr="preencoded.png">    </p:cNvPr>
          <p:cNvPicPr>
            <a:picLocks noChangeAspect="1"/>
          </p:cNvPicPr>
          <p:nvPr/>
        </p:nvPicPr>
        <p:blipFill>
          <a:blip r:embed="rId3"/>
          <a:stretch>
            <a:fillRect/>
          </a:stretch>
        </p:blipFill>
        <p:spPr>
          <a:xfrm>
            <a:off x="642938" y="1964531"/>
            <a:ext cx="171450" cy="171450"/>
          </a:xfrm>
          <a:prstGeom prst="rect">
            <a:avLst/>
          </a:prstGeom>
        </p:spPr>
      </p:pic>
      <p:sp>
        <p:nvSpPr>
          <p:cNvPr id="11" name="Text 6"/>
          <p:cNvSpPr/>
          <p:nvPr/>
        </p:nvSpPr>
        <p:spPr>
          <a:xfrm>
            <a:off x="921544" y="1928813"/>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Network Security</a:t>
            </a:r>
            <a:endParaRPr lang="en-US" sz="1125" dirty="0"/>
          </a:p>
        </p:txBody>
      </p:sp>
      <p:sp>
        <p:nvSpPr>
          <p:cNvPr id="12" name="Text 7"/>
          <p:cNvSpPr/>
          <p:nvPr/>
        </p:nvSpPr>
        <p:spPr>
          <a:xfrm>
            <a:off x="921544" y="2178844"/>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Next-generation firewalls, intrusion detection/prevention, secure VPN, and network segmentation.</a:t>
            </a:r>
            <a:endParaRPr lang="en-US" sz="900" dirty="0"/>
          </a:p>
        </p:txBody>
      </p:sp>
      <p:pic>
        <p:nvPicPr>
          <p:cNvPr id="13" name="Image 3" descr="preencoded.png">    </p:cNvPr>
          <p:cNvPicPr>
            <a:picLocks noChangeAspect="1"/>
          </p:cNvPicPr>
          <p:nvPr/>
        </p:nvPicPr>
        <p:blipFill>
          <a:blip r:embed="rId4"/>
          <a:stretch>
            <a:fillRect/>
          </a:stretch>
        </p:blipFill>
        <p:spPr>
          <a:xfrm>
            <a:off x="642938" y="2664619"/>
            <a:ext cx="171450" cy="171450"/>
          </a:xfrm>
          <a:prstGeom prst="rect">
            <a:avLst/>
          </a:prstGeom>
        </p:spPr>
      </p:pic>
      <p:sp>
        <p:nvSpPr>
          <p:cNvPr id="14" name="Text 8"/>
          <p:cNvSpPr/>
          <p:nvPr/>
        </p:nvSpPr>
        <p:spPr>
          <a:xfrm>
            <a:off x="921544" y="2628900"/>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Data Protection</a:t>
            </a:r>
            <a:endParaRPr lang="en-US" sz="1125" dirty="0"/>
          </a:p>
        </p:txBody>
      </p:sp>
      <p:sp>
        <p:nvSpPr>
          <p:cNvPr id="15" name="Text 9"/>
          <p:cNvSpPr/>
          <p:nvPr/>
        </p:nvSpPr>
        <p:spPr>
          <a:xfrm>
            <a:off x="921544" y="2878931"/>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Encryption for data at rest and in transit, data loss prevention, secure file sharing, and database monitoring.</a:t>
            </a:r>
            <a:endParaRPr lang="en-US" sz="900" dirty="0"/>
          </a:p>
        </p:txBody>
      </p:sp>
      <p:pic>
        <p:nvPicPr>
          <p:cNvPr id="16" name="Image 4" descr="preencoded.png">    </p:cNvPr>
          <p:cNvPicPr>
            <a:picLocks noChangeAspect="1"/>
          </p:cNvPicPr>
          <p:nvPr/>
        </p:nvPicPr>
        <p:blipFill>
          <a:blip r:embed="rId5"/>
          <a:stretch>
            <a:fillRect/>
          </a:stretch>
        </p:blipFill>
        <p:spPr>
          <a:xfrm>
            <a:off x="642938" y="3364706"/>
            <a:ext cx="171450" cy="171450"/>
          </a:xfrm>
          <a:prstGeom prst="rect">
            <a:avLst/>
          </a:prstGeom>
        </p:spPr>
      </p:pic>
      <p:sp>
        <p:nvSpPr>
          <p:cNvPr id="17" name="Text 10"/>
          <p:cNvSpPr/>
          <p:nvPr/>
        </p:nvSpPr>
        <p:spPr>
          <a:xfrm>
            <a:off x="921544" y="3328988"/>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Endpoint Security</a:t>
            </a:r>
            <a:endParaRPr lang="en-US" sz="1125" dirty="0"/>
          </a:p>
        </p:txBody>
      </p:sp>
      <p:sp>
        <p:nvSpPr>
          <p:cNvPr id="18" name="Text 11"/>
          <p:cNvSpPr/>
          <p:nvPr/>
        </p:nvSpPr>
        <p:spPr>
          <a:xfrm>
            <a:off x="921544" y="3579019"/>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Endpoint detection and response, anti-malware protection, host-based firewalls, and device encryption.</a:t>
            </a:r>
            <a:endParaRPr lang="en-US" sz="900" dirty="0"/>
          </a:p>
        </p:txBody>
      </p:sp>
      <p:pic>
        <p:nvPicPr>
          <p:cNvPr id="19" name="Image 5" descr="preencoded.png">    </p:cNvPr>
          <p:cNvPicPr>
            <a:picLocks noChangeAspect="1"/>
          </p:cNvPicPr>
          <p:nvPr/>
        </p:nvPicPr>
        <p:blipFill>
          <a:blip r:embed="rId6"/>
          <a:stretch>
            <a:fillRect/>
          </a:stretch>
        </p:blipFill>
        <p:spPr>
          <a:xfrm>
            <a:off x="4643438" y="1264444"/>
            <a:ext cx="171450" cy="171450"/>
          </a:xfrm>
          <a:prstGeom prst="rect">
            <a:avLst/>
          </a:prstGeom>
        </p:spPr>
      </p:pic>
      <p:sp>
        <p:nvSpPr>
          <p:cNvPr id="20" name="Text 12"/>
          <p:cNvSpPr/>
          <p:nvPr/>
        </p:nvSpPr>
        <p:spPr>
          <a:xfrm>
            <a:off x="4922044" y="1228725"/>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Security Monitoring</a:t>
            </a:r>
            <a:endParaRPr lang="en-US" sz="1125" dirty="0"/>
          </a:p>
        </p:txBody>
      </p:sp>
      <p:sp>
        <p:nvSpPr>
          <p:cNvPr id="21" name="Text 13"/>
          <p:cNvSpPr/>
          <p:nvPr/>
        </p:nvSpPr>
        <p:spPr>
          <a:xfrm>
            <a:off x="4922044" y="1478756"/>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Security information and event management, user behavior analytics, vulnerability scanning, and security metrics.</a:t>
            </a:r>
            <a:endParaRPr lang="en-US" sz="900" dirty="0"/>
          </a:p>
        </p:txBody>
      </p:sp>
      <p:pic>
        <p:nvPicPr>
          <p:cNvPr id="22" name="Image 6" descr="preencoded.png">    </p:cNvPr>
          <p:cNvPicPr>
            <a:picLocks noChangeAspect="1"/>
          </p:cNvPicPr>
          <p:nvPr/>
        </p:nvPicPr>
        <p:blipFill>
          <a:blip r:embed="rId7"/>
          <a:stretch>
            <a:fillRect/>
          </a:stretch>
        </p:blipFill>
        <p:spPr>
          <a:xfrm>
            <a:off x="4643438" y="1964531"/>
            <a:ext cx="171450" cy="171450"/>
          </a:xfrm>
          <a:prstGeom prst="rect">
            <a:avLst/>
          </a:prstGeom>
        </p:spPr>
      </p:pic>
      <p:sp>
        <p:nvSpPr>
          <p:cNvPr id="23" name="Text 14"/>
          <p:cNvSpPr/>
          <p:nvPr/>
        </p:nvSpPr>
        <p:spPr>
          <a:xfrm>
            <a:off x="4922044" y="1928813"/>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Security Policies</a:t>
            </a:r>
            <a:endParaRPr lang="en-US" sz="1125" dirty="0"/>
          </a:p>
        </p:txBody>
      </p:sp>
      <p:sp>
        <p:nvSpPr>
          <p:cNvPr id="24" name="Text 15"/>
          <p:cNvSpPr/>
          <p:nvPr/>
        </p:nvSpPr>
        <p:spPr>
          <a:xfrm>
            <a:off x="4922044" y="2178844"/>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Information Security Policy, Acceptable Use Policy, Data Classification Policy, and Incident Response Policy.</a:t>
            </a:r>
            <a:endParaRPr lang="en-US" sz="900" dirty="0"/>
          </a:p>
        </p:txBody>
      </p:sp>
      <p:pic>
        <p:nvPicPr>
          <p:cNvPr id="25" name="Image 7" descr="preencoded.png">    </p:cNvPr>
          <p:cNvPicPr>
            <a:picLocks noChangeAspect="1"/>
          </p:cNvPicPr>
          <p:nvPr/>
        </p:nvPicPr>
        <p:blipFill>
          <a:blip r:embed="rId8"/>
          <a:stretch>
            <a:fillRect/>
          </a:stretch>
        </p:blipFill>
        <p:spPr>
          <a:xfrm>
            <a:off x="4643438" y="2664619"/>
            <a:ext cx="171450" cy="171450"/>
          </a:xfrm>
          <a:prstGeom prst="rect">
            <a:avLst/>
          </a:prstGeom>
        </p:spPr>
      </p:pic>
      <p:sp>
        <p:nvSpPr>
          <p:cNvPr id="26" name="Text 16"/>
          <p:cNvSpPr/>
          <p:nvPr/>
        </p:nvSpPr>
        <p:spPr>
          <a:xfrm>
            <a:off x="4922044" y="2628900"/>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Security Awareness</a:t>
            </a:r>
            <a:endParaRPr lang="en-US" sz="1125" dirty="0"/>
          </a:p>
        </p:txBody>
      </p:sp>
      <p:sp>
        <p:nvSpPr>
          <p:cNvPr id="27" name="Text 17"/>
          <p:cNvSpPr/>
          <p:nvPr/>
        </p:nvSpPr>
        <p:spPr>
          <a:xfrm>
            <a:off x="4922044" y="2878931"/>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Regular security awareness training, phishing simulations, and security communications.</a:t>
            </a:r>
            <a:endParaRPr lang="en-US" sz="900" dirty="0"/>
          </a:p>
        </p:txBody>
      </p:sp>
      <p:pic>
        <p:nvPicPr>
          <p:cNvPr id="28" name="Image 8" descr="preencoded.png">    </p:cNvPr>
          <p:cNvPicPr>
            <a:picLocks noChangeAspect="1"/>
          </p:cNvPicPr>
          <p:nvPr/>
        </p:nvPicPr>
        <p:blipFill>
          <a:blip r:embed="rId9"/>
          <a:stretch>
            <a:fillRect/>
          </a:stretch>
        </p:blipFill>
        <p:spPr>
          <a:xfrm>
            <a:off x="4643438" y="3364706"/>
            <a:ext cx="171450" cy="171450"/>
          </a:xfrm>
          <a:prstGeom prst="rect">
            <a:avLst/>
          </a:prstGeom>
        </p:spPr>
      </p:pic>
      <p:sp>
        <p:nvSpPr>
          <p:cNvPr id="29" name="Text 18"/>
          <p:cNvSpPr/>
          <p:nvPr/>
        </p:nvSpPr>
        <p:spPr>
          <a:xfrm>
            <a:off x="4922044" y="3328988"/>
            <a:ext cx="365045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Physical Security</a:t>
            </a:r>
            <a:endParaRPr lang="en-US" sz="1125" dirty="0"/>
          </a:p>
        </p:txBody>
      </p:sp>
      <p:sp>
        <p:nvSpPr>
          <p:cNvPr id="30" name="Text 19"/>
          <p:cNvSpPr/>
          <p:nvPr/>
        </p:nvSpPr>
        <p:spPr>
          <a:xfrm>
            <a:off x="4922044" y="3579019"/>
            <a:ext cx="3650456"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Access control systems, surveillance, visitor management, and environmental controls.</a:t>
            </a:r>
            <a:endParaRPr lang="en-US" sz="900" dirty="0"/>
          </a:p>
        </p:txBody>
      </p:sp>
      <p:sp>
        <p:nvSpPr>
          <p:cNvPr id="31" name="Text 20"/>
          <p:cNvSpPr/>
          <p:nvPr/>
        </p:nvSpPr>
        <p:spPr>
          <a:xfrm>
            <a:off x="642938" y="4321969"/>
            <a:ext cx="7929563" cy="235744"/>
          </a:xfrm>
          <a:prstGeom prst="rect">
            <a:avLst/>
          </a:prstGeom>
          <a:noFill/>
          <a:ln/>
        </p:spPr>
        <p:txBody>
          <a:bodyPr wrap="square" lIns="0" tIns="0" rIns="0" bIns="0" rtlCol="0" anchor="ctr">
            <a:spAutoFit/>
          </a:bodyPr>
          <a:lstStyle/>
          <a:p>
            <a:pPr indent="0" marL="0">
              <a:buNone/>
            </a:pPr>
            <a:r>
              <a:rPr lang="en-US" sz="1238" b="1" dirty="0">
                <a:solidFill>
                  <a:srgbClr val="FFFFFF"/>
                </a:solidFill>
                <a:latin typeface="Segoe UI" pitchFamily="34" charset="0"/>
                <a:ea typeface="Segoe UI" pitchFamily="34" charset="-122"/>
                <a:cs typeface="Segoe UI" pitchFamily="34" charset="-120"/>
              </a:rPr>
              <a:t>Multilevel Security Model</a:t>
            </a:r>
            <a:endParaRPr lang="en-US" sz="1238" dirty="0"/>
          </a:p>
        </p:txBody>
      </p:sp>
      <p:sp>
        <p:nvSpPr>
          <p:cNvPr id="32" name="Text 21"/>
          <p:cNvSpPr/>
          <p:nvPr/>
        </p:nvSpPr>
        <p:spPr>
          <a:xfrm>
            <a:off x="642938" y="4629150"/>
            <a:ext cx="7929563"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Our solution implements a defense-in-depth strategy with multiple security layers. Access controls are based on the principle of least privilege, and data protection measures are implemented for both data at rest and in transit.</a:t>
            </a:r>
            <a:endParaRPr lang="en-US" sz="900" dirty="0"/>
          </a:p>
        </p:txBody>
      </p:sp>
      <p:pic>
        <p:nvPicPr>
          <p:cNvPr id="33" name="Image 9" descr="preencoded.png">    </p:cNvPr>
          <p:cNvPicPr>
            <a:picLocks noChangeAspect="1"/>
          </p:cNvPicPr>
          <p:nvPr/>
        </p:nvPicPr>
        <p:blipFill>
          <a:blip r:embed="rId10"/>
          <a:stretch>
            <a:fillRect/>
          </a:stretch>
        </p:blipFill>
        <p:spPr>
          <a:xfrm>
            <a:off x="142875" y="5306020"/>
            <a:ext cx="128588" cy="128588"/>
          </a:xfrm>
          <a:prstGeom prst="rect">
            <a:avLst/>
          </a:prstGeom>
        </p:spPr>
      </p:pic>
      <p:sp>
        <p:nvSpPr>
          <p:cNvPr id="34" name="Text 22"/>
          <p:cNvSpPr/>
          <p:nvPr/>
        </p:nvSpPr>
        <p:spPr>
          <a:xfrm>
            <a:off x="328613" y="5304234"/>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35" name="Text 23"/>
          <p:cNvSpPr/>
          <p:nvPr/>
        </p:nvSpPr>
        <p:spPr>
          <a:xfrm>
            <a:off x="8937557" y="5300663"/>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5</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300788"/>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5229225"/>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Conceptual Architecture</a:t>
            </a:r>
            <a:endParaRPr lang="en-US" sz="2700" dirty="0"/>
          </a:p>
        </p:txBody>
      </p:sp>
      <p:sp>
        <p:nvSpPr>
          <p:cNvPr id="6" name="Shape 3"/>
          <p:cNvSpPr/>
          <p:nvPr/>
        </p:nvSpPr>
        <p:spPr>
          <a:xfrm>
            <a:off x="428625" y="1014413"/>
            <a:ext cx="8286750" cy="4157663"/>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2306901" y="1157288"/>
            <a:ext cx="4530170" cy="3571847"/>
          </a:xfrm>
          <a:prstGeom prst="rect">
            <a:avLst/>
          </a:prstGeom>
        </p:spPr>
      </p:pic>
      <p:sp>
        <p:nvSpPr>
          <p:cNvPr id="8" name="Text 4"/>
          <p:cNvSpPr/>
          <p:nvPr/>
        </p:nvSpPr>
        <p:spPr>
          <a:xfrm>
            <a:off x="571500" y="4836319"/>
            <a:ext cx="8072438" cy="192881"/>
          </a:xfrm>
          <a:prstGeom prst="rect">
            <a:avLst/>
          </a:prstGeom>
          <a:noFill/>
          <a:ln/>
        </p:spPr>
        <p:txBody>
          <a:bodyPr wrap="square" lIns="0" tIns="0" rIns="0" bIns="0" rtlCol="0" anchor="ctr">
            <a:spAutoFit/>
          </a:bodyPr>
          <a:lstStyle/>
          <a:p>
            <a:pPr algn="ctr" indent="0" marL="0">
              <a:buNone/>
            </a:pPr>
            <a:r>
              <a:rPr lang="en-US" sz="1013" dirty="0">
                <a:solidFill>
                  <a:srgbClr val="A0AEC0"/>
                </a:solidFill>
                <a:latin typeface="Segoe UI" pitchFamily="34" charset="0"/>
                <a:ea typeface="Segoe UI" pitchFamily="34" charset="-122"/>
                <a:cs typeface="Segoe UI" pitchFamily="34" charset="-120"/>
              </a:rPr>
              <a:t>Multilevel security model with defense-in-depth strategy across all security domains</a:t>
            </a:r>
            <a:endParaRPr lang="en-US" sz="1013" dirty="0"/>
          </a:p>
        </p:txBody>
      </p:sp>
      <p:sp>
        <p:nvSpPr>
          <p:cNvPr id="9" name="Shape 5"/>
          <p:cNvSpPr/>
          <p:nvPr/>
        </p:nvSpPr>
        <p:spPr>
          <a:xfrm>
            <a:off x="428625" y="5314950"/>
            <a:ext cx="8286750" cy="557213"/>
          </a:xfrm>
          <a:prstGeom prst="rect">
            <a:avLst/>
          </a:prstGeom>
          <a:solidFill>
            <a:srgbClr val="FFFFFF">
              <a:alpha val="10000"/>
            </a:srgbClr>
          </a:solidFill>
          <a:ln/>
        </p:spPr>
      </p:sp>
      <p:sp>
        <p:nvSpPr>
          <p:cNvPr id="10" name="Text 6"/>
          <p:cNvSpPr/>
          <p:nvPr/>
        </p:nvSpPr>
        <p:spPr>
          <a:xfrm>
            <a:off x="642938" y="5422106"/>
            <a:ext cx="7929563"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The conceptual architecture illustrates the high-level security components and their relationships, organized in layers from business requirements to security monitoring. Each layer implements specific security controls to protect the organization's assets while supporting business objectives.</a:t>
            </a:r>
            <a:endParaRPr lang="en-US" sz="900" dirty="0"/>
          </a:p>
        </p:txBody>
      </p:sp>
      <p:pic>
        <p:nvPicPr>
          <p:cNvPr id="11" name="Image 2" descr="preencoded.png">    </p:cNvPr>
          <p:cNvPicPr>
            <a:picLocks noChangeAspect="1"/>
          </p:cNvPicPr>
          <p:nvPr/>
        </p:nvPicPr>
        <p:blipFill>
          <a:blip r:embed="rId3"/>
          <a:stretch>
            <a:fillRect/>
          </a:stretch>
        </p:blipFill>
        <p:spPr>
          <a:xfrm>
            <a:off x="142875" y="5991820"/>
            <a:ext cx="128588" cy="128588"/>
          </a:xfrm>
          <a:prstGeom prst="rect">
            <a:avLst/>
          </a:prstGeom>
        </p:spPr>
      </p:pic>
      <p:sp>
        <p:nvSpPr>
          <p:cNvPr id="12" name="Text 7"/>
          <p:cNvSpPr/>
          <p:nvPr/>
        </p:nvSpPr>
        <p:spPr>
          <a:xfrm>
            <a:off x="328613" y="5990034"/>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13" name="Text 8"/>
          <p:cNvSpPr/>
          <p:nvPr/>
        </p:nvSpPr>
        <p:spPr>
          <a:xfrm>
            <a:off x="8937557" y="5986463"/>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6</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300788"/>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5229225"/>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Physical Architecture</a:t>
            </a:r>
            <a:endParaRPr lang="en-US" sz="2700" dirty="0"/>
          </a:p>
        </p:txBody>
      </p:sp>
      <p:sp>
        <p:nvSpPr>
          <p:cNvPr id="6" name="Shape 3"/>
          <p:cNvSpPr/>
          <p:nvPr/>
        </p:nvSpPr>
        <p:spPr>
          <a:xfrm>
            <a:off x="428625" y="1014413"/>
            <a:ext cx="8286750" cy="4157663"/>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2481923" y="1157288"/>
            <a:ext cx="4180126" cy="3571847"/>
          </a:xfrm>
          <a:prstGeom prst="rect">
            <a:avLst/>
          </a:prstGeom>
        </p:spPr>
      </p:pic>
      <p:sp>
        <p:nvSpPr>
          <p:cNvPr id="8" name="Text 4"/>
          <p:cNvSpPr/>
          <p:nvPr/>
        </p:nvSpPr>
        <p:spPr>
          <a:xfrm>
            <a:off x="571500" y="4836319"/>
            <a:ext cx="8072438" cy="192881"/>
          </a:xfrm>
          <a:prstGeom prst="rect">
            <a:avLst/>
          </a:prstGeom>
          <a:noFill/>
          <a:ln/>
        </p:spPr>
        <p:txBody>
          <a:bodyPr wrap="square" lIns="0" tIns="0" rIns="0" bIns="0" rtlCol="0" anchor="ctr">
            <a:spAutoFit/>
          </a:bodyPr>
          <a:lstStyle/>
          <a:p>
            <a:pPr algn="ctr" indent="0" marL="0">
              <a:buNone/>
            </a:pPr>
            <a:r>
              <a:rPr lang="en-US" sz="1013" dirty="0">
                <a:solidFill>
                  <a:srgbClr val="A0AEC0"/>
                </a:solidFill>
                <a:latin typeface="Segoe UI" pitchFamily="34" charset="0"/>
                <a:ea typeface="Segoe UI" pitchFamily="34" charset="-122"/>
                <a:cs typeface="Segoe UI" pitchFamily="34" charset="-120"/>
              </a:rPr>
              <a:t>Detailed implementation of security components across all office locations</a:t>
            </a:r>
            <a:endParaRPr lang="en-US" sz="1013" dirty="0"/>
          </a:p>
        </p:txBody>
      </p:sp>
      <p:sp>
        <p:nvSpPr>
          <p:cNvPr id="9" name="Shape 5"/>
          <p:cNvSpPr/>
          <p:nvPr/>
        </p:nvSpPr>
        <p:spPr>
          <a:xfrm>
            <a:off x="428625" y="5314950"/>
            <a:ext cx="8286750" cy="557213"/>
          </a:xfrm>
          <a:prstGeom prst="rect">
            <a:avLst/>
          </a:prstGeom>
          <a:solidFill>
            <a:srgbClr val="FFFFFF">
              <a:alpha val="10000"/>
            </a:srgbClr>
          </a:solidFill>
          <a:ln/>
        </p:spPr>
      </p:sp>
      <p:sp>
        <p:nvSpPr>
          <p:cNvPr id="10" name="Text 6"/>
          <p:cNvSpPr/>
          <p:nvPr/>
        </p:nvSpPr>
        <p:spPr>
          <a:xfrm>
            <a:off x="642938" y="5422106"/>
            <a:ext cx="7929563" cy="34290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The physical architecture diagram shows the specific technologies and implementations that will secure the organization's assets across the head office and two new capital city offices, including cloud services and the Security Operations Center.</a:t>
            </a:r>
            <a:endParaRPr lang="en-US" sz="900" dirty="0"/>
          </a:p>
        </p:txBody>
      </p:sp>
      <p:pic>
        <p:nvPicPr>
          <p:cNvPr id="11" name="Image 2" descr="preencoded.png">    </p:cNvPr>
          <p:cNvPicPr>
            <a:picLocks noChangeAspect="1"/>
          </p:cNvPicPr>
          <p:nvPr/>
        </p:nvPicPr>
        <p:blipFill>
          <a:blip r:embed="rId3"/>
          <a:stretch>
            <a:fillRect/>
          </a:stretch>
        </p:blipFill>
        <p:spPr>
          <a:xfrm>
            <a:off x="142875" y="5991820"/>
            <a:ext cx="128588" cy="128588"/>
          </a:xfrm>
          <a:prstGeom prst="rect">
            <a:avLst/>
          </a:prstGeom>
        </p:spPr>
      </p:pic>
      <p:sp>
        <p:nvSpPr>
          <p:cNvPr id="12" name="Text 7"/>
          <p:cNvSpPr/>
          <p:nvPr/>
        </p:nvSpPr>
        <p:spPr>
          <a:xfrm>
            <a:off x="328613" y="5990034"/>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13" name="Text 8"/>
          <p:cNvSpPr/>
          <p:nvPr/>
        </p:nvSpPr>
        <p:spPr>
          <a:xfrm>
            <a:off x="8937557" y="5986463"/>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7</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615113"/>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5543550"/>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Cost-Benefit Analysis</a:t>
            </a:r>
            <a:endParaRPr lang="en-US" sz="2700" dirty="0"/>
          </a:p>
        </p:txBody>
      </p:sp>
      <p:sp>
        <p:nvSpPr>
          <p:cNvPr id="6" name="Shape 3"/>
          <p:cNvSpPr/>
          <p:nvPr/>
        </p:nvSpPr>
        <p:spPr>
          <a:xfrm>
            <a:off x="428625" y="1014413"/>
            <a:ext cx="8286750" cy="5172075"/>
          </a:xfrm>
          <a:prstGeom prst="rect">
            <a:avLst/>
          </a:prstGeom>
          <a:solidFill>
            <a:srgbClr val="FFFFFF">
              <a:alpha val="10000"/>
            </a:srgbClr>
          </a:solidFill>
          <a:ln/>
        </p:spPr>
      </p:sp>
      <p:pic>
        <p:nvPicPr>
          <p:cNvPr id="7" name="Image 1" descr="preencoded.png">    </p:cNvPr>
          <p:cNvPicPr>
            <a:picLocks noChangeAspect="1"/>
          </p:cNvPicPr>
          <p:nvPr/>
        </p:nvPicPr>
        <p:blipFill>
          <a:blip r:embed="rId2"/>
          <a:stretch>
            <a:fillRect/>
          </a:stretch>
        </p:blipFill>
        <p:spPr>
          <a:xfrm>
            <a:off x="642938" y="1228725"/>
            <a:ext cx="7858125" cy="2143125"/>
          </a:xfrm>
          <a:prstGeom prst="rect">
            <a:avLst/>
          </a:prstGeom>
        </p:spPr>
      </p:pic>
      <p:pic>
        <p:nvPicPr>
          <p:cNvPr id="8" name="Image 2" descr="preencoded.png">    </p:cNvPr>
          <p:cNvPicPr>
            <a:picLocks noChangeAspect="1"/>
          </p:cNvPicPr>
          <p:nvPr/>
        </p:nvPicPr>
        <p:blipFill>
          <a:blip r:embed="rId3"/>
          <a:stretch>
            <a:fillRect/>
          </a:stretch>
        </p:blipFill>
        <p:spPr>
          <a:xfrm>
            <a:off x="642938" y="3548658"/>
            <a:ext cx="157163" cy="157163"/>
          </a:xfrm>
          <a:prstGeom prst="rect">
            <a:avLst/>
          </a:prstGeom>
        </p:spPr>
      </p:pic>
      <p:sp>
        <p:nvSpPr>
          <p:cNvPr id="9" name="Text 4"/>
          <p:cNvSpPr/>
          <p:nvPr/>
        </p:nvSpPr>
        <p:spPr>
          <a:xfrm>
            <a:off x="857250" y="3543300"/>
            <a:ext cx="516834" cy="176808"/>
          </a:xfrm>
          <a:prstGeom prst="rect">
            <a:avLst/>
          </a:prstGeom>
          <a:noFill/>
          <a:ln/>
        </p:spPr>
        <p:txBody>
          <a:bodyPr wrap="none" lIns="0" tIns="0" rIns="0" bIns="0" rtlCol="0" anchor="ctr">
            <a:spAutoFit/>
          </a:bodyPr>
          <a:lstStyle/>
          <a:p>
            <a:pPr indent="0" marL="0">
              <a:buNone/>
            </a:pPr>
            <a:r>
              <a:rPr lang="en-US" sz="1238" dirty="0">
                <a:solidFill>
                  <a:srgbClr val="F56565"/>
                </a:solidFill>
                <a:latin typeface="Segoe UI" pitchFamily="34" charset="0"/>
                <a:ea typeface="Segoe UI" pitchFamily="34" charset="-122"/>
                <a:cs typeface="Segoe UI" pitchFamily="34" charset="-120"/>
              </a:rPr>
              <a:t>Costs</a:t>
            </a:r>
            <a:endParaRPr lang="en-US" sz="1238" dirty="0"/>
          </a:p>
        </p:txBody>
      </p:sp>
      <p:pic>
        <p:nvPicPr>
          <p:cNvPr id="10" name="Image 3" descr="preencoded.png">    </p:cNvPr>
          <p:cNvPicPr>
            <a:picLocks noChangeAspect="1"/>
          </p:cNvPicPr>
          <p:nvPr/>
        </p:nvPicPr>
        <p:blipFill>
          <a:blip r:embed="rId4"/>
          <a:stretch>
            <a:fillRect/>
          </a:stretch>
        </p:blipFill>
        <p:spPr>
          <a:xfrm>
            <a:off x="642938" y="3893344"/>
            <a:ext cx="142875" cy="142875"/>
          </a:xfrm>
          <a:prstGeom prst="rect">
            <a:avLst/>
          </a:prstGeom>
        </p:spPr>
      </p:pic>
      <p:sp>
        <p:nvSpPr>
          <p:cNvPr id="11" name="Text 5"/>
          <p:cNvSpPr/>
          <p:nvPr/>
        </p:nvSpPr>
        <p:spPr>
          <a:xfrm>
            <a:off x="857250" y="3857625"/>
            <a:ext cx="1540036"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Initial Implementation</a:t>
            </a:r>
            <a:endParaRPr lang="en-US" sz="1125" dirty="0"/>
          </a:p>
        </p:txBody>
      </p:sp>
      <p:sp>
        <p:nvSpPr>
          <p:cNvPr id="12" name="Text 6"/>
          <p:cNvSpPr/>
          <p:nvPr/>
        </p:nvSpPr>
        <p:spPr>
          <a:xfrm>
            <a:off x="857250" y="4107656"/>
            <a:ext cx="3714750"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Hardware, software, professional services: $130,000 - $195,000</a:t>
            </a:r>
            <a:endParaRPr lang="en-US" sz="900" dirty="0"/>
          </a:p>
        </p:txBody>
      </p:sp>
      <p:pic>
        <p:nvPicPr>
          <p:cNvPr id="13" name="Image 4" descr="preencoded.png">    </p:cNvPr>
          <p:cNvPicPr>
            <a:picLocks noChangeAspect="1"/>
          </p:cNvPicPr>
          <p:nvPr/>
        </p:nvPicPr>
        <p:blipFill>
          <a:blip r:embed="rId5"/>
          <a:stretch>
            <a:fillRect/>
          </a:stretch>
        </p:blipFill>
        <p:spPr>
          <a:xfrm>
            <a:off x="642938" y="4421981"/>
            <a:ext cx="142875" cy="142875"/>
          </a:xfrm>
          <a:prstGeom prst="rect">
            <a:avLst/>
          </a:prstGeom>
        </p:spPr>
      </p:pic>
      <p:sp>
        <p:nvSpPr>
          <p:cNvPr id="14" name="Text 7"/>
          <p:cNvSpPr/>
          <p:nvPr/>
        </p:nvSpPr>
        <p:spPr>
          <a:xfrm>
            <a:off x="857250" y="4386263"/>
            <a:ext cx="1349499"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Annual Operations</a:t>
            </a:r>
            <a:endParaRPr lang="en-US" sz="1125" dirty="0"/>
          </a:p>
        </p:txBody>
      </p:sp>
      <p:sp>
        <p:nvSpPr>
          <p:cNvPr id="15" name="Text 8"/>
          <p:cNvSpPr/>
          <p:nvPr/>
        </p:nvSpPr>
        <p:spPr>
          <a:xfrm>
            <a:off x="857250" y="4636294"/>
            <a:ext cx="3714750"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Maintenance, monitoring, assessments: $100,000 - $155,000</a:t>
            </a:r>
            <a:endParaRPr lang="en-US" sz="900" dirty="0"/>
          </a:p>
        </p:txBody>
      </p:sp>
      <p:pic>
        <p:nvPicPr>
          <p:cNvPr id="16" name="Image 5" descr="preencoded.png">    </p:cNvPr>
          <p:cNvPicPr>
            <a:picLocks noChangeAspect="1"/>
          </p:cNvPicPr>
          <p:nvPr/>
        </p:nvPicPr>
        <p:blipFill>
          <a:blip r:embed="rId6"/>
          <a:stretch>
            <a:fillRect/>
          </a:stretch>
        </p:blipFill>
        <p:spPr>
          <a:xfrm>
            <a:off x="642938" y="4950619"/>
            <a:ext cx="142875" cy="142875"/>
          </a:xfrm>
          <a:prstGeom prst="rect">
            <a:avLst/>
          </a:prstGeom>
        </p:spPr>
      </p:pic>
      <p:sp>
        <p:nvSpPr>
          <p:cNvPr id="17" name="Text 9"/>
          <p:cNvSpPr/>
          <p:nvPr/>
        </p:nvSpPr>
        <p:spPr>
          <a:xfrm>
            <a:off x="857250" y="4914900"/>
            <a:ext cx="1556277"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Training &amp; Awareness</a:t>
            </a:r>
            <a:endParaRPr lang="en-US" sz="1125" dirty="0"/>
          </a:p>
        </p:txBody>
      </p:sp>
      <p:sp>
        <p:nvSpPr>
          <p:cNvPr id="18" name="Text 10"/>
          <p:cNvSpPr/>
          <p:nvPr/>
        </p:nvSpPr>
        <p:spPr>
          <a:xfrm>
            <a:off x="857250" y="5164931"/>
            <a:ext cx="3714750"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Initial and ongoing security training: $15,000 - $25,000</a:t>
            </a:r>
            <a:endParaRPr lang="en-US" sz="900" dirty="0"/>
          </a:p>
        </p:txBody>
      </p:sp>
      <p:pic>
        <p:nvPicPr>
          <p:cNvPr id="19" name="Image 6" descr="preencoded.png">    </p:cNvPr>
          <p:cNvPicPr>
            <a:picLocks noChangeAspect="1"/>
          </p:cNvPicPr>
          <p:nvPr/>
        </p:nvPicPr>
        <p:blipFill>
          <a:blip r:embed="rId7"/>
          <a:stretch>
            <a:fillRect/>
          </a:stretch>
        </p:blipFill>
        <p:spPr>
          <a:xfrm>
            <a:off x="4643438" y="3548658"/>
            <a:ext cx="157163" cy="157163"/>
          </a:xfrm>
          <a:prstGeom prst="rect">
            <a:avLst/>
          </a:prstGeom>
        </p:spPr>
      </p:pic>
      <p:sp>
        <p:nvSpPr>
          <p:cNvPr id="20" name="Text 11"/>
          <p:cNvSpPr/>
          <p:nvPr/>
        </p:nvSpPr>
        <p:spPr>
          <a:xfrm>
            <a:off x="4857750" y="3543300"/>
            <a:ext cx="682982" cy="176808"/>
          </a:xfrm>
          <a:prstGeom prst="rect">
            <a:avLst/>
          </a:prstGeom>
          <a:noFill/>
          <a:ln/>
        </p:spPr>
        <p:txBody>
          <a:bodyPr wrap="none" lIns="0" tIns="0" rIns="0" bIns="0" rtlCol="0" anchor="ctr">
            <a:spAutoFit/>
          </a:bodyPr>
          <a:lstStyle/>
          <a:p>
            <a:pPr indent="0" marL="0">
              <a:buNone/>
            </a:pPr>
            <a:r>
              <a:rPr lang="en-US" sz="1238" dirty="0">
                <a:solidFill>
                  <a:srgbClr val="48BB78"/>
                </a:solidFill>
                <a:latin typeface="Segoe UI" pitchFamily="34" charset="0"/>
                <a:ea typeface="Segoe UI" pitchFamily="34" charset="-122"/>
                <a:cs typeface="Segoe UI" pitchFamily="34" charset="-120"/>
              </a:rPr>
              <a:t>Benefits</a:t>
            </a:r>
            <a:endParaRPr lang="en-US" sz="1238" dirty="0"/>
          </a:p>
        </p:txBody>
      </p:sp>
      <p:pic>
        <p:nvPicPr>
          <p:cNvPr id="21" name="Image 7" descr="preencoded.png">    </p:cNvPr>
          <p:cNvPicPr>
            <a:picLocks noChangeAspect="1"/>
          </p:cNvPicPr>
          <p:nvPr/>
        </p:nvPicPr>
        <p:blipFill>
          <a:blip r:embed="rId8"/>
          <a:stretch>
            <a:fillRect/>
          </a:stretch>
        </p:blipFill>
        <p:spPr>
          <a:xfrm>
            <a:off x="4643438" y="3893344"/>
            <a:ext cx="142875" cy="142875"/>
          </a:xfrm>
          <a:prstGeom prst="rect">
            <a:avLst/>
          </a:prstGeom>
        </p:spPr>
      </p:pic>
      <p:sp>
        <p:nvSpPr>
          <p:cNvPr id="22" name="Text 12"/>
          <p:cNvSpPr/>
          <p:nvPr/>
        </p:nvSpPr>
        <p:spPr>
          <a:xfrm>
            <a:off x="4857750" y="3857625"/>
            <a:ext cx="1111411" cy="214313"/>
          </a:xfrm>
          <a:prstGeom prst="rect">
            <a:avLst/>
          </a:prstGeom>
          <a:noFill/>
          <a:ln/>
        </p:spPr>
        <p:txBody>
          <a:bodyPr wrap="non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Risk Reduction</a:t>
            </a:r>
            <a:endParaRPr lang="en-US" sz="1125" dirty="0"/>
          </a:p>
        </p:txBody>
      </p:sp>
      <p:sp>
        <p:nvSpPr>
          <p:cNvPr id="23" name="Text 13"/>
          <p:cNvSpPr/>
          <p:nvPr/>
        </p:nvSpPr>
        <p:spPr>
          <a:xfrm>
            <a:off x="4857750" y="4107656"/>
            <a:ext cx="3714750"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Reduced incidents and impact: $150,000 - $250,000 annually</a:t>
            </a:r>
            <a:endParaRPr lang="en-US" sz="900" dirty="0"/>
          </a:p>
        </p:txBody>
      </p:sp>
      <p:pic>
        <p:nvPicPr>
          <p:cNvPr id="24" name="Image 8" descr="preencoded.png">    </p:cNvPr>
          <p:cNvPicPr>
            <a:picLocks noChangeAspect="1"/>
          </p:cNvPicPr>
          <p:nvPr/>
        </p:nvPicPr>
        <p:blipFill>
          <a:blip r:embed="rId9"/>
          <a:stretch>
            <a:fillRect/>
          </a:stretch>
        </p:blipFill>
        <p:spPr>
          <a:xfrm>
            <a:off x="4643438" y="4421981"/>
            <a:ext cx="178594" cy="142875"/>
          </a:xfrm>
          <a:prstGeom prst="rect">
            <a:avLst/>
          </a:prstGeom>
        </p:spPr>
      </p:pic>
      <p:sp>
        <p:nvSpPr>
          <p:cNvPr id="25" name="Text 14"/>
          <p:cNvSpPr/>
          <p:nvPr/>
        </p:nvSpPr>
        <p:spPr>
          <a:xfrm>
            <a:off x="4893469" y="4386263"/>
            <a:ext cx="1881653"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Operational Improvements</a:t>
            </a:r>
            <a:endParaRPr lang="en-US" sz="1125" dirty="0"/>
          </a:p>
        </p:txBody>
      </p:sp>
      <p:sp>
        <p:nvSpPr>
          <p:cNvPr id="26" name="Text 15"/>
          <p:cNvSpPr/>
          <p:nvPr/>
        </p:nvSpPr>
        <p:spPr>
          <a:xfrm>
            <a:off x="4857750" y="4636294"/>
            <a:ext cx="3714750"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Improved availability and efficiency: $50,000 - $100,000 annually</a:t>
            </a:r>
            <a:endParaRPr lang="en-US" sz="900" dirty="0"/>
          </a:p>
        </p:txBody>
      </p:sp>
      <p:pic>
        <p:nvPicPr>
          <p:cNvPr id="27" name="Image 9" descr="preencoded.png">    </p:cNvPr>
          <p:cNvPicPr>
            <a:picLocks noChangeAspect="1"/>
          </p:cNvPicPr>
          <p:nvPr/>
        </p:nvPicPr>
        <p:blipFill>
          <a:blip r:embed="rId10"/>
          <a:stretch>
            <a:fillRect/>
          </a:stretch>
        </p:blipFill>
        <p:spPr>
          <a:xfrm>
            <a:off x="4643438" y="4950619"/>
            <a:ext cx="178594" cy="142875"/>
          </a:xfrm>
          <a:prstGeom prst="rect">
            <a:avLst/>
          </a:prstGeom>
        </p:spPr>
      </p:pic>
      <p:sp>
        <p:nvSpPr>
          <p:cNvPr id="28" name="Text 16"/>
          <p:cNvSpPr/>
          <p:nvPr/>
        </p:nvSpPr>
        <p:spPr>
          <a:xfrm>
            <a:off x="4893469" y="4914900"/>
            <a:ext cx="1550975"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Business Advantages</a:t>
            </a:r>
            <a:endParaRPr lang="en-US" sz="1125" dirty="0"/>
          </a:p>
        </p:txBody>
      </p:sp>
      <p:sp>
        <p:nvSpPr>
          <p:cNvPr id="29" name="Text 17"/>
          <p:cNvSpPr/>
          <p:nvPr/>
        </p:nvSpPr>
        <p:spPr>
          <a:xfrm>
            <a:off x="4857750" y="5164931"/>
            <a:ext cx="3714750"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Enhanced client trust and growth: $100,000 - $200,000 annually</a:t>
            </a:r>
            <a:endParaRPr lang="en-US" sz="900" dirty="0"/>
          </a:p>
        </p:txBody>
      </p:sp>
      <p:pic>
        <p:nvPicPr>
          <p:cNvPr id="30" name="Image 10" descr="preencoded.png">    </p:cNvPr>
          <p:cNvPicPr>
            <a:picLocks noChangeAspect="1"/>
          </p:cNvPicPr>
          <p:nvPr/>
        </p:nvPicPr>
        <p:blipFill>
          <a:blip r:embed="rId11"/>
          <a:stretch>
            <a:fillRect/>
          </a:stretch>
        </p:blipFill>
        <p:spPr>
          <a:xfrm>
            <a:off x="4643438" y="5479256"/>
            <a:ext cx="142875" cy="142875"/>
          </a:xfrm>
          <a:prstGeom prst="rect">
            <a:avLst/>
          </a:prstGeom>
        </p:spPr>
      </p:pic>
      <p:sp>
        <p:nvSpPr>
          <p:cNvPr id="31" name="Text 18"/>
          <p:cNvSpPr/>
          <p:nvPr/>
        </p:nvSpPr>
        <p:spPr>
          <a:xfrm>
            <a:off x="4857750" y="5443538"/>
            <a:ext cx="1484644" cy="214313"/>
          </a:xfrm>
          <a:prstGeom prst="rect">
            <a:avLst/>
          </a:prstGeom>
          <a:noFill/>
          <a:ln/>
        </p:spPr>
        <p:txBody>
          <a:bodyPr wrap="square" lIns="0" tIns="0" rIns="0" bIns="0" rtlCol="0" anchor="ctr">
            <a:spAutoFit/>
          </a:bodyPr>
          <a:lstStyle/>
          <a:p>
            <a:pPr indent="0" marL="0">
              <a:buNone/>
            </a:pPr>
            <a:r>
              <a:rPr lang="en-US" sz="1125" b="1" dirty="0">
                <a:solidFill>
                  <a:srgbClr val="FFFFFF"/>
                </a:solidFill>
                <a:latin typeface="Segoe UI" pitchFamily="34" charset="0"/>
                <a:ea typeface="Segoe UI" pitchFamily="34" charset="-122"/>
                <a:cs typeface="Segoe UI" pitchFamily="34" charset="-120"/>
              </a:rPr>
              <a:t>Compliance Benefits</a:t>
            </a:r>
            <a:endParaRPr lang="en-US" sz="1125" dirty="0"/>
          </a:p>
        </p:txBody>
      </p:sp>
      <p:sp>
        <p:nvSpPr>
          <p:cNvPr id="32" name="Text 19"/>
          <p:cNvSpPr/>
          <p:nvPr/>
        </p:nvSpPr>
        <p:spPr>
          <a:xfrm>
            <a:off x="4857750" y="5693569"/>
            <a:ext cx="3714750" cy="171450"/>
          </a:xfrm>
          <a:prstGeom prst="rect">
            <a:avLst/>
          </a:prstGeom>
          <a:noFill/>
          <a:ln/>
        </p:spPr>
        <p:txBody>
          <a:bodyPr wrap="square" lIns="0" tIns="0" rIns="0" bIns="0" rtlCol="0" anchor="ctr">
            <a:spAutoFit/>
          </a:bodyPr>
          <a:lstStyle/>
          <a:p>
            <a:pPr indent="0" marL="0">
              <a:buNone/>
            </a:pPr>
            <a:r>
              <a:rPr lang="en-US" sz="900" dirty="0">
                <a:solidFill>
                  <a:srgbClr val="E2E8F0"/>
                </a:solidFill>
                <a:latin typeface="Segoe UI" pitchFamily="34" charset="0"/>
                <a:ea typeface="Segoe UI" pitchFamily="34" charset="-122"/>
                <a:cs typeface="Segoe UI" pitchFamily="34" charset="-120"/>
              </a:rPr>
              <a:t>Reduced compliance costs: $30,000 - $80,000 annually</a:t>
            </a:r>
            <a:endParaRPr lang="en-US" sz="900" dirty="0"/>
          </a:p>
        </p:txBody>
      </p:sp>
      <p:pic>
        <p:nvPicPr>
          <p:cNvPr id="33" name="Image 11" descr="preencoded.png">    </p:cNvPr>
          <p:cNvPicPr>
            <a:picLocks noChangeAspect="1"/>
          </p:cNvPicPr>
          <p:nvPr/>
        </p:nvPicPr>
        <p:blipFill>
          <a:blip r:embed="rId12"/>
          <a:stretch>
            <a:fillRect/>
          </a:stretch>
        </p:blipFill>
        <p:spPr>
          <a:xfrm>
            <a:off x="142875" y="6306145"/>
            <a:ext cx="128588" cy="128588"/>
          </a:xfrm>
          <a:prstGeom prst="rect">
            <a:avLst/>
          </a:prstGeom>
        </p:spPr>
      </p:pic>
      <p:sp>
        <p:nvSpPr>
          <p:cNvPr id="34" name="Text 20"/>
          <p:cNvSpPr/>
          <p:nvPr/>
        </p:nvSpPr>
        <p:spPr>
          <a:xfrm>
            <a:off x="328613" y="6304359"/>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35" name="Text 21"/>
          <p:cNvSpPr/>
          <p:nvPr/>
        </p:nvSpPr>
        <p:spPr>
          <a:xfrm>
            <a:off x="8937557" y="6300788"/>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8</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9043988"/>
          </a:xfrm>
          <a:prstGeom prst="rect">
            <a:avLst/>
          </a:prstGeom>
        </p:spPr>
      </p:pic>
      <p:sp>
        <p:nvSpPr>
          <p:cNvPr id="3" name="Shape 0"/>
          <p:cNvSpPr/>
          <p:nvPr/>
        </p:nvSpPr>
        <p:spPr>
          <a:xfrm>
            <a:off x="7715250" y="-714375"/>
            <a:ext cx="2143125" cy="2143125"/>
          </a:xfrm>
          <a:prstGeom prst="ellipse">
            <a:avLst/>
          </a:prstGeom>
          <a:solidFill>
            <a:srgbClr val="4299E1">
              <a:alpha val="10000"/>
            </a:srgbClr>
          </a:solidFill>
          <a:ln/>
        </p:spPr>
      </p:sp>
      <p:sp>
        <p:nvSpPr>
          <p:cNvPr id="4" name="Shape 1"/>
          <p:cNvSpPr/>
          <p:nvPr/>
        </p:nvSpPr>
        <p:spPr>
          <a:xfrm>
            <a:off x="-357187" y="7972425"/>
            <a:ext cx="1428750" cy="1428750"/>
          </a:xfrm>
          <a:prstGeom prst="ellipse">
            <a:avLst/>
          </a:prstGeom>
          <a:solidFill>
            <a:srgbClr val="4299E1">
              <a:alpha val="10000"/>
            </a:srgbClr>
          </a:solidFill>
          <a:ln/>
        </p:spPr>
      </p:sp>
      <p:sp>
        <p:nvSpPr>
          <p:cNvPr id="5" name="Text 2"/>
          <p:cNvSpPr/>
          <p:nvPr/>
        </p:nvSpPr>
        <p:spPr>
          <a:xfrm>
            <a:off x="428625" y="285750"/>
            <a:ext cx="8358188" cy="514350"/>
          </a:xfrm>
          <a:prstGeom prst="rect">
            <a:avLst/>
          </a:prstGeom>
          <a:noFill/>
          <a:ln/>
        </p:spPr>
        <p:txBody>
          <a:bodyPr wrap="square" lIns="0" tIns="0" rIns="0" bIns="0" rtlCol="0" anchor="ctr">
            <a:spAutoFit/>
          </a:bodyPr>
          <a:lstStyle/>
          <a:p>
            <a:pPr indent="0" marL="0">
              <a:buNone/>
            </a:pPr>
            <a:r>
              <a:rPr lang="en-US" sz="2700" b="1" dirty="0">
                <a:solidFill>
                  <a:srgbClr val="4299E1"/>
                </a:solidFill>
                <a:latin typeface="Segoe UI" pitchFamily="34" charset="0"/>
                <a:ea typeface="Segoe UI" pitchFamily="34" charset="-122"/>
                <a:cs typeface="Segoe UI" pitchFamily="34" charset="-120"/>
              </a:rPr>
              <a:t>Implementation Approach</a:t>
            </a:r>
            <a:endParaRPr lang="en-US" sz="2700" dirty="0"/>
          </a:p>
        </p:txBody>
      </p:sp>
      <p:sp>
        <p:nvSpPr>
          <p:cNvPr id="6" name="Shape 3"/>
          <p:cNvSpPr/>
          <p:nvPr/>
        </p:nvSpPr>
        <p:spPr>
          <a:xfrm>
            <a:off x="428625" y="1014413"/>
            <a:ext cx="8286750" cy="7600950"/>
          </a:xfrm>
          <a:prstGeom prst="rect">
            <a:avLst/>
          </a:prstGeom>
          <a:solidFill>
            <a:srgbClr val="FFFFFF">
              <a:alpha val="10000"/>
            </a:srgbClr>
          </a:solidFill>
          <a:ln/>
        </p:spPr>
      </p:sp>
      <p:sp>
        <p:nvSpPr>
          <p:cNvPr id="7" name="Shape 4"/>
          <p:cNvSpPr/>
          <p:nvPr/>
        </p:nvSpPr>
        <p:spPr>
          <a:xfrm>
            <a:off x="785813" y="1228725"/>
            <a:ext cx="28575" cy="6958013"/>
          </a:xfrm>
          <a:prstGeom prst="rect">
            <a:avLst/>
          </a:prstGeom>
          <a:solidFill>
            <a:srgbClr val="4299E1"/>
          </a:solidFill>
          <a:ln/>
        </p:spPr>
      </p:sp>
      <p:sp>
        <p:nvSpPr>
          <p:cNvPr id="8" name="Shape 5"/>
          <p:cNvSpPr/>
          <p:nvPr/>
        </p:nvSpPr>
        <p:spPr>
          <a:xfrm>
            <a:off x="642938" y="1264444"/>
            <a:ext cx="142875" cy="142875"/>
          </a:xfrm>
          <a:prstGeom prst="ellipse">
            <a:avLst/>
          </a:prstGeom>
          <a:solidFill>
            <a:srgbClr val="4299E1"/>
          </a:solidFill>
          <a:ln w="298">
            <a:solidFill>
              <a:srgbClr val="1A365D"/>
            </a:solidFill>
            <a:prstDash val="solid"/>
          </a:ln>
        </p:spPr>
      </p:sp>
      <p:sp>
        <p:nvSpPr>
          <p:cNvPr id="9" name="Text 6"/>
          <p:cNvSpPr/>
          <p:nvPr/>
        </p:nvSpPr>
        <p:spPr>
          <a:xfrm>
            <a:off x="1000125" y="1228725"/>
            <a:ext cx="7572375" cy="235744"/>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Phase 1: Foundation</a:t>
            </a:r>
            <a:endParaRPr lang="en-US" sz="1238" dirty="0"/>
          </a:p>
        </p:txBody>
      </p:sp>
      <p:sp>
        <p:nvSpPr>
          <p:cNvPr id="10" name="Text 7"/>
          <p:cNvSpPr/>
          <p:nvPr/>
        </p:nvSpPr>
        <p:spPr>
          <a:xfrm>
            <a:off x="1000125" y="1500188"/>
            <a:ext cx="7572375" cy="150019"/>
          </a:xfrm>
          <a:prstGeom prst="rect">
            <a:avLst/>
          </a:prstGeom>
          <a:noFill/>
          <a:ln/>
        </p:spPr>
        <p:txBody>
          <a:bodyPr wrap="square" lIns="0" tIns="0" rIns="0" bIns="0" rtlCol="0" anchor="ctr">
            <a:spAutoFit/>
          </a:bodyPr>
          <a:lstStyle/>
          <a:p>
            <a:pPr indent="0" marL="0">
              <a:buNone/>
            </a:pPr>
            <a:r>
              <a:rPr lang="en-US" sz="788" dirty="0">
                <a:solidFill>
                  <a:srgbClr val="A0AEC0"/>
                </a:solidFill>
                <a:latin typeface="Segoe UI" pitchFamily="34" charset="0"/>
                <a:ea typeface="Segoe UI" pitchFamily="34" charset="-122"/>
                <a:cs typeface="Segoe UI" pitchFamily="34" charset="-120"/>
              </a:rPr>
              <a:t>0-3 months</a:t>
            </a:r>
            <a:endParaRPr lang="en-US" sz="788" dirty="0"/>
          </a:p>
        </p:txBody>
      </p:sp>
      <p:sp>
        <p:nvSpPr>
          <p:cNvPr id="11" name="Text 8"/>
          <p:cNvSpPr/>
          <p:nvPr/>
        </p:nvSpPr>
        <p:spPr>
          <a:xfrm>
            <a:off x="1143000" y="1721644"/>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Develop and approve security policies and procedures</a:t>
            </a:r>
            <a:endParaRPr lang="en-US" sz="900" dirty="0"/>
          </a:p>
        </p:txBody>
      </p:sp>
      <p:sp>
        <p:nvSpPr>
          <p:cNvPr id="12" name="Text 9"/>
          <p:cNvSpPr/>
          <p:nvPr/>
        </p:nvSpPr>
        <p:spPr>
          <a:xfrm>
            <a:off x="1143000" y="1950244"/>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Implement basic access controls and authentication mechanisms</a:t>
            </a:r>
            <a:endParaRPr lang="en-US" sz="900" dirty="0"/>
          </a:p>
        </p:txBody>
      </p:sp>
      <p:sp>
        <p:nvSpPr>
          <p:cNvPr id="13" name="Text 10"/>
          <p:cNvSpPr/>
          <p:nvPr/>
        </p:nvSpPr>
        <p:spPr>
          <a:xfrm>
            <a:off x="1143000" y="2178844"/>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Deploy endpoint protection solutions</a:t>
            </a:r>
            <a:endParaRPr lang="en-US" sz="900" dirty="0"/>
          </a:p>
        </p:txBody>
      </p:sp>
      <p:sp>
        <p:nvSpPr>
          <p:cNvPr id="14" name="Text 11"/>
          <p:cNvSpPr/>
          <p:nvPr/>
        </p:nvSpPr>
        <p:spPr>
          <a:xfrm>
            <a:off x="1143000" y="2407444"/>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Establish security awareness training program</a:t>
            </a:r>
            <a:endParaRPr lang="en-US" sz="900" dirty="0"/>
          </a:p>
        </p:txBody>
      </p:sp>
      <p:sp>
        <p:nvSpPr>
          <p:cNvPr id="15" name="Text 12"/>
          <p:cNvSpPr/>
          <p:nvPr/>
        </p:nvSpPr>
        <p:spPr>
          <a:xfrm>
            <a:off x="1143000" y="2636044"/>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Conduct initial risk assessment</a:t>
            </a:r>
            <a:endParaRPr lang="en-US" sz="900" dirty="0"/>
          </a:p>
        </p:txBody>
      </p:sp>
      <p:sp>
        <p:nvSpPr>
          <p:cNvPr id="16" name="Shape 13"/>
          <p:cNvSpPr/>
          <p:nvPr/>
        </p:nvSpPr>
        <p:spPr>
          <a:xfrm>
            <a:off x="642938" y="3057525"/>
            <a:ext cx="142875" cy="142875"/>
          </a:xfrm>
          <a:prstGeom prst="ellipse">
            <a:avLst/>
          </a:prstGeom>
          <a:solidFill>
            <a:srgbClr val="4299E1"/>
          </a:solidFill>
          <a:ln w="298">
            <a:solidFill>
              <a:srgbClr val="1A365D"/>
            </a:solidFill>
            <a:prstDash val="solid"/>
          </a:ln>
        </p:spPr>
      </p:sp>
      <p:sp>
        <p:nvSpPr>
          <p:cNvPr id="17" name="Text 14"/>
          <p:cNvSpPr/>
          <p:nvPr/>
        </p:nvSpPr>
        <p:spPr>
          <a:xfrm>
            <a:off x="1000125" y="3021806"/>
            <a:ext cx="7572375" cy="235744"/>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Phase 2: Enhancement</a:t>
            </a:r>
            <a:endParaRPr lang="en-US" sz="1238" dirty="0"/>
          </a:p>
        </p:txBody>
      </p:sp>
      <p:sp>
        <p:nvSpPr>
          <p:cNvPr id="18" name="Text 15"/>
          <p:cNvSpPr/>
          <p:nvPr/>
        </p:nvSpPr>
        <p:spPr>
          <a:xfrm>
            <a:off x="1000125" y="3293269"/>
            <a:ext cx="7572375" cy="150019"/>
          </a:xfrm>
          <a:prstGeom prst="rect">
            <a:avLst/>
          </a:prstGeom>
          <a:noFill/>
          <a:ln/>
        </p:spPr>
        <p:txBody>
          <a:bodyPr wrap="square" lIns="0" tIns="0" rIns="0" bIns="0" rtlCol="0" anchor="ctr">
            <a:spAutoFit/>
          </a:bodyPr>
          <a:lstStyle/>
          <a:p>
            <a:pPr indent="0" marL="0">
              <a:buNone/>
            </a:pPr>
            <a:r>
              <a:rPr lang="en-US" sz="788" dirty="0">
                <a:solidFill>
                  <a:srgbClr val="A0AEC0"/>
                </a:solidFill>
                <a:latin typeface="Segoe UI" pitchFamily="34" charset="0"/>
                <a:ea typeface="Segoe UI" pitchFamily="34" charset="-122"/>
                <a:cs typeface="Segoe UI" pitchFamily="34" charset="-120"/>
              </a:rPr>
              <a:t>3-6 months</a:t>
            </a:r>
            <a:endParaRPr lang="en-US" sz="788" dirty="0"/>
          </a:p>
        </p:txBody>
      </p:sp>
      <p:sp>
        <p:nvSpPr>
          <p:cNvPr id="19" name="Text 16"/>
          <p:cNvSpPr/>
          <p:nvPr/>
        </p:nvSpPr>
        <p:spPr>
          <a:xfrm>
            <a:off x="1143000" y="3514725"/>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Implement network security controls and segmentation</a:t>
            </a:r>
            <a:endParaRPr lang="en-US" sz="900" dirty="0"/>
          </a:p>
        </p:txBody>
      </p:sp>
      <p:sp>
        <p:nvSpPr>
          <p:cNvPr id="20" name="Text 17"/>
          <p:cNvSpPr/>
          <p:nvPr/>
        </p:nvSpPr>
        <p:spPr>
          <a:xfrm>
            <a:off x="1143000" y="3743325"/>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Deploy data encryption for sensitive information</a:t>
            </a:r>
            <a:endParaRPr lang="en-US" sz="900" dirty="0"/>
          </a:p>
        </p:txBody>
      </p:sp>
      <p:sp>
        <p:nvSpPr>
          <p:cNvPr id="21" name="Text 18"/>
          <p:cNvSpPr/>
          <p:nvPr/>
        </p:nvSpPr>
        <p:spPr>
          <a:xfrm>
            <a:off x="1143000" y="3971925"/>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Establish security monitoring capabilities</a:t>
            </a:r>
            <a:endParaRPr lang="en-US" sz="900" dirty="0"/>
          </a:p>
        </p:txBody>
      </p:sp>
      <p:sp>
        <p:nvSpPr>
          <p:cNvPr id="22" name="Text 19"/>
          <p:cNvSpPr/>
          <p:nvPr/>
        </p:nvSpPr>
        <p:spPr>
          <a:xfrm>
            <a:off x="1143000" y="4200525"/>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Develop incident response procedures</a:t>
            </a:r>
            <a:endParaRPr lang="en-US" sz="900" dirty="0"/>
          </a:p>
        </p:txBody>
      </p:sp>
      <p:sp>
        <p:nvSpPr>
          <p:cNvPr id="23" name="Text 20"/>
          <p:cNvSpPr/>
          <p:nvPr/>
        </p:nvSpPr>
        <p:spPr>
          <a:xfrm>
            <a:off x="1143000" y="4429125"/>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Implement vulnerability management program</a:t>
            </a:r>
            <a:endParaRPr lang="en-US" sz="900" dirty="0"/>
          </a:p>
        </p:txBody>
      </p:sp>
      <p:sp>
        <p:nvSpPr>
          <p:cNvPr id="24" name="Shape 21"/>
          <p:cNvSpPr/>
          <p:nvPr/>
        </p:nvSpPr>
        <p:spPr>
          <a:xfrm>
            <a:off x="642938" y="4850606"/>
            <a:ext cx="142875" cy="142875"/>
          </a:xfrm>
          <a:prstGeom prst="ellipse">
            <a:avLst/>
          </a:prstGeom>
          <a:solidFill>
            <a:srgbClr val="4299E1"/>
          </a:solidFill>
          <a:ln w="298">
            <a:solidFill>
              <a:srgbClr val="1A365D"/>
            </a:solidFill>
            <a:prstDash val="solid"/>
          </a:ln>
        </p:spPr>
      </p:sp>
      <p:sp>
        <p:nvSpPr>
          <p:cNvPr id="25" name="Text 22"/>
          <p:cNvSpPr/>
          <p:nvPr/>
        </p:nvSpPr>
        <p:spPr>
          <a:xfrm>
            <a:off x="1000125" y="4814888"/>
            <a:ext cx="7572375" cy="235744"/>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Phase 3: Optimization</a:t>
            </a:r>
            <a:endParaRPr lang="en-US" sz="1238" dirty="0"/>
          </a:p>
        </p:txBody>
      </p:sp>
      <p:sp>
        <p:nvSpPr>
          <p:cNvPr id="26" name="Text 23"/>
          <p:cNvSpPr/>
          <p:nvPr/>
        </p:nvSpPr>
        <p:spPr>
          <a:xfrm>
            <a:off x="1000125" y="5086350"/>
            <a:ext cx="7572375" cy="150019"/>
          </a:xfrm>
          <a:prstGeom prst="rect">
            <a:avLst/>
          </a:prstGeom>
          <a:noFill/>
          <a:ln/>
        </p:spPr>
        <p:txBody>
          <a:bodyPr wrap="square" lIns="0" tIns="0" rIns="0" bIns="0" rtlCol="0" anchor="ctr">
            <a:spAutoFit/>
          </a:bodyPr>
          <a:lstStyle/>
          <a:p>
            <a:pPr indent="0" marL="0">
              <a:buNone/>
            </a:pPr>
            <a:r>
              <a:rPr lang="en-US" sz="788" dirty="0">
                <a:solidFill>
                  <a:srgbClr val="A0AEC0"/>
                </a:solidFill>
                <a:latin typeface="Segoe UI" pitchFamily="34" charset="0"/>
                <a:ea typeface="Segoe UI" pitchFamily="34" charset="-122"/>
                <a:cs typeface="Segoe UI" pitchFamily="34" charset="-120"/>
              </a:rPr>
              <a:t>6-12 months</a:t>
            </a:r>
            <a:endParaRPr lang="en-US" sz="788" dirty="0"/>
          </a:p>
        </p:txBody>
      </p:sp>
      <p:sp>
        <p:nvSpPr>
          <p:cNvPr id="27" name="Text 24"/>
          <p:cNvSpPr/>
          <p:nvPr/>
        </p:nvSpPr>
        <p:spPr>
          <a:xfrm>
            <a:off x="1143000" y="5307806"/>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Enhance security monitoring and analytics</a:t>
            </a:r>
            <a:endParaRPr lang="en-US" sz="900" dirty="0"/>
          </a:p>
        </p:txBody>
      </p:sp>
      <p:sp>
        <p:nvSpPr>
          <p:cNvPr id="28" name="Text 25"/>
          <p:cNvSpPr/>
          <p:nvPr/>
        </p:nvSpPr>
        <p:spPr>
          <a:xfrm>
            <a:off x="1143000" y="5536406"/>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Implement advanced access controls</a:t>
            </a:r>
            <a:endParaRPr lang="en-US" sz="900" dirty="0"/>
          </a:p>
        </p:txBody>
      </p:sp>
      <p:sp>
        <p:nvSpPr>
          <p:cNvPr id="29" name="Text 26"/>
          <p:cNvSpPr/>
          <p:nvPr/>
        </p:nvSpPr>
        <p:spPr>
          <a:xfrm>
            <a:off x="1143000" y="5765006"/>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Establish security metrics and reporting</a:t>
            </a:r>
            <a:endParaRPr lang="en-US" sz="900" dirty="0"/>
          </a:p>
        </p:txBody>
      </p:sp>
      <p:sp>
        <p:nvSpPr>
          <p:cNvPr id="30" name="Text 27"/>
          <p:cNvSpPr/>
          <p:nvPr/>
        </p:nvSpPr>
        <p:spPr>
          <a:xfrm>
            <a:off x="1143000" y="5993606"/>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Conduct security testing and assessments</a:t>
            </a:r>
            <a:endParaRPr lang="en-US" sz="900" dirty="0"/>
          </a:p>
        </p:txBody>
      </p:sp>
      <p:sp>
        <p:nvSpPr>
          <p:cNvPr id="31" name="Text 28"/>
          <p:cNvSpPr/>
          <p:nvPr/>
        </p:nvSpPr>
        <p:spPr>
          <a:xfrm>
            <a:off x="1143000" y="6222206"/>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Integrate security into business processes</a:t>
            </a:r>
            <a:endParaRPr lang="en-US" sz="900" dirty="0"/>
          </a:p>
        </p:txBody>
      </p:sp>
      <p:sp>
        <p:nvSpPr>
          <p:cNvPr id="32" name="Shape 29"/>
          <p:cNvSpPr/>
          <p:nvPr/>
        </p:nvSpPr>
        <p:spPr>
          <a:xfrm>
            <a:off x="642938" y="6643688"/>
            <a:ext cx="142875" cy="142875"/>
          </a:xfrm>
          <a:prstGeom prst="ellipse">
            <a:avLst/>
          </a:prstGeom>
          <a:solidFill>
            <a:srgbClr val="4299E1"/>
          </a:solidFill>
          <a:ln w="298">
            <a:solidFill>
              <a:srgbClr val="1A365D"/>
            </a:solidFill>
            <a:prstDash val="solid"/>
          </a:ln>
        </p:spPr>
      </p:sp>
      <p:sp>
        <p:nvSpPr>
          <p:cNvPr id="33" name="Text 30"/>
          <p:cNvSpPr/>
          <p:nvPr/>
        </p:nvSpPr>
        <p:spPr>
          <a:xfrm>
            <a:off x="1000125" y="6607969"/>
            <a:ext cx="7572375" cy="235744"/>
          </a:xfrm>
          <a:prstGeom prst="rect">
            <a:avLst/>
          </a:prstGeom>
          <a:noFill/>
          <a:ln/>
        </p:spPr>
        <p:txBody>
          <a:bodyPr wrap="square" lIns="0" tIns="0" rIns="0" bIns="0" rtlCol="0" anchor="ctr">
            <a:spAutoFit/>
          </a:bodyPr>
          <a:lstStyle/>
          <a:p>
            <a:pPr indent="0" marL="0">
              <a:buNone/>
            </a:pPr>
            <a:r>
              <a:rPr lang="en-US" sz="1238" b="1" dirty="0">
                <a:solidFill>
                  <a:srgbClr val="4299E1"/>
                </a:solidFill>
                <a:latin typeface="Segoe UI" pitchFamily="34" charset="0"/>
                <a:ea typeface="Segoe UI" pitchFamily="34" charset="-122"/>
                <a:cs typeface="Segoe UI" pitchFamily="34" charset="-120"/>
              </a:rPr>
              <a:t>Phase 4: Maturity</a:t>
            </a:r>
            <a:endParaRPr lang="en-US" sz="1238" dirty="0"/>
          </a:p>
        </p:txBody>
      </p:sp>
      <p:sp>
        <p:nvSpPr>
          <p:cNvPr id="34" name="Text 31"/>
          <p:cNvSpPr/>
          <p:nvPr/>
        </p:nvSpPr>
        <p:spPr>
          <a:xfrm>
            <a:off x="1000125" y="6879431"/>
            <a:ext cx="7572375" cy="150019"/>
          </a:xfrm>
          <a:prstGeom prst="rect">
            <a:avLst/>
          </a:prstGeom>
          <a:noFill/>
          <a:ln/>
        </p:spPr>
        <p:txBody>
          <a:bodyPr wrap="square" lIns="0" tIns="0" rIns="0" bIns="0" rtlCol="0" anchor="ctr">
            <a:spAutoFit/>
          </a:bodyPr>
          <a:lstStyle/>
          <a:p>
            <a:pPr indent="0" marL="0">
              <a:buNone/>
            </a:pPr>
            <a:r>
              <a:rPr lang="en-US" sz="788" dirty="0">
                <a:solidFill>
                  <a:srgbClr val="A0AEC0"/>
                </a:solidFill>
                <a:latin typeface="Segoe UI" pitchFamily="34" charset="0"/>
                <a:ea typeface="Segoe UI" pitchFamily="34" charset="-122"/>
                <a:cs typeface="Segoe UI" pitchFamily="34" charset="-120"/>
              </a:rPr>
              <a:t>12-18 months</a:t>
            </a:r>
            <a:endParaRPr lang="en-US" sz="788" dirty="0"/>
          </a:p>
        </p:txBody>
      </p:sp>
      <p:sp>
        <p:nvSpPr>
          <p:cNvPr id="35" name="Text 32"/>
          <p:cNvSpPr/>
          <p:nvPr/>
        </p:nvSpPr>
        <p:spPr>
          <a:xfrm>
            <a:off x="1143000" y="7100888"/>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Implement advanced security capabilities</a:t>
            </a:r>
            <a:endParaRPr lang="en-US" sz="900" dirty="0"/>
          </a:p>
        </p:txBody>
      </p:sp>
      <p:sp>
        <p:nvSpPr>
          <p:cNvPr id="36" name="Text 33"/>
          <p:cNvSpPr/>
          <p:nvPr/>
        </p:nvSpPr>
        <p:spPr>
          <a:xfrm>
            <a:off x="1143000" y="7329488"/>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Establish continuous improvement processes</a:t>
            </a:r>
            <a:endParaRPr lang="en-US" sz="900" dirty="0"/>
          </a:p>
        </p:txBody>
      </p:sp>
      <p:sp>
        <p:nvSpPr>
          <p:cNvPr id="37" name="Text 34"/>
          <p:cNvSpPr/>
          <p:nvPr/>
        </p:nvSpPr>
        <p:spPr>
          <a:xfrm>
            <a:off x="1143000" y="7558088"/>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Integrate with enterprise risk management</a:t>
            </a:r>
            <a:endParaRPr lang="en-US" sz="900" dirty="0"/>
          </a:p>
        </p:txBody>
      </p:sp>
      <p:sp>
        <p:nvSpPr>
          <p:cNvPr id="38" name="Text 35"/>
          <p:cNvSpPr/>
          <p:nvPr/>
        </p:nvSpPr>
        <p:spPr>
          <a:xfrm>
            <a:off x="1143000" y="7786688"/>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Develop security innovation program</a:t>
            </a:r>
            <a:endParaRPr lang="en-US" sz="900" dirty="0"/>
          </a:p>
        </p:txBody>
      </p:sp>
      <p:sp>
        <p:nvSpPr>
          <p:cNvPr id="39" name="Text 36"/>
          <p:cNvSpPr/>
          <p:nvPr/>
        </p:nvSpPr>
        <p:spPr>
          <a:xfrm>
            <a:off x="1143000" y="8015288"/>
            <a:ext cx="7429500" cy="171450"/>
          </a:xfrm>
          <a:prstGeom prst="rect">
            <a:avLst/>
          </a:prstGeom>
          <a:noFill/>
          <a:ln/>
        </p:spPr>
        <p:txBody>
          <a:bodyPr wrap="square" lIns="0" tIns="0" rIns="0" bIns="0" rtlCol="0" anchor="ctr">
            <a:spAutoFit/>
          </a:bodyPr>
          <a:lstStyle/>
          <a:p>
            <a:pPr algn="l" indent="0" marL="0">
              <a:buNone/>
            </a:pPr>
            <a:r>
              <a:rPr lang="en-US" sz="900" dirty="0">
                <a:solidFill>
                  <a:srgbClr val="E2E8F0"/>
                </a:solidFill>
                <a:latin typeface="Segoe UI" pitchFamily="34" charset="0"/>
                <a:ea typeface="Segoe UI" pitchFamily="34" charset="-122"/>
                <a:cs typeface="Segoe UI" pitchFamily="34" charset="-120"/>
              </a:rPr>
              <a:t>Achieve target security maturity level</a:t>
            </a:r>
            <a:endParaRPr lang="en-US" sz="900" dirty="0"/>
          </a:p>
        </p:txBody>
      </p:sp>
      <p:pic>
        <p:nvPicPr>
          <p:cNvPr id="40" name="Image 1" descr="preencoded.png">    </p:cNvPr>
          <p:cNvPicPr>
            <a:picLocks noChangeAspect="1"/>
          </p:cNvPicPr>
          <p:nvPr/>
        </p:nvPicPr>
        <p:blipFill>
          <a:blip r:embed="rId2"/>
          <a:stretch>
            <a:fillRect/>
          </a:stretch>
        </p:blipFill>
        <p:spPr>
          <a:xfrm>
            <a:off x="142875" y="8735020"/>
            <a:ext cx="128588" cy="128588"/>
          </a:xfrm>
          <a:prstGeom prst="rect">
            <a:avLst/>
          </a:prstGeom>
        </p:spPr>
      </p:pic>
      <p:sp>
        <p:nvSpPr>
          <p:cNvPr id="41" name="Text 37"/>
          <p:cNvSpPr/>
          <p:nvPr/>
        </p:nvSpPr>
        <p:spPr>
          <a:xfrm>
            <a:off x="328613" y="8733234"/>
            <a:ext cx="2036164" cy="142875"/>
          </a:xfrm>
          <a:prstGeom prst="rect">
            <a:avLst/>
          </a:prstGeom>
          <a:noFill/>
          <a:ln/>
        </p:spPr>
        <p:txBody>
          <a:bodyPr wrap="square" lIns="0" tIns="0" rIns="0" bIns="0" rtlCol="0" anchor="ctr">
            <a:spAutoFit/>
          </a:bodyPr>
          <a:lstStyle/>
          <a:p>
            <a:pPr indent="0" marL="0">
              <a:buNone/>
            </a:pPr>
            <a:r>
              <a:rPr lang="en-US" sz="1013" b="1" dirty="0">
                <a:solidFill>
                  <a:srgbClr val="FFFFFF"/>
                </a:solidFill>
                <a:latin typeface="Segoe UI" pitchFamily="34" charset="0"/>
                <a:ea typeface="Segoe UI" pitchFamily="34" charset="-122"/>
                <a:cs typeface="Segoe UI" pitchFamily="34" charset="-120"/>
              </a:rPr>
              <a:t>Grow Management Consultants</a:t>
            </a:r>
            <a:endParaRPr lang="en-US" sz="1013" dirty="0"/>
          </a:p>
        </p:txBody>
      </p:sp>
      <p:sp>
        <p:nvSpPr>
          <p:cNvPr id="42" name="Text 38"/>
          <p:cNvSpPr/>
          <p:nvPr/>
        </p:nvSpPr>
        <p:spPr>
          <a:xfrm>
            <a:off x="8937557" y="8729663"/>
            <a:ext cx="135006" cy="171450"/>
          </a:xfrm>
          <a:prstGeom prst="rect">
            <a:avLst/>
          </a:prstGeom>
          <a:noFill/>
          <a:ln/>
        </p:spPr>
        <p:txBody>
          <a:bodyPr wrap="none" lIns="0" tIns="0" rIns="0" bIns="0" rtlCol="0" anchor="ctr">
            <a:spAutoFit/>
          </a:bodyPr>
          <a:lstStyle/>
          <a:p>
            <a:pPr indent="0" marL="0">
              <a:buNone/>
            </a:pPr>
            <a:r>
              <a:rPr lang="en-US" sz="900" dirty="0">
                <a:solidFill>
                  <a:srgbClr val="FFFFFF">
                    <a:alpha val="60000"/>
                  </a:srgbClr>
                </a:solidFill>
                <a:latin typeface="Segoe UI" pitchFamily="34" charset="0"/>
                <a:ea typeface="Segoe UI" pitchFamily="34" charset="-122"/>
                <a:cs typeface="Segoe UI" pitchFamily="34" charset="-120"/>
              </a:rPr>
              <a:t>9</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2025-05-30T01:43:04Z</dcterms:created>
  <dcterms:modified xsi:type="dcterms:W3CDTF">2025-05-30T01:43:04Z</dcterms:modified>
</cp:coreProperties>
</file>