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34912"/>
    <a:srgbClr val="08A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3D55F9-11A3-4523-8F38-6BA37933791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85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39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1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992F-B602-4B0B-9EE2-470D98832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9" y="725467"/>
            <a:ext cx="8280957" cy="2784496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>
                <a:solidFill>
                  <a:srgbClr val="000000">
                    <a:alpha val="80000"/>
                  </a:srgbClr>
                </a:solidFill>
              </a:rPr>
              <a:t>FritoLay</a:t>
            </a:r>
            <a:r>
              <a:rPr lang="en-US" sz="4800" dirty="0">
                <a:solidFill>
                  <a:srgbClr val="000000">
                    <a:alpha val="80000"/>
                  </a:srgbClr>
                </a:solidFill>
              </a:rPr>
              <a:t> Employee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D714-172F-466C-A561-A0472DEDE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29" y="3602038"/>
            <a:ext cx="6893086" cy="156059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By Michael Mazel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https://youtu.be/-m5uULvHq5o</a:t>
            </a:r>
          </a:p>
        </p:txBody>
      </p:sp>
    </p:spTree>
    <p:extLst>
      <p:ext uri="{BB962C8B-B14F-4D97-AF65-F5344CB8AC3E}">
        <p14:creationId xmlns:p14="http://schemas.microsoft.com/office/powerpoint/2010/main" val="199610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5"/>
    </mc:Choice>
    <mc:Fallback>
      <p:transition spd="slow" advTm="34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BF6-2FB5-4A9B-AFF5-3AC5BACF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Incomes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E496-EB5B-41BA-A9E5-80DD271A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252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Method: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8C94B3-48F6-4400-B365-95602A9F4208}"/>
              </a:ext>
            </a:extLst>
          </p:cNvPr>
          <p:cNvSpPr txBox="1">
            <a:spLocks/>
          </p:cNvSpPr>
          <p:nvPr/>
        </p:nvSpPr>
        <p:spPr>
          <a:xfrm>
            <a:off x="1261872" y="2554015"/>
            <a:ext cx="8595360" cy="19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Variables used: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Job Level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Total Working Years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Job Involvement</a:t>
            </a:r>
          </a:p>
          <a:p>
            <a:pPr lvl="1"/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AF42EC-6921-45AB-A84F-AD1CE73BC70B}"/>
              </a:ext>
            </a:extLst>
          </p:cNvPr>
          <p:cNvSpPr txBox="1">
            <a:spLocks/>
          </p:cNvSpPr>
          <p:nvPr/>
        </p:nvSpPr>
        <p:spPr>
          <a:xfrm>
            <a:off x="1261872" y="4669574"/>
            <a:ext cx="8595360" cy="119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87.3% of the variation in employee monthly incomes can be explained by these three variables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4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17"/>
    </mc:Choice>
    <mc:Fallback>
      <p:transition spd="slow" advTm="70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E561-6962-4797-B3FE-F324C0EA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78369"/>
            <a:ext cx="8595360" cy="34017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146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2"/>
    </mc:Choice>
    <mc:Fallback>
      <p:transition spd="slow" advTm="43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883B-6F8A-4EAA-8C07-A5EF9DAE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Variable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67B7-7D34-4869-99A1-AA9DF0D3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1"/>
            <a:ext cx="8701935" cy="1103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rgbClr val="000000"/>
                </a:solidFill>
              </a:rPr>
              <a:t>Very Strong Relationships: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Monthly Income and Job Level (.95 correlation)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8371E-25F9-4153-A0C3-439E7AEB50AD}"/>
              </a:ext>
            </a:extLst>
          </p:cNvPr>
          <p:cNvSpPr txBox="1">
            <a:spLocks/>
          </p:cNvSpPr>
          <p:nvPr/>
        </p:nvSpPr>
        <p:spPr>
          <a:xfrm>
            <a:off x="1261871" y="3164458"/>
            <a:ext cx="8595360" cy="3444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u="sng" dirty="0">
                <a:solidFill>
                  <a:srgbClr val="000000"/>
                </a:solidFill>
              </a:rPr>
              <a:t>Moderately Strong Relationships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Percent Salary Hike and Performance Rating (.78 correlation)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Job Level and Total Working Years (.78 correlation)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Monthly Income and Total Working Years (.78 correlation)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Years at the Company and Years in Current Role (.78 correlation)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Years at the Company and Years with Current Manager (.77 correlation)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57"/>
    </mc:Choice>
    <mc:Fallback>
      <p:transition spd="slow" advTm="54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A1F-93FA-4C58-83F3-77AE9F3D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Frequency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0DFA8-39F5-4285-83B6-D26453E7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26973"/>
              </p:ext>
            </p:extLst>
          </p:nvPr>
        </p:nvGraphicFramePr>
        <p:xfrm>
          <a:off x="1445454" y="2632548"/>
          <a:ext cx="7404258" cy="181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049">
                  <a:extLst>
                    <a:ext uri="{9D8B030D-6E8A-4147-A177-3AD203B41FA5}">
                      <a16:colId xmlns:a16="http://schemas.microsoft.com/office/drawing/2014/main" val="61567071"/>
                    </a:ext>
                  </a:extLst>
                </a:gridCol>
                <a:gridCol w="2301766">
                  <a:extLst>
                    <a:ext uri="{9D8B030D-6E8A-4147-A177-3AD203B41FA5}">
                      <a16:colId xmlns:a16="http://schemas.microsoft.com/office/drawing/2014/main" val="1587569188"/>
                    </a:ext>
                  </a:extLst>
                </a:gridCol>
                <a:gridCol w="2480443">
                  <a:extLst>
                    <a:ext uri="{9D8B030D-6E8A-4147-A177-3AD203B41FA5}">
                      <a16:colId xmlns:a16="http://schemas.microsoft.com/office/drawing/2014/main" val="507795656"/>
                    </a:ext>
                  </a:extLst>
                </a:gridCol>
              </a:tblGrid>
              <a:tr h="604442">
                <a:tc>
                  <a:txBody>
                    <a:bodyPr/>
                    <a:lstStyle/>
                    <a:p>
                      <a:r>
                        <a:rPr lang="en-US" dirty="0"/>
                        <a:t>Attrition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38965"/>
                  </a:ext>
                </a:extLst>
              </a:tr>
              <a:tr h="60444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</a:rPr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</a:rPr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90232"/>
                  </a:ext>
                </a:extLst>
              </a:tr>
              <a:tr h="60444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4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5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30"/>
    </mc:Choice>
    <mc:Fallback>
      <p:transition spd="slow" advTm="147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C6B7-02FD-4F28-9695-8F7E3F1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Frequency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6338098-F865-40D8-BA16-077F4B3F0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61511"/>
              </p:ext>
            </p:extLst>
          </p:nvPr>
        </p:nvGraphicFramePr>
        <p:xfrm>
          <a:off x="546538" y="2543504"/>
          <a:ext cx="10153000" cy="300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00">
                  <a:extLst>
                    <a:ext uri="{9D8B030D-6E8A-4147-A177-3AD203B41FA5}">
                      <a16:colId xmlns:a16="http://schemas.microsoft.com/office/drawing/2014/main" val="2657024915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333348853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2586825920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2496433981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2837425058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4034065404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1920086708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533146729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1409948173"/>
                    </a:ext>
                  </a:extLst>
                </a:gridCol>
                <a:gridCol w="1015300">
                  <a:extLst>
                    <a:ext uri="{9D8B030D-6E8A-4147-A177-3AD203B41FA5}">
                      <a16:colId xmlns:a16="http://schemas.microsoft.com/office/drawing/2014/main" val="596174914"/>
                    </a:ext>
                  </a:extLst>
                </a:gridCol>
              </a:tblGrid>
              <a:tr h="1156137">
                <a:tc>
                  <a:txBody>
                    <a:bodyPr/>
                    <a:lstStyle/>
                    <a:p>
                      <a:r>
                        <a:rPr lang="en-US" dirty="0" err="1"/>
                        <a:t>Attri-tion</a:t>
                      </a:r>
                      <a:r>
                        <a:rPr lang="en-US" dirty="0"/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Healthcare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Manu-fact 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Rsrch</a:t>
                      </a:r>
                      <a:r>
                        <a:rPr lang="en-US" dirty="0"/>
                        <a:t> Dir.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Rsrch</a:t>
                      </a:r>
                      <a:r>
                        <a:rPr lang="en-US" dirty="0"/>
                        <a:t>. Sci.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21194"/>
                  </a:ext>
                </a:extLst>
              </a:tr>
              <a:tr h="9220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51103"/>
                  </a:ext>
                </a:extLst>
              </a:tr>
              <a:tr h="9220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8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01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59"/>
    </mc:Choice>
    <mc:Fallback>
      <p:transition spd="slow" advTm="354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3CBC-A398-4CBD-8AED-0A2A3C25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B9ED-AEEC-44A1-94FF-B439C921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2880"/>
            <a:ext cx="8595360" cy="76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7 Total Models Combined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B7920-A7D2-4B8A-AD22-E471EA25F219}"/>
              </a:ext>
            </a:extLst>
          </p:cNvPr>
          <p:cNvSpPr txBox="1"/>
          <p:nvPr/>
        </p:nvSpPr>
        <p:spPr>
          <a:xfrm>
            <a:off x="1261872" y="2976156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Total Accuracy: </a:t>
            </a:r>
            <a:r>
              <a:rPr lang="en-US" sz="3600" b="1" dirty="0"/>
              <a:t>87.6%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6027E-CABF-4A9A-9DDD-48460E52F0C9}"/>
              </a:ext>
            </a:extLst>
          </p:cNvPr>
          <p:cNvSpPr txBox="1"/>
          <p:nvPr/>
        </p:nvSpPr>
        <p:spPr>
          <a:xfrm>
            <a:off x="1836684" y="3711363"/>
            <a:ext cx="61012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Accuracy for “No”: </a:t>
            </a:r>
            <a:r>
              <a:rPr lang="en-US" sz="3000" b="1" dirty="0"/>
              <a:t>88.2%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4293F-1A83-4313-868C-FE185B40B1B8}"/>
              </a:ext>
            </a:extLst>
          </p:cNvPr>
          <p:cNvSpPr txBox="1"/>
          <p:nvPr/>
        </p:nvSpPr>
        <p:spPr>
          <a:xfrm>
            <a:off x="1836684" y="4364220"/>
            <a:ext cx="61012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Accuracy for “Yes”: </a:t>
            </a:r>
            <a:r>
              <a:rPr lang="en-US" sz="3000" b="1" dirty="0"/>
              <a:t>85%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60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60"/>
    </mc:Choice>
    <mc:Fallback>
      <p:transition spd="slow" advTm="26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414C-3F2F-432F-9D35-606BE117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8559-38D1-47C8-B8A1-88BEA36F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242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Job is a Director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Job is Sales Rep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Divorce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Job Involvement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Overtime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03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26"/>
    </mc:Choice>
    <mc:Fallback>
      <p:transition spd="slow" advTm="255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EA7B-111F-4201-9E50-4AA3ED9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71AB-16C7-4311-9F4D-36868EEA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3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Correlation not causation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17E5-042C-4984-9343-0692AD84A38B}"/>
              </a:ext>
            </a:extLst>
          </p:cNvPr>
          <p:cNvSpPr txBox="1"/>
          <p:nvPr/>
        </p:nvSpPr>
        <p:spPr>
          <a:xfrm>
            <a:off x="1358461" y="2564525"/>
            <a:ext cx="8920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Personal categories like divorce or gender shouldn’t be used for promotion or hiring decisions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29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80"/>
    </mc:Choice>
    <mc:Fallback>
      <p:transition spd="slow" advTm="22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C1C0-B258-4D83-B5AE-6D323E9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Males vs. Females in Leadership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7EAC-C33C-442C-B1EC-BECB5998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4411"/>
            <a:ext cx="8595360" cy="121920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Females: 91</a:t>
            </a:r>
          </a:p>
          <a:p>
            <a:r>
              <a:rPr lang="en-US" sz="3600" dirty="0">
                <a:solidFill>
                  <a:srgbClr val="000000"/>
                </a:solidFill>
              </a:rPr>
              <a:t>Males: 98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CF78F-AD12-4290-B4E9-CA317AC48706}"/>
              </a:ext>
            </a:extLst>
          </p:cNvPr>
          <p:cNvSpPr txBox="1">
            <a:spLocks/>
          </p:cNvSpPr>
          <p:nvPr/>
        </p:nvSpPr>
        <p:spPr>
          <a:xfrm>
            <a:off x="1261871" y="3321270"/>
            <a:ext cx="8595360" cy="1692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Monthly Incomes:</a:t>
            </a:r>
          </a:p>
          <a:p>
            <a:r>
              <a:rPr lang="en-US" sz="3600" dirty="0">
                <a:solidFill>
                  <a:srgbClr val="000000"/>
                </a:solidFill>
              </a:rPr>
              <a:t>Females: $11,993</a:t>
            </a:r>
          </a:p>
          <a:p>
            <a:r>
              <a:rPr lang="en-US" sz="3600" dirty="0">
                <a:solidFill>
                  <a:srgbClr val="000000"/>
                </a:solidFill>
              </a:rPr>
              <a:t>Males: $12,672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0C33D-1CFC-4724-8671-AD1E0ED16CD2}"/>
              </a:ext>
            </a:extLst>
          </p:cNvPr>
          <p:cNvSpPr txBox="1"/>
          <p:nvPr/>
        </p:nvSpPr>
        <p:spPr>
          <a:xfrm>
            <a:off x="1261871" y="4950376"/>
            <a:ext cx="85953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Across leadership roles, there is not enough evidence to suggest male incomes are significantly different than female incomes (p-value .37)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44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282"/>
    </mc:Choice>
    <mc:Fallback>
      <p:transition spd="slow" advTm="49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1023-A117-4C6B-9089-47F79988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Roles - Additional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86A20-BA22-47F0-8662-C496C987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39" y="1828800"/>
            <a:ext cx="7286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82"/>
    </mc:Choice>
    <mc:Fallback>
      <p:transition spd="slow" advTm="514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9.1|5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0.5"/>
</p:tagLst>
</file>

<file path=ppt/theme/theme1.xml><?xml version="1.0" encoding="utf-8"?>
<a:theme xmlns:a="http://schemas.openxmlformats.org/drawingml/2006/main" name="View">
  <a:themeElements>
    <a:clrScheme name="Custom 2">
      <a:dk1>
        <a:srgbClr val="E64823"/>
      </a:dk1>
      <a:lt1>
        <a:sysClr val="window" lastClr="FFFFFF"/>
      </a:lt1>
      <a:dk2>
        <a:srgbClr val="E64823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311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FritoLay Employee Analysis</vt:lpstr>
      <vt:lpstr>Exploring Variable Relationships</vt:lpstr>
      <vt:lpstr>Attrition Frequency</vt:lpstr>
      <vt:lpstr>Attrition Frequency</vt:lpstr>
      <vt:lpstr>Predicting Attrition</vt:lpstr>
      <vt:lpstr>Most Important Variables</vt:lpstr>
      <vt:lpstr>Remember!</vt:lpstr>
      <vt:lpstr>Males vs. Females in Leadership Roles</vt:lpstr>
      <vt:lpstr>Job Roles - Additional Results</vt:lpstr>
      <vt:lpstr>Predicting Incomes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FritoLay Employee Statistic Analysis</dc:title>
  <dc:creator>Waiwood, Aashna</dc:creator>
  <cp:lastModifiedBy>Waiwood, Aashna</cp:lastModifiedBy>
  <cp:revision>21</cp:revision>
  <dcterms:created xsi:type="dcterms:W3CDTF">2021-04-18T00:18:58Z</dcterms:created>
  <dcterms:modified xsi:type="dcterms:W3CDTF">2021-04-18T02:57:27Z</dcterms:modified>
</cp:coreProperties>
</file>