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36576000" cy="292608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26" autoAdjust="0"/>
  </p:normalViewPr>
  <p:slideViewPr>
    <p:cSldViewPr snapToGrid="0">
      <p:cViewPr>
        <p:scale>
          <a:sx n="30" d="100"/>
          <a:sy n="30" d="100"/>
        </p:scale>
        <p:origin x="19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Calibri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828800" y="392853"/>
            <a:ext cx="32918400" cy="643466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828800" y="6827520"/>
            <a:ext cx="32918400" cy="22433281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33552447" y="26657300"/>
            <a:ext cx="281941" cy="28708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flipH="1">
            <a:off x="-1" y="0"/>
            <a:ext cx="2" cy="244475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1587"/>
            <a:ext cx="381001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" name="Shape 22"/>
          <p:cNvSpPr/>
          <p:nvPr/>
        </p:nvSpPr>
        <p:spPr>
          <a:xfrm>
            <a:off x="36576000" y="0"/>
            <a:ext cx="0" cy="244475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" name="Shape 23"/>
          <p:cNvSpPr/>
          <p:nvPr/>
        </p:nvSpPr>
        <p:spPr>
          <a:xfrm>
            <a:off x="36195000" y="0"/>
            <a:ext cx="381001" cy="0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" name="Shape 24"/>
          <p:cNvSpPr/>
          <p:nvPr/>
        </p:nvSpPr>
        <p:spPr>
          <a:xfrm flipH="1">
            <a:off x="-1" y="29016325"/>
            <a:ext cx="2" cy="242888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" name="Shape 25"/>
          <p:cNvSpPr/>
          <p:nvPr/>
        </p:nvSpPr>
        <p:spPr>
          <a:xfrm>
            <a:off x="0" y="29252862"/>
            <a:ext cx="381001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" name="Shape 26"/>
          <p:cNvSpPr/>
          <p:nvPr/>
        </p:nvSpPr>
        <p:spPr>
          <a:xfrm>
            <a:off x="36576000" y="29016325"/>
            <a:ext cx="0" cy="242888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" name="Shape 27"/>
          <p:cNvSpPr/>
          <p:nvPr/>
        </p:nvSpPr>
        <p:spPr>
          <a:xfrm>
            <a:off x="36195000" y="29259212"/>
            <a:ext cx="381001" cy="1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2" y="3047999"/>
            <a:ext cx="36576004" cy="1143002"/>
          </a:xfrm>
          <a:prstGeom prst="rect">
            <a:avLst/>
          </a:prstGeom>
          <a:gradFill>
            <a:gsLst>
              <a:gs pos="0">
                <a:schemeClr val="accent1"/>
              </a:gs>
              <a:gs pos="8999">
                <a:schemeClr val="accent1"/>
              </a:gs>
              <a:gs pos="10000">
                <a:srgbClr val="595959"/>
              </a:gs>
              <a:gs pos="100000">
                <a:srgbClr val="595959"/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4387850">
              <a:defRPr sz="54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1" name="Group 31"/>
          <p:cNvGrpSpPr/>
          <p:nvPr/>
        </p:nvGrpSpPr>
        <p:grpSpPr>
          <a:xfrm>
            <a:off x="381000" y="4464050"/>
            <a:ext cx="11449050" cy="1279525"/>
            <a:chOff x="0" y="0"/>
            <a:chExt cx="11449050" cy="1279525"/>
          </a:xfrm>
        </p:grpSpPr>
        <p:sp>
          <p:nvSpPr>
            <p:cNvPr id="29" name="Shape 29"/>
            <p:cNvSpPr/>
            <p:nvPr/>
          </p:nvSpPr>
          <p:spPr>
            <a:xfrm>
              <a:off x="0" y="0"/>
              <a:ext cx="11449050" cy="1279525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8999">
                  <a:schemeClr val="accent1"/>
                </a:gs>
                <a:gs pos="10000">
                  <a:srgbClr val="595959"/>
                </a:gs>
                <a:gs pos="100000">
                  <a:srgbClr val="595959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387850">
                <a:defRPr sz="5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0" y="214909"/>
              <a:ext cx="11449050" cy="8497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387850">
                <a:defRPr sz="5400">
                  <a:solidFill>
                    <a:srgbClr val="FFFFFF"/>
                  </a:solidFill>
                </a:defRPr>
              </a:lvl1pPr>
            </a:lstStyle>
            <a:p>
              <a:r>
                <a:t>Abstract</a:t>
              </a: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381000" y="5835650"/>
            <a:ext cx="11449050" cy="4006850"/>
            <a:chOff x="0" y="0"/>
            <a:chExt cx="11449050" cy="4006850"/>
          </a:xfrm>
        </p:grpSpPr>
        <p:sp>
          <p:nvSpPr>
            <p:cNvPr id="32" name="Shape 32"/>
            <p:cNvSpPr/>
            <p:nvPr/>
          </p:nvSpPr>
          <p:spPr>
            <a:xfrm>
              <a:off x="0" y="0"/>
              <a:ext cx="11449050" cy="4006850"/>
            </a:xfrm>
            <a:prstGeom prst="rect">
              <a:avLst/>
            </a:prstGeom>
            <a:solidFill>
              <a:srgbClr val="E5E5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387850">
                <a:spcBef>
                  <a:spcPts val="1200"/>
                </a:spcBef>
                <a:defRPr sz="4400"/>
              </a:pPr>
              <a:endParaRPr dirty="0"/>
            </a:p>
          </p:txBody>
        </p:sp>
        <p:sp>
          <p:nvSpPr>
            <p:cNvPr id="33" name="Shape 33"/>
            <p:cNvSpPr/>
            <p:nvPr/>
          </p:nvSpPr>
          <p:spPr>
            <a:xfrm>
              <a:off x="279400" y="526100"/>
              <a:ext cx="11169650" cy="29546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marL="571500" indent="-571500" defTabSz="4387850">
                <a:spcBef>
                  <a:spcPts val="1200"/>
                </a:spcBef>
                <a:buClr>
                  <a:srgbClr val="A6A6A6"/>
                </a:buClr>
                <a:buSzPct val="100000"/>
                <a:buChar char="•"/>
                <a:defRPr sz="4400"/>
              </a:lvl1pPr>
            </a:lstStyle>
            <a:p>
              <a:r>
                <a:rPr lang="en-US" dirty="0"/>
                <a:t>We put UW hats on faces for both images and videos in real time like a “Snapchat” filter</a:t>
              </a:r>
            </a:p>
            <a:p>
              <a:r>
                <a:rPr lang="en-US" dirty="0"/>
                <a:t>We did this using a mix of facial feature recognition and math</a:t>
              </a:r>
              <a:endParaRPr dirty="0"/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381000" y="10537825"/>
            <a:ext cx="11449050" cy="1281114"/>
            <a:chOff x="0" y="0"/>
            <a:chExt cx="11449050" cy="1281113"/>
          </a:xfrm>
        </p:grpSpPr>
        <p:sp>
          <p:nvSpPr>
            <p:cNvPr id="35" name="Shape 35"/>
            <p:cNvSpPr/>
            <p:nvPr/>
          </p:nvSpPr>
          <p:spPr>
            <a:xfrm>
              <a:off x="0" y="0"/>
              <a:ext cx="11449050" cy="12811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8999">
                  <a:schemeClr val="accent1"/>
                </a:gs>
                <a:gs pos="10000">
                  <a:srgbClr val="595959"/>
                </a:gs>
                <a:gs pos="100000">
                  <a:srgbClr val="595959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387850">
                <a:defRPr sz="5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0" y="178893"/>
              <a:ext cx="11449050" cy="9233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387850">
                <a:defRPr sz="5400">
                  <a:solidFill>
                    <a:srgbClr val="FFFFFF"/>
                  </a:solidFill>
                </a:defRPr>
              </a:lvl1pPr>
            </a:lstStyle>
            <a:p>
              <a:r>
                <a:rPr lang="en-US" dirty="0"/>
                <a:t>Process</a:t>
              </a:r>
              <a:endParaRPr dirty="0"/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381000" y="11909425"/>
            <a:ext cx="11449050" cy="16532225"/>
            <a:chOff x="0" y="0"/>
            <a:chExt cx="11449050" cy="16532225"/>
          </a:xfrm>
        </p:grpSpPr>
        <p:sp>
          <p:nvSpPr>
            <p:cNvPr id="38" name="Shape 38"/>
            <p:cNvSpPr/>
            <p:nvPr/>
          </p:nvSpPr>
          <p:spPr>
            <a:xfrm>
              <a:off x="0" y="0"/>
              <a:ext cx="11449050" cy="16532225"/>
            </a:xfrm>
            <a:prstGeom prst="rect">
              <a:avLst/>
            </a:prstGeom>
            <a:solidFill>
              <a:srgbClr val="E5E5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387850">
                <a:spcBef>
                  <a:spcPts val="1200"/>
                </a:spcBef>
                <a:defRPr sz="4400"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279400" y="450898"/>
              <a:ext cx="10871200" cy="156966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marL="571500" indent="-571500" defTabSz="4387850">
                <a:spcBef>
                  <a:spcPts val="1200"/>
                </a:spcBef>
                <a:buClr>
                  <a:srgbClr val="A6A6A6"/>
                </a:buClr>
                <a:buSzPct val="100000"/>
                <a:buChar char="•"/>
                <a:defRPr sz="4400"/>
              </a:lvl1pPr>
            </a:lstStyle>
            <a:p>
              <a:r>
                <a:rPr lang="en-US" dirty="0"/>
                <a:t>We first looked at </a:t>
              </a:r>
              <a:r>
                <a:rPr lang="en-US" dirty="0" err="1"/>
                <a:t>OpenPose</a:t>
              </a:r>
              <a:r>
                <a:rPr lang="en-US" dirty="0"/>
                <a:t> to get an understanding of what features were available/landmarked as features people have used for similar facial recognition/detection projects in the past</a:t>
              </a:r>
            </a:p>
            <a:p>
              <a:r>
                <a:rPr lang="en-US" dirty="0"/>
                <a:t>We were able to run </a:t>
              </a:r>
              <a:r>
                <a:rPr lang="en-US" dirty="0" err="1"/>
                <a:t>OpenPose</a:t>
              </a:r>
              <a:r>
                <a:rPr lang="en-US" dirty="0"/>
                <a:t> after reinstalling CUDA 3 times, installing </a:t>
              </a:r>
              <a:r>
                <a:rPr lang="en-US" dirty="0" err="1"/>
                <a:t>VisualStudio</a:t>
              </a:r>
              <a:r>
                <a:rPr lang="en-US" dirty="0"/>
                <a:t>, then reinstalling Python twice </a:t>
              </a:r>
            </a:p>
            <a:p>
              <a:r>
                <a:rPr lang="en-US" dirty="0"/>
                <a:t>We decided not to use </a:t>
              </a:r>
              <a:r>
                <a:rPr lang="en-US" dirty="0" err="1"/>
                <a:t>OpenPose</a:t>
              </a:r>
              <a:r>
                <a:rPr lang="en-US" dirty="0"/>
                <a:t> because the library was more complex than we needed it to be to accomplish what we wanted to do</a:t>
              </a:r>
            </a:p>
            <a:p>
              <a:pPr marL="0" indent="0">
                <a:buNone/>
              </a:pPr>
              <a:r>
                <a:rPr lang="en-US" b="1" u="sng" dirty="0"/>
                <a:t>General</a:t>
              </a:r>
              <a:r>
                <a:rPr lang="en-US" dirty="0"/>
                <a:t>: </a:t>
              </a:r>
            </a:p>
            <a:p>
              <a:r>
                <a:rPr lang="en-US" dirty="0"/>
                <a:t>We used OpenCV, </a:t>
              </a:r>
              <a:r>
                <a:rPr lang="en-US" dirty="0" err="1"/>
                <a:t>dlib</a:t>
              </a:r>
              <a:r>
                <a:rPr lang="en-US" dirty="0"/>
                <a:t>, and the model to detect and obtain the features of faces</a:t>
              </a:r>
            </a:p>
            <a:p>
              <a:pPr marL="0" indent="0">
                <a:buNone/>
              </a:pPr>
              <a:r>
                <a:rPr lang="en-US" b="1" u="sng" dirty="0"/>
                <a:t>Image</a:t>
              </a:r>
              <a:r>
                <a:rPr lang="en-US" dirty="0"/>
                <a:t>: </a:t>
              </a:r>
            </a:p>
            <a:p>
              <a:r>
                <a:rPr lang="en-US" dirty="0">
                  <a:highlight>
                    <a:srgbClr val="FFFF00"/>
                  </a:highlight>
                </a:rPr>
                <a:t>We calculated [MATT SHOULD DO THIS]</a:t>
              </a:r>
            </a:p>
            <a:p>
              <a:pPr marL="0" indent="0">
                <a:buNone/>
              </a:pPr>
              <a:r>
                <a:rPr lang="en-US" b="1" u="sng" dirty="0"/>
                <a:t>Video</a:t>
              </a:r>
              <a:r>
                <a:rPr lang="en-US" dirty="0"/>
                <a:t>: </a:t>
              </a:r>
            </a:p>
            <a:p>
              <a:r>
                <a:rPr lang="en-US" dirty="0"/>
                <a:t>We used our webcam and detected faces from each frame and overlaid a hat where the faces were.</a:t>
              </a:r>
            </a:p>
            <a:p>
              <a:endParaRPr dirty="0"/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24745950" y="4464050"/>
            <a:ext cx="11449050" cy="1279525"/>
            <a:chOff x="0" y="0"/>
            <a:chExt cx="11449050" cy="1279525"/>
          </a:xfrm>
        </p:grpSpPr>
        <p:sp>
          <p:nvSpPr>
            <p:cNvPr id="41" name="Shape 41"/>
            <p:cNvSpPr/>
            <p:nvPr/>
          </p:nvSpPr>
          <p:spPr>
            <a:xfrm>
              <a:off x="0" y="0"/>
              <a:ext cx="11449050" cy="1279525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8999">
                  <a:schemeClr val="accent1"/>
                </a:gs>
                <a:gs pos="10000">
                  <a:srgbClr val="595959"/>
                </a:gs>
                <a:gs pos="100000">
                  <a:srgbClr val="595959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387850">
                <a:defRPr sz="5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0" y="214909"/>
              <a:ext cx="11449050" cy="8497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387850">
                <a:defRPr sz="5400">
                  <a:solidFill>
                    <a:srgbClr val="FFFFFF"/>
                  </a:solidFill>
                </a:defRPr>
              </a:lvl1pPr>
            </a:lstStyle>
            <a:p>
              <a:r>
                <a:t>Results</a:t>
              </a:r>
            </a:p>
          </p:txBody>
        </p:sp>
      </p:grpSp>
      <p:grpSp>
        <p:nvGrpSpPr>
          <p:cNvPr id="46" name="Group 46"/>
          <p:cNvGrpSpPr/>
          <p:nvPr/>
        </p:nvGrpSpPr>
        <p:grpSpPr>
          <a:xfrm>
            <a:off x="24745950" y="5835650"/>
            <a:ext cx="11449050" cy="17135475"/>
            <a:chOff x="0" y="0"/>
            <a:chExt cx="11449050" cy="17135475"/>
          </a:xfrm>
        </p:grpSpPr>
        <p:sp>
          <p:nvSpPr>
            <p:cNvPr id="44" name="Shape 44"/>
            <p:cNvSpPr/>
            <p:nvPr/>
          </p:nvSpPr>
          <p:spPr>
            <a:xfrm>
              <a:off x="0" y="0"/>
              <a:ext cx="11449050" cy="17135475"/>
            </a:xfrm>
            <a:prstGeom prst="rect">
              <a:avLst/>
            </a:prstGeom>
            <a:solidFill>
              <a:srgbClr val="E5E5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387850">
                <a:spcBef>
                  <a:spcPts val="1200"/>
                </a:spcBef>
                <a:defRPr sz="4400"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4467225" y="141380"/>
              <a:ext cx="2514600" cy="7694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marL="571500" indent="-571500" defTabSz="4387850">
                <a:spcBef>
                  <a:spcPts val="1200"/>
                </a:spcBef>
                <a:buClr>
                  <a:srgbClr val="A6A6A6"/>
                </a:buClr>
                <a:buSzPct val="100000"/>
                <a:buChar char="•"/>
                <a:defRPr sz="4400"/>
              </a:lvl1pPr>
            </a:lstStyle>
            <a:p>
              <a:pPr marL="0" indent="0">
                <a:buNone/>
              </a:pPr>
              <a:r>
                <a:rPr lang="en-US" dirty="0"/>
                <a:t>Beginning</a:t>
              </a:r>
              <a:endParaRPr dirty="0"/>
            </a:p>
          </p:txBody>
        </p:sp>
      </p:grpSp>
      <p:grpSp>
        <p:nvGrpSpPr>
          <p:cNvPr id="49" name="Group 49"/>
          <p:cNvGrpSpPr/>
          <p:nvPr/>
        </p:nvGrpSpPr>
        <p:grpSpPr>
          <a:xfrm>
            <a:off x="24745950" y="23790275"/>
            <a:ext cx="11449050" cy="1279525"/>
            <a:chOff x="0" y="0"/>
            <a:chExt cx="11449050" cy="1279525"/>
          </a:xfrm>
        </p:grpSpPr>
        <p:sp>
          <p:nvSpPr>
            <p:cNvPr id="47" name="Shape 47"/>
            <p:cNvSpPr/>
            <p:nvPr/>
          </p:nvSpPr>
          <p:spPr>
            <a:xfrm>
              <a:off x="0" y="0"/>
              <a:ext cx="11449050" cy="1279525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8999">
                  <a:schemeClr val="accent1"/>
                </a:gs>
                <a:gs pos="10000">
                  <a:srgbClr val="595959"/>
                </a:gs>
                <a:gs pos="100000">
                  <a:srgbClr val="595959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387850">
                <a:defRPr sz="5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0" y="214909"/>
              <a:ext cx="11449050" cy="8497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387850">
                <a:defRPr sz="5400">
                  <a:solidFill>
                    <a:srgbClr val="FFFFFF"/>
                  </a:solidFill>
                </a:defRPr>
              </a:lvl1pPr>
            </a:lstStyle>
            <a:p>
              <a:r>
                <a:t>References</a:t>
              </a:r>
            </a:p>
          </p:txBody>
        </p:sp>
      </p:grpSp>
      <p:sp>
        <p:nvSpPr>
          <p:cNvPr id="50" name="Shape 50"/>
          <p:cNvSpPr/>
          <p:nvPr/>
        </p:nvSpPr>
        <p:spPr>
          <a:xfrm>
            <a:off x="24745950" y="25068212"/>
            <a:ext cx="11449050" cy="3373438"/>
          </a:xfrm>
          <a:prstGeom prst="rect">
            <a:avLst/>
          </a:prstGeom>
          <a:solidFill>
            <a:srgbClr val="E5E5E5"/>
          </a:solidFill>
          <a:ln w="12700">
            <a:miter lim="400000"/>
          </a:ln>
        </p:spPr>
        <p:txBody>
          <a:bodyPr lIns="45719" rIns="45719" anchor="ctr"/>
          <a:lstStyle/>
          <a:p>
            <a:pPr marL="571500" indent="-571500">
              <a:defRPr sz="4400"/>
            </a:pPr>
            <a:endParaRPr dirty="0"/>
          </a:p>
        </p:txBody>
      </p:sp>
      <p:grpSp>
        <p:nvGrpSpPr>
          <p:cNvPr id="53" name="Group 53"/>
          <p:cNvGrpSpPr/>
          <p:nvPr/>
        </p:nvGrpSpPr>
        <p:grpSpPr>
          <a:xfrm>
            <a:off x="12544425" y="4464050"/>
            <a:ext cx="11449050" cy="1279525"/>
            <a:chOff x="0" y="0"/>
            <a:chExt cx="11449050" cy="1279525"/>
          </a:xfrm>
        </p:grpSpPr>
        <p:sp>
          <p:nvSpPr>
            <p:cNvPr id="51" name="Shape 51"/>
            <p:cNvSpPr/>
            <p:nvPr/>
          </p:nvSpPr>
          <p:spPr>
            <a:xfrm>
              <a:off x="0" y="0"/>
              <a:ext cx="11449050" cy="1279525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8999">
                  <a:schemeClr val="accent1"/>
                </a:gs>
                <a:gs pos="10000">
                  <a:srgbClr val="595959"/>
                </a:gs>
                <a:gs pos="100000">
                  <a:srgbClr val="595959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387850">
                <a:defRPr sz="5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0" y="214909"/>
              <a:ext cx="11449050" cy="8497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387850">
                <a:defRPr sz="5400">
                  <a:solidFill>
                    <a:srgbClr val="FFFFFF"/>
                  </a:solidFill>
                </a:defRPr>
              </a:lvl1pPr>
            </a:lstStyle>
            <a:p>
              <a:r>
                <a:t>Model</a:t>
              </a:r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12544425" y="5835650"/>
            <a:ext cx="11449050" cy="10013950"/>
            <a:chOff x="0" y="0"/>
            <a:chExt cx="11449050" cy="10013950"/>
          </a:xfrm>
        </p:grpSpPr>
        <p:sp>
          <p:nvSpPr>
            <p:cNvPr id="54" name="Shape 54"/>
            <p:cNvSpPr/>
            <p:nvPr/>
          </p:nvSpPr>
          <p:spPr>
            <a:xfrm>
              <a:off x="0" y="0"/>
              <a:ext cx="11449050" cy="10013950"/>
            </a:xfrm>
            <a:prstGeom prst="rect">
              <a:avLst/>
            </a:prstGeom>
            <a:solidFill>
              <a:srgbClr val="E5E5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387850">
                <a:spcBef>
                  <a:spcPts val="1200"/>
                </a:spcBef>
                <a:defRPr sz="4400"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203200" y="29670"/>
              <a:ext cx="11226800" cy="36317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marL="571500" indent="-571500" defTabSz="4387850">
                <a:spcBef>
                  <a:spcPts val="1200"/>
                </a:spcBef>
                <a:buClr>
                  <a:srgbClr val="A6A6A6"/>
                </a:buClr>
                <a:buSzPct val="100000"/>
                <a:buChar char="•"/>
                <a:defRPr sz="4400"/>
              </a:lvl1pPr>
            </a:lstStyle>
            <a:p>
              <a:r>
                <a:rPr lang="en-US" dirty="0"/>
                <a:t>We’re using a pre-trained model that was trained on the iBUG300-W dataset </a:t>
              </a:r>
            </a:p>
            <a:p>
              <a:r>
                <a:rPr lang="en-US" dirty="0"/>
                <a:t>W opted to use a pre-trained model because we have finals and couldn’t find the time to train the model ourselves</a:t>
              </a:r>
              <a:endParaRPr lang="en-US" sz="7200" dirty="0"/>
            </a:p>
          </p:txBody>
        </p:sp>
      </p:grpSp>
      <p:grpSp>
        <p:nvGrpSpPr>
          <p:cNvPr id="59" name="Group 59"/>
          <p:cNvGrpSpPr/>
          <p:nvPr/>
        </p:nvGrpSpPr>
        <p:grpSpPr>
          <a:xfrm>
            <a:off x="12525375" y="16703675"/>
            <a:ext cx="11449050" cy="1279525"/>
            <a:chOff x="0" y="0"/>
            <a:chExt cx="11449050" cy="1279525"/>
          </a:xfrm>
        </p:grpSpPr>
        <p:sp>
          <p:nvSpPr>
            <p:cNvPr id="57" name="Shape 57"/>
            <p:cNvSpPr/>
            <p:nvPr/>
          </p:nvSpPr>
          <p:spPr>
            <a:xfrm>
              <a:off x="0" y="0"/>
              <a:ext cx="11449050" cy="1279525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8999">
                  <a:schemeClr val="accent1"/>
                </a:gs>
                <a:gs pos="10000">
                  <a:srgbClr val="595959"/>
                </a:gs>
                <a:gs pos="100000">
                  <a:srgbClr val="595959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387850">
                <a:defRPr sz="5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0" y="178099"/>
              <a:ext cx="11449050" cy="923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4387850">
                <a:defRPr sz="5400">
                  <a:solidFill>
                    <a:srgbClr val="FFFFFF"/>
                  </a:solidFill>
                </a:defRPr>
              </a:lvl1pPr>
            </a:lstStyle>
            <a:p>
              <a:r>
                <a:rPr lang="en-US" dirty="0"/>
                <a:t>Inspiration</a:t>
              </a:r>
              <a:endParaRPr dirty="0"/>
            </a:p>
          </p:txBody>
        </p:sp>
      </p:grpSp>
      <p:grpSp>
        <p:nvGrpSpPr>
          <p:cNvPr id="62" name="Group 62"/>
          <p:cNvGrpSpPr/>
          <p:nvPr/>
        </p:nvGrpSpPr>
        <p:grpSpPr>
          <a:xfrm>
            <a:off x="12525375" y="17992725"/>
            <a:ext cx="11449050" cy="10471150"/>
            <a:chOff x="0" y="0"/>
            <a:chExt cx="11449050" cy="10471150"/>
          </a:xfrm>
        </p:grpSpPr>
        <p:sp>
          <p:nvSpPr>
            <p:cNvPr id="60" name="Shape 60"/>
            <p:cNvSpPr/>
            <p:nvPr/>
          </p:nvSpPr>
          <p:spPr>
            <a:xfrm>
              <a:off x="0" y="0"/>
              <a:ext cx="11449050" cy="10471150"/>
            </a:xfrm>
            <a:prstGeom prst="rect">
              <a:avLst/>
            </a:prstGeom>
            <a:solidFill>
              <a:srgbClr val="E5E5E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387850">
                <a:spcBef>
                  <a:spcPts val="1200"/>
                </a:spcBef>
                <a:defRPr sz="4400"/>
              </a:pPr>
              <a:endParaRPr dirty="0"/>
            </a:p>
          </p:txBody>
        </p:sp>
        <p:sp>
          <p:nvSpPr>
            <p:cNvPr id="61" name="Shape 61"/>
            <p:cNvSpPr/>
            <p:nvPr/>
          </p:nvSpPr>
          <p:spPr>
            <a:xfrm>
              <a:off x="222250" y="1082691"/>
              <a:ext cx="10823575" cy="7694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marL="571500" indent="-571500" defTabSz="4387850">
                <a:spcBef>
                  <a:spcPts val="1200"/>
                </a:spcBef>
                <a:buClr>
                  <a:srgbClr val="A6A6A6"/>
                </a:buClr>
                <a:buSzPct val="100000"/>
                <a:buChar char="•"/>
                <a:defRPr sz="4400"/>
              </a:lvl1pPr>
            </a:lstStyle>
            <a:p>
              <a:pPr marL="0" indent="0">
                <a:buNone/>
              </a:pPr>
              <a:endParaRPr dirty="0"/>
            </a:p>
          </p:txBody>
        </p:sp>
      </p:grpSp>
      <p:sp>
        <p:nvSpPr>
          <p:cNvPr id="63" name="Shape 63"/>
          <p:cNvSpPr/>
          <p:nvPr/>
        </p:nvSpPr>
        <p:spPr>
          <a:xfrm>
            <a:off x="-2" y="2968625"/>
            <a:ext cx="36576004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54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Matt Xu, Michael Fang, Andrew Wei </a:t>
            </a:r>
            <a:r>
              <a:rPr dirty="0"/>
              <a:t>| Computer Vision CSE455 Autumn 2018 | University of Washington</a:t>
            </a:r>
          </a:p>
        </p:txBody>
      </p:sp>
      <p:pic>
        <p:nvPicPr>
          <p:cNvPr id="64" name="image.png"/>
          <p:cNvPicPr>
            <a:picLocks noChangeAspect="1"/>
          </p:cNvPicPr>
          <p:nvPr/>
        </p:nvPicPr>
        <p:blipFill>
          <a:blip r:embed="rId2">
            <a:extLst/>
          </a:blip>
          <a:srcRect t="24717" b="28407"/>
          <a:stretch>
            <a:fillRect/>
          </a:stretch>
        </p:blipFill>
        <p:spPr>
          <a:xfrm>
            <a:off x="23571200" y="0"/>
            <a:ext cx="13004800" cy="304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7" name="Group 67"/>
          <p:cNvGrpSpPr/>
          <p:nvPr/>
        </p:nvGrpSpPr>
        <p:grpSpPr>
          <a:xfrm>
            <a:off x="-2" y="0"/>
            <a:ext cx="23571203" cy="3048000"/>
            <a:chOff x="-1" y="0"/>
            <a:chExt cx="23571202" cy="3048000"/>
          </a:xfrm>
        </p:grpSpPr>
        <p:sp>
          <p:nvSpPr>
            <p:cNvPr id="65" name="Shape 65"/>
            <p:cNvSpPr/>
            <p:nvPr/>
          </p:nvSpPr>
          <p:spPr>
            <a:xfrm>
              <a:off x="-1" y="0"/>
              <a:ext cx="23571202" cy="3048000"/>
            </a:xfrm>
            <a:prstGeom prst="rect">
              <a:avLst/>
            </a:prstGeom>
            <a:solidFill>
              <a:srgbClr val="000000"/>
            </a:solidFill>
            <a:ln w="63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9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-1" y="739171"/>
              <a:ext cx="23571202" cy="15696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9600"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rPr lang="en-US" dirty="0" err="1"/>
                <a:t>MemeDub</a:t>
              </a:r>
              <a:endParaRPr dirty="0"/>
            </a:p>
          </p:txBody>
        </p:sp>
      </p:grpSp>
      <p:pic>
        <p:nvPicPr>
          <p:cNvPr id="1026" name="Picture 2" descr="https://cdn-images-1.medium.com/max/1000/1*mArsPXT2PB19dF4sPR-VSA.jpeg">
            <a:extLst>
              <a:ext uri="{FF2B5EF4-FFF2-40B4-BE49-F238E27FC236}">
                <a16:creationId xmlns:a16="http://schemas.microsoft.com/office/drawing/2014/main" id="{4C4B603B-85AB-4091-8948-8A05E1761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9114" y="9661190"/>
            <a:ext cx="7223821" cy="582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content-sea1-1.xx.fbcdn.net/v/t31.0-8/29662734_1876392005705203_6565708094976379194_o.jpg?_nc_cat=107&amp;_nc_ht=scontent-sea1-1.xx&amp;oh=32439f96a2f34694015aeb7d5a8d01f6&amp;oe=5CB03E87">
            <a:extLst>
              <a:ext uri="{FF2B5EF4-FFF2-40B4-BE49-F238E27FC236}">
                <a16:creationId xmlns:a16="http://schemas.microsoft.com/office/drawing/2014/main" id="{C72F9F7D-B3C2-46E3-AC87-64B726302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4661" y="24114172"/>
            <a:ext cx="7024339" cy="395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may contain: 1 person, text">
            <a:extLst>
              <a:ext uri="{FF2B5EF4-FFF2-40B4-BE49-F238E27FC236}">
                <a16:creationId xmlns:a16="http://schemas.microsoft.com/office/drawing/2014/main" id="{BB64D8D2-EA60-478E-ABB5-3901F1F58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2437" y="18180049"/>
            <a:ext cx="5389563" cy="587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may contain: one or more people">
            <a:extLst>
              <a:ext uri="{FF2B5EF4-FFF2-40B4-BE49-F238E27FC236}">
                <a16:creationId xmlns:a16="http://schemas.microsoft.com/office/drawing/2014/main" id="{DAD68F60-2C50-4F79-B113-5D31BA9CD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4661" y="19075416"/>
            <a:ext cx="5421747" cy="5079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may contain: 1 person, text that says &quot;Attempt Remaining&quot;">
            <a:extLst>
              <a:ext uri="{FF2B5EF4-FFF2-40B4-BE49-F238E27FC236}">
                <a16:creationId xmlns:a16="http://schemas.microsoft.com/office/drawing/2014/main" id="{72368A0B-5F19-40E1-AC01-F47655DD8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0860" y="24121113"/>
            <a:ext cx="2723120" cy="394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 Design">
  <a:themeElements>
    <a:clrScheme name="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 Desig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7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7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 Design">
  <a:themeElements>
    <a:clrScheme name="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 Desig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7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7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216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Default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Andrew Wei</cp:lastModifiedBy>
  <cp:revision>52</cp:revision>
  <dcterms:modified xsi:type="dcterms:W3CDTF">2018-12-10T04:46:01Z</dcterms:modified>
</cp:coreProperties>
</file>