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BA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12C916-085C-4E4E-937F-E984DC8EE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URS </a:t>
            </a:r>
            <a:r>
              <a:rPr lang="en-US" altLang="zh-TW" dirty="0" err="1"/>
              <a:t>WinForm</a:t>
            </a:r>
            <a:r>
              <a:rPr lang="en-US" altLang="zh-TW" dirty="0"/>
              <a:t> </a:t>
            </a:r>
            <a:r>
              <a:rPr lang="zh-TW" altLang="en-US" dirty="0"/>
              <a:t>監聽架構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AF2459-ACF1-4E18-84D7-5F38CD3812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2021/12/223</a:t>
            </a:r>
          </a:p>
          <a:p>
            <a:r>
              <a:rPr lang="en-US" altLang="zh-TW" dirty="0"/>
              <a:t>Michael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902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>
            <a:extLst>
              <a:ext uri="{FF2B5EF4-FFF2-40B4-BE49-F238E27FC236}">
                <a16:creationId xmlns:a16="http://schemas.microsoft.com/office/drawing/2014/main" id="{57B3A043-324C-4F26-AD87-5F3FC5A57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267" y="1784345"/>
            <a:ext cx="3659381" cy="12807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EBC0510-C25D-445F-B8E4-BD7E6270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2989"/>
          </a:xfrm>
        </p:spPr>
        <p:txBody>
          <a:bodyPr>
            <a:normAutofit/>
          </a:bodyPr>
          <a:lstStyle/>
          <a:p>
            <a:r>
              <a:rPr lang="en-US" altLang="zh-TW" dirty="0"/>
              <a:t>RTP</a:t>
            </a:r>
            <a:r>
              <a:rPr lang="zh-TW" altLang="en-US" dirty="0"/>
              <a:t>封包架構：有 </a:t>
            </a:r>
            <a:r>
              <a:rPr lang="en-US" altLang="zh-TW" dirty="0" err="1"/>
              <a:t>RtpGateway</a:t>
            </a:r>
            <a:r>
              <a:rPr lang="en-US" altLang="zh-TW" dirty="0"/>
              <a:t> </a:t>
            </a:r>
            <a:r>
              <a:rPr lang="zh-TW" altLang="en-US" dirty="0"/>
              <a:t>的架構</a:t>
            </a:r>
            <a:r>
              <a:rPr lang="en-US" altLang="zh-TW" dirty="0"/>
              <a:t>(</a:t>
            </a:r>
            <a:r>
              <a:rPr lang="zh-TW" altLang="en-US" dirty="0"/>
              <a:t>舊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405410C-9E87-43D6-A942-D6370D78CD51}"/>
              </a:ext>
            </a:extLst>
          </p:cNvPr>
          <p:cNvSpPr/>
          <p:nvPr/>
        </p:nvSpPr>
        <p:spPr>
          <a:xfrm>
            <a:off x="677334" y="3119120"/>
            <a:ext cx="1656271" cy="11860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ursVlcMonitor</a:t>
            </a:r>
            <a:endParaRPr lang="en-US" altLang="zh-TW" dirty="0"/>
          </a:p>
          <a:p>
            <a:pPr algn="ctr"/>
            <a:r>
              <a:rPr lang="en-US" altLang="zh-TW" dirty="0"/>
              <a:t>(port 6801)</a:t>
            </a:r>
          </a:p>
          <a:p>
            <a:pPr algn="ctr"/>
            <a:r>
              <a:rPr lang="en-US" altLang="zh-TW" dirty="0"/>
              <a:t>(port </a:t>
            </a:r>
            <a:r>
              <a:rPr lang="en-US" altLang="zh-TW" dirty="0">
                <a:solidFill>
                  <a:srgbClr val="FF0000"/>
                </a:solidFill>
              </a:rPr>
              <a:t>6803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9F5702-65C4-40D9-A9F6-28ED387D6370}"/>
              </a:ext>
            </a:extLst>
          </p:cNvPr>
          <p:cNvSpPr/>
          <p:nvPr/>
        </p:nvSpPr>
        <p:spPr>
          <a:xfrm>
            <a:off x="5129906" y="3394493"/>
            <a:ext cx="1656271" cy="6297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urIprService</a:t>
            </a:r>
            <a:endParaRPr lang="en-US" altLang="zh-TW" dirty="0"/>
          </a:p>
          <a:p>
            <a:pPr algn="ctr"/>
            <a:r>
              <a:rPr lang="en-US" altLang="zh-TW" dirty="0"/>
              <a:t>(Port </a:t>
            </a:r>
            <a:r>
              <a:rPr lang="en-US" altLang="zh-TW" dirty="0">
                <a:solidFill>
                  <a:srgbClr val="FF0000"/>
                </a:solidFill>
              </a:rPr>
              <a:t>6800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52B31A-C306-4BCE-A474-0AF6451B4AE4}"/>
              </a:ext>
            </a:extLst>
          </p:cNvPr>
          <p:cNvSpPr/>
          <p:nvPr/>
        </p:nvSpPr>
        <p:spPr>
          <a:xfrm>
            <a:off x="9223427" y="3394493"/>
            <a:ext cx="1755316" cy="6297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ursRtpGateway</a:t>
            </a:r>
            <a:endParaRPr lang="en-US" altLang="zh-TW" dirty="0"/>
          </a:p>
          <a:p>
            <a:pPr algn="ctr"/>
            <a:r>
              <a:rPr lang="en-US" altLang="zh-TW" dirty="0"/>
              <a:t>(port </a:t>
            </a:r>
            <a:r>
              <a:rPr lang="en-US" altLang="zh-TW" dirty="0">
                <a:solidFill>
                  <a:srgbClr val="FF0000"/>
                </a:solidFill>
              </a:rPr>
              <a:t>6805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737D6BC-1847-4EC2-A91C-F847E785C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757129"/>
            <a:ext cx="3820612" cy="1699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BC3AB88-B99E-4C29-8BF2-F34EC199F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253" y="4347705"/>
            <a:ext cx="2772538" cy="5474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BE7B215-E775-4B0D-B8CD-866F3FFF93BC}"/>
              </a:ext>
            </a:extLst>
          </p:cNvPr>
          <p:cNvSpPr/>
          <p:nvPr/>
        </p:nvSpPr>
        <p:spPr>
          <a:xfrm>
            <a:off x="677334" y="4757128"/>
            <a:ext cx="3488266" cy="688631"/>
          </a:xfrm>
          <a:prstGeom prst="rect">
            <a:avLst/>
          </a:prstGeom>
          <a:solidFill>
            <a:srgbClr val="00B050">
              <a:alpha val="48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4593082-469E-489E-A888-AC833D580B4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333605" y="3709358"/>
            <a:ext cx="2796301" cy="27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90E3988-3213-41D1-93F8-EB6B3459B377}"/>
              </a:ext>
            </a:extLst>
          </p:cNvPr>
          <p:cNvCxnSpPr>
            <a:cxnSpLocks/>
          </p:cNvCxnSpPr>
          <p:nvPr/>
        </p:nvCxnSpPr>
        <p:spPr>
          <a:xfrm flipV="1">
            <a:off x="3864634" y="3903380"/>
            <a:ext cx="1166227" cy="853748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6E3B7BB9-BB48-4905-81A8-9321B7CA6E3D}"/>
              </a:ext>
            </a:extLst>
          </p:cNvPr>
          <p:cNvSpPr/>
          <p:nvPr/>
        </p:nvSpPr>
        <p:spPr>
          <a:xfrm>
            <a:off x="688034" y="5559769"/>
            <a:ext cx="3809911" cy="871222"/>
          </a:xfrm>
          <a:prstGeom prst="rect">
            <a:avLst/>
          </a:prstGeom>
          <a:solidFill>
            <a:srgbClr val="00B0F0">
              <a:alpha val="4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手繪多邊形: 圖案 20">
            <a:extLst>
              <a:ext uri="{FF2B5EF4-FFF2-40B4-BE49-F238E27FC236}">
                <a16:creationId xmlns:a16="http://schemas.microsoft.com/office/drawing/2014/main" id="{11D4E9E2-02B0-4232-8223-645A9219EDE7}"/>
              </a:ext>
            </a:extLst>
          </p:cNvPr>
          <p:cNvSpPr/>
          <p:nvPr/>
        </p:nvSpPr>
        <p:spPr>
          <a:xfrm>
            <a:off x="290901" y="4023360"/>
            <a:ext cx="389819" cy="1981200"/>
          </a:xfrm>
          <a:custGeom>
            <a:avLst/>
            <a:gdLst>
              <a:gd name="connsiteX0" fmla="*/ 379659 w 389819"/>
              <a:gd name="connsiteY0" fmla="*/ 1981200 h 1981200"/>
              <a:gd name="connsiteX1" fmla="*/ 176459 w 389819"/>
              <a:gd name="connsiteY1" fmla="*/ 1818640 h 1981200"/>
              <a:gd name="connsiteX2" fmla="*/ 3739 w 389819"/>
              <a:gd name="connsiteY2" fmla="*/ 1076960 h 1981200"/>
              <a:gd name="connsiteX3" fmla="*/ 85019 w 389819"/>
              <a:gd name="connsiteY3" fmla="*/ 477520 h 1981200"/>
              <a:gd name="connsiteX4" fmla="*/ 389819 w 389819"/>
              <a:gd name="connsiteY4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819" h="1981200">
                <a:moveTo>
                  <a:pt x="379659" y="1981200"/>
                </a:moveTo>
                <a:cubicBezTo>
                  <a:pt x="309385" y="1975273"/>
                  <a:pt x="239112" y="1969347"/>
                  <a:pt x="176459" y="1818640"/>
                </a:cubicBezTo>
                <a:cubicBezTo>
                  <a:pt x="113806" y="1667933"/>
                  <a:pt x="18979" y="1300480"/>
                  <a:pt x="3739" y="1076960"/>
                </a:cubicBezTo>
                <a:cubicBezTo>
                  <a:pt x="-11501" y="853440"/>
                  <a:pt x="20672" y="657013"/>
                  <a:pt x="85019" y="477520"/>
                </a:cubicBezTo>
                <a:cubicBezTo>
                  <a:pt x="149366" y="298027"/>
                  <a:pt x="269592" y="149013"/>
                  <a:pt x="389819" y="0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2002D9D-6FFA-4E33-AD28-D44423D68262}"/>
              </a:ext>
            </a:extLst>
          </p:cNvPr>
          <p:cNvSpPr/>
          <p:nvPr/>
        </p:nvSpPr>
        <p:spPr>
          <a:xfrm>
            <a:off x="4388998" y="2210843"/>
            <a:ext cx="3474842" cy="774793"/>
          </a:xfrm>
          <a:prstGeom prst="rect">
            <a:avLst/>
          </a:prstGeom>
          <a:solidFill>
            <a:srgbClr val="FFC000">
              <a:alpha val="4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9AB061E3-EDCE-410F-9E49-D29DE84F2C6D}"/>
              </a:ext>
            </a:extLst>
          </p:cNvPr>
          <p:cNvCxnSpPr>
            <a:cxnSpLocks/>
          </p:cNvCxnSpPr>
          <p:nvPr/>
        </p:nvCxnSpPr>
        <p:spPr>
          <a:xfrm>
            <a:off x="7980648" y="2719003"/>
            <a:ext cx="1146605" cy="666392"/>
          </a:xfrm>
          <a:prstGeom prst="straightConnector1">
            <a:avLst/>
          </a:prstGeom>
          <a:ln w="28575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3BB4BB2E-FDD9-4164-B3AD-F6F97FD96CD6}"/>
              </a:ext>
            </a:extLst>
          </p:cNvPr>
          <p:cNvSpPr/>
          <p:nvPr/>
        </p:nvSpPr>
        <p:spPr>
          <a:xfrm>
            <a:off x="4388998" y="1838135"/>
            <a:ext cx="3018929" cy="302378"/>
          </a:xfrm>
          <a:prstGeom prst="rect">
            <a:avLst/>
          </a:prstGeom>
          <a:solidFill>
            <a:schemeClr val="accent2">
              <a:lumMod val="60000"/>
              <a:lumOff val="40000"/>
              <a:alpha val="48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277E529D-B32C-4B37-B487-1C2DF00A466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786177" y="3709358"/>
            <a:ext cx="24372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手繪多邊形: 圖案 36">
            <a:extLst>
              <a:ext uri="{FF2B5EF4-FFF2-40B4-BE49-F238E27FC236}">
                <a16:creationId xmlns:a16="http://schemas.microsoft.com/office/drawing/2014/main" id="{7521DCF3-DF1A-4D97-8203-596C8187E476}"/>
              </a:ext>
            </a:extLst>
          </p:cNvPr>
          <p:cNvSpPr/>
          <p:nvPr/>
        </p:nvSpPr>
        <p:spPr>
          <a:xfrm>
            <a:off x="2333605" y="3849486"/>
            <a:ext cx="6793648" cy="547444"/>
          </a:xfrm>
          <a:custGeom>
            <a:avLst/>
            <a:gdLst>
              <a:gd name="connsiteX0" fmla="*/ 5496560 w 5496560"/>
              <a:gd name="connsiteY0" fmla="*/ 0 h 609897"/>
              <a:gd name="connsiteX1" fmla="*/ 5293360 w 5496560"/>
              <a:gd name="connsiteY1" fmla="*/ 254000 h 609897"/>
              <a:gd name="connsiteX2" fmla="*/ 4521200 w 5496560"/>
              <a:gd name="connsiteY2" fmla="*/ 528320 h 609897"/>
              <a:gd name="connsiteX3" fmla="*/ 3657600 w 5496560"/>
              <a:gd name="connsiteY3" fmla="*/ 609600 h 609897"/>
              <a:gd name="connsiteX4" fmla="*/ 1930400 w 5496560"/>
              <a:gd name="connsiteY4" fmla="*/ 508000 h 609897"/>
              <a:gd name="connsiteX5" fmla="*/ 568960 w 5496560"/>
              <a:gd name="connsiteY5" fmla="*/ 284480 h 609897"/>
              <a:gd name="connsiteX6" fmla="*/ 0 w 5496560"/>
              <a:gd name="connsiteY6" fmla="*/ 132080 h 60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96560" h="609897">
                <a:moveTo>
                  <a:pt x="5496560" y="0"/>
                </a:moveTo>
                <a:cubicBezTo>
                  <a:pt x="5476240" y="82973"/>
                  <a:pt x="5455920" y="165947"/>
                  <a:pt x="5293360" y="254000"/>
                </a:cubicBezTo>
                <a:cubicBezTo>
                  <a:pt x="5130800" y="342053"/>
                  <a:pt x="4793827" y="469053"/>
                  <a:pt x="4521200" y="528320"/>
                </a:cubicBezTo>
                <a:cubicBezTo>
                  <a:pt x="4248573" y="587587"/>
                  <a:pt x="4089400" y="612987"/>
                  <a:pt x="3657600" y="609600"/>
                </a:cubicBezTo>
                <a:cubicBezTo>
                  <a:pt x="3225800" y="606213"/>
                  <a:pt x="2445173" y="562187"/>
                  <a:pt x="1930400" y="508000"/>
                </a:cubicBezTo>
                <a:cubicBezTo>
                  <a:pt x="1415627" y="453813"/>
                  <a:pt x="890693" y="347133"/>
                  <a:pt x="568960" y="284480"/>
                </a:cubicBezTo>
                <a:cubicBezTo>
                  <a:pt x="247227" y="221827"/>
                  <a:pt x="123613" y="176953"/>
                  <a:pt x="0" y="132080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2F3CF85A-700D-4243-9595-8A5B58AC6034}"/>
              </a:ext>
            </a:extLst>
          </p:cNvPr>
          <p:cNvSpPr/>
          <p:nvPr/>
        </p:nvSpPr>
        <p:spPr>
          <a:xfrm rot="9691167" flipH="1">
            <a:off x="4007196" y="2135015"/>
            <a:ext cx="788841" cy="1609953"/>
          </a:xfrm>
          <a:custGeom>
            <a:avLst/>
            <a:gdLst>
              <a:gd name="connsiteX0" fmla="*/ 379659 w 389819"/>
              <a:gd name="connsiteY0" fmla="*/ 1981200 h 1981200"/>
              <a:gd name="connsiteX1" fmla="*/ 176459 w 389819"/>
              <a:gd name="connsiteY1" fmla="*/ 1818640 h 1981200"/>
              <a:gd name="connsiteX2" fmla="*/ 3739 w 389819"/>
              <a:gd name="connsiteY2" fmla="*/ 1076960 h 1981200"/>
              <a:gd name="connsiteX3" fmla="*/ 85019 w 389819"/>
              <a:gd name="connsiteY3" fmla="*/ 477520 h 1981200"/>
              <a:gd name="connsiteX4" fmla="*/ 389819 w 389819"/>
              <a:gd name="connsiteY4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819" h="1981200">
                <a:moveTo>
                  <a:pt x="379659" y="1981200"/>
                </a:moveTo>
                <a:cubicBezTo>
                  <a:pt x="309385" y="1975273"/>
                  <a:pt x="239112" y="1969347"/>
                  <a:pt x="176459" y="1818640"/>
                </a:cubicBezTo>
                <a:cubicBezTo>
                  <a:pt x="113806" y="1667933"/>
                  <a:pt x="18979" y="1300480"/>
                  <a:pt x="3739" y="1076960"/>
                </a:cubicBezTo>
                <a:cubicBezTo>
                  <a:pt x="-11501" y="853440"/>
                  <a:pt x="20672" y="657013"/>
                  <a:pt x="85019" y="477520"/>
                </a:cubicBezTo>
                <a:cubicBezTo>
                  <a:pt x="149366" y="298027"/>
                  <a:pt x="269592" y="149013"/>
                  <a:pt x="389819" y="0"/>
                </a:cubicBezTo>
              </a:path>
            </a:pathLst>
          </a:custGeom>
          <a:noFill/>
          <a:ln w="1905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1AACCAC6-5A1D-4294-9DED-2508DB0B8274}"/>
              </a:ext>
            </a:extLst>
          </p:cNvPr>
          <p:cNvSpPr txBox="1"/>
          <p:nvPr/>
        </p:nvSpPr>
        <p:spPr>
          <a:xfrm>
            <a:off x="2793217" y="3393522"/>
            <a:ext cx="1825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RTP(127.0.0.1:6800)</a:t>
            </a:r>
            <a:endParaRPr lang="zh-TW" altLang="en-US" sz="14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ED35376B-DEA4-4B34-8885-A4AD747E72C2}"/>
              </a:ext>
            </a:extLst>
          </p:cNvPr>
          <p:cNvSpPr txBox="1"/>
          <p:nvPr/>
        </p:nvSpPr>
        <p:spPr>
          <a:xfrm>
            <a:off x="7072533" y="3385395"/>
            <a:ext cx="1825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RTP(127.0.0.1:6805)</a:t>
            </a:r>
            <a:endParaRPr lang="zh-TW" altLang="en-US" sz="14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F65C4EE6-6C26-40DB-BDB5-53452FEB46BA}"/>
              </a:ext>
            </a:extLst>
          </p:cNvPr>
          <p:cNvSpPr txBox="1"/>
          <p:nvPr/>
        </p:nvSpPr>
        <p:spPr>
          <a:xfrm>
            <a:off x="5555747" y="4464350"/>
            <a:ext cx="2298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RTP(192.168.10.200:6803)</a:t>
            </a:r>
            <a:endParaRPr lang="zh-TW" altLang="en-US" sz="1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AB54801-B151-41DB-BDD5-62764718BE91}"/>
              </a:ext>
            </a:extLst>
          </p:cNvPr>
          <p:cNvSpPr/>
          <p:nvPr/>
        </p:nvSpPr>
        <p:spPr>
          <a:xfrm>
            <a:off x="710872" y="2560429"/>
            <a:ext cx="1550199" cy="37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要安裝 </a:t>
            </a:r>
            <a:r>
              <a:rPr lang="en-US" altLang="zh-TW" dirty="0"/>
              <a:t>VLC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F252F0D-40F5-4610-AFEE-8E4AFFC784E5}"/>
              </a:ext>
            </a:extLst>
          </p:cNvPr>
          <p:cNvSpPr txBox="1"/>
          <p:nvPr/>
        </p:nvSpPr>
        <p:spPr>
          <a:xfrm>
            <a:off x="1337404" y="6456538"/>
            <a:ext cx="2121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AppSettings.config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75AB208-11CA-48BF-9E29-8274708523CC}"/>
              </a:ext>
            </a:extLst>
          </p:cNvPr>
          <p:cNvCxnSpPr/>
          <p:nvPr/>
        </p:nvCxnSpPr>
        <p:spPr>
          <a:xfrm>
            <a:off x="3101922" y="5103476"/>
            <a:ext cx="106367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334C44B-83E6-4261-8407-FE8816958384}"/>
              </a:ext>
            </a:extLst>
          </p:cNvPr>
          <p:cNvSpPr txBox="1"/>
          <p:nvPr/>
        </p:nvSpPr>
        <p:spPr>
          <a:xfrm>
            <a:off x="5412792" y="5776775"/>
            <a:ext cx="2818501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Firewall: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UDP 6800 ~ 6805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968013D-E4FE-421E-882B-8EB8E42C1076}"/>
              </a:ext>
            </a:extLst>
          </p:cNvPr>
          <p:cNvSpPr txBox="1"/>
          <p:nvPr/>
        </p:nvSpPr>
        <p:spPr>
          <a:xfrm>
            <a:off x="9014421" y="4862307"/>
            <a:ext cx="268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ursRtpGateway.config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EAB931D-8FFD-49E3-91E9-320354BA590B}"/>
              </a:ext>
            </a:extLst>
          </p:cNvPr>
          <p:cNvSpPr txBox="1"/>
          <p:nvPr/>
        </p:nvSpPr>
        <p:spPr>
          <a:xfrm>
            <a:off x="4321267" y="1423911"/>
            <a:ext cx="2183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urIprService.config</a:t>
            </a:r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18BFFA39-B484-4386-B338-24DFD751B4E9}"/>
              </a:ext>
            </a:extLst>
          </p:cNvPr>
          <p:cNvSpPr/>
          <p:nvPr/>
        </p:nvSpPr>
        <p:spPr>
          <a:xfrm>
            <a:off x="1337404" y="4396930"/>
            <a:ext cx="389819" cy="246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2A45F175-9AA8-4B5F-AA66-CDDAD8D4B3D2}"/>
              </a:ext>
            </a:extLst>
          </p:cNvPr>
          <p:cNvSpPr/>
          <p:nvPr/>
        </p:nvSpPr>
        <p:spPr>
          <a:xfrm rot="10800000">
            <a:off x="5838893" y="3116721"/>
            <a:ext cx="342245" cy="2241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箭號: 向下 32">
            <a:extLst>
              <a:ext uri="{FF2B5EF4-FFF2-40B4-BE49-F238E27FC236}">
                <a16:creationId xmlns:a16="http://schemas.microsoft.com/office/drawing/2014/main" id="{2C45F8BD-3EA3-429E-8E37-8B7C890862DE}"/>
              </a:ext>
            </a:extLst>
          </p:cNvPr>
          <p:cNvSpPr/>
          <p:nvPr/>
        </p:nvSpPr>
        <p:spPr>
          <a:xfrm>
            <a:off x="9928793" y="4069373"/>
            <a:ext cx="389819" cy="246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BD6BB74-B4EF-4895-B9B2-D348BB5DFA4F}"/>
              </a:ext>
            </a:extLst>
          </p:cNvPr>
          <p:cNvSpPr txBox="1"/>
          <p:nvPr/>
        </p:nvSpPr>
        <p:spPr>
          <a:xfrm>
            <a:off x="3101922" y="4885999"/>
            <a:ext cx="11272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00" b="1" dirty="0">
                <a:solidFill>
                  <a:srgbClr val="FF0000"/>
                </a:solidFill>
              </a:rPr>
              <a:t>指到錄音主機的 </a:t>
            </a:r>
            <a:r>
              <a:rPr lang="en-US" altLang="zh-TW" sz="900" b="1" dirty="0">
                <a:solidFill>
                  <a:srgbClr val="FF0000"/>
                </a:solidFill>
              </a:rPr>
              <a:t>IP</a:t>
            </a:r>
            <a:endParaRPr lang="zh-TW" altLang="en-US" sz="900" b="1" dirty="0">
              <a:solidFill>
                <a:srgbClr val="FF000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71E34BB-7800-4FD6-9A96-DA5B730799A7}"/>
              </a:ext>
            </a:extLst>
          </p:cNvPr>
          <p:cNvSpPr txBox="1"/>
          <p:nvPr/>
        </p:nvSpPr>
        <p:spPr>
          <a:xfrm>
            <a:off x="3612636" y="5219204"/>
            <a:ext cx="12570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00" b="1" dirty="0">
                <a:solidFill>
                  <a:srgbClr val="FF0000"/>
                </a:solidFill>
              </a:rPr>
              <a:t>指到錄音主機的 </a:t>
            </a:r>
            <a:r>
              <a:rPr lang="en-US" altLang="zh-TW" sz="900" b="1" dirty="0">
                <a:solidFill>
                  <a:srgbClr val="FF0000"/>
                </a:solidFill>
              </a:rPr>
              <a:t>Port</a:t>
            </a:r>
            <a:endParaRPr lang="zh-TW" altLang="en-US" sz="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73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BC0510-C25D-445F-B8E4-BD7E6270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2989"/>
          </a:xfrm>
        </p:spPr>
        <p:txBody>
          <a:bodyPr/>
          <a:lstStyle/>
          <a:p>
            <a:r>
              <a:rPr lang="en-US" altLang="zh-TW" dirty="0"/>
              <a:t>RTP</a:t>
            </a:r>
            <a:r>
              <a:rPr lang="zh-TW" altLang="en-US" dirty="0"/>
              <a:t>封包架構：無 </a:t>
            </a:r>
            <a:r>
              <a:rPr lang="en-US" altLang="zh-TW" dirty="0" err="1"/>
              <a:t>RtpGateway</a:t>
            </a:r>
            <a:r>
              <a:rPr lang="en-US" altLang="zh-TW" dirty="0"/>
              <a:t> (</a:t>
            </a:r>
            <a:r>
              <a:rPr lang="zh-TW" altLang="en-US" dirty="0"/>
              <a:t>舊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405410C-9E87-43D6-A942-D6370D78CD51}"/>
              </a:ext>
            </a:extLst>
          </p:cNvPr>
          <p:cNvSpPr/>
          <p:nvPr/>
        </p:nvSpPr>
        <p:spPr>
          <a:xfrm>
            <a:off x="677334" y="3119120"/>
            <a:ext cx="1656271" cy="11860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ursVlcMonitor</a:t>
            </a:r>
            <a:endParaRPr lang="en-US" altLang="zh-TW" dirty="0"/>
          </a:p>
          <a:p>
            <a:pPr algn="ctr"/>
            <a:r>
              <a:rPr lang="en-US" altLang="zh-TW" dirty="0"/>
              <a:t>(port 6801)</a:t>
            </a:r>
          </a:p>
          <a:p>
            <a:pPr algn="ctr"/>
            <a:r>
              <a:rPr lang="en-US" altLang="zh-TW" dirty="0"/>
              <a:t>(port </a:t>
            </a:r>
            <a:r>
              <a:rPr lang="en-US" altLang="zh-TW" dirty="0">
                <a:solidFill>
                  <a:srgbClr val="FF0000"/>
                </a:solidFill>
              </a:rPr>
              <a:t>6803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9F5702-65C4-40D9-A9F6-28ED387D6370}"/>
              </a:ext>
            </a:extLst>
          </p:cNvPr>
          <p:cNvSpPr/>
          <p:nvPr/>
        </p:nvSpPr>
        <p:spPr>
          <a:xfrm>
            <a:off x="8228706" y="3394493"/>
            <a:ext cx="1656271" cy="6297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urIprService</a:t>
            </a:r>
            <a:endParaRPr lang="en-US" altLang="zh-TW" dirty="0"/>
          </a:p>
          <a:p>
            <a:pPr algn="ctr"/>
            <a:r>
              <a:rPr lang="en-US" altLang="zh-TW" dirty="0"/>
              <a:t>(Port </a:t>
            </a:r>
            <a:r>
              <a:rPr lang="en-US" altLang="zh-TW" dirty="0">
                <a:solidFill>
                  <a:srgbClr val="FF0000"/>
                </a:solidFill>
              </a:rPr>
              <a:t>6800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737D6BC-1847-4EC2-A91C-F847E785C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757129"/>
            <a:ext cx="3820612" cy="1699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1722750-EDA1-4956-990F-80F4C1BA7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797" y="1580126"/>
            <a:ext cx="3270960" cy="14786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BE7B215-E775-4B0D-B8CD-866F3FFF93BC}"/>
              </a:ext>
            </a:extLst>
          </p:cNvPr>
          <p:cNvSpPr/>
          <p:nvPr/>
        </p:nvSpPr>
        <p:spPr>
          <a:xfrm>
            <a:off x="677334" y="4757128"/>
            <a:ext cx="3488266" cy="688631"/>
          </a:xfrm>
          <a:prstGeom prst="rect">
            <a:avLst/>
          </a:prstGeom>
          <a:solidFill>
            <a:srgbClr val="00B050">
              <a:alpha val="4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4593082-469E-489E-A888-AC833D580B4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333605" y="3709358"/>
            <a:ext cx="5895101" cy="27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90E3988-3213-41D1-93F8-EB6B3459B377}"/>
              </a:ext>
            </a:extLst>
          </p:cNvPr>
          <p:cNvCxnSpPr>
            <a:cxnSpLocks/>
          </p:cNvCxnSpPr>
          <p:nvPr/>
        </p:nvCxnSpPr>
        <p:spPr>
          <a:xfrm flipV="1">
            <a:off x="4194232" y="3849191"/>
            <a:ext cx="3832170" cy="90793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6E3B7BB9-BB48-4905-81A8-9321B7CA6E3D}"/>
              </a:ext>
            </a:extLst>
          </p:cNvPr>
          <p:cNvSpPr/>
          <p:nvPr/>
        </p:nvSpPr>
        <p:spPr>
          <a:xfrm>
            <a:off x="688034" y="5559769"/>
            <a:ext cx="3809911" cy="871222"/>
          </a:xfrm>
          <a:prstGeom prst="rect">
            <a:avLst/>
          </a:prstGeom>
          <a:solidFill>
            <a:srgbClr val="00B0F0">
              <a:alpha val="4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手繪多邊形: 圖案 20">
            <a:extLst>
              <a:ext uri="{FF2B5EF4-FFF2-40B4-BE49-F238E27FC236}">
                <a16:creationId xmlns:a16="http://schemas.microsoft.com/office/drawing/2014/main" id="{11D4E9E2-02B0-4232-8223-645A9219EDE7}"/>
              </a:ext>
            </a:extLst>
          </p:cNvPr>
          <p:cNvSpPr/>
          <p:nvPr/>
        </p:nvSpPr>
        <p:spPr>
          <a:xfrm>
            <a:off x="290901" y="4023360"/>
            <a:ext cx="389819" cy="1981200"/>
          </a:xfrm>
          <a:custGeom>
            <a:avLst/>
            <a:gdLst>
              <a:gd name="connsiteX0" fmla="*/ 379659 w 389819"/>
              <a:gd name="connsiteY0" fmla="*/ 1981200 h 1981200"/>
              <a:gd name="connsiteX1" fmla="*/ 176459 w 389819"/>
              <a:gd name="connsiteY1" fmla="*/ 1818640 h 1981200"/>
              <a:gd name="connsiteX2" fmla="*/ 3739 w 389819"/>
              <a:gd name="connsiteY2" fmla="*/ 1076960 h 1981200"/>
              <a:gd name="connsiteX3" fmla="*/ 85019 w 389819"/>
              <a:gd name="connsiteY3" fmla="*/ 477520 h 1981200"/>
              <a:gd name="connsiteX4" fmla="*/ 389819 w 389819"/>
              <a:gd name="connsiteY4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819" h="1981200">
                <a:moveTo>
                  <a:pt x="379659" y="1981200"/>
                </a:moveTo>
                <a:cubicBezTo>
                  <a:pt x="309385" y="1975273"/>
                  <a:pt x="239112" y="1969347"/>
                  <a:pt x="176459" y="1818640"/>
                </a:cubicBezTo>
                <a:cubicBezTo>
                  <a:pt x="113806" y="1667933"/>
                  <a:pt x="18979" y="1300480"/>
                  <a:pt x="3739" y="1076960"/>
                </a:cubicBezTo>
                <a:cubicBezTo>
                  <a:pt x="-11501" y="853440"/>
                  <a:pt x="20672" y="657013"/>
                  <a:pt x="85019" y="477520"/>
                </a:cubicBezTo>
                <a:cubicBezTo>
                  <a:pt x="149366" y="298027"/>
                  <a:pt x="269592" y="149013"/>
                  <a:pt x="389819" y="0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2002D9D-6FFA-4E33-AD28-D44423D68262}"/>
              </a:ext>
            </a:extLst>
          </p:cNvPr>
          <p:cNvSpPr/>
          <p:nvPr/>
        </p:nvSpPr>
        <p:spPr>
          <a:xfrm>
            <a:off x="7487798" y="2283986"/>
            <a:ext cx="3270960" cy="774793"/>
          </a:xfrm>
          <a:prstGeom prst="rect">
            <a:avLst/>
          </a:prstGeom>
          <a:solidFill>
            <a:schemeClr val="accent4">
              <a:lumMod val="40000"/>
              <a:lumOff val="60000"/>
              <a:alpha val="48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BB4BB2E-FDD9-4164-B3AD-F6F97FD96CD6}"/>
              </a:ext>
            </a:extLst>
          </p:cNvPr>
          <p:cNvSpPr/>
          <p:nvPr/>
        </p:nvSpPr>
        <p:spPr>
          <a:xfrm>
            <a:off x="7487797" y="1595103"/>
            <a:ext cx="2814443" cy="302378"/>
          </a:xfrm>
          <a:prstGeom prst="rect">
            <a:avLst/>
          </a:prstGeom>
          <a:solidFill>
            <a:schemeClr val="accent2">
              <a:lumMod val="60000"/>
              <a:lumOff val="40000"/>
              <a:alpha val="48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手繪多邊形: 圖案 36">
            <a:extLst>
              <a:ext uri="{FF2B5EF4-FFF2-40B4-BE49-F238E27FC236}">
                <a16:creationId xmlns:a16="http://schemas.microsoft.com/office/drawing/2014/main" id="{7521DCF3-DF1A-4D97-8203-596C8187E476}"/>
              </a:ext>
            </a:extLst>
          </p:cNvPr>
          <p:cNvSpPr/>
          <p:nvPr/>
        </p:nvSpPr>
        <p:spPr>
          <a:xfrm>
            <a:off x="2333604" y="4046366"/>
            <a:ext cx="6647835" cy="350564"/>
          </a:xfrm>
          <a:custGeom>
            <a:avLst/>
            <a:gdLst>
              <a:gd name="connsiteX0" fmla="*/ 5496560 w 5496560"/>
              <a:gd name="connsiteY0" fmla="*/ 0 h 609897"/>
              <a:gd name="connsiteX1" fmla="*/ 5293360 w 5496560"/>
              <a:gd name="connsiteY1" fmla="*/ 254000 h 609897"/>
              <a:gd name="connsiteX2" fmla="*/ 4521200 w 5496560"/>
              <a:gd name="connsiteY2" fmla="*/ 528320 h 609897"/>
              <a:gd name="connsiteX3" fmla="*/ 3657600 w 5496560"/>
              <a:gd name="connsiteY3" fmla="*/ 609600 h 609897"/>
              <a:gd name="connsiteX4" fmla="*/ 1930400 w 5496560"/>
              <a:gd name="connsiteY4" fmla="*/ 508000 h 609897"/>
              <a:gd name="connsiteX5" fmla="*/ 568960 w 5496560"/>
              <a:gd name="connsiteY5" fmla="*/ 284480 h 609897"/>
              <a:gd name="connsiteX6" fmla="*/ 0 w 5496560"/>
              <a:gd name="connsiteY6" fmla="*/ 132080 h 60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96560" h="609897">
                <a:moveTo>
                  <a:pt x="5496560" y="0"/>
                </a:moveTo>
                <a:cubicBezTo>
                  <a:pt x="5476240" y="82973"/>
                  <a:pt x="5455920" y="165947"/>
                  <a:pt x="5293360" y="254000"/>
                </a:cubicBezTo>
                <a:cubicBezTo>
                  <a:pt x="5130800" y="342053"/>
                  <a:pt x="4793827" y="469053"/>
                  <a:pt x="4521200" y="528320"/>
                </a:cubicBezTo>
                <a:cubicBezTo>
                  <a:pt x="4248573" y="587587"/>
                  <a:pt x="4089400" y="612987"/>
                  <a:pt x="3657600" y="609600"/>
                </a:cubicBezTo>
                <a:cubicBezTo>
                  <a:pt x="3225800" y="606213"/>
                  <a:pt x="2445173" y="562187"/>
                  <a:pt x="1930400" y="508000"/>
                </a:cubicBezTo>
                <a:cubicBezTo>
                  <a:pt x="1415627" y="453813"/>
                  <a:pt x="890693" y="347133"/>
                  <a:pt x="568960" y="284480"/>
                </a:cubicBezTo>
                <a:cubicBezTo>
                  <a:pt x="247227" y="221827"/>
                  <a:pt x="123613" y="176953"/>
                  <a:pt x="0" y="132080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1EF8DD2-8F84-495A-80B6-33D172929F54}"/>
              </a:ext>
            </a:extLst>
          </p:cNvPr>
          <p:cNvSpPr txBox="1"/>
          <p:nvPr/>
        </p:nvSpPr>
        <p:spPr>
          <a:xfrm>
            <a:off x="3730851" y="3340025"/>
            <a:ext cx="230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RTP(127.0.0.1:6800)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3CDA87B-EDBE-4C09-975C-1E3206A1DA7F}"/>
              </a:ext>
            </a:extLst>
          </p:cNvPr>
          <p:cNvSpPr txBox="1"/>
          <p:nvPr/>
        </p:nvSpPr>
        <p:spPr>
          <a:xfrm>
            <a:off x="5855104" y="4439429"/>
            <a:ext cx="290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RTP(192.168.10.200:6803)</a:t>
            </a:r>
            <a:endParaRPr lang="zh-TW" altLang="en-US" dirty="0"/>
          </a:p>
        </p:txBody>
      </p:sp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6390CF23-184D-45AB-8EFD-86ADB7FA61B1}"/>
              </a:ext>
            </a:extLst>
          </p:cNvPr>
          <p:cNvSpPr/>
          <p:nvPr/>
        </p:nvSpPr>
        <p:spPr>
          <a:xfrm rot="9691167" flipH="1">
            <a:off x="7134597" y="1922879"/>
            <a:ext cx="747182" cy="1855739"/>
          </a:xfrm>
          <a:custGeom>
            <a:avLst/>
            <a:gdLst>
              <a:gd name="connsiteX0" fmla="*/ 379659 w 389819"/>
              <a:gd name="connsiteY0" fmla="*/ 1981200 h 1981200"/>
              <a:gd name="connsiteX1" fmla="*/ 176459 w 389819"/>
              <a:gd name="connsiteY1" fmla="*/ 1818640 h 1981200"/>
              <a:gd name="connsiteX2" fmla="*/ 3739 w 389819"/>
              <a:gd name="connsiteY2" fmla="*/ 1076960 h 1981200"/>
              <a:gd name="connsiteX3" fmla="*/ 85019 w 389819"/>
              <a:gd name="connsiteY3" fmla="*/ 477520 h 1981200"/>
              <a:gd name="connsiteX4" fmla="*/ 389819 w 389819"/>
              <a:gd name="connsiteY4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819" h="1981200">
                <a:moveTo>
                  <a:pt x="379659" y="1981200"/>
                </a:moveTo>
                <a:cubicBezTo>
                  <a:pt x="309385" y="1975273"/>
                  <a:pt x="239112" y="1969347"/>
                  <a:pt x="176459" y="1818640"/>
                </a:cubicBezTo>
                <a:cubicBezTo>
                  <a:pt x="113806" y="1667933"/>
                  <a:pt x="18979" y="1300480"/>
                  <a:pt x="3739" y="1076960"/>
                </a:cubicBezTo>
                <a:cubicBezTo>
                  <a:pt x="-11501" y="853440"/>
                  <a:pt x="20672" y="657013"/>
                  <a:pt x="85019" y="477520"/>
                </a:cubicBezTo>
                <a:cubicBezTo>
                  <a:pt x="149366" y="298027"/>
                  <a:pt x="269592" y="149013"/>
                  <a:pt x="389819" y="0"/>
                </a:cubicBezTo>
              </a:path>
            </a:pathLst>
          </a:custGeom>
          <a:noFill/>
          <a:ln w="1905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27ED3481-746E-4789-A02F-F1C1FC692BD2}"/>
              </a:ext>
            </a:extLst>
          </p:cNvPr>
          <p:cNvSpPr/>
          <p:nvPr/>
        </p:nvSpPr>
        <p:spPr>
          <a:xfrm>
            <a:off x="1276709" y="4439429"/>
            <a:ext cx="319178" cy="203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44FAC59B-3151-4985-A3AD-4B961371806F}"/>
              </a:ext>
            </a:extLst>
          </p:cNvPr>
          <p:cNvSpPr/>
          <p:nvPr/>
        </p:nvSpPr>
        <p:spPr>
          <a:xfrm rot="10800000">
            <a:off x="8859693" y="3092216"/>
            <a:ext cx="319178" cy="203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7CC47D5-6B6A-4321-AF61-E9CF8E8400BF}"/>
              </a:ext>
            </a:extLst>
          </p:cNvPr>
          <p:cNvSpPr txBox="1"/>
          <p:nvPr/>
        </p:nvSpPr>
        <p:spPr>
          <a:xfrm>
            <a:off x="2992981" y="4860869"/>
            <a:ext cx="11272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00" b="1" dirty="0">
                <a:solidFill>
                  <a:srgbClr val="FF0000"/>
                </a:solidFill>
              </a:rPr>
              <a:t>指到錄音主機的 </a:t>
            </a:r>
            <a:r>
              <a:rPr lang="en-US" altLang="zh-TW" sz="900" b="1" dirty="0">
                <a:solidFill>
                  <a:srgbClr val="FF0000"/>
                </a:solidFill>
              </a:rPr>
              <a:t>IP</a:t>
            </a:r>
            <a:endParaRPr lang="zh-TW" altLang="en-US" sz="900" b="1" dirty="0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5833339-5781-49B7-9535-ECC198F476BE}"/>
              </a:ext>
            </a:extLst>
          </p:cNvPr>
          <p:cNvSpPr txBox="1"/>
          <p:nvPr/>
        </p:nvSpPr>
        <p:spPr>
          <a:xfrm>
            <a:off x="3624155" y="5195441"/>
            <a:ext cx="12570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00" b="1" dirty="0">
                <a:solidFill>
                  <a:srgbClr val="FF0000"/>
                </a:solidFill>
              </a:rPr>
              <a:t>指到錄音主機的 </a:t>
            </a:r>
            <a:r>
              <a:rPr lang="en-US" altLang="zh-TW" sz="900" b="1" dirty="0">
                <a:solidFill>
                  <a:srgbClr val="FF0000"/>
                </a:solidFill>
              </a:rPr>
              <a:t>Port</a:t>
            </a:r>
            <a:endParaRPr lang="zh-TW" altLang="en-US" sz="900" b="1" dirty="0">
              <a:solidFill>
                <a:srgbClr val="FF0000"/>
              </a:solidFill>
            </a:endParaRP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A72DE62E-C7D3-42DF-9864-9A04CB4FF594}"/>
              </a:ext>
            </a:extLst>
          </p:cNvPr>
          <p:cNvCxnSpPr/>
          <p:nvPr/>
        </p:nvCxnSpPr>
        <p:spPr>
          <a:xfrm>
            <a:off x="3092316" y="5117579"/>
            <a:ext cx="106367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85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38D48-A162-4247-9600-BB728594E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1615"/>
          </a:xfrm>
        </p:spPr>
        <p:txBody>
          <a:bodyPr/>
          <a:lstStyle/>
          <a:p>
            <a:r>
              <a:rPr lang="zh-TW" altLang="en-US" dirty="0"/>
              <a:t>監聽的命令機制</a:t>
            </a:r>
            <a:r>
              <a:rPr lang="en-US" altLang="zh-TW" dirty="0"/>
              <a:t>(</a:t>
            </a:r>
            <a:r>
              <a:rPr lang="zh-TW" altLang="en-US" dirty="0"/>
              <a:t>舊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A20C40-F420-4214-9202-998A679DC8A8}"/>
              </a:ext>
            </a:extLst>
          </p:cNvPr>
          <p:cNvSpPr/>
          <p:nvPr/>
        </p:nvSpPr>
        <p:spPr>
          <a:xfrm>
            <a:off x="677334" y="2943581"/>
            <a:ext cx="1513783" cy="7016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/>
              <a:t>ursVlcMonitor</a:t>
            </a:r>
            <a:endParaRPr lang="en-US" altLang="zh-TW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31B20F-2C07-4125-B0A1-0E10D031ED89}"/>
              </a:ext>
            </a:extLst>
          </p:cNvPr>
          <p:cNvSpPr/>
          <p:nvPr/>
        </p:nvSpPr>
        <p:spPr>
          <a:xfrm>
            <a:off x="8889681" y="1690777"/>
            <a:ext cx="2022732" cy="19544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URS</a:t>
            </a:r>
            <a:r>
              <a:rPr lang="zh-TW" altLang="en-US" sz="1600" dirty="0"/>
              <a:t> </a:t>
            </a:r>
            <a:r>
              <a:rPr lang="en-US" altLang="zh-TW" sz="1600" dirty="0"/>
              <a:t>WEB</a:t>
            </a:r>
          </a:p>
        </p:txBody>
      </p:sp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615D75B7-90E9-462A-BED0-20717752EEBF}"/>
              </a:ext>
            </a:extLst>
          </p:cNvPr>
          <p:cNvSpPr/>
          <p:nvPr/>
        </p:nvSpPr>
        <p:spPr>
          <a:xfrm>
            <a:off x="1880558" y="1879247"/>
            <a:ext cx="7099540" cy="1024406"/>
          </a:xfrm>
          <a:custGeom>
            <a:avLst/>
            <a:gdLst>
              <a:gd name="connsiteX0" fmla="*/ 0 w 6788989"/>
              <a:gd name="connsiteY0" fmla="*/ 1139999 h 1165879"/>
              <a:gd name="connsiteX1" fmla="*/ 715993 w 6788989"/>
              <a:gd name="connsiteY1" fmla="*/ 415380 h 1165879"/>
              <a:gd name="connsiteX2" fmla="*/ 2242868 w 6788989"/>
              <a:gd name="connsiteY2" fmla="*/ 61697 h 1165879"/>
              <a:gd name="connsiteX3" fmla="*/ 4166559 w 6788989"/>
              <a:gd name="connsiteY3" fmla="*/ 35818 h 1165879"/>
              <a:gd name="connsiteX4" fmla="*/ 5702061 w 6788989"/>
              <a:gd name="connsiteY4" fmla="*/ 432633 h 1165879"/>
              <a:gd name="connsiteX5" fmla="*/ 6788989 w 6788989"/>
              <a:gd name="connsiteY5" fmla="*/ 1165879 h 116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88989" h="1165879">
                <a:moveTo>
                  <a:pt x="0" y="1139999"/>
                </a:moveTo>
                <a:cubicBezTo>
                  <a:pt x="171091" y="867548"/>
                  <a:pt x="342182" y="595097"/>
                  <a:pt x="715993" y="415380"/>
                </a:cubicBezTo>
                <a:cubicBezTo>
                  <a:pt x="1089804" y="235663"/>
                  <a:pt x="1667774" y="124957"/>
                  <a:pt x="2242868" y="61697"/>
                </a:cubicBezTo>
                <a:cubicBezTo>
                  <a:pt x="2817962" y="-1563"/>
                  <a:pt x="3590027" y="-26005"/>
                  <a:pt x="4166559" y="35818"/>
                </a:cubicBezTo>
                <a:cubicBezTo>
                  <a:pt x="4743091" y="97641"/>
                  <a:pt x="5264989" y="244290"/>
                  <a:pt x="5702061" y="432633"/>
                </a:cubicBezTo>
                <a:cubicBezTo>
                  <a:pt x="6139133" y="620976"/>
                  <a:pt x="6464061" y="893427"/>
                  <a:pt x="6788989" y="116587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7205ED4D-DBA0-443E-98FF-9872980B4705}"/>
              </a:ext>
            </a:extLst>
          </p:cNvPr>
          <p:cNvSpPr/>
          <p:nvPr/>
        </p:nvSpPr>
        <p:spPr>
          <a:xfrm>
            <a:off x="2225226" y="2040273"/>
            <a:ext cx="6664455" cy="936542"/>
          </a:xfrm>
          <a:custGeom>
            <a:avLst/>
            <a:gdLst>
              <a:gd name="connsiteX0" fmla="*/ 0 w 6788989"/>
              <a:gd name="connsiteY0" fmla="*/ 1139999 h 1165879"/>
              <a:gd name="connsiteX1" fmla="*/ 715993 w 6788989"/>
              <a:gd name="connsiteY1" fmla="*/ 415380 h 1165879"/>
              <a:gd name="connsiteX2" fmla="*/ 2242868 w 6788989"/>
              <a:gd name="connsiteY2" fmla="*/ 61697 h 1165879"/>
              <a:gd name="connsiteX3" fmla="*/ 4166559 w 6788989"/>
              <a:gd name="connsiteY3" fmla="*/ 35818 h 1165879"/>
              <a:gd name="connsiteX4" fmla="*/ 5702061 w 6788989"/>
              <a:gd name="connsiteY4" fmla="*/ 432633 h 1165879"/>
              <a:gd name="connsiteX5" fmla="*/ 6788989 w 6788989"/>
              <a:gd name="connsiteY5" fmla="*/ 1165879 h 116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88989" h="1165879">
                <a:moveTo>
                  <a:pt x="0" y="1139999"/>
                </a:moveTo>
                <a:cubicBezTo>
                  <a:pt x="171091" y="867548"/>
                  <a:pt x="342182" y="595097"/>
                  <a:pt x="715993" y="415380"/>
                </a:cubicBezTo>
                <a:cubicBezTo>
                  <a:pt x="1089804" y="235663"/>
                  <a:pt x="1667774" y="124957"/>
                  <a:pt x="2242868" y="61697"/>
                </a:cubicBezTo>
                <a:cubicBezTo>
                  <a:pt x="2817962" y="-1563"/>
                  <a:pt x="3590027" y="-26005"/>
                  <a:pt x="4166559" y="35818"/>
                </a:cubicBezTo>
                <a:cubicBezTo>
                  <a:pt x="4743091" y="97641"/>
                  <a:pt x="5264989" y="244290"/>
                  <a:pt x="5702061" y="432633"/>
                </a:cubicBezTo>
                <a:cubicBezTo>
                  <a:pt x="6139133" y="620976"/>
                  <a:pt x="6464061" y="893427"/>
                  <a:pt x="6788989" y="1165879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880D8F8-80CE-4E22-B476-EE49BFCB483A}"/>
              </a:ext>
            </a:extLst>
          </p:cNvPr>
          <p:cNvSpPr txBox="1"/>
          <p:nvPr/>
        </p:nvSpPr>
        <p:spPr>
          <a:xfrm>
            <a:off x="4821203" y="1587239"/>
            <a:ext cx="15808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00" dirty="0">
                <a:latin typeface="+mn-ea"/>
              </a:rPr>
              <a:t>API: </a:t>
            </a:r>
            <a:r>
              <a:rPr lang="en-US" altLang="zh-TW" sz="1000" dirty="0" err="1">
                <a:solidFill>
                  <a:srgbClr val="000000"/>
                </a:solidFill>
                <a:latin typeface="+mn-ea"/>
              </a:rPr>
              <a:t>GetChannelStatus</a:t>
            </a:r>
            <a:endParaRPr lang="zh-TW" altLang="en-US" sz="1000" dirty="0">
              <a:latin typeface="+mn-ea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DB0A82C-AADF-4B8C-BE78-44F710045FA4}"/>
              </a:ext>
            </a:extLst>
          </p:cNvPr>
          <p:cNvSpPr txBox="1"/>
          <p:nvPr/>
        </p:nvSpPr>
        <p:spPr>
          <a:xfrm>
            <a:off x="4547891" y="2082885"/>
            <a:ext cx="2127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zh-TW" sz="1000" dirty="0" err="1">
                <a:solidFill>
                  <a:srgbClr val="000000"/>
                </a:solidFill>
                <a:latin typeface="+mn-ea"/>
              </a:rPr>
              <a:t>ChannelStatusViewModel</a:t>
            </a:r>
            <a:r>
              <a:rPr lang="en-US" altLang="zh-TW" sz="1000" dirty="0">
                <a:solidFill>
                  <a:srgbClr val="000000"/>
                </a:solidFill>
                <a:latin typeface="+mn-ea"/>
              </a:rPr>
              <a:t>&gt;</a:t>
            </a:r>
            <a:endParaRPr lang="zh-TW" altLang="en-US" sz="1000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052850-823E-40B4-AEDC-C3682C90CA96}"/>
              </a:ext>
            </a:extLst>
          </p:cNvPr>
          <p:cNvSpPr/>
          <p:nvPr/>
        </p:nvSpPr>
        <p:spPr>
          <a:xfrm>
            <a:off x="2786648" y="3119120"/>
            <a:ext cx="759125" cy="336430"/>
          </a:xfrm>
          <a:prstGeom prst="rect">
            <a:avLst/>
          </a:prstGeom>
          <a:solidFill>
            <a:srgbClr val="7CBA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StartMon</a:t>
            </a:r>
            <a:endParaRPr lang="zh-TW" altLang="en-US" sz="1000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D68CC35-E683-48FA-9C83-8769D47E46B8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2191117" y="3287335"/>
            <a:ext cx="595531" cy="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265D3B10-8703-4E01-BB55-3E613C15D491}"/>
              </a:ext>
            </a:extLst>
          </p:cNvPr>
          <p:cNvSpPr/>
          <p:nvPr/>
        </p:nvSpPr>
        <p:spPr>
          <a:xfrm>
            <a:off x="3545773" y="2754814"/>
            <a:ext cx="5253491" cy="376661"/>
          </a:xfrm>
          <a:custGeom>
            <a:avLst/>
            <a:gdLst>
              <a:gd name="connsiteX0" fmla="*/ 0 w 6788989"/>
              <a:gd name="connsiteY0" fmla="*/ 1139999 h 1165879"/>
              <a:gd name="connsiteX1" fmla="*/ 715993 w 6788989"/>
              <a:gd name="connsiteY1" fmla="*/ 415380 h 1165879"/>
              <a:gd name="connsiteX2" fmla="*/ 2242868 w 6788989"/>
              <a:gd name="connsiteY2" fmla="*/ 61697 h 1165879"/>
              <a:gd name="connsiteX3" fmla="*/ 4166559 w 6788989"/>
              <a:gd name="connsiteY3" fmla="*/ 35818 h 1165879"/>
              <a:gd name="connsiteX4" fmla="*/ 5702061 w 6788989"/>
              <a:gd name="connsiteY4" fmla="*/ 432633 h 1165879"/>
              <a:gd name="connsiteX5" fmla="*/ 6788989 w 6788989"/>
              <a:gd name="connsiteY5" fmla="*/ 1165879 h 116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88989" h="1165879">
                <a:moveTo>
                  <a:pt x="0" y="1139999"/>
                </a:moveTo>
                <a:cubicBezTo>
                  <a:pt x="171091" y="867548"/>
                  <a:pt x="342182" y="595097"/>
                  <a:pt x="715993" y="415380"/>
                </a:cubicBezTo>
                <a:cubicBezTo>
                  <a:pt x="1089804" y="235663"/>
                  <a:pt x="1667774" y="124957"/>
                  <a:pt x="2242868" y="61697"/>
                </a:cubicBezTo>
                <a:cubicBezTo>
                  <a:pt x="2817962" y="-1563"/>
                  <a:pt x="3590027" y="-26005"/>
                  <a:pt x="4166559" y="35818"/>
                </a:cubicBezTo>
                <a:cubicBezTo>
                  <a:pt x="4743091" y="97641"/>
                  <a:pt x="5264989" y="244290"/>
                  <a:pt x="5702061" y="432633"/>
                </a:cubicBezTo>
                <a:cubicBezTo>
                  <a:pt x="6139133" y="620976"/>
                  <a:pt x="6464061" y="893427"/>
                  <a:pt x="6788989" y="116587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897D356-8AD2-4102-9F0D-142B43F7D685}"/>
              </a:ext>
            </a:extLst>
          </p:cNvPr>
          <p:cNvSpPr txBox="1"/>
          <p:nvPr/>
        </p:nvSpPr>
        <p:spPr>
          <a:xfrm>
            <a:off x="5144432" y="2538861"/>
            <a:ext cx="1266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00" dirty="0" err="1">
                <a:solidFill>
                  <a:srgbClr val="FF0000"/>
                </a:solidFill>
                <a:latin typeface="+mn-ea"/>
              </a:rPr>
              <a:t>SetAgentMonitor</a:t>
            </a:r>
            <a:r>
              <a:rPr lang="en-US" altLang="zh-TW" sz="1000" dirty="0">
                <a:solidFill>
                  <a:srgbClr val="FF0000"/>
                </a:solidFill>
                <a:latin typeface="+mn-ea"/>
              </a:rPr>
              <a:t> </a:t>
            </a:r>
          </a:p>
          <a:p>
            <a:pPr algn="ctr"/>
            <a:r>
              <a:rPr lang="en-US" altLang="zh-TW" sz="1000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TW" sz="1000" dirty="0" err="1">
                <a:solidFill>
                  <a:srgbClr val="FF0000"/>
                </a:solidFill>
                <a:latin typeface="+mn-ea"/>
              </a:rPr>
              <a:t>StartMon</a:t>
            </a:r>
            <a:r>
              <a:rPr lang="en-US" altLang="zh-TW" sz="1000" dirty="0">
                <a:solidFill>
                  <a:srgbClr val="FF0000"/>
                </a:solidFill>
                <a:latin typeface="+mn-ea"/>
              </a:rPr>
              <a:t>)</a:t>
            </a:r>
            <a:endParaRPr lang="zh-TW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1A7517F5-A37B-4B84-8864-036E47855B86}"/>
              </a:ext>
            </a:extLst>
          </p:cNvPr>
          <p:cNvSpPr/>
          <p:nvPr/>
        </p:nvSpPr>
        <p:spPr>
          <a:xfrm rot="21130038">
            <a:off x="3186967" y="3112833"/>
            <a:ext cx="5606846" cy="488662"/>
          </a:xfrm>
          <a:custGeom>
            <a:avLst/>
            <a:gdLst>
              <a:gd name="connsiteX0" fmla="*/ 0 w 6788989"/>
              <a:gd name="connsiteY0" fmla="*/ 1139999 h 1165879"/>
              <a:gd name="connsiteX1" fmla="*/ 715993 w 6788989"/>
              <a:gd name="connsiteY1" fmla="*/ 415380 h 1165879"/>
              <a:gd name="connsiteX2" fmla="*/ 2242868 w 6788989"/>
              <a:gd name="connsiteY2" fmla="*/ 61697 h 1165879"/>
              <a:gd name="connsiteX3" fmla="*/ 4166559 w 6788989"/>
              <a:gd name="connsiteY3" fmla="*/ 35818 h 1165879"/>
              <a:gd name="connsiteX4" fmla="*/ 5702061 w 6788989"/>
              <a:gd name="connsiteY4" fmla="*/ 432633 h 1165879"/>
              <a:gd name="connsiteX5" fmla="*/ 6788989 w 6788989"/>
              <a:gd name="connsiteY5" fmla="*/ 1165879 h 116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88989" h="1165879">
                <a:moveTo>
                  <a:pt x="0" y="1139999"/>
                </a:moveTo>
                <a:cubicBezTo>
                  <a:pt x="171091" y="867548"/>
                  <a:pt x="342182" y="595097"/>
                  <a:pt x="715993" y="415380"/>
                </a:cubicBezTo>
                <a:cubicBezTo>
                  <a:pt x="1089804" y="235663"/>
                  <a:pt x="1667774" y="124957"/>
                  <a:pt x="2242868" y="61697"/>
                </a:cubicBezTo>
                <a:cubicBezTo>
                  <a:pt x="2817962" y="-1563"/>
                  <a:pt x="3590027" y="-26005"/>
                  <a:pt x="4166559" y="35818"/>
                </a:cubicBezTo>
                <a:cubicBezTo>
                  <a:pt x="4743091" y="97641"/>
                  <a:pt x="5264989" y="244290"/>
                  <a:pt x="5702061" y="432633"/>
                </a:cubicBezTo>
                <a:cubicBezTo>
                  <a:pt x="6139133" y="620976"/>
                  <a:pt x="6464061" y="893427"/>
                  <a:pt x="6788989" y="1165879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618C365-81D1-4D55-B156-2DEB0A01EE57}"/>
              </a:ext>
            </a:extLst>
          </p:cNvPr>
          <p:cNvSpPr txBox="1"/>
          <p:nvPr/>
        </p:nvSpPr>
        <p:spPr>
          <a:xfrm>
            <a:off x="4292045" y="330461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+mn-ea"/>
              </a:rPr>
              <a:t>Response</a:t>
            </a:r>
            <a:endParaRPr lang="zh-TW" altLang="en-US" sz="1000" dirty="0">
              <a:latin typeface="+mn-ea"/>
            </a:endParaRPr>
          </a:p>
        </p:txBody>
      </p:sp>
      <p:sp>
        <p:nvSpPr>
          <p:cNvPr id="21" name="流程圖: 決策 20">
            <a:extLst>
              <a:ext uri="{FF2B5EF4-FFF2-40B4-BE49-F238E27FC236}">
                <a16:creationId xmlns:a16="http://schemas.microsoft.com/office/drawing/2014/main" id="{15140EB7-707B-4488-9A37-40F4E1735E9D}"/>
              </a:ext>
            </a:extLst>
          </p:cNvPr>
          <p:cNvSpPr/>
          <p:nvPr/>
        </p:nvSpPr>
        <p:spPr>
          <a:xfrm>
            <a:off x="2688053" y="4109643"/>
            <a:ext cx="956312" cy="629749"/>
          </a:xfrm>
          <a:prstGeom prst="flowChartDecision">
            <a:avLst/>
          </a:prstGeom>
          <a:solidFill>
            <a:srgbClr val="7CBA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+mn-ea"/>
              </a:rPr>
              <a:t>判斷回傳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34D10171-C801-4E43-B5B8-D88982ABB773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flipH="1">
            <a:off x="3166209" y="3455550"/>
            <a:ext cx="2" cy="654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5AF04213-E7CE-4DF7-8F7D-AB9ED7E17267}"/>
              </a:ext>
            </a:extLst>
          </p:cNvPr>
          <p:cNvSpPr/>
          <p:nvPr/>
        </p:nvSpPr>
        <p:spPr>
          <a:xfrm>
            <a:off x="2688054" y="5494164"/>
            <a:ext cx="956312" cy="8289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開始</a:t>
            </a:r>
            <a:r>
              <a:rPr lang="en-US" altLang="zh-TW" sz="1600" dirty="0"/>
              <a:t>VLC</a:t>
            </a:r>
          </a:p>
          <a:p>
            <a:pPr algn="ctr"/>
            <a:r>
              <a:rPr lang="zh-TW" altLang="en-US" sz="1600" dirty="0"/>
              <a:t>監聽</a:t>
            </a:r>
            <a:endParaRPr lang="en-US" altLang="zh-TW" sz="1600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E70C243-795A-4631-862B-6C9DD09A934A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3166209" y="4739392"/>
            <a:ext cx="1" cy="75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FAAC1D4-CFB6-412B-8CF5-143A3D527EDE}"/>
              </a:ext>
            </a:extLst>
          </p:cNvPr>
          <p:cNvSpPr txBox="1"/>
          <p:nvPr/>
        </p:nvSpPr>
        <p:spPr>
          <a:xfrm>
            <a:off x="3255475" y="4621545"/>
            <a:ext cx="333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>
                <a:latin typeface="+mn-ea"/>
              </a:rPr>
              <a:t>ok</a:t>
            </a:r>
            <a:endParaRPr lang="zh-TW" altLang="en-US" sz="1000" dirty="0">
              <a:latin typeface="+mn-ea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70C7CC2-B155-494D-AA5C-C6005CC6EBCE}"/>
              </a:ext>
            </a:extLst>
          </p:cNvPr>
          <p:cNvSpPr/>
          <p:nvPr/>
        </p:nvSpPr>
        <p:spPr>
          <a:xfrm>
            <a:off x="677334" y="4111527"/>
            <a:ext cx="1513776" cy="6297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顯示錯誤訊息</a:t>
            </a:r>
            <a:endParaRPr lang="en-US" altLang="zh-TW" sz="1600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1891FB83-46D3-4A15-9477-CC2639885354}"/>
              </a:ext>
            </a:extLst>
          </p:cNvPr>
          <p:cNvCxnSpPr>
            <a:cxnSpLocks/>
            <a:stCxn id="21" idx="1"/>
            <a:endCxn id="38" idx="3"/>
          </p:cNvCxnSpPr>
          <p:nvPr/>
        </p:nvCxnSpPr>
        <p:spPr>
          <a:xfrm flipH="1">
            <a:off x="2191110" y="4424518"/>
            <a:ext cx="496943" cy="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FBCD966-B482-4C9D-AFC4-4C4776AC0E78}"/>
              </a:ext>
            </a:extLst>
          </p:cNvPr>
          <p:cNvSpPr txBox="1"/>
          <p:nvPr/>
        </p:nvSpPr>
        <p:spPr>
          <a:xfrm>
            <a:off x="2225227" y="4198015"/>
            <a:ext cx="561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>
                <a:latin typeface="+mn-ea"/>
              </a:rPr>
              <a:t>error</a:t>
            </a:r>
            <a:endParaRPr lang="zh-TW" altLang="en-US" sz="1000" dirty="0">
              <a:latin typeface="+mn-ea"/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A01D811D-ED79-4B81-A432-8B4426F285E3}"/>
              </a:ext>
            </a:extLst>
          </p:cNvPr>
          <p:cNvCxnSpPr>
            <a:cxnSpLocks/>
            <a:stCxn id="38" idx="1"/>
            <a:endCxn id="4" idx="1"/>
          </p:cNvCxnSpPr>
          <p:nvPr/>
        </p:nvCxnSpPr>
        <p:spPr>
          <a:xfrm rot="10800000">
            <a:off x="677334" y="3294390"/>
            <a:ext cx="12700" cy="113201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F7FAAAC1-070B-4E09-921E-977547867A99}"/>
              </a:ext>
            </a:extLst>
          </p:cNvPr>
          <p:cNvSpPr/>
          <p:nvPr/>
        </p:nvSpPr>
        <p:spPr>
          <a:xfrm>
            <a:off x="8889680" y="5494164"/>
            <a:ext cx="2022732" cy="828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chemeClr val="tx1"/>
                </a:solidFill>
              </a:rPr>
              <a:t>urIprService_Cisco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(</a:t>
            </a:r>
            <a:r>
              <a:rPr lang="zh-TW" altLang="en-US" sz="1600" dirty="0">
                <a:solidFill>
                  <a:schemeClr val="tx1"/>
                </a:solidFill>
              </a:rPr>
              <a:t>錄音主程式</a:t>
            </a:r>
            <a:r>
              <a:rPr lang="en-US" altLang="zh-TW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EF9B5831-9985-4364-B57B-105BF5A87DC4}"/>
              </a:ext>
            </a:extLst>
          </p:cNvPr>
          <p:cNvCxnSpPr>
            <a:cxnSpLocks/>
          </p:cNvCxnSpPr>
          <p:nvPr/>
        </p:nvCxnSpPr>
        <p:spPr>
          <a:xfrm>
            <a:off x="3814160" y="6107494"/>
            <a:ext cx="3995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3276B218-52EF-4616-9B92-4D60179EF184}"/>
              </a:ext>
            </a:extLst>
          </p:cNvPr>
          <p:cNvSpPr txBox="1"/>
          <p:nvPr/>
        </p:nvSpPr>
        <p:spPr>
          <a:xfrm>
            <a:off x="4178213" y="5857327"/>
            <a:ext cx="34275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000" dirty="0">
                <a:latin typeface="+mn-ea"/>
              </a:rPr>
              <a:t>每 </a:t>
            </a:r>
            <a:r>
              <a:rPr lang="en-US" altLang="zh-TW" sz="1000" dirty="0">
                <a:latin typeface="+mn-ea"/>
              </a:rPr>
              <a:t>30 </a:t>
            </a:r>
            <a:r>
              <a:rPr lang="zh-TW" altLang="en-US" sz="1000" dirty="0">
                <a:latin typeface="+mn-ea"/>
              </a:rPr>
              <a:t>秒 </a:t>
            </a:r>
            <a:r>
              <a:rPr lang="en-US" altLang="zh-TW" sz="1000" dirty="0">
                <a:latin typeface="+mn-ea"/>
              </a:rPr>
              <a:t>renew </a:t>
            </a:r>
            <a:r>
              <a:rPr lang="zh-TW" altLang="en-US" sz="1000" dirty="0">
                <a:latin typeface="+mn-ea"/>
              </a:rPr>
              <a:t>監聽 </a:t>
            </a:r>
            <a:r>
              <a:rPr lang="en-US" altLang="zh-TW" sz="1000" dirty="0">
                <a:latin typeface="+mn-ea"/>
              </a:rPr>
              <a:t>-&gt; Send UDP : </a:t>
            </a:r>
            <a:r>
              <a:rPr lang="en-US" altLang="zh-TW" sz="1000" dirty="0" err="1">
                <a:latin typeface="Consolas" panose="020B0609020204030204" pitchFamily="49" charset="0"/>
              </a:rPr>
              <a:t>StartLiveMonitor</a:t>
            </a:r>
            <a:endParaRPr lang="zh-TW" altLang="en-US" sz="1000" dirty="0">
              <a:latin typeface="+mn-ea"/>
            </a:endParaRPr>
          </a:p>
        </p:txBody>
      </p:sp>
      <p:sp>
        <p:nvSpPr>
          <p:cNvPr id="66" name="流程圖: 磁碟 65">
            <a:extLst>
              <a:ext uri="{FF2B5EF4-FFF2-40B4-BE49-F238E27FC236}">
                <a16:creationId xmlns:a16="http://schemas.microsoft.com/office/drawing/2014/main" id="{2384BA7C-FB59-4955-8756-01B066ED2B36}"/>
              </a:ext>
            </a:extLst>
          </p:cNvPr>
          <p:cNvSpPr/>
          <p:nvPr/>
        </p:nvSpPr>
        <p:spPr>
          <a:xfrm>
            <a:off x="8889679" y="4198015"/>
            <a:ext cx="2022732" cy="62974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DB</a:t>
            </a:r>
            <a:endParaRPr lang="zh-TW" altLang="en-US" dirty="0"/>
          </a:p>
        </p:txBody>
      </p:sp>
      <p:sp>
        <p:nvSpPr>
          <p:cNvPr id="67" name="箭號: 向下 66">
            <a:extLst>
              <a:ext uri="{FF2B5EF4-FFF2-40B4-BE49-F238E27FC236}">
                <a16:creationId xmlns:a16="http://schemas.microsoft.com/office/drawing/2014/main" id="{3E73225A-4339-4265-A9AC-A143DA63524C}"/>
              </a:ext>
            </a:extLst>
          </p:cNvPr>
          <p:cNvSpPr/>
          <p:nvPr/>
        </p:nvSpPr>
        <p:spPr>
          <a:xfrm>
            <a:off x="9765102" y="3812875"/>
            <a:ext cx="288237" cy="2118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箭號: 向下 67">
            <a:extLst>
              <a:ext uri="{FF2B5EF4-FFF2-40B4-BE49-F238E27FC236}">
                <a16:creationId xmlns:a16="http://schemas.microsoft.com/office/drawing/2014/main" id="{F0BC5026-86F1-4EE9-A50D-BC09FDB1469C}"/>
              </a:ext>
            </a:extLst>
          </p:cNvPr>
          <p:cNvSpPr/>
          <p:nvPr/>
        </p:nvSpPr>
        <p:spPr>
          <a:xfrm rot="10800000">
            <a:off x="9765102" y="5069033"/>
            <a:ext cx="288237" cy="2118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0C95D63-E16F-4FB6-85C9-3238DA70FF97}"/>
              </a:ext>
            </a:extLst>
          </p:cNvPr>
          <p:cNvSpPr/>
          <p:nvPr/>
        </p:nvSpPr>
        <p:spPr>
          <a:xfrm>
            <a:off x="8139602" y="5908659"/>
            <a:ext cx="956312" cy="5167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Renew </a:t>
            </a:r>
          </a:p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機制</a:t>
            </a:r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74" name="圖說文字: 直線 73">
            <a:extLst>
              <a:ext uri="{FF2B5EF4-FFF2-40B4-BE49-F238E27FC236}">
                <a16:creationId xmlns:a16="http://schemas.microsoft.com/office/drawing/2014/main" id="{624BE698-8556-4A04-B40F-EAAF7B95E505}"/>
              </a:ext>
            </a:extLst>
          </p:cNvPr>
          <p:cNvSpPr/>
          <p:nvPr/>
        </p:nvSpPr>
        <p:spPr>
          <a:xfrm>
            <a:off x="6593569" y="5222097"/>
            <a:ext cx="1357322" cy="339711"/>
          </a:xfrm>
          <a:prstGeom prst="borderCallout1">
            <a:avLst>
              <a:gd name="adj1" fmla="val 103440"/>
              <a:gd name="adj2" fmla="val 88443"/>
              <a:gd name="adj3" fmla="val 195556"/>
              <a:gd name="adj4" fmla="val 115655"/>
            </a:avLst>
          </a:prstGeom>
          <a:solidFill>
            <a:schemeClr val="accent4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30</a:t>
            </a:r>
            <a:r>
              <a:rPr lang="zh-TW" altLang="en-US" sz="1000" dirty="0">
                <a:solidFill>
                  <a:schemeClr val="tx1"/>
                </a:solidFill>
              </a:rPr>
              <a:t>秒內如果沒有</a:t>
            </a:r>
            <a:r>
              <a:rPr lang="en-US" altLang="zh-TW" sz="1000" dirty="0">
                <a:solidFill>
                  <a:schemeClr val="tx1"/>
                </a:solidFill>
              </a:rPr>
              <a:t>renew</a:t>
            </a:r>
            <a:r>
              <a:rPr lang="zh-TW" altLang="en-US" sz="1000" dirty="0">
                <a:solidFill>
                  <a:schemeClr val="tx1"/>
                </a:solidFill>
              </a:rPr>
              <a:t> ，則停止監聽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6BCC52B-09D0-49AF-ADDD-2EA3048DB1BD}"/>
              </a:ext>
            </a:extLst>
          </p:cNvPr>
          <p:cNvSpPr/>
          <p:nvPr/>
        </p:nvSpPr>
        <p:spPr>
          <a:xfrm>
            <a:off x="3434597" y="5339504"/>
            <a:ext cx="759125" cy="336430"/>
          </a:xfrm>
          <a:prstGeom prst="rect">
            <a:avLst/>
          </a:prstGeom>
          <a:solidFill>
            <a:srgbClr val="7CBA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StopMon</a:t>
            </a:r>
            <a:endParaRPr lang="zh-TW" altLang="en-US" sz="10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FD8C477C-48AB-402B-A244-435CF4601A33}"/>
              </a:ext>
            </a:extLst>
          </p:cNvPr>
          <p:cNvSpPr/>
          <p:nvPr/>
        </p:nvSpPr>
        <p:spPr>
          <a:xfrm>
            <a:off x="6400793" y="4198015"/>
            <a:ext cx="1639019" cy="629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Update </a:t>
            </a:r>
            <a:r>
              <a:rPr lang="en-US" altLang="zh-TW" sz="1000" dirty="0" err="1"/>
              <a:t>tblModuleStatus</a:t>
            </a:r>
            <a:r>
              <a:rPr lang="en-US" altLang="zh-TW" sz="1000" dirty="0"/>
              <a:t>.</a:t>
            </a:r>
          </a:p>
          <a:p>
            <a:pPr algn="ctr"/>
            <a:r>
              <a:rPr lang="en-US" altLang="zh-TW" sz="1000" dirty="0" err="1"/>
              <a:t>MonitoredByAgentID</a:t>
            </a:r>
            <a:r>
              <a:rPr lang="en-US" altLang="zh-TW" sz="1000" dirty="0"/>
              <a:t> = ‘’ </a:t>
            </a:r>
            <a:endParaRPr lang="zh-TW" altLang="en-US" sz="1000" dirty="0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9CA54718-D1F4-4236-B747-617557149FE4}"/>
              </a:ext>
            </a:extLst>
          </p:cNvPr>
          <p:cNvCxnSpPr>
            <a:cxnSpLocks/>
            <a:stCxn id="80" idx="3"/>
            <a:endCxn id="66" idx="2"/>
          </p:cNvCxnSpPr>
          <p:nvPr/>
        </p:nvCxnSpPr>
        <p:spPr>
          <a:xfrm>
            <a:off x="8039812" y="4512890"/>
            <a:ext cx="849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接點: 肘形 89">
            <a:extLst>
              <a:ext uri="{FF2B5EF4-FFF2-40B4-BE49-F238E27FC236}">
                <a16:creationId xmlns:a16="http://schemas.microsoft.com/office/drawing/2014/main" id="{A7B81535-D6FF-455B-9B03-BC23D06567EF}"/>
              </a:ext>
            </a:extLst>
          </p:cNvPr>
          <p:cNvCxnSpPr>
            <a:cxnSpLocks/>
            <a:stCxn id="74" idx="2"/>
            <a:endCxn id="80" idx="1"/>
          </p:cNvCxnSpPr>
          <p:nvPr/>
        </p:nvCxnSpPr>
        <p:spPr>
          <a:xfrm rot="10800000">
            <a:off x="6400793" y="4512891"/>
            <a:ext cx="192776" cy="879063"/>
          </a:xfrm>
          <a:prstGeom prst="bentConnector3">
            <a:avLst>
              <a:gd name="adj1" fmla="val 2499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C7145BE8-E891-49D6-8D39-A5DCF4AC149E}"/>
              </a:ext>
            </a:extLst>
          </p:cNvPr>
          <p:cNvSpPr txBox="1"/>
          <p:nvPr/>
        </p:nvSpPr>
        <p:spPr>
          <a:xfrm>
            <a:off x="4808025" y="3701626"/>
            <a:ext cx="12346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00" dirty="0" err="1">
                <a:solidFill>
                  <a:srgbClr val="FF0000"/>
                </a:solidFill>
                <a:latin typeface="+mn-ea"/>
              </a:rPr>
              <a:t>SetAgentMonitor</a:t>
            </a:r>
            <a:endParaRPr lang="en-US" altLang="zh-TW" sz="1000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zh-TW" sz="1000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TW" sz="1000" dirty="0" err="1">
                <a:solidFill>
                  <a:srgbClr val="FF0000"/>
                </a:solidFill>
                <a:latin typeface="+mn-ea"/>
              </a:rPr>
              <a:t>StopMon</a:t>
            </a:r>
            <a:r>
              <a:rPr lang="en-US" altLang="zh-TW" sz="1000" dirty="0">
                <a:solidFill>
                  <a:srgbClr val="FF0000"/>
                </a:solidFill>
                <a:latin typeface="+mn-ea"/>
              </a:rPr>
              <a:t>)</a:t>
            </a:r>
            <a:endParaRPr lang="zh-TW" altLang="en-US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2" name="手繪多邊形: 圖案 91">
            <a:extLst>
              <a:ext uri="{FF2B5EF4-FFF2-40B4-BE49-F238E27FC236}">
                <a16:creationId xmlns:a16="http://schemas.microsoft.com/office/drawing/2014/main" id="{C87EF5BD-8994-4633-8C9D-38FA079D9540}"/>
              </a:ext>
            </a:extLst>
          </p:cNvPr>
          <p:cNvSpPr/>
          <p:nvPr/>
        </p:nvSpPr>
        <p:spPr>
          <a:xfrm rot="20264903">
            <a:off x="3480263" y="3556521"/>
            <a:ext cx="5453567" cy="775344"/>
          </a:xfrm>
          <a:custGeom>
            <a:avLst/>
            <a:gdLst>
              <a:gd name="connsiteX0" fmla="*/ 0 w 6788989"/>
              <a:gd name="connsiteY0" fmla="*/ 1139999 h 1165879"/>
              <a:gd name="connsiteX1" fmla="*/ 715993 w 6788989"/>
              <a:gd name="connsiteY1" fmla="*/ 415380 h 1165879"/>
              <a:gd name="connsiteX2" fmla="*/ 2242868 w 6788989"/>
              <a:gd name="connsiteY2" fmla="*/ 61697 h 1165879"/>
              <a:gd name="connsiteX3" fmla="*/ 4166559 w 6788989"/>
              <a:gd name="connsiteY3" fmla="*/ 35818 h 1165879"/>
              <a:gd name="connsiteX4" fmla="*/ 5702061 w 6788989"/>
              <a:gd name="connsiteY4" fmla="*/ 432633 h 1165879"/>
              <a:gd name="connsiteX5" fmla="*/ 6788989 w 6788989"/>
              <a:gd name="connsiteY5" fmla="*/ 1165879 h 116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88989" h="1165879">
                <a:moveTo>
                  <a:pt x="0" y="1139999"/>
                </a:moveTo>
                <a:cubicBezTo>
                  <a:pt x="171091" y="867548"/>
                  <a:pt x="342182" y="595097"/>
                  <a:pt x="715993" y="415380"/>
                </a:cubicBezTo>
                <a:cubicBezTo>
                  <a:pt x="1089804" y="235663"/>
                  <a:pt x="1667774" y="124957"/>
                  <a:pt x="2242868" y="61697"/>
                </a:cubicBezTo>
                <a:cubicBezTo>
                  <a:pt x="2817962" y="-1563"/>
                  <a:pt x="3590027" y="-26005"/>
                  <a:pt x="4166559" y="35818"/>
                </a:cubicBezTo>
                <a:cubicBezTo>
                  <a:pt x="4743091" y="97641"/>
                  <a:pt x="5264989" y="244290"/>
                  <a:pt x="5702061" y="432633"/>
                </a:cubicBezTo>
                <a:cubicBezTo>
                  <a:pt x="6139133" y="620976"/>
                  <a:pt x="6464061" y="893427"/>
                  <a:pt x="6788989" y="116587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手繪多邊形: 圖案 95">
            <a:extLst>
              <a:ext uri="{FF2B5EF4-FFF2-40B4-BE49-F238E27FC236}">
                <a16:creationId xmlns:a16="http://schemas.microsoft.com/office/drawing/2014/main" id="{42FF02EA-61B5-4067-9ED7-E0445D63451E}"/>
              </a:ext>
            </a:extLst>
          </p:cNvPr>
          <p:cNvSpPr/>
          <p:nvPr/>
        </p:nvSpPr>
        <p:spPr>
          <a:xfrm rot="20264903">
            <a:off x="3817725" y="3794408"/>
            <a:ext cx="5048179" cy="607980"/>
          </a:xfrm>
          <a:custGeom>
            <a:avLst/>
            <a:gdLst>
              <a:gd name="connsiteX0" fmla="*/ 0 w 6788989"/>
              <a:gd name="connsiteY0" fmla="*/ 1139999 h 1165879"/>
              <a:gd name="connsiteX1" fmla="*/ 715993 w 6788989"/>
              <a:gd name="connsiteY1" fmla="*/ 415380 h 1165879"/>
              <a:gd name="connsiteX2" fmla="*/ 2242868 w 6788989"/>
              <a:gd name="connsiteY2" fmla="*/ 61697 h 1165879"/>
              <a:gd name="connsiteX3" fmla="*/ 4166559 w 6788989"/>
              <a:gd name="connsiteY3" fmla="*/ 35818 h 1165879"/>
              <a:gd name="connsiteX4" fmla="*/ 5702061 w 6788989"/>
              <a:gd name="connsiteY4" fmla="*/ 432633 h 1165879"/>
              <a:gd name="connsiteX5" fmla="*/ 6788989 w 6788989"/>
              <a:gd name="connsiteY5" fmla="*/ 1165879 h 116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88989" h="1165879">
                <a:moveTo>
                  <a:pt x="0" y="1139999"/>
                </a:moveTo>
                <a:cubicBezTo>
                  <a:pt x="171091" y="867548"/>
                  <a:pt x="342182" y="595097"/>
                  <a:pt x="715993" y="415380"/>
                </a:cubicBezTo>
                <a:cubicBezTo>
                  <a:pt x="1089804" y="235663"/>
                  <a:pt x="1667774" y="124957"/>
                  <a:pt x="2242868" y="61697"/>
                </a:cubicBezTo>
                <a:cubicBezTo>
                  <a:pt x="2817962" y="-1563"/>
                  <a:pt x="3590027" y="-26005"/>
                  <a:pt x="4166559" y="35818"/>
                </a:cubicBezTo>
                <a:cubicBezTo>
                  <a:pt x="4743091" y="97641"/>
                  <a:pt x="5264989" y="244290"/>
                  <a:pt x="5702061" y="432633"/>
                </a:cubicBezTo>
                <a:cubicBezTo>
                  <a:pt x="6139133" y="620976"/>
                  <a:pt x="6464061" y="893427"/>
                  <a:pt x="6788989" y="1165879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07A95CF6-6A4E-4614-9AEF-AB9D4E616559}"/>
              </a:ext>
            </a:extLst>
          </p:cNvPr>
          <p:cNvSpPr txBox="1"/>
          <p:nvPr/>
        </p:nvSpPr>
        <p:spPr>
          <a:xfrm>
            <a:off x="4501344" y="4516264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+mn-ea"/>
              </a:rPr>
              <a:t>Response</a:t>
            </a:r>
            <a:endParaRPr lang="zh-TW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650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6C39F7-6A6F-057C-ACA5-483F74A1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5357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UrsSipLogger</a:t>
            </a:r>
            <a:r>
              <a:rPr lang="en-US" altLang="zh-TW" dirty="0"/>
              <a:t> </a:t>
            </a:r>
            <a:r>
              <a:rPr lang="en-US" altLang="zh-TW" dirty="0" err="1"/>
              <a:t>WinForm</a:t>
            </a:r>
            <a:r>
              <a:rPr lang="en-US" altLang="zh-TW" dirty="0"/>
              <a:t> </a:t>
            </a:r>
            <a:r>
              <a:rPr lang="zh-TW" altLang="en-US" dirty="0"/>
              <a:t>監聽架構</a:t>
            </a:r>
            <a:r>
              <a:rPr lang="en-US" altLang="zh-TW" dirty="0"/>
              <a:t>(v2)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415530E-5581-4F21-3308-12372E2262CA}"/>
              </a:ext>
            </a:extLst>
          </p:cNvPr>
          <p:cNvSpPr/>
          <p:nvPr/>
        </p:nvSpPr>
        <p:spPr>
          <a:xfrm>
            <a:off x="677334" y="3035021"/>
            <a:ext cx="1513783" cy="7016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/>
              <a:t>SipLiveMon</a:t>
            </a:r>
            <a:endParaRPr lang="en-US" altLang="zh-TW" sz="1600" dirty="0"/>
          </a:p>
          <a:p>
            <a:pPr algn="ctr"/>
            <a:r>
              <a:rPr lang="en-US" altLang="zh-TW" sz="1600" dirty="0" err="1"/>
              <a:t>WinForm</a:t>
            </a:r>
            <a:endParaRPr lang="en-US" altLang="zh-TW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4572AC0-AF09-AA46-6D5A-20ED4BD80E0B}"/>
              </a:ext>
            </a:extLst>
          </p:cNvPr>
          <p:cNvSpPr/>
          <p:nvPr/>
        </p:nvSpPr>
        <p:spPr>
          <a:xfrm>
            <a:off x="4975668" y="3030728"/>
            <a:ext cx="1513783" cy="7016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/>
              <a:t>LiveMon</a:t>
            </a:r>
            <a:endParaRPr lang="en-US" altLang="zh-TW" sz="1600" dirty="0"/>
          </a:p>
          <a:p>
            <a:pPr algn="ctr"/>
            <a:r>
              <a:rPr lang="en-US" altLang="zh-TW" sz="1600" dirty="0" err="1"/>
              <a:t>GateWay</a:t>
            </a:r>
            <a:endParaRPr lang="en-US" altLang="zh-TW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AF9942-302E-8891-9527-ACC919193AAA}"/>
              </a:ext>
            </a:extLst>
          </p:cNvPr>
          <p:cNvSpPr/>
          <p:nvPr/>
        </p:nvSpPr>
        <p:spPr>
          <a:xfrm>
            <a:off x="8517110" y="3035019"/>
            <a:ext cx="1513783" cy="7016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/>
              <a:t>SipLogger</a:t>
            </a:r>
            <a:endParaRPr lang="en-US" altLang="zh-TW" sz="1600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E0DD4AF-3CB3-BCE2-508F-3B683C77A01A}"/>
              </a:ext>
            </a:extLst>
          </p:cNvPr>
          <p:cNvCxnSpPr>
            <a:cxnSpLocks/>
          </p:cNvCxnSpPr>
          <p:nvPr/>
        </p:nvCxnSpPr>
        <p:spPr>
          <a:xfrm>
            <a:off x="2191117" y="3321301"/>
            <a:ext cx="27845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29AA513-37F1-7F87-B84C-4B90E7878AF6}"/>
              </a:ext>
            </a:extLst>
          </p:cNvPr>
          <p:cNvCxnSpPr>
            <a:cxnSpLocks/>
          </p:cNvCxnSpPr>
          <p:nvPr/>
        </p:nvCxnSpPr>
        <p:spPr>
          <a:xfrm flipH="1">
            <a:off x="2191117" y="3520440"/>
            <a:ext cx="2784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522E07C-0893-6881-D03C-FBA0F6C7F558}"/>
              </a:ext>
            </a:extLst>
          </p:cNvPr>
          <p:cNvSpPr txBox="1"/>
          <p:nvPr/>
        </p:nvSpPr>
        <p:spPr>
          <a:xfrm>
            <a:off x="3235701" y="3075080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00" dirty="0">
                <a:latin typeface="+mn-ea"/>
              </a:rPr>
              <a:t>UDP</a:t>
            </a:r>
            <a:endParaRPr lang="zh-TW" altLang="en-US" sz="1000" dirty="0">
              <a:latin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34D373-0A39-C263-A985-F8F361F59AC1}"/>
              </a:ext>
            </a:extLst>
          </p:cNvPr>
          <p:cNvSpPr/>
          <p:nvPr/>
        </p:nvSpPr>
        <p:spPr>
          <a:xfrm>
            <a:off x="2628022" y="1786036"/>
            <a:ext cx="1659498" cy="1089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sz="1200" dirty="0"/>
              <a:t>Account/Passwd</a:t>
            </a:r>
          </a:p>
          <a:p>
            <a:r>
              <a:rPr lang="en-US" altLang="zh-TW" sz="1200" dirty="0"/>
              <a:t>Local IP</a:t>
            </a:r>
          </a:p>
          <a:p>
            <a:r>
              <a:rPr lang="en-US" altLang="zh-TW" sz="1200" dirty="0"/>
              <a:t>UDP</a:t>
            </a:r>
            <a:r>
              <a:rPr lang="zh-TW" altLang="en-US" sz="1200" dirty="0"/>
              <a:t> </a:t>
            </a:r>
            <a:r>
              <a:rPr lang="en-US" altLang="zh-TW" sz="1200" dirty="0"/>
              <a:t>Port(</a:t>
            </a:r>
            <a:r>
              <a:rPr lang="en-US" altLang="zh-TW" sz="1200" dirty="0" err="1"/>
              <a:t>tx</a:t>
            </a:r>
            <a:r>
              <a:rPr lang="en-US" altLang="zh-TW" sz="1200" dirty="0"/>
              <a:t>/</a:t>
            </a:r>
            <a:r>
              <a:rPr lang="en-US" altLang="zh-TW" sz="1200" dirty="0" err="1"/>
              <a:t>rx</a:t>
            </a:r>
            <a:r>
              <a:rPr lang="en-US" altLang="zh-TW" sz="1200" dirty="0"/>
              <a:t>)</a:t>
            </a:r>
          </a:p>
          <a:p>
            <a:r>
              <a:rPr lang="en-US" altLang="zh-TW" sz="1200" dirty="0"/>
              <a:t>Extension No</a:t>
            </a:r>
          </a:p>
          <a:p>
            <a:r>
              <a:rPr lang="en-US" altLang="zh-TW" sz="1200" dirty="0" err="1"/>
              <a:t>Cmd</a:t>
            </a:r>
            <a:r>
              <a:rPr lang="en-US" altLang="zh-TW" sz="1200" dirty="0"/>
              <a:t>=Start/Stop</a:t>
            </a:r>
          </a:p>
          <a:p>
            <a:endParaRPr lang="en-US" altLang="zh-TW" sz="1200" dirty="0"/>
          </a:p>
          <a:p>
            <a:pPr marL="228600" indent="-228600">
              <a:buAutoNum type="arabicPeriod"/>
            </a:pPr>
            <a:endParaRPr lang="zh-TW" altLang="en-US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A008D6E-4CF1-E59D-C6C7-7CE3C2BAC767}"/>
              </a:ext>
            </a:extLst>
          </p:cNvPr>
          <p:cNvSpPr/>
          <p:nvPr/>
        </p:nvSpPr>
        <p:spPr>
          <a:xfrm>
            <a:off x="2628022" y="3766660"/>
            <a:ext cx="1659498" cy="51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AutoNum type="arabicPeriod"/>
            </a:pPr>
            <a:r>
              <a:rPr lang="en-US" altLang="zh-TW" sz="1200" dirty="0" err="1"/>
              <a:t>StatusCode</a:t>
            </a:r>
            <a:endParaRPr lang="en-US" altLang="zh-TW" sz="1200" dirty="0"/>
          </a:p>
          <a:p>
            <a:pPr marL="228600" indent="-228600">
              <a:buAutoNum type="arabicPeriod"/>
            </a:pPr>
            <a:r>
              <a:rPr lang="en-US" altLang="zh-TW" sz="1200" dirty="0" err="1"/>
              <a:t>ResponseText</a:t>
            </a:r>
            <a:endParaRPr lang="zh-TW" altLang="en-US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1AB3612-E60D-36F4-8C13-8FA4FD08433F}"/>
              </a:ext>
            </a:extLst>
          </p:cNvPr>
          <p:cNvSpPr/>
          <p:nvPr/>
        </p:nvSpPr>
        <p:spPr>
          <a:xfrm>
            <a:off x="6681862" y="2407920"/>
            <a:ext cx="1659498" cy="46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sz="1200" dirty="0"/>
              <a:t>Extension No</a:t>
            </a:r>
          </a:p>
          <a:p>
            <a:r>
              <a:rPr lang="en-US" altLang="zh-TW" sz="1200" dirty="0" err="1"/>
              <a:t>Cmd</a:t>
            </a:r>
            <a:r>
              <a:rPr lang="en-US" altLang="zh-TW" sz="1200" dirty="0"/>
              <a:t>=Start/Stop</a:t>
            </a:r>
          </a:p>
          <a:p>
            <a:endParaRPr lang="en-US" altLang="zh-TW" sz="1200" dirty="0"/>
          </a:p>
          <a:p>
            <a:pPr marL="228600" indent="-228600">
              <a:buAutoNum type="arabicPeriod"/>
            </a:pPr>
            <a:endParaRPr lang="zh-TW" altLang="en-US" sz="1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7C73D42-53AD-CD3F-708A-F20C1D456D98}"/>
              </a:ext>
            </a:extLst>
          </p:cNvPr>
          <p:cNvSpPr/>
          <p:nvPr/>
        </p:nvSpPr>
        <p:spPr>
          <a:xfrm>
            <a:off x="6681862" y="3822711"/>
            <a:ext cx="1659498" cy="51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AutoNum type="arabicPeriod"/>
            </a:pPr>
            <a:r>
              <a:rPr lang="en-US" altLang="zh-TW" sz="1200" dirty="0" err="1"/>
              <a:t>StatusCode</a:t>
            </a:r>
            <a:endParaRPr lang="en-US" altLang="zh-TW" sz="1200" dirty="0"/>
          </a:p>
          <a:p>
            <a:pPr marL="228600" indent="-228600">
              <a:buAutoNum type="arabicPeriod"/>
            </a:pPr>
            <a:r>
              <a:rPr lang="en-US" altLang="zh-TW" sz="1200" dirty="0" err="1"/>
              <a:t>ResponseText</a:t>
            </a:r>
            <a:endParaRPr lang="zh-TW" altLang="en-US" sz="1200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FBFE5F3-1D24-BF4F-5619-8E170B45A80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489451" y="3381536"/>
            <a:ext cx="2027659" cy="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AF75438D-AD91-09C0-BD05-3956CF4EA8FB}"/>
              </a:ext>
            </a:extLst>
          </p:cNvPr>
          <p:cNvCxnSpPr>
            <a:cxnSpLocks/>
          </p:cNvCxnSpPr>
          <p:nvPr/>
        </p:nvCxnSpPr>
        <p:spPr>
          <a:xfrm flipH="1">
            <a:off x="6489451" y="3598757"/>
            <a:ext cx="2027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01DB296-BD69-D3D3-4C25-31D080182EC9}"/>
              </a:ext>
            </a:extLst>
          </p:cNvPr>
          <p:cNvSpPr txBox="1"/>
          <p:nvPr/>
        </p:nvSpPr>
        <p:spPr>
          <a:xfrm>
            <a:off x="7193554" y="3182779"/>
            <a:ext cx="45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>
                <a:latin typeface="+mn-ea"/>
              </a:rPr>
              <a:t>UDP</a:t>
            </a:r>
            <a:endParaRPr lang="zh-TW" altLang="en-US" sz="1000" dirty="0">
              <a:latin typeface="+mn-ea"/>
            </a:endParaRPr>
          </a:p>
        </p:txBody>
      </p:sp>
      <p:sp>
        <p:nvSpPr>
          <p:cNvPr id="24" name="手繪多邊形: 圖案 23">
            <a:extLst>
              <a:ext uri="{FF2B5EF4-FFF2-40B4-BE49-F238E27FC236}">
                <a16:creationId xmlns:a16="http://schemas.microsoft.com/office/drawing/2014/main" id="{BE1ABA31-5205-C10B-C18F-A26DDD6D3D4B}"/>
              </a:ext>
            </a:extLst>
          </p:cNvPr>
          <p:cNvSpPr/>
          <p:nvPr/>
        </p:nvSpPr>
        <p:spPr>
          <a:xfrm flipV="1">
            <a:off x="1362335" y="3855111"/>
            <a:ext cx="4190871" cy="850767"/>
          </a:xfrm>
          <a:custGeom>
            <a:avLst/>
            <a:gdLst>
              <a:gd name="connsiteX0" fmla="*/ 0 w 6788989"/>
              <a:gd name="connsiteY0" fmla="*/ 1139999 h 1165879"/>
              <a:gd name="connsiteX1" fmla="*/ 715993 w 6788989"/>
              <a:gd name="connsiteY1" fmla="*/ 415380 h 1165879"/>
              <a:gd name="connsiteX2" fmla="*/ 2242868 w 6788989"/>
              <a:gd name="connsiteY2" fmla="*/ 61697 h 1165879"/>
              <a:gd name="connsiteX3" fmla="*/ 4166559 w 6788989"/>
              <a:gd name="connsiteY3" fmla="*/ 35818 h 1165879"/>
              <a:gd name="connsiteX4" fmla="*/ 5702061 w 6788989"/>
              <a:gd name="connsiteY4" fmla="*/ 432633 h 1165879"/>
              <a:gd name="connsiteX5" fmla="*/ 6788989 w 6788989"/>
              <a:gd name="connsiteY5" fmla="*/ 1165879 h 116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88989" h="1165879">
                <a:moveTo>
                  <a:pt x="0" y="1139999"/>
                </a:moveTo>
                <a:cubicBezTo>
                  <a:pt x="171091" y="867548"/>
                  <a:pt x="342182" y="595097"/>
                  <a:pt x="715993" y="415380"/>
                </a:cubicBezTo>
                <a:cubicBezTo>
                  <a:pt x="1089804" y="235663"/>
                  <a:pt x="1667774" y="124957"/>
                  <a:pt x="2242868" y="61697"/>
                </a:cubicBezTo>
                <a:cubicBezTo>
                  <a:pt x="2817962" y="-1563"/>
                  <a:pt x="3590027" y="-26005"/>
                  <a:pt x="4166559" y="35818"/>
                </a:cubicBezTo>
                <a:cubicBezTo>
                  <a:pt x="4743091" y="97641"/>
                  <a:pt x="5264989" y="244290"/>
                  <a:pt x="5702061" y="432633"/>
                </a:cubicBezTo>
                <a:cubicBezTo>
                  <a:pt x="6139133" y="620976"/>
                  <a:pt x="6464061" y="893427"/>
                  <a:pt x="6788989" y="1165879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23D40F0-6EBC-D8C3-B843-EE333FADF87D}"/>
              </a:ext>
            </a:extLst>
          </p:cNvPr>
          <p:cNvSpPr txBox="1"/>
          <p:nvPr/>
        </p:nvSpPr>
        <p:spPr>
          <a:xfrm>
            <a:off x="3357208" y="4746065"/>
            <a:ext cx="45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>
                <a:latin typeface="+mn-ea"/>
              </a:rPr>
              <a:t>RTP</a:t>
            </a:r>
            <a:endParaRPr lang="zh-TW" altLang="en-US" sz="1000" dirty="0">
              <a:latin typeface="+mn-ea"/>
            </a:endParaRPr>
          </a:p>
        </p:txBody>
      </p: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B78254C8-91D0-A067-C8EA-46AEF2AEB61D}"/>
              </a:ext>
            </a:extLst>
          </p:cNvPr>
          <p:cNvSpPr/>
          <p:nvPr/>
        </p:nvSpPr>
        <p:spPr>
          <a:xfrm flipV="1">
            <a:off x="5700655" y="3850945"/>
            <a:ext cx="3863323" cy="850767"/>
          </a:xfrm>
          <a:custGeom>
            <a:avLst/>
            <a:gdLst>
              <a:gd name="connsiteX0" fmla="*/ 0 w 6788989"/>
              <a:gd name="connsiteY0" fmla="*/ 1139999 h 1165879"/>
              <a:gd name="connsiteX1" fmla="*/ 715993 w 6788989"/>
              <a:gd name="connsiteY1" fmla="*/ 415380 h 1165879"/>
              <a:gd name="connsiteX2" fmla="*/ 2242868 w 6788989"/>
              <a:gd name="connsiteY2" fmla="*/ 61697 h 1165879"/>
              <a:gd name="connsiteX3" fmla="*/ 4166559 w 6788989"/>
              <a:gd name="connsiteY3" fmla="*/ 35818 h 1165879"/>
              <a:gd name="connsiteX4" fmla="*/ 5702061 w 6788989"/>
              <a:gd name="connsiteY4" fmla="*/ 432633 h 1165879"/>
              <a:gd name="connsiteX5" fmla="*/ 6788989 w 6788989"/>
              <a:gd name="connsiteY5" fmla="*/ 1165879 h 116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88989" h="1165879">
                <a:moveTo>
                  <a:pt x="0" y="1139999"/>
                </a:moveTo>
                <a:cubicBezTo>
                  <a:pt x="171091" y="867548"/>
                  <a:pt x="342182" y="595097"/>
                  <a:pt x="715993" y="415380"/>
                </a:cubicBezTo>
                <a:cubicBezTo>
                  <a:pt x="1089804" y="235663"/>
                  <a:pt x="1667774" y="124957"/>
                  <a:pt x="2242868" y="61697"/>
                </a:cubicBezTo>
                <a:cubicBezTo>
                  <a:pt x="2817962" y="-1563"/>
                  <a:pt x="3590027" y="-26005"/>
                  <a:pt x="4166559" y="35818"/>
                </a:cubicBezTo>
                <a:cubicBezTo>
                  <a:pt x="4743091" y="97641"/>
                  <a:pt x="5264989" y="244290"/>
                  <a:pt x="5702061" y="432633"/>
                </a:cubicBezTo>
                <a:cubicBezTo>
                  <a:pt x="6139133" y="620976"/>
                  <a:pt x="6464061" y="893427"/>
                  <a:pt x="6788989" y="1165879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6C0DEF8-3EF7-0DBD-33D5-BF4F929CAAB2}"/>
              </a:ext>
            </a:extLst>
          </p:cNvPr>
          <p:cNvSpPr txBox="1"/>
          <p:nvPr/>
        </p:nvSpPr>
        <p:spPr>
          <a:xfrm>
            <a:off x="7503280" y="4746065"/>
            <a:ext cx="417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>
                <a:latin typeface="+mn-ea"/>
              </a:rPr>
              <a:t>RTP</a:t>
            </a:r>
            <a:endParaRPr lang="zh-TW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362227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6752</TotalTime>
  <Words>242</Words>
  <Application>Microsoft Office PowerPoint</Application>
  <PresentationFormat>寬螢幕</PresentationFormat>
  <Paragraphs>81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Arial</vt:lpstr>
      <vt:lpstr>Consolas</vt:lpstr>
      <vt:lpstr>Trebuchet MS</vt:lpstr>
      <vt:lpstr>Wingdings 3</vt:lpstr>
      <vt:lpstr>多面向</vt:lpstr>
      <vt:lpstr>URS WinForm 監聽架構</vt:lpstr>
      <vt:lpstr>RTP封包架構：有 RtpGateway 的架構(舊)</vt:lpstr>
      <vt:lpstr>RTP封包架構：無 RtpGateway (舊) </vt:lpstr>
      <vt:lpstr>監聽的命令機制(舊)</vt:lpstr>
      <vt:lpstr>UrsSipLogger WinForm 監聽架構(v2)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URS Winform 監聽架構</dc:title>
  <dc:creator>michael_mo</dc:creator>
  <cp:lastModifiedBy>michael_mo</cp:lastModifiedBy>
  <cp:revision>14</cp:revision>
  <dcterms:created xsi:type="dcterms:W3CDTF">2021-12-23T13:46:21Z</dcterms:created>
  <dcterms:modified xsi:type="dcterms:W3CDTF">2022-11-04T10:11:38Z</dcterms:modified>
</cp:coreProperties>
</file>