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9" r:id="rId11"/>
    <p:sldId id="273" r:id="rId12"/>
    <p:sldId id="274" r:id="rId13"/>
    <p:sldId id="275" r:id="rId14"/>
    <p:sldId id="278" r:id="rId15"/>
    <p:sldId id="279" r:id="rId16"/>
    <p:sldId id="271" r:id="rId17"/>
    <p:sldId id="272" r:id="rId18"/>
    <p:sldId id="280" r:id="rId19"/>
    <p:sldId id="288" r:id="rId20"/>
    <p:sldId id="289" r:id="rId21"/>
    <p:sldId id="281" r:id="rId22"/>
    <p:sldId id="282" r:id="rId23"/>
    <p:sldId id="283" r:id="rId24"/>
    <p:sldId id="286" r:id="rId25"/>
    <p:sldId id="290" r:id="rId26"/>
    <p:sldId id="287" r:id="rId27"/>
    <p:sldId id="285"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Comic Sans MS" panose="030F0702030302020204" pitchFamily="66" charset="0"/>
      <p:regular r:id="rId34"/>
      <p:bold r:id="rId35"/>
      <p:italic r:id="rId36"/>
      <p:boldItalic r:id="rId37"/>
    </p:embeddedFont>
    <p:embeddedFont>
      <p:font typeface="Work Sans"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g6yJHtYWEl5NsHkUwZ5cr4SkpU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114" d="100"/>
          <a:sy n="114" d="100"/>
        </p:scale>
        <p:origin x="451"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3" name="Google Shape;7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182" name="Google Shape;18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06" name="Google Shape;206;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12" name="Google Shape;212;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18" name="Google Shape;21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36" name="Google Shape;236;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42" name="Google Shape;24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194" name="Google Shape;19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00" name="Google Shape;200;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48" name="Google Shape;24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48" name="Google Shape;24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19</a:t>
            </a:fld>
            <a:endParaRPr/>
          </a:p>
        </p:txBody>
      </p:sp>
    </p:spTree>
    <p:extLst>
      <p:ext uri="{BB962C8B-B14F-4D97-AF65-F5344CB8AC3E}">
        <p14:creationId xmlns:p14="http://schemas.microsoft.com/office/powerpoint/2010/main" val="221112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marL="171450" lvl="0" indent="-171450" algn="l" rtl="0">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48" name="Google Shape;24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20</a:t>
            </a:fld>
            <a:endParaRPr/>
          </a:p>
        </p:txBody>
      </p:sp>
    </p:spTree>
    <p:extLst>
      <p:ext uri="{BB962C8B-B14F-4D97-AF65-F5344CB8AC3E}">
        <p14:creationId xmlns:p14="http://schemas.microsoft.com/office/powerpoint/2010/main" val="2941444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56" name="Google Shape;256;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63" name="Google Shape;263;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70" name="Google Shape;270;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270" name="Google Shape;270;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24</a:t>
            </a:fld>
            <a:endParaRPr/>
          </a:p>
        </p:txBody>
      </p:sp>
    </p:spTree>
    <p:extLst>
      <p:ext uri="{BB962C8B-B14F-4D97-AF65-F5344CB8AC3E}">
        <p14:creationId xmlns:p14="http://schemas.microsoft.com/office/powerpoint/2010/main" val="1872541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288" name="Google Shape;288;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112" name="Google Shape;11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120" name="Google Shape;12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128" name="Google Shape;12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136" name="Google Shape;13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144" name="Google Shape;14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0" lvl="0" indent="0" algn="l" rtl="0">
              <a:lnSpc>
                <a:spcPct val="100000"/>
              </a:lnSpc>
              <a:spcBef>
                <a:spcPts val="0"/>
              </a:spcBef>
              <a:spcAft>
                <a:spcPts val="0"/>
              </a:spcAft>
              <a:buSzPts val="1400"/>
              <a:buNone/>
            </a:pPr>
            <a:endParaRPr/>
          </a:p>
        </p:txBody>
      </p:sp>
      <p:sp>
        <p:nvSpPr>
          <p:cNvPr id="151" name="Google Shape;15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pic>
        <p:nvPicPr>
          <p:cNvPr id="16" name="Google Shape;16;p32" descr="Plantilla-presentaciones_naranja_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41"/>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7" name="Google Shape;47;p41"/>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8" name="Google Shape;48;p4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4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4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5" name="Google Shape;55;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1" name="Google Shape;61;p4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44"/>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4"/>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7"/>
        <p:cNvGrpSpPr/>
        <p:nvPr/>
      </p:nvGrpSpPr>
      <p:grpSpPr>
        <a:xfrm>
          <a:off x="0" y="0"/>
          <a:ext cx="0" cy="0"/>
          <a:chOff x="0" y="0"/>
          <a:chExt cx="0" cy="0"/>
        </a:xfrm>
      </p:grpSpPr>
      <p:pic>
        <p:nvPicPr>
          <p:cNvPr id="18" name="Google Shape;18;p33" descr="Plantilla presentaciones_naranja_Mesa de trabajo 1 copi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9"/>
        <p:cNvGrpSpPr/>
        <p:nvPr/>
      </p:nvGrpSpPr>
      <p:grpSpPr>
        <a:xfrm>
          <a:off x="0" y="0"/>
          <a:ext cx="0" cy="0"/>
          <a:chOff x="0" y="0"/>
          <a:chExt cx="0" cy="0"/>
        </a:xfrm>
      </p:grpSpPr>
      <p:pic>
        <p:nvPicPr>
          <p:cNvPr id="20" name="Google Shape;20;p34" descr="Plantilla presentaciones_naranja_Mesa de trabajo 1 copia 2.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iseño personalizado">
  <p:cSld name="1_Diseño personalizado">
    <p:spTree>
      <p:nvGrpSpPr>
        <p:cNvPr id="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2"/>
        <p:cNvGrpSpPr/>
        <p:nvPr/>
      </p:nvGrpSpPr>
      <p:grpSpPr>
        <a:xfrm>
          <a:off x="0" y="0"/>
          <a:ext cx="0" cy="0"/>
          <a:chOff x="0" y="0"/>
          <a:chExt cx="0" cy="0"/>
        </a:xfrm>
      </p:grpSpPr>
      <p:pic>
        <p:nvPicPr>
          <p:cNvPr id="23" name="Google Shape;23;p36" descr="Plantilla-presentaciones_naranja_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4"/>
        <p:cNvGrpSpPr/>
        <p:nvPr/>
      </p:nvGrpSpPr>
      <p:grpSpPr>
        <a:xfrm>
          <a:off x="0" y="0"/>
          <a:ext cx="0" cy="0"/>
          <a:chOff x="0" y="0"/>
          <a:chExt cx="0" cy="0"/>
        </a:xfrm>
      </p:grpSpPr>
      <p:pic>
        <p:nvPicPr>
          <p:cNvPr id="25" name="Google Shape;25;p37" descr="plantillappt_05.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6"/>
        <p:cNvGrpSpPr/>
        <p:nvPr/>
      </p:nvGrpSpPr>
      <p:grpSpPr>
        <a:xfrm>
          <a:off x="0" y="0"/>
          <a:ext cx="0" cy="0"/>
          <a:chOff x="0" y="0"/>
          <a:chExt cx="0" cy="0"/>
        </a:xfrm>
      </p:grpSpPr>
      <p:sp>
        <p:nvSpPr>
          <p:cNvPr id="27" name="Google Shape;27;p3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9" name="Google Shape;29;p3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0" name="Google Shape;30;p38"/>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1" name="Google Shape;31;p38"/>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2" name="Google Shape;32;p3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5"/>
        <p:cNvGrpSpPr/>
        <p:nvPr/>
      </p:nvGrpSpPr>
      <p:grpSpPr>
        <a:xfrm>
          <a:off x="0" y="0"/>
          <a:ext cx="0" cy="0"/>
          <a:chOff x="0" y="0"/>
          <a:chExt cx="0" cy="0"/>
        </a:xfrm>
      </p:grpSpPr>
      <p:sp>
        <p:nvSpPr>
          <p:cNvPr id="36" name="Google Shape;36;p3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0"/>
        <p:cNvGrpSpPr/>
        <p:nvPr/>
      </p:nvGrpSpPr>
      <p:grpSpPr>
        <a:xfrm>
          <a:off x="0" y="0"/>
          <a:ext cx="0" cy="0"/>
          <a:chOff x="0" y="0"/>
          <a:chExt cx="0" cy="0"/>
        </a:xfrm>
      </p:grpSpPr>
      <p:sp>
        <p:nvSpPr>
          <p:cNvPr id="41" name="Google Shape;41;p4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
          <p:cNvPicPr preferRelativeResize="0"/>
          <p:nvPr/>
        </p:nvPicPr>
        <p:blipFill rotWithShape="1">
          <a:blip r:embed="rId3">
            <a:alphaModFix/>
          </a:blip>
          <a:srcRect/>
          <a:stretch/>
        </p:blipFill>
        <p:spPr>
          <a:xfrm>
            <a:off x="2331735" y="1478640"/>
            <a:ext cx="2763967" cy="2763967"/>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4" descr="Gráfico de respuestas de formularios. Título de la pregunta: ¿Maneja algún Formato en especial para diligenciar los datos de los pacientes?. Número de respuestas: 12 respuestas."/>
          <p:cNvPicPr preferRelativeResize="0"/>
          <p:nvPr/>
        </p:nvPicPr>
        <p:blipFill rotWithShape="1">
          <a:blip r:embed="rId3">
            <a:alphaModFix/>
          </a:blip>
          <a:srcRect r="8594" b="3354"/>
          <a:stretch/>
        </p:blipFill>
        <p:spPr>
          <a:xfrm>
            <a:off x="695345" y="372158"/>
            <a:ext cx="3662916" cy="2069324"/>
          </a:xfrm>
          <a:prstGeom prst="rect">
            <a:avLst/>
          </a:prstGeom>
          <a:noFill/>
          <a:ln>
            <a:noFill/>
          </a:ln>
        </p:spPr>
      </p:pic>
      <p:pic>
        <p:nvPicPr>
          <p:cNvPr id="4" name="Google Shape;226;p21" descr="Gráfico de respuestas de formularios. Título de la pregunta: ¿Su empresa cuenta con algún sistema de inventarios para los productos que ofrece?. Número de respuestas: 12 respuestas.">
            <a:extLst>
              <a:ext uri="{FF2B5EF4-FFF2-40B4-BE49-F238E27FC236}">
                <a16:creationId xmlns:a16="http://schemas.microsoft.com/office/drawing/2014/main" id="{74AD99EB-824D-4FF3-901D-1B7CF637D33F}"/>
              </a:ext>
            </a:extLst>
          </p:cNvPr>
          <p:cNvPicPr preferRelativeResize="0"/>
          <p:nvPr/>
        </p:nvPicPr>
        <p:blipFill rotWithShape="1">
          <a:blip r:embed="rId4">
            <a:alphaModFix/>
          </a:blip>
          <a:srcRect/>
          <a:stretch/>
        </p:blipFill>
        <p:spPr>
          <a:xfrm>
            <a:off x="4872127" y="401606"/>
            <a:ext cx="3378738" cy="1958822"/>
          </a:xfrm>
          <a:prstGeom prst="rect">
            <a:avLst/>
          </a:prstGeom>
          <a:noFill/>
          <a:ln>
            <a:noFill/>
          </a:ln>
        </p:spPr>
      </p:pic>
      <p:pic>
        <p:nvPicPr>
          <p:cNvPr id="5" name="Google Shape;232;p22" descr="Gráfico de respuestas de formularios. Título de la pregunta: ¿Maneja algún sistema de estadísticas de ventas?. Número de respuestas: 12 respuestas.">
            <a:extLst>
              <a:ext uri="{FF2B5EF4-FFF2-40B4-BE49-F238E27FC236}">
                <a16:creationId xmlns:a16="http://schemas.microsoft.com/office/drawing/2014/main" id="{F0461156-CE5F-4237-9935-AD79DC604104}"/>
              </a:ext>
            </a:extLst>
          </p:cNvPr>
          <p:cNvPicPr preferRelativeResize="0"/>
          <p:nvPr/>
        </p:nvPicPr>
        <p:blipFill rotWithShape="1">
          <a:blip r:embed="rId5">
            <a:alphaModFix/>
          </a:blip>
          <a:srcRect r="30252" b="3118"/>
          <a:stretch/>
        </p:blipFill>
        <p:spPr>
          <a:xfrm>
            <a:off x="614764" y="2571750"/>
            <a:ext cx="3358421" cy="2163686"/>
          </a:xfrm>
          <a:prstGeom prst="rect">
            <a:avLst/>
          </a:prstGeom>
          <a:noFill/>
          <a:ln>
            <a:noFill/>
          </a:ln>
        </p:spPr>
      </p:pic>
      <p:pic>
        <p:nvPicPr>
          <p:cNvPr id="6" name="Google Shape;190;p15" descr="Gráfico de respuestas de formularios. Título de la pregunta: ¿Cuántas personas manejan el agendamiento de citas dentro de su empresa?. Número de respuestas: 12 respuestas.">
            <a:extLst>
              <a:ext uri="{FF2B5EF4-FFF2-40B4-BE49-F238E27FC236}">
                <a16:creationId xmlns:a16="http://schemas.microsoft.com/office/drawing/2014/main" id="{C71BEFBB-9941-4989-8069-F16B9654EB39}"/>
              </a:ext>
            </a:extLst>
          </p:cNvPr>
          <p:cNvPicPr preferRelativeResize="0"/>
          <p:nvPr/>
        </p:nvPicPr>
        <p:blipFill rotWithShape="1">
          <a:blip r:embed="rId6">
            <a:alphaModFix/>
          </a:blip>
          <a:srcRect/>
          <a:stretch/>
        </p:blipFill>
        <p:spPr>
          <a:xfrm>
            <a:off x="4758906" y="2485435"/>
            <a:ext cx="3876655" cy="23363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Imagen 1">
            <a:extLst>
              <a:ext uri="{FF2B5EF4-FFF2-40B4-BE49-F238E27FC236}">
                <a16:creationId xmlns:a16="http://schemas.microsoft.com/office/drawing/2014/main" id="{3DA1AEF6-D010-4312-9029-3D3D67C2C76C}"/>
              </a:ext>
            </a:extLst>
          </p:cNvPr>
          <p:cNvPicPr>
            <a:picLocks noChangeAspect="1"/>
          </p:cNvPicPr>
          <p:nvPr/>
        </p:nvPicPr>
        <p:blipFill>
          <a:blip r:embed="rId3"/>
          <a:stretch>
            <a:fillRect/>
          </a:stretch>
        </p:blipFill>
        <p:spPr>
          <a:xfrm>
            <a:off x="1166812" y="833437"/>
            <a:ext cx="6810375" cy="3476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9"/>
          <p:cNvPicPr preferRelativeResize="0"/>
          <p:nvPr/>
        </p:nvPicPr>
        <p:blipFill rotWithShape="1">
          <a:blip r:embed="rId3">
            <a:alphaModFix/>
          </a:blip>
          <a:srcRect/>
          <a:stretch/>
        </p:blipFill>
        <p:spPr>
          <a:xfrm>
            <a:off x="1628775" y="714375"/>
            <a:ext cx="5886450" cy="371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0" descr="Gráfico de respuestas de formularios. Título de la pregunta: ¿Realiza algún proceso de facturación o cotización?. Número de respuestas: 12 respuestas."/>
          <p:cNvPicPr preferRelativeResize="0"/>
          <p:nvPr/>
        </p:nvPicPr>
        <p:blipFill rotWithShape="1">
          <a:blip r:embed="rId3">
            <a:alphaModFix/>
          </a:blip>
          <a:srcRect r="24645"/>
          <a:stretch/>
        </p:blipFill>
        <p:spPr>
          <a:xfrm>
            <a:off x="999824" y="944139"/>
            <a:ext cx="5624260" cy="3468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3" descr="Gráfico de respuestas de formularios. Título de la pregunta: ¿Ofrece servicios adicionales a la venta de lentes y fórmula médica?. Número de respuestas: 12 respuestas."/>
          <p:cNvPicPr preferRelativeResize="0"/>
          <p:nvPr/>
        </p:nvPicPr>
        <p:blipFill rotWithShape="1">
          <a:blip r:embed="rId3">
            <a:alphaModFix/>
          </a:blip>
          <a:srcRect r="6978"/>
          <a:stretch/>
        </p:blipFill>
        <p:spPr>
          <a:xfrm>
            <a:off x="1149050" y="991012"/>
            <a:ext cx="6368169" cy="316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4"/>
          <p:cNvPicPr preferRelativeResize="0"/>
          <p:nvPr/>
        </p:nvPicPr>
        <p:blipFill rotWithShape="1">
          <a:blip r:embed="rId3">
            <a:alphaModFix/>
          </a:blip>
          <a:srcRect/>
          <a:stretch/>
        </p:blipFill>
        <p:spPr>
          <a:xfrm>
            <a:off x="1628775" y="904875"/>
            <a:ext cx="5886450" cy="333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6"/>
          <p:cNvPicPr preferRelativeResize="0"/>
          <p:nvPr/>
        </p:nvPicPr>
        <p:blipFill rotWithShape="1">
          <a:blip r:embed="rId3">
            <a:alphaModFix/>
          </a:blip>
          <a:srcRect/>
          <a:stretch/>
        </p:blipFill>
        <p:spPr>
          <a:xfrm>
            <a:off x="1205345" y="416394"/>
            <a:ext cx="6899563" cy="42008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17"/>
          <p:cNvPicPr preferRelativeResize="0"/>
          <p:nvPr/>
        </p:nvPicPr>
        <p:blipFill rotWithShape="1">
          <a:blip r:embed="rId3">
            <a:alphaModFix/>
          </a:blip>
          <a:srcRect/>
          <a:stretch/>
        </p:blipFill>
        <p:spPr>
          <a:xfrm>
            <a:off x="1276642" y="1934657"/>
            <a:ext cx="6929145" cy="12741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p:nvPr/>
        </p:nvSpPr>
        <p:spPr>
          <a:xfrm>
            <a:off x="2782921" y="532426"/>
            <a:ext cx="34914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dirty="0">
                <a:solidFill>
                  <a:srgbClr val="274FB2"/>
                </a:solidFill>
                <a:latin typeface="Calibri"/>
                <a:ea typeface="Calibri"/>
                <a:cs typeface="Calibri"/>
                <a:sym typeface="Calibri"/>
              </a:rPr>
              <a:t>Requisitos Funcionales</a:t>
            </a:r>
            <a:endParaRPr sz="1400" b="0" i="0" u="none" strike="noStrike" cap="none" dirty="0">
              <a:solidFill>
                <a:srgbClr val="000000"/>
              </a:solidFill>
              <a:latin typeface="Arial"/>
              <a:ea typeface="Arial"/>
              <a:cs typeface="Arial"/>
              <a:sym typeface="Arial"/>
            </a:endParaRPr>
          </a:p>
        </p:txBody>
      </p:sp>
      <p:graphicFrame>
        <p:nvGraphicFramePr>
          <p:cNvPr id="6" name="Tabla 5">
            <a:extLst>
              <a:ext uri="{FF2B5EF4-FFF2-40B4-BE49-F238E27FC236}">
                <a16:creationId xmlns:a16="http://schemas.microsoft.com/office/drawing/2014/main" id="{43626DAD-A15E-41D9-96E6-47668D3B4A93}"/>
              </a:ext>
            </a:extLst>
          </p:cNvPr>
          <p:cNvGraphicFramePr>
            <a:graphicFrameLocks noGrp="1"/>
          </p:cNvGraphicFramePr>
          <p:nvPr>
            <p:extLst>
              <p:ext uri="{D42A27DB-BD31-4B8C-83A1-F6EECF244321}">
                <p14:modId xmlns:p14="http://schemas.microsoft.com/office/powerpoint/2010/main" val="2565588509"/>
              </p:ext>
            </p:extLst>
          </p:nvPr>
        </p:nvGraphicFramePr>
        <p:xfrm>
          <a:off x="1860550" y="1333294"/>
          <a:ext cx="5422900" cy="1097280"/>
        </p:xfrm>
        <a:graphic>
          <a:graphicData uri="http://schemas.openxmlformats.org/drawingml/2006/table">
            <a:tbl>
              <a:tblPr/>
              <a:tblGrid>
                <a:gridCol w="2336800">
                  <a:extLst>
                    <a:ext uri="{9D8B030D-6E8A-4147-A177-3AD203B41FA5}">
                      <a16:colId xmlns:a16="http://schemas.microsoft.com/office/drawing/2014/main" val="2383080695"/>
                    </a:ext>
                  </a:extLst>
                </a:gridCol>
                <a:gridCol w="3086100">
                  <a:extLst>
                    <a:ext uri="{9D8B030D-6E8A-4147-A177-3AD203B41FA5}">
                      <a16:colId xmlns:a16="http://schemas.microsoft.com/office/drawing/2014/main" val="2305593512"/>
                    </a:ext>
                  </a:extLst>
                </a:gridCol>
              </a:tblGrid>
              <a:tr h="182880">
                <a:tc>
                  <a:txBody>
                    <a:bodyPr/>
                    <a:lstStyle/>
                    <a:p>
                      <a:pPr algn="ctr" fontAlgn="ctr"/>
                      <a:r>
                        <a:rPr lang="es-CO" sz="1100" b="0" i="0" u="none" strike="noStrike">
                          <a:solidFill>
                            <a:srgbClr val="000000"/>
                          </a:solidFill>
                          <a:effectLst/>
                          <a:latin typeface="Calibri" panose="020F0502020204030204" pitchFamily="34" charset="0"/>
                        </a:rPr>
                        <a:t>Identificacion del requerimiento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100" b="0" i="0" u="none" strike="noStrike">
                          <a:solidFill>
                            <a:srgbClr val="000000"/>
                          </a:solidFill>
                          <a:effectLst/>
                          <a:latin typeface="Calibri" panose="020F0502020204030204" pitchFamily="34" charset="0"/>
                        </a:rPr>
                        <a:t>RNF1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208708"/>
                  </a:ext>
                </a:extLst>
              </a:tr>
              <a:tr h="182880">
                <a:tc>
                  <a:txBody>
                    <a:bodyPr/>
                    <a:lstStyle/>
                    <a:p>
                      <a:pPr algn="l" fontAlgn="ctr"/>
                      <a:r>
                        <a:rPr lang="es-CO" sz="1100" b="0" i="0" u="none" strike="noStrike">
                          <a:solidFill>
                            <a:srgbClr val="000000"/>
                          </a:solidFill>
                          <a:effectLst/>
                          <a:latin typeface="Calibri" panose="020F0502020204030204" pitchFamily="34" charset="0"/>
                        </a:rPr>
                        <a:t>Nombre del Requerimiento: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s-ES" sz="1100" b="0" i="0" u="none" strike="noStrike">
                          <a:solidFill>
                            <a:srgbClr val="000000"/>
                          </a:solidFill>
                          <a:effectLst/>
                          <a:latin typeface="Calibri" panose="020F0502020204030204" pitchFamily="34" charset="0"/>
                        </a:rPr>
                        <a:t>Registro y almacenamiento de datos de los usuarios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58611068"/>
                  </a:ext>
                </a:extLst>
              </a:tr>
              <a:tr h="182880">
                <a:tc>
                  <a:txBody>
                    <a:bodyPr/>
                    <a:lstStyle/>
                    <a:p>
                      <a:pPr algn="l" fontAlgn="ctr"/>
                      <a:r>
                        <a:rPr lang="es-CO" sz="1100" b="0" i="0" u="none" strike="noStrike">
                          <a:solidFill>
                            <a:srgbClr val="000000"/>
                          </a:solidFill>
                          <a:effectLst/>
                          <a:latin typeface="Calibri" panose="020F0502020204030204" pitchFamily="34" charset="0"/>
                        </a:rPr>
                        <a:t>Caracteristicas: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CO" sz="1100" b="0" i="0" u="none" strike="noStrike">
                          <a:solidFill>
                            <a:srgbClr val="000000"/>
                          </a:solidFill>
                          <a:effectLst/>
                          <a:latin typeface="Calibri" panose="020F0502020204030204" pitchFamily="34" charset="0"/>
                        </a:rPr>
                        <a:t>Base de datos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7781847"/>
                  </a:ext>
                </a:extLst>
              </a:tr>
              <a:tr h="365760">
                <a:tc>
                  <a:txBody>
                    <a:bodyPr/>
                    <a:lstStyle/>
                    <a:p>
                      <a:pPr algn="l" fontAlgn="ctr"/>
                      <a:r>
                        <a:rPr lang="es-CO" sz="1100" b="0" i="0" u="none" strike="noStrike">
                          <a:solidFill>
                            <a:srgbClr val="000000"/>
                          </a:solidFill>
                          <a:effectLst/>
                          <a:latin typeface="Calibri" panose="020F0502020204030204" pitchFamily="34" charset="0"/>
                        </a:rPr>
                        <a:t>Descripcion del requermiento: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s-ES" sz="1100" b="0" i="0" u="none" strike="noStrike" dirty="0">
                          <a:solidFill>
                            <a:srgbClr val="000000"/>
                          </a:solidFill>
                          <a:effectLst/>
                          <a:latin typeface="Calibri" panose="020F0502020204030204" pitchFamily="34" charset="0"/>
                        </a:rPr>
                        <a:t>almacenar datos suministrados por el usuario al momento de entrar al la plataforma.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30955328"/>
                  </a:ext>
                </a:extLst>
              </a:tr>
              <a:tr h="182880">
                <a:tc>
                  <a:txBody>
                    <a:bodyPr/>
                    <a:lstStyle/>
                    <a:p>
                      <a:pPr algn="l" fontAlgn="ctr"/>
                      <a:r>
                        <a:rPr lang="es-CO" sz="1100" b="0" i="0" u="none" strike="noStrike">
                          <a:solidFill>
                            <a:srgbClr val="000000"/>
                          </a:solidFill>
                          <a:effectLst/>
                          <a:latin typeface="Calibri" panose="020F0502020204030204" pitchFamily="34" charset="0"/>
                        </a:rPr>
                        <a:t>Prioridad: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CO" sz="1100" b="0" i="0" u="none" strike="noStrike" dirty="0">
                          <a:solidFill>
                            <a:srgbClr val="000000"/>
                          </a:solidFill>
                          <a:effectLst/>
                          <a:latin typeface="Calibri" panose="020F0502020204030204" pitchFamily="34" charset="0"/>
                        </a:rPr>
                        <a:t>Alta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870306"/>
                  </a:ext>
                </a:extLst>
              </a:tr>
            </a:tbl>
          </a:graphicData>
        </a:graphic>
      </p:graphicFrame>
      <p:graphicFrame>
        <p:nvGraphicFramePr>
          <p:cNvPr id="8" name="Tabla 7">
            <a:extLst>
              <a:ext uri="{FF2B5EF4-FFF2-40B4-BE49-F238E27FC236}">
                <a16:creationId xmlns:a16="http://schemas.microsoft.com/office/drawing/2014/main" id="{C11C3A8C-7965-4B9F-9C2D-C9CC1ACB8864}"/>
              </a:ext>
            </a:extLst>
          </p:cNvPr>
          <p:cNvGraphicFramePr>
            <a:graphicFrameLocks noGrp="1"/>
          </p:cNvGraphicFramePr>
          <p:nvPr>
            <p:extLst>
              <p:ext uri="{D42A27DB-BD31-4B8C-83A1-F6EECF244321}">
                <p14:modId xmlns:p14="http://schemas.microsoft.com/office/powerpoint/2010/main" val="1296477556"/>
              </p:ext>
            </p:extLst>
          </p:nvPr>
        </p:nvGraphicFramePr>
        <p:xfrm>
          <a:off x="1817205" y="2944252"/>
          <a:ext cx="5422900" cy="914400"/>
        </p:xfrm>
        <a:graphic>
          <a:graphicData uri="http://schemas.openxmlformats.org/drawingml/2006/table">
            <a:tbl>
              <a:tblPr/>
              <a:tblGrid>
                <a:gridCol w="2336800">
                  <a:extLst>
                    <a:ext uri="{9D8B030D-6E8A-4147-A177-3AD203B41FA5}">
                      <a16:colId xmlns:a16="http://schemas.microsoft.com/office/drawing/2014/main" val="482392523"/>
                    </a:ext>
                  </a:extLst>
                </a:gridCol>
                <a:gridCol w="3086100">
                  <a:extLst>
                    <a:ext uri="{9D8B030D-6E8A-4147-A177-3AD203B41FA5}">
                      <a16:colId xmlns:a16="http://schemas.microsoft.com/office/drawing/2014/main" val="2562623437"/>
                    </a:ext>
                  </a:extLst>
                </a:gridCol>
              </a:tblGrid>
              <a:tr h="182880">
                <a:tc>
                  <a:txBody>
                    <a:bodyPr/>
                    <a:lstStyle/>
                    <a:p>
                      <a:pPr algn="l" fontAlgn="b"/>
                      <a:r>
                        <a:rPr lang="es-CO" sz="1100" b="0" i="0" u="none" strike="noStrike">
                          <a:solidFill>
                            <a:srgbClr val="000000"/>
                          </a:solidFill>
                          <a:effectLst/>
                          <a:latin typeface="Calibri" panose="020F0502020204030204" pitchFamily="34" charset="0"/>
                        </a:rPr>
                        <a:t>Identificacion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a:solidFill>
                            <a:srgbClr val="000000"/>
                          </a:solidFill>
                          <a:effectLst/>
                          <a:latin typeface="Calibri" panose="020F0502020204030204" pitchFamily="34" charset="0"/>
                        </a:rPr>
                        <a:t>RNF2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4747434"/>
                  </a:ext>
                </a:extLst>
              </a:tr>
              <a:tr h="182880">
                <a:tc>
                  <a:txBody>
                    <a:bodyPr/>
                    <a:lstStyle/>
                    <a:p>
                      <a:pPr algn="l" fontAlgn="b"/>
                      <a:r>
                        <a:rPr lang="es-CO" sz="1100" b="0" i="0" u="none" strike="noStrike">
                          <a:solidFill>
                            <a:srgbClr val="000000"/>
                          </a:solidFill>
                          <a:effectLst/>
                          <a:latin typeface="Calibri" panose="020F0502020204030204" pitchFamily="34" charset="0"/>
                        </a:rPr>
                        <a:t>Nombre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CO" sz="1100" b="0" i="0" u="none" strike="noStrike">
                          <a:solidFill>
                            <a:srgbClr val="000000"/>
                          </a:solidFill>
                          <a:effectLst/>
                          <a:latin typeface="Calibri" panose="020F0502020204030204" pitchFamily="34" charset="0"/>
                        </a:rPr>
                        <a:t>Autenticacion del usuario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243376470"/>
                  </a:ext>
                </a:extLst>
              </a:tr>
              <a:tr h="182880">
                <a:tc>
                  <a:txBody>
                    <a:bodyPr/>
                    <a:lstStyle/>
                    <a:p>
                      <a:pPr algn="l" fontAlgn="b"/>
                      <a:r>
                        <a:rPr lang="es-CO" sz="1100" b="0" i="0" u="none" strike="noStrike">
                          <a:solidFill>
                            <a:srgbClr val="000000"/>
                          </a:solidFill>
                          <a:effectLst/>
                          <a:latin typeface="Calibri" panose="020F0502020204030204" pitchFamily="34" charset="0"/>
                        </a:rPr>
                        <a:t>Caracteristicas: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effectLst/>
                          <a:latin typeface="Calibri" panose="020F0502020204030204" pitchFamily="34" charset="0"/>
                        </a:rPr>
                        <a:t>proteccion de los datos del usuario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014663"/>
                  </a:ext>
                </a:extLst>
              </a:tr>
              <a:tr h="182880">
                <a:tc>
                  <a:txBody>
                    <a:bodyPr/>
                    <a:lstStyle/>
                    <a:p>
                      <a:pPr algn="l" fontAlgn="t"/>
                      <a:r>
                        <a:rPr lang="es-CO" sz="1100" b="0" i="0" u="none" strike="noStrike">
                          <a:solidFill>
                            <a:srgbClr val="000000"/>
                          </a:solidFill>
                          <a:effectLst/>
                          <a:latin typeface="Calibri" panose="020F0502020204030204" pitchFamily="34" charset="0"/>
                        </a:rPr>
                        <a:t>Descripcion del requermiento:</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ES" sz="1100" b="0" i="0" u="none" strike="noStrike">
                          <a:solidFill>
                            <a:srgbClr val="000000"/>
                          </a:solidFill>
                          <a:effectLst/>
                          <a:latin typeface="Calibri" panose="020F0502020204030204" pitchFamily="34" charset="0"/>
                        </a:rPr>
                        <a:t>confirmacion de la identidad del usuuario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490839638"/>
                  </a:ext>
                </a:extLst>
              </a:tr>
              <a:tr h="182880">
                <a:tc>
                  <a:txBody>
                    <a:bodyPr/>
                    <a:lstStyle/>
                    <a:p>
                      <a:pPr algn="l" fontAlgn="b"/>
                      <a:r>
                        <a:rPr lang="es-CO" sz="1100" b="0" i="0" u="none" strike="noStrike">
                          <a:solidFill>
                            <a:srgbClr val="000000"/>
                          </a:solidFill>
                          <a:effectLst/>
                          <a:latin typeface="Calibri" panose="020F0502020204030204" pitchFamily="34" charset="0"/>
                        </a:rPr>
                        <a:t>Prioridad: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100" b="0" i="0" u="none" strike="noStrike" dirty="0">
                          <a:solidFill>
                            <a:srgbClr val="000000"/>
                          </a:solidFill>
                          <a:effectLst/>
                          <a:latin typeface="Calibri" panose="020F0502020204030204" pitchFamily="34" charset="0"/>
                        </a:rPr>
                        <a:t>Alta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972261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p:nvPr/>
        </p:nvSpPr>
        <p:spPr>
          <a:xfrm>
            <a:off x="2782921" y="532426"/>
            <a:ext cx="34914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dirty="0">
                <a:solidFill>
                  <a:srgbClr val="274FB2"/>
                </a:solidFill>
                <a:latin typeface="Calibri"/>
                <a:ea typeface="Calibri"/>
                <a:cs typeface="Calibri"/>
                <a:sym typeface="Calibri"/>
              </a:rPr>
              <a:t>Requisitos Funcionales</a:t>
            </a:r>
            <a:endParaRPr sz="1400" b="0" i="0" u="none" strike="noStrike" cap="none" dirty="0">
              <a:solidFill>
                <a:srgbClr val="000000"/>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8C809024-91CC-45A2-9AC1-B6058844B05C}"/>
              </a:ext>
            </a:extLst>
          </p:cNvPr>
          <p:cNvGraphicFramePr>
            <a:graphicFrameLocks noGrp="1"/>
          </p:cNvGraphicFramePr>
          <p:nvPr>
            <p:extLst>
              <p:ext uri="{D42A27DB-BD31-4B8C-83A1-F6EECF244321}">
                <p14:modId xmlns:p14="http://schemas.microsoft.com/office/powerpoint/2010/main" val="2958003459"/>
              </p:ext>
            </p:extLst>
          </p:nvPr>
        </p:nvGraphicFramePr>
        <p:xfrm>
          <a:off x="1860550" y="1450283"/>
          <a:ext cx="5422900" cy="1280160"/>
        </p:xfrm>
        <a:graphic>
          <a:graphicData uri="http://schemas.openxmlformats.org/drawingml/2006/table">
            <a:tbl>
              <a:tblPr/>
              <a:tblGrid>
                <a:gridCol w="2336800">
                  <a:extLst>
                    <a:ext uri="{9D8B030D-6E8A-4147-A177-3AD203B41FA5}">
                      <a16:colId xmlns:a16="http://schemas.microsoft.com/office/drawing/2014/main" val="85691339"/>
                    </a:ext>
                  </a:extLst>
                </a:gridCol>
                <a:gridCol w="3086100">
                  <a:extLst>
                    <a:ext uri="{9D8B030D-6E8A-4147-A177-3AD203B41FA5}">
                      <a16:colId xmlns:a16="http://schemas.microsoft.com/office/drawing/2014/main" val="3423886662"/>
                    </a:ext>
                  </a:extLst>
                </a:gridCol>
              </a:tblGrid>
              <a:tr h="182880">
                <a:tc>
                  <a:txBody>
                    <a:bodyPr/>
                    <a:lstStyle/>
                    <a:p>
                      <a:pPr algn="ctr" fontAlgn="b"/>
                      <a:r>
                        <a:rPr lang="es-CO" sz="1100" b="0" i="0" u="none" strike="noStrike">
                          <a:solidFill>
                            <a:srgbClr val="000000"/>
                          </a:solidFill>
                          <a:effectLst/>
                          <a:latin typeface="Calibri" panose="020F0502020204030204" pitchFamily="34" charset="0"/>
                        </a:rPr>
                        <a:t>Identificacion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a:solidFill>
                            <a:srgbClr val="000000"/>
                          </a:solidFill>
                          <a:effectLst/>
                          <a:latin typeface="Calibri" panose="020F0502020204030204" pitchFamily="34" charset="0"/>
                        </a:rPr>
                        <a:t>RNF3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3857652"/>
                  </a:ext>
                </a:extLst>
              </a:tr>
              <a:tr h="182880">
                <a:tc>
                  <a:txBody>
                    <a:bodyPr/>
                    <a:lstStyle/>
                    <a:p>
                      <a:pPr algn="l" fontAlgn="b"/>
                      <a:r>
                        <a:rPr lang="es-CO" sz="1100" b="0" i="0" u="none" strike="noStrike">
                          <a:solidFill>
                            <a:srgbClr val="000000"/>
                          </a:solidFill>
                          <a:effectLst/>
                          <a:latin typeface="Calibri" panose="020F0502020204030204" pitchFamily="34" charset="0"/>
                        </a:rPr>
                        <a:t>Nombre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CO" sz="1100" b="0" i="0" u="none" strike="noStrike">
                          <a:solidFill>
                            <a:srgbClr val="000000"/>
                          </a:solidFill>
                          <a:effectLst/>
                          <a:latin typeface="Calibri" panose="020F0502020204030204" pitchFamily="34" charset="0"/>
                        </a:rPr>
                        <a:t>Agendamiento de citas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89145811"/>
                  </a:ext>
                </a:extLst>
              </a:tr>
              <a:tr h="365760">
                <a:tc>
                  <a:txBody>
                    <a:bodyPr/>
                    <a:lstStyle/>
                    <a:p>
                      <a:pPr algn="l" fontAlgn="b"/>
                      <a:r>
                        <a:rPr lang="es-CO" sz="1100" b="0" i="0" u="none" strike="noStrike">
                          <a:solidFill>
                            <a:srgbClr val="000000"/>
                          </a:solidFill>
                          <a:effectLst/>
                          <a:latin typeface="Calibri" panose="020F0502020204030204" pitchFamily="34" charset="0"/>
                        </a:rPr>
                        <a:t>Caracteristicas: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effectLst/>
                          <a:latin typeface="Calibri" panose="020F0502020204030204" pitchFamily="34" charset="0"/>
                        </a:rPr>
                        <a:t>preogramar citas en una linea de tiempo evitando que se cruce entre ellas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8689306"/>
                  </a:ext>
                </a:extLst>
              </a:tr>
              <a:tr h="365760">
                <a:tc>
                  <a:txBody>
                    <a:bodyPr/>
                    <a:lstStyle/>
                    <a:p>
                      <a:pPr algn="l" fontAlgn="t"/>
                      <a:r>
                        <a:rPr lang="es-CO" sz="1100" b="0" i="0" u="none" strike="noStrike">
                          <a:solidFill>
                            <a:srgbClr val="000000"/>
                          </a:solidFill>
                          <a:effectLst/>
                          <a:latin typeface="Calibri" panose="020F0502020204030204" pitchFamily="34" charset="0"/>
                        </a:rPr>
                        <a:t>Descripcion del requermiento:</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ES" sz="1100" b="0" i="0" u="none" strike="noStrike">
                          <a:solidFill>
                            <a:srgbClr val="000000"/>
                          </a:solidFill>
                          <a:effectLst/>
                          <a:latin typeface="Calibri" panose="020F0502020204030204" pitchFamily="34" charset="0"/>
                        </a:rPr>
                        <a:t>Asignar y organizar de manera adecuada la citas solicitadas por los clientes.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92456991"/>
                  </a:ext>
                </a:extLst>
              </a:tr>
              <a:tr h="182880">
                <a:tc>
                  <a:txBody>
                    <a:bodyPr/>
                    <a:lstStyle/>
                    <a:p>
                      <a:pPr algn="l" fontAlgn="b"/>
                      <a:r>
                        <a:rPr lang="es-CO" sz="1100" b="0" i="0" u="none" strike="noStrike">
                          <a:solidFill>
                            <a:srgbClr val="000000"/>
                          </a:solidFill>
                          <a:effectLst/>
                          <a:latin typeface="Calibri" panose="020F0502020204030204" pitchFamily="34" charset="0"/>
                        </a:rPr>
                        <a:t>Prioridad: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100" b="0" i="0" u="none" strike="noStrike" dirty="0">
                          <a:solidFill>
                            <a:srgbClr val="000000"/>
                          </a:solidFill>
                          <a:effectLst/>
                          <a:latin typeface="Calibri" panose="020F0502020204030204" pitchFamily="34" charset="0"/>
                        </a:rPr>
                        <a:t>Alta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9082426"/>
                  </a:ext>
                </a:extLst>
              </a:tr>
            </a:tbl>
          </a:graphicData>
        </a:graphic>
      </p:graphicFrame>
      <p:graphicFrame>
        <p:nvGraphicFramePr>
          <p:cNvPr id="5" name="Tabla 4">
            <a:extLst>
              <a:ext uri="{FF2B5EF4-FFF2-40B4-BE49-F238E27FC236}">
                <a16:creationId xmlns:a16="http://schemas.microsoft.com/office/drawing/2014/main" id="{41B3C38A-ABCA-4CFC-9B12-32E34D2CA28C}"/>
              </a:ext>
            </a:extLst>
          </p:cNvPr>
          <p:cNvGraphicFramePr>
            <a:graphicFrameLocks noGrp="1"/>
          </p:cNvGraphicFramePr>
          <p:nvPr>
            <p:extLst>
              <p:ext uri="{D42A27DB-BD31-4B8C-83A1-F6EECF244321}">
                <p14:modId xmlns:p14="http://schemas.microsoft.com/office/powerpoint/2010/main" val="3380063784"/>
              </p:ext>
            </p:extLst>
          </p:nvPr>
        </p:nvGraphicFramePr>
        <p:xfrm>
          <a:off x="1860550" y="3016811"/>
          <a:ext cx="5422900" cy="1495425"/>
        </p:xfrm>
        <a:graphic>
          <a:graphicData uri="http://schemas.openxmlformats.org/drawingml/2006/table">
            <a:tbl>
              <a:tblPr/>
              <a:tblGrid>
                <a:gridCol w="2336800">
                  <a:extLst>
                    <a:ext uri="{9D8B030D-6E8A-4147-A177-3AD203B41FA5}">
                      <a16:colId xmlns:a16="http://schemas.microsoft.com/office/drawing/2014/main" val="3842875119"/>
                    </a:ext>
                  </a:extLst>
                </a:gridCol>
                <a:gridCol w="3086100">
                  <a:extLst>
                    <a:ext uri="{9D8B030D-6E8A-4147-A177-3AD203B41FA5}">
                      <a16:colId xmlns:a16="http://schemas.microsoft.com/office/drawing/2014/main" val="1736558445"/>
                    </a:ext>
                  </a:extLst>
                </a:gridCol>
              </a:tblGrid>
              <a:tr h="190500">
                <a:tc>
                  <a:txBody>
                    <a:bodyPr/>
                    <a:lstStyle/>
                    <a:p>
                      <a:pPr algn="ctr" fontAlgn="b"/>
                      <a:r>
                        <a:rPr lang="es-CO" sz="1100" b="0" i="0" u="none" strike="noStrike">
                          <a:solidFill>
                            <a:srgbClr val="000000"/>
                          </a:solidFill>
                          <a:effectLst/>
                          <a:latin typeface="Calibri" panose="020F0502020204030204" pitchFamily="34" charset="0"/>
                        </a:rPr>
                        <a:t>Identificacion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a:solidFill>
                            <a:srgbClr val="000000"/>
                          </a:solidFill>
                          <a:effectLst/>
                          <a:latin typeface="Calibri" panose="020F0502020204030204" pitchFamily="34" charset="0"/>
                        </a:rPr>
                        <a:t>RNF4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128349"/>
                  </a:ext>
                </a:extLst>
              </a:tr>
              <a:tr h="190500">
                <a:tc>
                  <a:txBody>
                    <a:bodyPr/>
                    <a:lstStyle/>
                    <a:p>
                      <a:pPr algn="l" fontAlgn="b"/>
                      <a:r>
                        <a:rPr lang="es-CO" sz="1100" b="0" i="0" u="none" strike="noStrike">
                          <a:solidFill>
                            <a:srgbClr val="000000"/>
                          </a:solidFill>
                          <a:effectLst/>
                          <a:latin typeface="Calibri" panose="020F0502020204030204" pitchFamily="34" charset="0"/>
                        </a:rPr>
                        <a:t>Nombre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CO" sz="1100" b="0" i="0" u="none" strike="noStrike">
                          <a:solidFill>
                            <a:srgbClr val="000000"/>
                          </a:solidFill>
                          <a:effectLst/>
                          <a:latin typeface="Calibri" panose="020F0502020204030204" pitchFamily="34" charset="0"/>
                        </a:rPr>
                        <a:t>Cotizaciòn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211505536"/>
                  </a:ext>
                </a:extLst>
              </a:tr>
              <a:tr h="365760">
                <a:tc>
                  <a:txBody>
                    <a:bodyPr/>
                    <a:lstStyle/>
                    <a:p>
                      <a:pPr algn="l" fontAlgn="b"/>
                      <a:r>
                        <a:rPr lang="es-CO" sz="1100" b="0" i="0" u="none" strike="noStrike">
                          <a:solidFill>
                            <a:srgbClr val="000000"/>
                          </a:solidFill>
                          <a:effectLst/>
                          <a:latin typeface="Calibri" panose="020F0502020204030204" pitchFamily="34" charset="0"/>
                        </a:rPr>
                        <a:t>Caracteristicas: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effectLst/>
                          <a:latin typeface="Calibri" panose="020F0502020204030204" pitchFamily="34" charset="0"/>
                        </a:rPr>
                        <a:t>cotizar los productos que ofrece Vision Medics por medio de un formato sistematizado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6798063"/>
                  </a:ext>
                </a:extLst>
              </a:tr>
              <a:tr h="548640">
                <a:tc>
                  <a:txBody>
                    <a:bodyPr/>
                    <a:lstStyle/>
                    <a:p>
                      <a:pPr algn="l" fontAlgn="t"/>
                      <a:r>
                        <a:rPr lang="es-CO" sz="1100" b="0" i="0" u="none" strike="noStrike">
                          <a:solidFill>
                            <a:srgbClr val="000000"/>
                          </a:solidFill>
                          <a:effectLst/>
                          <a:latin typeface="Calibri" panose="020F0502020204030204" pitchFamily="34" charset="0"/>
                        </a:rPr>
                        <a:t>Descripcion del requermiento:</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ES" sz="1100" b="0" i="0" u="none" strike="noStrike">
                          <a:solidFill>
                            <a:srgbClr val="000000"/>
                          </a:solidFill>
                          <a:effectLst/>
                          <a:latin typeface="Calibri" panose="020F0502020204030204" pitchFamily="34" charset="0"/>
                        </a:rPr>
                        <a:t>Realizar la cotizacion por medio del sistema y generar un documento PDF con la cotizacion realizada por Vision Medics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650236521"/>
                  </a:ext>
                </a:extLst>
              </a:tr>
              <a:tr h="200025">
                <a:tc>
                  <a:txBody>
                    <a:bodyPr/>
                    <a:lstStyle/>
                    <a:p>
                      <a:pPr algn="l" fontAlgn="b"/>
                      <a:r>
                        <a:rPr lang="es-CO" sz="1100" b="0" i="0" u="none" strike="noStrike">
                          <a:solidFill>
                            <a:srgbClr val="000000"/>
                          </a:solidFill>
                          <a:effectLst/>
                          <a:latin typeface="Calibri" panose="020F0502020204030204" pitchFamily="34" charset="0"/>
                        </a:rPr>
                        <a:t>Prioridad: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100" b="0" i="0" u="none" strike="noStrike" dirty="0">
                          <a:solidFill>
                            <a:srgbClr val="000000"/>
                          </a:solidFill>
                          <a:effectLst/>
                          <a:latin typeface="Calibri" panose="020F0502020204030204" pitchFamily="34" charset="0"/>
                        </a:rPr>
                        <a:t>Alta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2956543"/>
                  </a:ext>
                </a:extLst>
              </a:tr>
            </a:tbl>
          </a:graphicData>
        </a:graphic>
      </p:graphicFrame>
    </p:spTree>
    <p:extLst>
      <p:ext uri="{BB962C8B-B14F-4D97-AF65-F5344CB8AC3E}">
        <p14:creationId xmlns:p14="http://schemas.microsoft.com/office/powerpoint/2010/main" val="42698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p:nvPr/>
        </p:nvSpPr>
        <p:spPr>
          <a:xfrm>
            <a:off x="823264" y="25536"/>
            <a:ext cx="266932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0" i="0" u="none" strike="noStrike" cap="none">
                <a:solidFill>
                  <a:schemeClr val="lt1"/>
                </a:solidFill>
                <a:latin typeface="Arial"/>
                <a:ea typeface="Arial"/>
                <a:cs typeface="Arial"/>
                <a:sym typeface="Arial"/>
              </a:rPr>
              <a:t>Logiciel DataBase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2" name="Google Shape;82;p2"/>
          <p:cNvSpPr txBox="1"/>
          <p:nvPr/>
        </p:nvSpPr>
        <p:spPr>
          <a:xfrm>
            <a:off x="810839" y="522867"/>
            <a:ext cx="186461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dirty="0">
                <a:solidFill>
                  <a:schemeClr val="lt1"/>
                </a:solidFill>
                <a:latin typeface="Arial"/>
                <a:ea typeface="Arial"/>
                <a:cs typeface="Arial"/>
                <a:sym typeface="Arial"/>
              </a:rPr>
              <a:t>Objetivo general</a:t>
            </a:r>
            <a:endParaRPr sz="1400" b="0" i="0" u="none" strike="noStrike" cap="none" dirty="0">
              <a:solidFill>
                <a:srgbClr val="000000"/>
              </a:solidFill>
              <a:latin typeface="Arial"/>
              <a:ea typeface="Arial"/>
              <a:cs typeface="Arial"/>
              <a:sym typeface="Arial"/>
            </a:endParaRPr>
          </a:p>
        </p:txBody>
      </p:sp>
      <p:cxnSp>
        <p:nvCxnSpPr>
          <p:cNvPr id="83" name="Google Shape;83;p2"/>
          <p:cNvCxnSpPr/>
          <p:nvPr/>
        </p:nvCxnSpPr>
        <p:spPr>
          <a:xfrm>
            <a:off x="925630" y="942329"/>
            <a:ext cx="2314460" cy="0"/>
          </a:xfrm>
          <a:prstGeom prst="straightConnector1">
            <a:avLst/>
          </a:prstGeom>
          <a:noFill/>
          <a:ln w="9525" cap="flat" cmpd="sng">
            <a:solidFill>
              <a:schemeClr val="lt1"/>
            </a:solidFill>
            <a:prstDash val="solid"/>
            <a:round/>
            <a:headEnd type="none" w="sm" len="sm"/>
            <a:tailEnd type="none" w="sm" len="sm"/>
          </a:ln>
        </p:spPr>
      </p:cxnSp>
      <p:sp>
        <p:nvSpPr>
          <p:cNvPr id="84" name="Google Shape;84;p2"/>
          <p:cNvSpPr txBox="1"/>
          <p:nvPr/>
        </p:nvSpPr>
        <p:spPr>
          <a:xfrm>
            <a:off x="810839" y="999097"/>
            <a:ext cx="23519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Objetivos específicos</a:t>
            </a:r>
            <a:endParaRPr sz="1400" b="0" i="0" u="none" strike="noStrike" cap="none">
              <a:solidFill>
                <a:srgbClr val="000000"/>
              </a:solidFill>
              <a:latin typeface="Arial"/>
              <a:ea typeface="Arial"/>
              <a:cs typeface="Arial"/>
              <a:sym typeface="Arial"/>
            </a:endParaRPr>
          </a:p>
        </p:txBody>
      </p:sp>
      <p:cxnSp>
        <p:nvCxnSpPr>
          <p:cNvPr id="85" name="Google Shape;85;p2"/>
          <p:cNvCxnSpPr/>
          <p:nvPr/>
        </p:nvCxnSpPr>
        <p:spPr>
          <a:xfrm>
            <a:off x="925630" y="1418559"/>
            <a:ext cx="2314460" cy="0"/>
          </a:xfrm>
          <a:prstGeom prst="straightConnector1">
            <a:avLst/>
          </a:prstGeom>
          <a:noFill/>
          <a:ln w="9525" cap="flat" cmpd="sng">
            <a:solidFill>
              <a:schemeClr val="lt1"/>
            </a:solidFill>
            <a:prstDash val="solid"/>
            <a:round/>
            <a:headEnd type="none" w="sm" len="sm"/>
            <a:tailEnd type="none" w="sm" len="sm"/>
          </a:ln>
        </p:spPr>
      </p:cxnSp>
      <p:sp>
        <p:nvSpPr>
          <p:cNvPr id="86" name="Google Shape;86;p2"/>
          <p:cNvSpPr txBox="1"/>
          <p:nvPr/>
        </p:nvSpPr>
        <p:spPr>
          <a:xfrm>
            <a:off x="810839" y="1475328"/>
            <a:ext cx="31213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Planteamiento del problema</a:t>
            </a:r>
            <a:endParaRPr sz="1400" b="0" i="0" u="none" strike="noStrike" cap="none">
              <a:solidFill>
                <a:srgbClr val="000000"/>
              </a:solidFill>
              <a:latin typeface="Arial"/>
              <a:ea typeface="Arial"/>
              <a:cs typeface="Arial"/>
              <a:sym typeface="Arial"/>
            </a:endParaRPr>
          </a:p>
        </p:txBody>
      </p:sp>
      <p:sp>
        <p:nvSpPr>
          <p:cNvPr id="87" name="Google Shape;87;p2"/>
          <p:cNvSpPr txBox="1"/>
          <p:nvPr/>
        </p:nvSpPr>
        <p:spPr>
          <a:xfrm>
            <a:off x="810839" y="1916935"/>
            <a:ext cx="232627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Alcance del proyecto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88" name="Google Shape;88;p2"/>
          <p:cNvCxnSpPr/>
          <p:nvPr/>
        </p:nvCxnSpPr>
        <p:spPr>
          <a:xfrm>
            <a:off x="925630" y="2336397"/>
            <a:ext cx="2314460" cy="0"/>
          </a:xfrm>
          <a:prstGeom prst="straightConnector1">
            <a:avLst/>
          </a:prstGeom>
          <a:noFill/>
          <a:ln w="9525" cap="flat" cmpd="sng">
            <a:solidFill>
              <a:schemeClr val="lt1"/>
            </a:solidFill>
            <a:prstDash val="solid"/>
            <a:round/>
            <a:headEnd type="none" w="sm" len="sm"/>
            <a:tailEnd type="none" w="sm" len="sm"/>
          </a:ln>
        </p:spPr>
      </p:cxnSp>
      <p:sp>
        <p:nvSpPr>
          <p:cNvPr id="89" name="Google Shape;89;p2"/>
          <p:cNvSpPr txBox="1"/>
          <p:nvPr/>
        </p:nvSpPr>
        <p:spPr>
          <a:xfrm>
            <a:off x="823264" y="2382647"/>
            <a:ext cx="144142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Justificación</a:t>
            </a:r>
            <a:endParaRPr sz="1400" b="0" i="0" u="none" strike="noStrike" cap="none">
              <a:solidFill>
                <a:srgbClr val="000000"/>
              </a:solidFill>
              <a:latin typeface="Arial"/>
              <a:ea typeface="Arial"/>
              <a:cs typeface="Arial"/>
              <a:sym typeface="Arial"/>
            </a:endParaRPr>
          </a:p>
        </p:txBody>
      </p:sp>
      <p:cxnSp>
        <p:nvCxnSpPr>
          <p:cNvPr id="90" name="Google Shape;90;p2"/>
          <p:cNvCxnSpPr/>
          <p:nvPr/>
        </p:nvCxnSpPr>
        <p:spPr>
          <a:xfrm>
            <a:off x="925630" y="1873494"/>
            <a:ext cx="2314460" cy="0"/>
          </a:xfrm>
          <a:prstGeom prst="straightConnector1">
            <a:avLst/>
          </a:prstGeom>
          <a:noFill/>
          <a:ln w="9525" cap="flat" cmpd="sng">
            <a:solidFill>
              <a:schemeClr val="lt1"/>
            </a:solidFill>
            <a:prstDash val="solid"/>
            <a:round/>
            <a:headEnd type="none" w="sm" len="sm"/>
            <a:tailEnd type="none" w="sm" len="sm"/>
          </a:ln>
        </p:spPr>
      </p:cxnSp>
      <p:sp>
        <p:nvSpPr>
          <p:cNvPr id="91" name="Google Shape;91;p2"/>
          <p:cNvSpPr txBox="1"/>
          <p:nvPr/>
        </p:nvSpPr>
        <p:spPr>
          <a:xfrm>
            <a:off x="768120" y="3221028"/>
            <a:ext cx="299312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Requerimiento Funcionales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92" name="Google Shape;92;p2"/>
          <p:cNvCxnSpPr/>
          <p:nvPr/>
        </p:nvCxnSpPr>
        <p:spPr>
          <a:xfrm>
            <a:off x="790548" y="3656162"/>
            <a:ext cx="2314460" cy="0"/>
          </a:xfrm>
          <a:prstGeom prst="straightConnector1">
            <a:avLst/>
          </a:prstGeom>
          <a:noFill/>
          <a:ln w="9525" cap="flat" cmpd="sng">
            <a:solidFill>
              <a:schemeClr val="lt1"/>
            </a:solidFill>
            <a:prstDash val="solid"/>
            <a:round/>
            <a:headEnd type="none" w="sm" len="sm"/>
            <a:tailEnd type="none" w="sm" len="sm"/>
          </a:ln>
        </p:spPr>
      </p:cxnSp>
      <p:sp>
        <p:nvSpPr>
          <p:cNvPr id="93" name="Google Shape;93;p2"/>
          <p:cNvSpPr txBox="1"/>
          <p:nvPr/>
        </p:nvSpPr>
        <p:spPr>
          <a:xfrm>
            <a:off x="768120" y="3721841"/>
            <a:ext cx="346761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Requerimientos No Funcionales</a:t>
            </a:r>
            <a:endParaRPr sz="1400" b="0" i="0" u="none" strike="noStrike" cap="none">
              <a:solidFill>
                <a:srgbClr val="000000"/>
              </a:solidFill>
              <a:latin typeface="Arial"/>
              <a:ea typeface="Arial"/>
              <a:cs typeface="Arial"/>
              <a:sym typeface="Arial"/>
            </a:endParaRPr>
          </a:p>
        </p:txBody>
      </p:sp>
      <p:cxnSp>
        <p:nvCxnSpPr>
          <p:cNvPr id="94" name="Google Shape;94;p2"/>
          <p:cNvCxnSpPr/>
          <p:nvPr/>
        </p:nvCxnSpPr>
        <p:spPr>
          <a:xfrm>
            <a:off x="790548" y="3193259"/>
            <a:ext cx="2314460" cy="0"/>
          </a:xfrm>
          <a:prstGeom prst="straightConnector1">
            <a:avLst/>
          </a:prstGeom>
          <a:noFill/>
          <a:ln w="9525" cap="flat" cmpd="sng">
            <a:solidFill>
              <a:schemeClr val="lt1"/>
            </a:solidFill>
            <a:prstDash val="solid"/>
            <a:round/>
            <a:headEnd type="none" w="sm" len="sm"/>
            <a:tailEnd type="none" w="sm" len="sm"/>
          </a:ln>
        </p:spPr>
      </p:cxnSp>
      <p:sp>
        <p:nvSpPr>
          <p:cNvPr id="95" name="Google Shape;95;p2"/>
          <p:cNvSpPr txBox="1"/>
          <p:nvPr/>
        </p:nvSpPr>
        <p:spPr>
          <a:xfrm>
            <a:off x="768120" y="4226907"/>
            <a:ext cx="85151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BPMN</a:t>
            </a:r>
            <a:endParaRPr sz="1400" b="0" i="0" u="none" strike="noStrike" cap="none">
              <a:solidFill>
                <a:srgbClr val="000000"/>
              </a:solidFill>
              <a:latin typeface="Arial"/>
              <a:ea typeface="Arial"/>
              <a:cs typeface="Arial"/>
              <a:sym typeface="Arial"/>
            </a:endParaRPr>
          </a:p>
        </p:txBody>
      </p:sp>
      <p:cxnSp>
        <p:nvCxnSpPr>
          <p:cNvPr id="96" name="Google Shape;96;p2"/>
          <p:cNvCxnSpPr/>
          <p:nvPr/>
        </p:nvCxnSpPr>
        <p:spPr>
          <a:xfrm>
            <a:off x="790548" y="4154140"/>
            <a:ext cx="2314460" cy="0"/>
          </a:xfrm>
          <a:prstGeom prst="straightConnector1">
            <a:avLst/>
          </a:prstGeom>
          <a:noFill/>
          <a:ln w="9525" cap="flat" cmpd="sng">
            <a:solidFill>
              <a:schemeClr val="lt1"/>
            </a:solidFill>
            <a:prstDash val="solid"/>
            <a:round/>
            <a:headEnd type="none" w="sm" len="sm"/>
            <a:tailEnd type="none" w="sm" len="sm"/>
          </a:ln>
        </p:spPr>
      </p:cxnSp>
      <p:cxnSp>
        <p:nvCxnSpPr>
          <p:cNvPr id="97" name="Google Shape;97;p2"/>
          <p:cNvCxnSpPr/>
          <p:nvPr/>
        </p:nvCxnSpPr>
        <p:spPr>
          <a:xfrm>
            <a:off x="848305" y="2762497"/>
            <a:ext cx="2314460" cy="0"/>
          </a:xfrm>
          <a:prstGeom prst="straightConnector1">
            <a:avLst/>
          </a:prstGeom>
          <a:noFill/>
          <a:ln w="9525" cap="flat" cmpd="sng">
            <a:solidFill>
              <a:schemeClr val="lt1"/>
            </a:solidFill>
            <a:prstDash val="solid"/>
            <a:round/>
            <a:headEnd type="none" w="sm" len="sm"/>
            <a:tailEnd type="none" w="sm" len="sm"/>
          </a:ln>
        </p:spPr>
      </p:cxnSp>
      <p:sp>
        <p:nvSpPr>
          <p:cNvPr id="98" name="Google Shape;98;p2"/>
          <p:cNvSpPr txBox="1"/>
          <p:nvPr/>
        </p:nvSpPr>
        <p:spPr>
          <a:xfrm>
            <a:off x="778283" y="2825465"/>
            <a:ext cx="396781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Técnicas de Levantamiento de Datos</a:t>
            </a:r>
            <a:endParaRPr sz="1400" b="0" i="0" u="none" strike="noStrike" cap="none">
              <a:solidFill>
                <a:srgbClr val="000000"/>
              </a:solidFill>
              <a:latin typeface="Arial"/>
              <a:ea typeface="Arial"/>
              <a:cs typeface="Arial"/>
              <a:sym typeface="Arial"/>
            </a:endParaRPr>
          </a:p>
        </p:txBody>
      </p:sp>
      <p:sp>
        <p:nvSpPr>
          <p:cNvPr id="99" name="Google Shape;99;p2"/>
          <p:cNvSpPr txBox="1"/>
          <p:nvPr/>
        </p:nvSpPr>
        <p:spPr>
          <a:xfrm>
            <a:off x="793890" y="4690984"/>
            <a:ext cx="11592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IEEE 830</a:t>
            </a:r>
            <a:endParaRPr sz="1400" b="0" i="0" u="none" strike="noStrike" cap="none">
              <a:solidFill>
                <a:srgbClr val="000000"/>
              </a:solidFill>
              <a:latin typeface="Arial"/>
              <a:ea typeface="Arial"/>
              <a:cs typeface="Arial"/>
              <a:sym typeface="Arial"/>
            </a:endParaRPr>
          </a:p>
        </p:txBody>
      </p:sp>
      <p:cxnSp>
        <p:nvCxnSpPr>
          <p:cNvPr id="100" name="Google Shape;100;p2"/>
          <p:cNvCxnSpPr/>
          <p:nvPr/>
        </p:nvCxnSpPr>
        <p:spPr>
          <a:xfrm>
            <a:off x="816318" y="4618217"/>
            <a:ext cx="231446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p:nvPr/>
        </p:nvSpPr>
        <p:spPr>
          <a:xfrm>
            <a:off x="2782921" y="532426"/>
            <a:ext cx="34914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dirty="0">
                <a:solidFill>
                  <a:srgbClr val="274FB2"/>
                </a:solidFill>
                <a:latin typeface="Calibri"/>
                <a:ea typeface="Calibri"/>
                <a:cs typeface="Calibri"/>
                <a:sym typeface="Calibri"/>
              </a:rPr>
              <a:t>Requisitos Funcionales</a:t>
            </a:r>
            <a:endParaRPr sz="1400" b="0" i="0" u="none" strike="noStrike" cap="none" dirty="0">
              <a:solidFill>
                <a:srgbClr val="000000"/>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BDBE909D-B813-4A06-8837-BC87D44600A4}"/>
              </a:ext>
            </a:extLst>
          </p:cNvPr>
          <p:cNvGraphicFramePr>
            <a:graphicFrameLocks noGrp="1"/>
          </p:cNvGraphicFramePr>
          <p:nvPr>
            <p:extLst>
              <p:ext uri="{D42A27DB-BD31-4B8C-83A1-F6EECF244321}">
                <p14:modId xmlns:p14="http://schemas.microsoft.com/office/powerpoint/2010/main" val="2992867197"/>
              </p:ext>
            </p:extLst>
          </p:nvPr>
        </p:nvGraphicFramePr>
        <p:xfrm>
          <a:off x="1860550" y="1548279"/>
          <a:ext cx="5422900" cy="1514475"/>
        </p:xfrm>
        <a:graphic>
          <a:graphicData uri="http://schemas.openxmlformats.org/drawingml/2006/table">
            <a:tbl>
              <a:tblPr/>
              <a:tblGrid>
                <a:gridCol w="2336800">
                  <a:extLst>
                    <a:ext uri="{9D8B030D-6E8A-4147-A177-3AD203B41FA5}">
                      <a16:colId xmlns:a16="http://schemas.microsoft.com/office/drawing/2014/main" val="2038999850"/>
                    </a:ext>
                  </a:extLst>
                </a:gridCol>
                <a:gridCol w="3086100">
                  <a:extLst>
                    <a:ext uri="{9D8B030D-6E8A-4147-A177-3AD203B41FA5}">
                      <a16:colId xmlns:a16="http://schemas.microsoft.com/office/drawing/2014/main" val="2548902541"/>
                    </a:ext>
                  </a:extLst>
                </a:gridCol>
              </a:tblGrid>
              <a:tr h="200025">
                <a:tc>
                  <a:txBody>
                    <a:bodyPr/>
                    <a:lstStyle/>
                    <a:p>
                      <a:pPr algn="ctr" fontAlgn="b"/>
                      <a:r>
                        <a:rPr lang="es-CO" sz="1100" b="0" i="0" u="none" strike="noStrike">
                          <a:solidFill>
                            <a:srgbClr val="000000"/>
                          </a:solidFill>
                          <a:effectLst/>
                          <a:latin typeface="Calibri" panose="020F0502020204030204" pitchFamily="34" charset="0"/>
                        </a:rPr>
                        <a:t>Identificacion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a:solidFill>
                            <a:srgbClr val="000000"/>
                          </a:solidFill>
                          <a:effectLst/>
                          <a:latin typeface="Calibri" panose="020F0502020204030204" pitchFamily="34" charset="0"/>
                        </a:rPr>
                        <a:t>RNF5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927127"/>
                  </a:ext>
                </a:extLst>
              </a:tr>
              <a:tr h="200025">
                <a:tc>
                  <a:txBody>
                    <a:bodyPr/>
                    <a:lstStyle/>
                    <a:p>
                      <a:pPr algn="l" fontAlgn="b"/>
                      <a:r>
                        <a:rPr lang="es-CO" sz="1100" b="0" i="0" u="none" strike="noStrike">
                          <a:solidFill>
                            <a:srgbClr val="000000"/>
                          </a:solidFill>
                          <a:effectLst/>
                          <a:latin typeface="Calibri" panose="020F0502020204030204" pitchFamily="34" charset="0"/>
                        </a:rPr>
                        <a:t>Nombre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CO" sz="1100" b="0" i="0" u="none" strike="noStrike">
                          <a:solidFill>
                            <a:srgbClr val="000000"/>
                          </a:solidFill>
                          <a:effectLst/>
                          <a:latin typeface="Calibri" panose="020F0502020204030204" pitchFamily="34" charset="0"/>
                        </a:rPr>
                        <a:t>Historial Clinico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26279824"/>
                  </a:ext>
                </a:extLst>
              </a:tr>
              <a:tr h="365760">
                <a:tc>
                  <a:txBody>
                    <a:bodyPr/>
                    <a:lstStyle/>
                    <a:p>
                      <a:pPr algn="l" fontAlgn="b"/>
                      <a:r>
                        <a:rPr lang="es-CO" sz="1100" b="0" i="0" u="none" strike="noStrike">
                          <a:solidFill>
                            <a:srgbClr val="000000"/>
                          </a:solidFill>
                          <a:effectLst/>
                          <a:latin typeface="Calibri" panose="020F0502020204030204" pitchFamily="34" charset="0"/>
                        </a:rPr>
                        <a:t>Caracteristicas: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effectLst/>
                          <a:latin typeface="Calibri" panose="020F0502020204030204" pitchFamily="34" charset="0"/>
                        </a:rPr>
                        <a:t>Llevar un formulario con los datos de los pacientes y almacenarlos en una base de datos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433985"/>
                  </a:ext>
                </a:extLst>
              </a:tr>
              <a:tr h="548640">
                <a:tc>
                  <a:txBody>
                    <a:bodyPr/>
                    <a:lstStyle/>
                    <a:p>
                      <a:pPr algn="l" fontAlgn="t"/>
                      <a:r>
                        <a:rPr lang="es-CO" sz="1100" b="0" i="0" u="none" strike="noStrike">
                          <a:solidFill>
                            <a:srgbClr val="000000"/>
                          </a:solidFill>
                          <a:effectLst/>
                          <a:latin typeface="Calibri" panose="020F0502020204030204" pitchFamily="34" charset="0"/>
                        </a:rPr>
                        <a:t>Descripcion del requermiento:</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ES" sz="1100" b="0" i="0" u="none" strike="noStrike">
                          <a:solidFill>
                            <a:srgbClr val="000000"/>
                          </a:solidFill>
                          <a:effectLst/>
                          <a:latin typeface="Calibri" panose="020F0502020204030204" pitchFamily="34" charset="0"/>
                        </a:rPr>
                        <a:t>Almcenar los datos del paciente para llevar un control de su historial clinico el cual se podra consultar y actualizar en cualquier momeno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11135331"/>
                  </a:ext>
                </a:extLst>
              </a:tr>
              <a:tr h="200025">
                <a:tc>
                  <a:txBody>
                    <a:bodyPr/>
                    <a:lstStyle/>
                    <a:p>
                      <a:pPr algn="l" fontAlgn="b"/>
                      <a:r>
                        <a:rPr lang="es-CO" sz="1100" b="0" i="0" u="none" strike="noStrike">
                          <a:solidFill>
                            <a:srgbClr val="000000"/>
                          </a:solidFill>
                          <a:effectLst/>
                          <a:latin typeface="Calibri" panose="020F0502020204030204" pitchFamily="34" charset="0"/>
                        </a:rPr>
                        <a:t>Prioridad: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100" b="0" i="0" u="none" strike="noStrike" dirty="0">
                          <a:solidFill>
                            <a:srgbClr val="000000"/>
                          </a:solidFill>
                          <a:effectLst/>
                          <a:latin typeface="Calibri" panose="020F0502020204030204" pitchFamily="34" charset="0"/>
                        </a:rPr>
                        <a:t>Alta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9606145"/>
                  </a:ext>
                </a:extLst>
              </a:tr>
            </a:tbl>
          </a:graphicData>
        </a:graphic>
      </p:graphicFrame>
      <p:graphicFrame>
        <p:nvGraphicFramePr>
          <p:cNvPr id="7" name="Tabla 6">
            <a:extLst>
              <a:ext uri="{FF2B5EF4-FFF2-40B4-BE49-F238E27FC236}">
                <a16:creationId xmlns:a16="http://schemas.microsoft.com/office/drawing/2014/main" id="{0CA82875-12F4-4BD2-AB82-4BA04F75053B}"/>
              </a:ext>
            </a:extLst>
          </p:cNvPr>
          <p:cNvGraphicFramePr>
            <a:graphicFrameLocks noGrp="1"/>
          </p:cNvGraphicFramePr>
          <p:nvPr>
            <p:extLst>
              <p:ext uri="{D42A27DB-BD31-4B8C-83A1-F6EECF244321}">
                <p14:modId xmlns:p14="http://schemas.microsoft.com/office/powerpoint/2010/main" val="867851824"/>
              </p:ext>
            </p:extLst>
          </p:nvPr>
        </p:nvGraphicFramePr>
        <p:xfrm>
          <a:off x="1860550" y="3417420"/>
          <a:ext cx="5422900" cy="1514475"/>
        </p:xfrm>
        <a:graphic>
          <a:graphicData uri="http://schemas.openxmlformats.org/drawingml/2006/table">
            <a:tbl>
              <a:tblPr/>
              <a:tblGrid>
                <a:gridCol w="2336800">
                  <a:extLst>
                    <a:ext uri="{9D8B030D-6E8A-4147-A177-3AD203B41FA5}">
                      <a16:colId xmlns:a16="http://schemas.microsoft.com/office/drawing/2014/main" val="3491579149"/>
                    </a:ext>
                  </a:extLst>
                </a:gridCol>
                <a:gridCol w="3086100">
                  <a:extLst>
                    <a:ext uri="{9D8B030D-6E8A-4147-A177-3AD203B41FA5}">
                      <a16:colId xmlns:a16="http://schemas.microsoft.com/office/drawing/2014/main" val="1717351317"/>
                    </a:ext>
                  </a:extLst>
                </a:gridCol>
              </a:tblGrid>
              <a:tr h="200025">
                <a:tc>
                  <a:txBody>
                    <a:bodyPr/>
                    <a:lstStyle/>
                    <a:p>
                      <a:pPr algn="ctr" fontAlgn="b"/>
                      <a:r>
                        <a:rPr lang="es-CO" sz="1100" b="0" i="0" u="none" strike="noStrike">
                          <a:solidFill>
                            <a:srgbClr val="000000"/>
                          </a:solidFill>
                          <a:effectLst/>
                          <a:latin typeface="Calibri" panose="020F0502020204030204" pitchFamily="34" charset="0"/>
                        </a:rPr>
                        <a:t>Identificacion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a:solidFill>
                            <a:srgbClr val="000000"/>
                          </a:solidFill>
                          <a:effectLst/>
                          <a:latin typeface="Calibri" panose="020F0502020204030204" pitchFamily="34" charset="0"/>
                        </a:rPr>
                        <a:t>RNF6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0208391"/>
                  </a:ext>
                </a:extLst>
              </a:tr>
              <a:tr h="200025">
                <a:tc>
                  <a:txBody>
                    <a:bodyPr/>
                    <a:lstStyle/>
                    <a:p>
                      <a:pPr algn="l" fontAlgn="b"/>
                      <a:r>
                        <a:rPr lang="es-CO" sz="1100" b="0" i="0" u="none" strike="noStrike">
                          <a:solidFill>
                            <a:srgbClr val="000000"/>
                          </a:solidFill>
                          <a:effectLst/>
                          <a:latin typeface="Calibri" panose="020F0502020204030204" pitchFamily="34" charset="0"/>
                        </a:rPr>
                        <a:t>Nombre del Requerimiento: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CO" sz="1100" b="0" i="0" u="none" strike="noStrike">
                          <a:solidFill>
                            <a:srgbClr val="000000"/>
                          </a:solidFill>
                          <a:effectLst/>
                          <a:latin typeface="Calibri" panose="020F0502020204030204" pitchFamily="34" charset="0"/>
                        </a:rPr>
                        <a:t>Diagnostico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47469519"/>
                  </a:ext>
                </a:extLst>
              </a:tr>
              <a:tr h="365760">
                <a:tc>
                  <a:txBody>
                    <a:bodyPr/>
                    <a:lstStyle/>
                    <a:p>
                      <a:pPr algn="l" fontAlgn="b"/>
                      <a:r>
                        <a:rPr lang="es-CO" sz="1100" b="0" i="0" u="none" strike="noStrike">
                          <a:solidFill>
                            <a:srgbClr val="000000"/>
                          </a:solidFill>
                          <a:effectLst/>
                          <a:latin typeface="Calibri" panose="020F0502020204030204" pitchFamily="34" charset="0"/>
                        </a:rPr>
                        <a:t>Caracteristicas: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effectLst/>
                          <a:latin typeface="Calibri" panose="020F0502020204030204" pitchFamily="34" charset="0"/>
                        </a:rPr>
                        <a:t>Organizar los tipos de diagnostico y adicionarlo en el historial medico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0549593"/>
                  </a:ext>
                </a:extLst>
              </a:tr>
              <a:tr h="548640">
                <a:tc>
                  <a:txBody>
                    <a:bodyPr/>
                    <a:lstStyle/>
                    <a:p>
                      <a:pPr algn="l" fontAlgn="t"/>
                      <a:r>
                        <a:rPr lang="es-CO" sz="1100" b="0" i="0" u="none" strike="noStrike">
                          <a:solidFill>
                            <a:srgbClr val="000000"/>
                          </a:solidFill>
                          <a:effectLst/>
                          <a:latin typeface="Calibri" panose="020F0502020204030204" pitchFamily="34" charset="0"/>
                        </a:rPr>
                        <a:t>Descripcion del requermiento:</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s-ES" sz="1100" b="0" i="0" u="none" strike="noStrike">
                          <a:solidFill>
                            <a:srgbClr val="000000"/>
                          </a:solidFill>
                          <a:effectLst/>
                          <a:latin typeface="Calibri" panose="020F0502020204030204" pitchFamily="34" charset="0"/>
                        </a:rPr>
                        <a:t>Almacenar los diagnosticos por medio de submodulos para control de cada uno de los padecimientos de los pacientes y poderles dar un seguimiento adecuado.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57461239"/>
                  </a:ext>
                </a:extLst>
              </a:tr>
              <a:tr h="200025">
                <a:tc>
                  <a:txBody>
                    <a:bodyPr/>
                    <a:lstStyle/>
                    <a:p>
                      <a:pPr algn="l" fontAlgn="b"/>
                      <a:r>
                        <a:rPr lang="es-CO" sz="1100" b="0" i="0" u="none" strike="noStrike">
                          <a:solidFill>
                            <a:srgbClr val="000000"/>
                          </a:solidFill>
                          <a:effectLst/>
                          <a:latin typeface="Calibri" panose="020F0502020204030204" pitchFamily="34" charset="0"/>
                        </a:rPr>
                        <a:t>Prioridad: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100" b="0" i="0" u="none" strike="noStrike" dirty="0">
                          <a:solidFill>
                            <a:srgbClr val="000000"/>
                          </a:solidFill>
                          <a:effectLst/>
                          <a:latin typeface="Calibri" panose="020F0502020204030204" pitchFamily="34" charset="0"/>
                        </a:rPr>
                        <a:t>Alta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752701"/>
                  </a:ext>
                </a:extLst>
              </a:tr>
            </a:tbl>
          </a:graphicData>
        </a:graphic>
      </p:graphicFrame>
    </p:spTree>
    <p:extLst>
      <p:ext uri="{BB962C8B-B14F-4D97-AF65-F5344CB8AC3E}">
        <p14:creationId xmlns:p14="http://schemas.microsoft.com/office/powerpoint/2010/main" val="1069208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p:nvPr/>
        </p:nvSpPr>
        <p:spPr>
          <a:xfrm>
            <a:off x="2540867" y="832356"/>
            <a:ext cx="40622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0" i="0" u="none" strike="noStrike" cap="none">
                <a:solidFill>
                  <a:srgbClr val="274FB2"/>
                </a:solidFill>
                <a:latin typeface="Calibri"/>
                <a:ea typeface="Calibri"/>
                <a:cs typeface="Calibri"/>
                <a:sym typeface="Calibri"/>
              </a:rPr>
              <a:t>Requerimientos no funcionales</a:t>
            </a:r>
            <a:endParaRPr sz="1400" b="0" i="0" u="none" strike="noStrike" cap="none">
              <a:solidFill>
                <a:srgbClr val="000000"/>
              </a:solidFill>
              <a:latin typeface="Arial"/>
              <a:ea typeface="Arial"/>
              <a:cs typeface="Arial"/>
              <a:sym typeface="Arial"/>
            </a:endParaRPr>
          </a:p>
        </p:txBody>
      </p:sp>
      <p:sp>
        <p:nvSpPr>
          <p:cNvPr id="259" name="Google Shape;259;p26"/>
          <p:cNvSpPr txBox="1"/>
          <p:nvPr/>
        </p:nvSpPr>
        <p:spPr>
          <a:xfrm>
            <a:off x="602673" y="1698378"/>
            <a:ext cx="8229600" cy="310850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Requerimientos de rendimiento: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El tiempo de respuesta de añadir una cita debe ser no mayor a 5 segundos.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Debe haber un icono de pantalla de carga que muestre que el sistema esta 	trabajando para dar una respuesta </a:t>
            </a:r>
            <a:br>
              <a:rPr lang="es-ES" sz="1400" b="0" i="0" u="none" strike="noStrike" cap="none">
                <a:solidFill>
                  <a:srgbClr val="274FB2"/>
                </a:solidFill>
                <a:latin typeface="Comic Sans MS"/>
                <a:ea typeface="Comic Sans MS"/>
                <a:cs typeface="Comic Sans MS"/>
                <a:sym typeface="Comic Sans MS"/>
              </a:rPr>
            </a:br>
            <a:r>
              <a:rPr lang="es-ES" sz="1400" b="0" i="0" u="none" strike="noStrike" cap="none">
                <a:solidFill>
                  <a:srgbClr val="274FB2"/>
                </a:solidFill>
                <a:latin typeface="Comic Sans MS"/>
                <a:ea typeface="Comic Sans MS"/>
                <a:cs typeface="Comic Sans MS"/>
                <a:sym typeface="Comic Sans MS"/>
              </a:rPr>
              <a:t>	El usuario debe demorar iniciando sesión por un tiempo no mayor a 8 segundos.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Seguridad: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El usuario administrador podrá a acceder funcionalidades como eliminar citas que el 	usuario no podrá realizar.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El usuario no podrá acceder a los módulos si no ha iniciado sesión.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Fiabilidad: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El usuario podrá acceder a información real todo el tiempo.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El usuario podría confiar en el software debido a que el mismo encripta las 	contraseñas y los datos personales.</a:t>
            </a:r>
            <a:endParaRPr sz="1400" b="0" i="0" u="none" strike="noStrike" cap="none">
              <a:solidFill>
                <a:srgbClr val="274FB2"/>
              </a:solidFill>
              <a:latin typeface="Comic Sans MS"/>
              <a:ea typeface="Comic Sans MS"/>
              <a:cs typeface="Comic Sans MS"/>
              <a:sym typeface="Comic Sans MS"/>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rgbClr val="274FB2"/>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p:nvPr/>
        </p:nvSpPr>
        <p:spPr>
          <a:xfrm>
            <a:off x="2540867" y="832356"/>
            <a:ext cx="40622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0" i="0" u="none" strike="noStrike" cap="none">
                <a:solidFill>
                  <a:srgbClr val="274FB2"/>
                </a:solidFill>
                <a:latin typeface="Calibri"/>
                <a:ea typeface="Calibri"/>
                <a:cs typeface="Calibri"/>
                <a:sym typeface="Calibri"/>
              </a:rPr>
              <a:t>Requerimientos no funcionales</a:t>
            </a:r>
            <a:endParaRPr sz="1400" b="0" i="0" u="none" strike="noStrike" cap="none">
              <a:solidFill>
                <a:srgbClr val="000000"/>
              </a:solidFill>
              <a:latin typeface="Arial"/>
              <a:ea typeface="Arial"/>
              <a:cs typeface="Arial"/>
              <a:sym typeface="Arial"/>
            </a:endParaRPr>
          </a:p>
        </p:txBody>
      </p:sp>
      <p:sp>
        <p:nvSpPr>
          <p:cNvPr id="266" name="Google Shape;266;p27"/>
          <p:cNvSpPr txBox="1"/>
          <p:nvPr/>
        </p:nvSpPr>
        <p:spPr>
          <a:xfrm>
            <a:off x="405245" y="1708769"/>
            <a:ext cx="7990610" cy="310850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Disponibilidad: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El software estará disponible 24/7 debido a que es indispensable su uso para los                           	pacientes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En momentos de mantenimiento o despliegues estará offline.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Mantenibilidad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Se harán auditorias mensuales de la información para revisar.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Se brindará soporte para generación de reportes de base de datos.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Se brindará soporte de uso de la aplicación web en la empre Visual Medics Óptica.</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Portabilidad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Al ser hecho en java si el software se traslada a diferentes web services se podría 	adaptar, Debido a que java es un lenguaje muy reconocido, al ser hecha su parte de 	front-end en html se puede migrar a otros framework como angular o react para 	tener la interfaz visual similar.</a:t>
            </a:r>
            <a:endParaRPr sz="1400" b="0" i="0" u="none" strike="noStrike" cap="none">
              <a:solidFill>
                <a:srgbClr val="274FB2"/>
              </a:solidFill>
              <a:latin typeface="Comic Sans MS"/>
              <a:ea typeface="Comic Sans MS"/>
              <a:cs typeface="Comic Sans MS"/>
              <a:sym typeface="Comic Sans MS"/>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rgbClr val="274FB2"/>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p:nvPr/>
        </p:nvSpPr>
        <p:spPr>
          <a:xfrm>
            <a:off x="2540867" y="832356"/>
            <a:ext cx="40622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0" i="0" u="none" strike="noStrike" cap="none" dirty="0">
                <a:solidFill>
                  <a:srgbClr val="274FB2"/>
                </a:solidFill>
                <a:latin typeface="Calibri"/>
                <a:ea typeface="Calibri"/>
                <a:cs typeface="Calibri"/>
                <a:sym typeface="Calibri"/>
              </a:rPr>
              <a:t>Requerimientos no funcionales</a:t>
            </a:r>
            <a:endParaRPr sz="1400" b="0" i="0" u="none" strike="noStrike" cap="none" dirty="0">
              <a:solidFill>
                <a:srgbClr val="000000"/>
              </a:solidFill>
              <a:latin typeface="Arial"/>
              <a:ea typeface="Arial"/>
              <a:cs typeface="Arial"/>
              <a:sym typeface="Arial"/>
            </a:endParaRPr>
          </a:p>
        </p:txBody>
      </p:sp>
      <p:sp>
        <p:nvSpPr>
          <p:cNvPr id="273" name="Google Shape;273;p28"/>
          <p:cNvSpPr txBox="1"/>
          <p:nvPr/>
        </p:nvSpPr>
        <p:spPr>
          <a:xfrm>
            <a:off x="581891" y="1823069"/>
            <a:ext cx="7523017" cy="310854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Disponibilidad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El software estará disponible 24/7 debido a que es indispensable su uso para los pacientes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En momentos de mantenimiento o despliegues estará offline.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Mantenibilidad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Se harán auditorias mensuales de la información para revisar.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Se brindará soporte para generación de reportes de base de datos.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Se brindará soporte de uso de la aplicación web en la empre Visual Medics Optica.</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274FB2"/>
              </a:buClr>
              <a:buSzPts val="1400"/>
              <a:buFont typeface="Arial"/>
              <a:buChar char="•"/>
            </a:pPr>
            <a:r>
              <a:rPr lang="es-ES" sz="1400" b="0" i="0" u="none" strike="noStrike" cap="none">
                <a:solidFill>
                  <a:srgbClr val="274FB2"/>
                </a:solidFill>
                <a:latin typeface="Comic Sans MS"/>
                <a:ea typeface="Comic Sans MS"/>
                <a:cs typeface="Comic Sans MS"/>
                <a:sym typeface="Comic Sans MS"/>
              </a:rPr>
              <a:t>Portabilidad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74FB2"/>
                </a:solidFill>
                <a:latin typeface="Comic Sans MS"/>
                <a:ea typeface="Comic Sans MS"/>
                <a:cs typeface="Comic Sans MS"/>
                <a:sym typeface="Comic Sans MS"/>
              </a:rPr>
              <a:t>	Al ser hecho en java si el software se traslada a diferentes web services se podría adaptar, Debido a que java es un lenguaje muy reconocido, al ser hecha su parte de front-end en html se puede migrar a otros framework como angular o react para tener la interfaz visual similar.</a:t>
            </a:r>
            <a:endParaRPr sz="1400" b="0" i="0" u="none" strike="noStrike" cap="none">
              <a:solidFill>
                <a:srgbClr val="274FB2"/>
              </a:solidFill>
              <a:latin typeface="Comic Sans MS"/>
              <a:ea typeface="Comic Sans MS"/>
              <a:cs typeface="Comic Sans MS"/>
              <a:sym typeface="Comic Sans MS"/>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rgbClr val="274FB2"/>
              </a:solidFill>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3" name="Imagen 2">
            <a:extLst>
              <a:ext uri="{FF2B5EF4-FFF2-40B4-BE49-F238E27FC236}">
                <a16:creationId xmlns:a16="http://schemas.microsoft.com/office/drawing/2014/main" id="{AACAA6F2-7FF4-4590-AFA5-C0B855F2FD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1"/>
          </a:xfrm>
          <a:prstGeom prst="rect">
            <a:avLst/>
          </a:prstGeom>
          <a:noFill/>
          <a:ln>
            <a:noFill/>
          </a:ln>
        </p:spPr>
      </p:pic>
    </p:spTree>
    <p:extLst>
      <p:ext uri="{BB962C8B-B14F-4D97-AF65-F5344CB8AC3E}">
        <p14:creationId xmlns:p14="http://schemas.microsoft.com/office/powerpoint/2010/main" val="4025567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EC5FC85-051F-4E96-B8F9-03D7E0717314}"/>
              </a:ext>
            </a:extLst>
          </p:cNvPr>
          <p:cNvPicPr>
            <a:picLocks noChangeAspect="1"/>
          </p:cNvPicPr>
          <p:nvPr/>
        </p:nvPicPr>
        <p:blipFill>
          <a:blip r:embed="rId2"/>
          <a:stretch>
            <a:fillRect/>
          </a:stretch>
        </p:blipFill>
        <p:spPr>
          <a:xfrm>
            <a:off x="289999" y="1136276"/>
            <a:ext cx="8059117" cy="3765176"/>
          </a:xfrm>
          <a:prstGeom prst="rect">
            <a:avLst/>
          </a:prstGeom>
        </p:spPr>
      </p:pic>
      <p:sp>
        <p:nvSpPr>
          <p:cNvPr id="4" name="Google Shape;272;p28">
            <a:extLst>
              <a:ext uri="{FF2B5EF4-FFF2-40B4-BE49-F238E27FC236}">
                <a16:creationId xmlns:a16="http://schemas.microsoft.com/office/drawing/2014/main" id="{717CAA48-C44E-468C-8E61-734CFADA1E1A}"/>
              </a:ext>
            </a:extLst>
          </p:cNvPr>
          <p:cNvSpPr txBox="1"/>
          <p:nvPr/>
        </p:nvSpPr>
        <p:spPr>
          <a:xfrm>
            <a:off x="2251754" y="395327"/>
            <a:ext cx="444488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dirty="0">
                <a:solidFill>
                  <a:srgbClr val="274FB2"/>
                </a:solidFill>
                <a:latin typeface="Calibri"/>
                <a:cs typeface="Calibri"/>
              </a:rPr>
              <a:t>Proceso</a:t>
            </a:r>
            <a:r>
              <a:rPr lang="es-ES" sz="1400" b="0" i="0" u="none" strike="noStrike" cap="none" dirty="0">
                <a:solidFill>
                  <a:srgbClr val="000000"/>
                </a:solidFill>
                <a:latin typeface="Arial"/>
                <a:ea typeface="Arial"/>
                <a:cs typeface="Arial"/>
                <a:sym typeface="Arial"/>
              </a:rPr>
              <a:t> </a:t>
            </a:r>
            <a:r>
              <a:rPr lang="es-ES" sz="2400" dirty="0">
                <a:solidFill>
                  <a:srgbClr val="274FB2"/>
                </a:solidFill>
                <a:latin typeface="Calibri"/>
                <a:cs typeface="Calibri"/>
              </a:rPr>
              <a:t>de</a:t>
            </a:r>
            <a:r>
              <a:rPr lang="es-ES" sz="1400" b="0" i="0" u="none" strike="noStrike" cap="none" dirty="0">
                <a:solidFill>
                  <a:srgbClr val="000000"/>
                </a:solidFill>
                <a:latin typeface="Arial"/>
                <a:ea typeface="Arial"/>
                <a:cs typeface="Arial"/>
                <a:sym typeface="Arial"/>
              </a:rPr>
              <a:t> </a:t>
            </a:r>
            <a:r>
              <a:rPr lang="es-ES" sz="2400" dirty="0">
                <a:solidFill>
                  <a:srgbClr val="274FB2"/>
                </a:solidFill>
                <a:latin typeface="Calibri"/>
                <a:cs typeface="Calibri"/>
              </a:rPr>
              <a:t>actualización de datos </a:t>
            </a:r>
            <a:endParaRPr sz="2400" dirty="0">
              <a:solidFill>
                <a:srgbClr val="274FB2"/>
              </a:solidFill>
              <a:latin typeface="Calibri"/>
              <a:cs typeface="Calibri"/>
            </a:endParaRPr>
          </a:p>
        </p:txBody>
      </p:sp>
    </p:spTree>
    <p:extLst>
      <p:ext uri="{BB962C8B-B14F-4D97-AF65-F5344CB8AC3E}">
        <p14:creationId xmlns:p14="http://schemas.microsoft.com/office/powerpoint/2010/main" val="3200536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A47846F-28EE-41EA-B477-57F2F285704E}"/>
              </a:ext>
            </a:extLst>
          </p:cNvPr>
          <p:cNvPicPr>
            <a:picLocks noChangeAspect="1"/>
          </p:cNvPicPr>
          <p:nvPr/>
        </p:nvPicPr>
        <p:blipFill>
          <a:blip r:embed="rId3"/>
          <a:stretch>
            <a:fillRect/>
          </a:stretch>
        </p:blipFill>
        <p:spPr>
          <a:xfrm>
            <a:off x="0" y="11513"/>
            <a:ext cx="9166129" cy="5143500"/>
          </a:xfrm>
          <a:prstGeom prst="rect">
            <a:avLst/>
          </a:prstGeom>
          <a:blipFill>
            <a:blip r:embed="rId4"/>
            <a:stretch>
              <a:fillRect/>
            </a:stretch>
          </a:blipFill>
        </p:spPr>
      </p:pic>
      <p:sp>
        <p:nvSpPr>
          <p:cNvPr id="2" name="Rectángulo 1">
            <a:extLst>
              <a:ext uri="{FF2B5EF4-FFF2-40B4-BE49-F238E27FC236}">
                <a16:creationId xmlns:a16="http://schemas.microsoft.com/office/drawing/2014/main" id="{5189F2F9-7AE2-4009-9FAE-4B13B2B10C63}"/>
              </a:ext>
            </a:extLst>
          </p:cNvPr>
          <p:cNvSpPr/>
          <p:nvPr/>
        </p:nvSpPr>
        <p:spPr>
          <a:xfrm>
            <a:off x="2286000" y="2252819"/>
            <a:ext cx="4572000" cy="1754326"/>
          </a:xfrm>
          <a:prstGeom prst="rect">
            <a:avLst/>
          </a:prstGeom>
          <a:solidFill>
            <a:schemeClr val="accent1">
              <a:lumMod val="50000"/>
            </a:schemeClr>
          </a:solidFill>
        </p:spPr>
        <p:txBody>
          <a:bodyPr>
            <a:spAutoFit/>
          </a:bodyPr>
          <a:lstStyle/>
          <a:p>
            <a:pPr lvl="0" algn="ctr">
              <a:buSzPts val="1600"/>
            </a:pPr>
            <a:r>
              <a:rPr lang="es-ES" sz="1800" b="1" i="1" dirty="0">
                <a:solidFill>
                  <a:schemeClr val="bg1"/>
                </a:solidFill>
                <a:latin typeface="Work Sans"/>
                <a:ea typeface="Work Sans"/>
                <a:cs typeface="Work Sans"/>
                <a:sym typeface="Work Sans"/>
              </a:rPr>
              <a:t>Leidy Johana Rodríguez Jaramillo</a:t>
            </a:r>
          </a:p>
          <a:p>
            <a:pPr lvl="0" algn="ctr">
              <a:buSzPts val="1600"/>
            </a:pPr>
            <a:r>
              <a:rPr lang="es-ES" sz="1800" b="1" i="1" dirty="0">
                <a:solidFill>
                  <a:schemeClr val="bg1"/>
                </a:solidFill>
                <a:latin typeface="Work Sans"/>
                <a:sym typeface="Work Sans"/>
              </a:rPr>
              <a:t>Juan David Fernández Rojas</a:t>
            </a:r>
          </a:p>
          <a:p>
            <a:pPr lvl="0" algn="ctr">
              <a:buSzPts val="1600"/>
            </a:pPr>
            <a:r>
              <a:rPr lang="es-ES" sz="1800" b="1" i="1" dirty="0">
                <a:solidFill>
                  <a:schemeClr val="bg1"/>
                </a:solidFill>
                <a:latin typeface="Work Sans"/>
                <a:sym typeface="Work Sans"/>
              </a:rPr>
              <a:t>Michael Alejandro Moreno Trochez</a:t>
            </a:r>
          </a:p>
          <a:p>
            <a:pPr lvl="0" algn="ctr">
              <a:buSzPts val="1600"/>
            </a:pPr>
            <a:r>
              <a:rPr lang="es-ES" sz="1800" b="1" i="1" dirty="0">
                <a:solidFill>
                  <a:schemeClr val="bg1"/>
                </a:solidFill>
                <a:latin typeface="Work Sans"/>
                <a:sym typeface="Work Sans"/>
              </a:rPr>
              <a:t>Santiago Andrés Cárdenas Sierra</a:t>
            </a:r>
          </a:p>
          <a:p>
            <a:pPr lvl="0" algn="ctr">
              <a:buSzPts val="1600"/>
            </a:pPr>
            <a:r>
              <a:rPr lang="es-ES" sz="1800" b="1" i="1" dirty="0">
                <a:solidFill>
                  <a:schemeClr val="bg1"/>
                </a:solidFill>
                <a:latin typeface="Work Sans"/>
                <a:sym typeface="Work Sans"/>
              </a:rPr>
              <a:t>José Duwan Castañeda Ortega</a:t>
            </a:r>
          </a:p>
          <a:p>
            <a:pPr lvl="0" algn="ctr">
              <a:buSzPts val="1600"/>
            </a:pPr>
            <a:r>
              <a:rPr lang="es-ES" sz="1800" b="1" i="1" dirty="0">
                <a:solidFill>
                  <a:schemeClr val="bg1"/>
                </a:solidFill>
                <a:latin typeface="Work Sans"/>
                <a:sym typeface="Work Sans"/>
              </a:rPr>
              <a:t> Ficha: 1964703</a:t>
            </a:r>
            <a:endParaRPr lang="es-ES" sz="1800" b="1" i="1" dirty="0">
              <a:solidFill>
                <a:schemeClr val="bg1"/>
              </a:solidFill>
            </a:endParaRPr>
          </a:p>
        </p:txBody>
      </p:sp>
      <p:sp>
        <p:nvSpPr>
          <p:cNvPr id="4" name="Rectángulo 3">
            <a:extLst>
              <a:ext uri="{FF2B5EF4-FFF2-40B4-BE49-F238E27FC236}">
                <a16:creationId xmlns:a16="http://schemas.microsoft.com/office/drawing/2014/main" id="{5EAADC06-3C7F-44AC-AD55-E1B4CDB1765B}"/>
              </a:ext>
            </a:extLst>
          </p:cNvPr>
          <p:cNvSpPr/>
          <p:nvPr/>
        </p:nvSpPr>
        <p:spPr>
          <a:xfrm>
            <a:off x="3118231" y="1136355"/>
            <a:ext cx="2929666" cy="707886"/>
          </a:xfrm>
          <a:prstGeom prst="rect">
            <a:avLst/>
          </a:prstGeom>
          <a:solidFill>
            <a:schemeClr val="accent1">
              <a:lumMod val="50000"/>
            </a:schemeClr>
          </a:solidFill>
        </p:spPr>
        <p:txBody>
          <a:bodyPr wrap="square">
            <a:spAutoFit/>
          </a:bodyPr>
          <a:lstStyle/>
          <a:p>
            <a:pPr lvl="0" algn="just">
              <a:buSzPts val="1600"/>
            </a:pPr>
            <a:r>
              <a:rPr lang="es-ES" sz="4000" b="1" i="1" dirty="0">
                <a:solidFill>
                  <a:schemeClr val="bg1"/>
                </a:solidFill>
              </a:rPr>
              <a:t>GRACIAS!</a:t>
            </a:r>
          </a:p>
        </p:txBody>
      </p:sp>
    </p:spTree>
    <p:extLst>
      <p:ext uri="{BB962C8B-B14F-4D97-AF65-F5344CB8AC3E}">
        <p14:creationId xmlns:p14="http://schemas.microsoft.com/office/powerpoint/2010/main" val="3992867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5"/>
        <p:cNvGrpSpPr/>
        <p:nvPr/>
      </p:nvGrpSpPr>
      <p:grpSpPr>
        <a:xfrm>
          <a:off x="0" y="0"/>
          <a:ext cx="0" cy="0"/>
          <a:chOff x="0" y="0"/>
          <a:chExt cx="0" cy="0"/>
        </a:xfrm>
      </p:grpSpPr>
      <p:sp>
        <p:nvSpPr>
          <p:cNvPr id="106" name="Google Shape;106;p3"/>
          <p:cNvSpPr txBox="1"/>
          <p:nvPr/>
        </p:nvSpPr>
        <p:spPr>
          <a:xfrm>
            <a:off x="4966163" y="1435365"/>
            <a:ext cx="30492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a:solidFill>
                  <a:srgbClr val="274FB2"/>
                </a:solidFill>
                <a:latin typeface="Comic Sans MS"/>
                <a:ea typeface="Comic Sans MS"/>
                <a:cs typeface="Comic Sans MS"/>
                <a:sym typeface="Comic Sans MS"/>
              </a:rPr>
              <a:t>Objetivo General</a:t>
            </a:r>
            <a:endParaRPr sz="1400" b="0" i="0" u="none" strike="noStrike" cap="none">
              <a:solidFill>
                <a:srgbClr val="000000"/>
              </a:solidFill>
              <a:latin typeface="Arial"/>
              <a:ea typeface="Arial"/>
              <a:cs typeface="Arial"/>
              <a:sym typeface="Arial"/>
            </a:endParaRPr>
          </a:p>
        </p:txBody>
      </p:sp>
      <p:sp>
        <p:nvSpPr>
          <p:cNvPr id="107" name="Google Shape;107;p3"/>
          <p:cNvSpPr txBox="1"/>
          <p:nvPr/>
        </p:nvSpPr>
        <p:spPr>
          <a:xfrm>
            <a:off x="5049290" y="2230809"/>
            <a:ext cx="3878579" cy="9540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dirty="0">
                <a:solidFill>
                  <a:srgbClr val="274FB2"/>
                </a:solidFill>
                <a:latin typeface="Comic Sans MS"/>
                <a:ea typeface="Comic Sans MS"/>
                <a:cs typeface="Comic Sans MS"/>
                <a:sym typeface="Comic Sans MS"/>
              </a:rPr>
              <a:t>Diseñar y desarrollar un software que permita llevar el control de las citas médicas e historias clínicas de </a:t>
            </a:r>
            <a:r>
              <a:rPr lang="es-ES" dirty="0">
                <a:solidFill>
                  <a:srgbClr val="274FB2"/>
                </a:solidFill>
                <a:latin typeface="Comic Sans MS"/>
                <a:ea typeface="Comic Sans MS"/>
                <a:cs typeface="Comic Sans MS"/>
                <a:sym typeface="Comic Sans MS"/>
              </a:rPr>
              <a:t>su centro</a:t>
            </a:r>
            <a:r>
              <a:rPr lang="es-ES" sz="1400" b="0" i="0" u="none" strike="noStrike" cap="none" dirty="0">
                <a:solidFill>
                  <a:srgbClr val="274FB2"/>
                </a:solidFill>
                <a:latin typeface="Comic Sans MS"/>
                <a:ea typeface="Comic Sans MS"/>
                <a:cs typeface="Comic Sans MS"/>
                <a:sym typeface="Comic Sans MS"/>
              </a:rPr>
              <a:t> médico Vision Medics.</a:t>
            </a:r>
            <a:endParaRPr sz="1400" b="0" i="0" u="none" strike="noStrike" cap="none" dirty="0">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a:stretch/>
        </p:blipFill>
        <p:spPr>
          <a:xfrm>
            <a:off x="-1" y="1448777"/>
            <a:ext cx="4491893" cy="22459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p:nvPr/>
        </p:nvSpPr>
        <p:spPr>
          <a:xfrm>
            <a:off x="4899662" y="1435365"/>
            <a:ext cx="384913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dirty="0">
                <a:solidFill>
                  <a:srgbClr val="274FB2"/>
                </a:solidFill>
                <a:latin typeface="Comic Sans MS"/>
                <a:ea typeface="Comic Sans MS"/>
                <a:cs typeface="Comic Sans MS"/>
                <a:sym typeface="Comic Sans MS"/>
              </a:rPr>
              <a:t>Objetivos Específicos</a:t>
            </a:r>
            <a:endParaRPr sz="1400" b="0" i="0" u="none" strike="noStrike" cap="none" dirty="0">
              <a:solidFill>
                <a:srgbClr val="000000"/>
              </a:solidFill>
              <a:latin typeface="Arial"/>
              <a:ea typeface="Arial"/>
              <a:cs typeface="Arial"/>
              <a:sym typeface="Arial"/>
            </a:endParaRPr>
          </a:p>
        </p:txBody>
      </p:sp>
      <p:sp>
        <p:nvSpPr>
          <p:cNvPr id="115" name="Google Shape;115;p4"/>
          <p:cNvSpPr txBox="1"/>
          <p:nvPr/>
        </p:nvSpPr>
        <p:spPr>
          <a:xfrm>
            <a:off x="4778774" y="2339623"/>
            <a:ext cx="3970019" cy="203128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274FB2"/>
              </a:buClr>
              <a:buSzPts val="1400"/>
              <a:buFont typeface="Arial"/>
              <a:buChar char="•"/>
            </a:pPr>
            <a:r>
              <a:rPr lang="es-ES" sz="1400" b="0" i="0" u="none" strike="noStrike" cap="none" dirty="0">
                <a:solidFill>
                  <a:srgbClr val="274FB2"/>
                </a:solidFill>
                <a:latin typeface="Comic Sans MS"/>
                <a:ea typeface="Comic Sans MS"/>
                <a:cs typeface="Comic Sans MS"/>
                <a:sym typeface="Comic Sans MS"/>
              </a:rPr>
              <a:t>Recolectar y clasificar </a:t>
            </a:r>
            <a:r>
              <a:rPr lang="es-ES" dirty="0">
                <a:solidFill>
                  <a:srgbClr val="274FB2"/>
                </a:solidFill>
                <a:latin typeface="Comic Sans MS"/>
                <a:ea typeface="Comic Sans MS"/>
                <a:cs typeface="Comic Sans MS"/>
                <a:sym typeface="Comic Sans MS"/>
              </a:rPr>
              <a:t>los</a:t>
            </a:r>
            <a:r>
              <a:rPr lang="es-ES" sz="1400" b="0" i="0" u="none" strike="noStrike" cap="none" dirty="0">
                <a:solidFill>
                  <a:srgbClr val="274FB2"/>
                </a:solidFill>
                <a:latin typeface="Comic Sans MS"/>
                <a:ea typeface="Comic Sans MS"/>
                <a:cs typeface="Comic Sans MS"/>
                <a:sym typeface="Comic Sans MS"/>
              </a:rPr>
              <a:t> datos según la relevancia del requerimiento.</a:t>
            </a: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274FB2"/>
              </a:buClr>
              <a:buSzPts val="1400"/>
              <a:buFont typeface="Arial"/>
              <a:buChar char="•"/>
            </a:pPr>
            <a:r>
              <a:rPr lang="es-ES" sz="1400" b="0" i="0" u="none" strike="noStrike" cap="none" dirty="0">
                <a:solidFill>
                  <a:srgbClr val="274FB2"/>
                </a:solidFill>
                <a:latin typeface="Comic Sans MS"/>
                <a:ea typeface="Comic Sans MS"/>
                <a:cs typeface="Comic Sans MS"/>
                <a:sym typeface="Comic Sans MS"/>
              </a:rPr>
              <a:t>Evaluar requerimientos y presupuestos del proyecto.</a:t>
            </a: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274FB2"/>
              </a:buClr>
              <a:buSzPts val="1400"/>
              <a:buFont typeface="Arial"/>
              <a:buChar char="•"/>
            </a:pPr>
            <a:r>
              <a:rPr lang="es-ES" sz="1400" b="0" i="0" u="none" strike="noStrike" cap="none" dirty="0">
                <a:solidFill>
                  <a:srgbClr val="274FB2"/>
                </a:solidFill>
                <a:latin typeface="Comic Sans MS"/>
                <a:ea typeface="Comic Sans MS"/>
                <a:cs typeface="Comic Sans MS"/>
                <a:sym typeface="Comic Sans MS"/>
              </a:rPr>
              <a:t>Realizar el software de Gestión de citas e historial médico</a:t>
            </a: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274FB2"/>
              </a:buClr>
              <a:buSzPts val="1400"/>
              <a:buFont typeface="Arial"/>
              <a:buChar char="•"/>
            </a:pPr>
            <a:r>
              <a:rPr lang="es-ES" sz="1400" b="0" i="0" u="none" strike="noStrike" cap="none" dirty="0">
                <a:solidFill>
                  <a:srgbClr val="274FB2"/>
                </a:solidFill>
                <a:latin typeface="Comic Sans MS"/>
                <a:ea typeface="Comic Sans MS"/>
                <a:cs typeface="Comic Sans MS"/>
                <a:sym typeface="Comic Sans MS"/>
              </a:rPr>
              <a:t>Documentar el software para mostrar el uso adecuado del sistema y de su base de datos.</a:t>
            </a:r>
            <a:endParaRPr sz="1400" b="0" i="0" u="none" strike="noStrike" cap="none" dirty="0">
              <a:solidFill>
                <a:srgbClr val="000000"/>
              </a:solidFill>
              <a:latin typeface="Arial"/>
              <a:ea typeface="Arial"/>
              <a:cs typeface="Arial"/>
              <a:sym typeface="Arial"/>
            </a:endParaRPr>
          </a:p>
        </p:txBody>
      </p:sp>
      <p:pic>
        <p:nvPicPr>
          <p:cNvPr id="5" name="Google Shape;132;p6">
            <a:extLst>
              <a:ext uri="{FF2B5EF4-FFF2-40B4-BE49-F238E27FC236}">
                <a16:creationId xmlns:a16="http://schemas.microsoft.com/office/drawing/2014/main" id="{5C8F5E12-F5F1-4AF5-98D7-6F6B71EF4782}"/>
              </a:ext>
            </a:extLst>
          </p:cNvPr>
          <p:cNvPicPr preferRelativeResize="0"/>
          <p:nvPr/>
        </p:nvPicPr>
        <p:blipFill rotWithShape="1">
          <a:blip r:embed="rId3">
            <a:alphaModFix/>
          </a:blip>
          <a:srcRect/>
          <a:stretch/>
        </p:blipFill>
        <p:spPr>
          <a:xfrm>
            <a:off x="-1" y="1523743"/>
            <a:ext cx="4528657" cy="20960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p:nvPr/>
        </p:nvSpPr>
        <p:spPr>
          <a:xfrm>
            <a:off x="0" y="480168"/>
            <a:ext cx="47644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a:solidFill>
                  <a:srgbClr val="274FB2"/>
                </a:solidFill>
                <a:latin typeface="Comic Sans MS"/>
                <a:ea typeface="Comic Sans MS"/>
                <a:cs typeface="Comic Sans MS"/>
                <a:sym typeface="Comic Sans MS"/>
              </a:rPr>
              <a:t>Planteamiento del problema</a:t>
            </a:r>
            <a:endParaRPr sz="2800" b="0" i="0" u="none" strike="noStrike" cap="none">
              <a:solidFill>
                <a:srgbClr val="274FB2"/>
              </a:solidFill>
              <a:latin typeface="Comic Sans MS"/>
              <a:ea typeface="Comic Sans MS"/>
              <a:cs typeface="Comic Sans MS"/>
              <a:sym typeface="Comic Sans MS"/>
            </a:endParaRPr>
          </a:p>
        </p:txBody>
      </p:sp>
      <p:sp>
        <p:nvSpPr>
          <p:cNvPr id="123" name="Google Shape;123;p5"/>
          <p:cNvSpPr txBox="1"/>
          <p:nvPr/>
        </p:nvSpPr>
        <p:spPr>
          <a:xfrm>
            <a:off x="3731847" y="1259204"/>
            <a:ext cx="5245900" cy="375483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274FB2"/>
              </a:solidFill>
              <a:latin typeface="Comic Sans MS"/>
              <a:ea typeface="Comic Sans MS"/>
              <a:cs typeface="Comic Sans MS"/>
              <a:sym typeface="Comic Sans MS"/>
            </a:endParaRPr>
          </a:p>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dirty="0">
                <a:solidFill>
                  <a:srgbClr val="274FB2"/>
                </a:solidFill>
                <a:latin typeface="Comic Sans MS"/>
                <a:ea typeface="Comic Sans MS"/>
                <a:cs typeface="Comic Sans MS"/>
                <a:sym typeface="Comic Sans MS"/>
              </a:rPr>
              <a:t>El software Medisoft  solo se puede visualizar desde un computador personal ubicado en el consultorio el cual le ayuda para consultar la información de citas y agendamiento de ellas, sin embargo es el esposo de la doctora quien lleva el registro de la parte contable y cifras de la empresa lo cual hace que no puedan trabajar al mismo tiempo y retrasando todos los procesos administrativos.</a:t>
            </a:r>
            <a:endParaRPr dirty="0"/>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274FB2"/>
              </a:solidFill>
              <a:latin typeface="Comic Sans MS"/>
              <a:ea typeface="Comic Sans MS"/>
              <a:cs typeface="Comic Sans MS"/>
              <a:sym typeface="Comic Sans MS"/>
            </a:endParaRPr>
          </a:p>
          <a:p>
            <a:pPr marL="0" marR="0" lvl="0" indent="0" algn="just" rtl="0">
              <a:lnSpc>
                <a:spcPct val="100000"/>
              </a:lnSpc>
              <a:spcBef>
                <a:spcPts val="0"/>
              </a:spcBef>
              <a:spcAft>
                <a:spcPts val="0"/>
              </a:spcAft>
              <a:buNone/>
            </a:pPr>
            <a:r>
              <a:rPr lang="es-ES" sz="1400" b="0" i="0" u="none" strike="noStrike" cap="none" dirty="0">
                <a:solidFill>
                  <a:srgbClr val="274FB2"/>
                </a:solidFill>
                <a:latin typeface="Comic Sans MS"/>
                <a:ea typeface="Comic Sans MS"/>
                <a:cs typeface="Comic Sans MS"/>
                <a:sym typeface="Comic Sans MS"/>
              </a:rPr>
              <a:t>Logiciel DataBase busca solucionar este inconveniente desarrollando un software capaz de ser visualizado y modificado simultáneamente desde varios dispositivos, ayudando a administrar agendamiento de citas como el registro de ellas y llevar mejor orden y disponibilidad de acceso.</a:t>
            </a:r>
          </a:p>
          <a:p>
            <a:pPr marL="0" marR="0" lvl="0" indent="0" algn="l" rtl="0">
              <a:lnSpc>
                <a:spcPct val="100000"/>
              </a:lnSpc>
              <a:spcBef>
                <a:spcPts val="0"/>
              </a:spcBef>
              <a:spcAft>
                <a:spcPts val="0"/>
              </a:spcAft>
              <a:buClr>
                <a:srgbClr val="000000"/>
              </a:buClr>
              <a:buSzPts val="1400"/>
              <a:buFont typeface="Arial"/>
              <a:buNone/>
            </a:pPr>
            <a:br>
              <a:rPr lang="es-ES" sz="1400" b="0" i="0" u="none" strike="noStrike" cap="none" dirty="0">
                <a:solidFill>
                  <a:schemeClr val="dk1"/>
                </a:solidFill>
                <a:latin typeface="Calibri"/>
                <a:ea typeface="Calibri"/>
                <a:cs typeface="Calibri"/>
                <a:sym typeface="Calibri"/>
              </a:rPr>
            </a:br>
            <a:endParaRPr sz="1400" b="0" i="0" u="none" strike="noStrike" cap="none" dirty="0">
              <a:solidFill>
                <a:srgbClr val="274FB2"/>
              </a:solidFill>
              <a:latin typeface="Work Sans"/>
              <a:ea typeface="Work Sans"/>
              <a:cs typeface="Work Sans"/>
              <a:sym typeface="Work Sans"/>
            </a:endParaRPr>
          </a:p>
        </p:txBody>
      </p:sp>
      <p:pic>
        <p:nvPicPr>
          <p:cNvPr id="124" name="Google Shape;124;p5"/>
          <p:cNvPicPr preferRelativeResize="0"/>
          <p:nvPr/>
        </p:nvPicPr>
        <p:blipFill rotWithShape="1">
          <a:blip r:embed="rId3">
            <a:alphaModFix/>
          </a:blip>
          <a:srcRect/>
          <a:stretch/>
        </p:blipFill>
        <p:spPr>
          <a:xfrm>
            <a:off x="0" y="1683237"/>
            <a:ext cx="3731847" cy="18659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p:nvPr/>
        </p:nvSpPr>
        <p:spPr>
          <a:xfrm>
            <a:off x="4941744" y="937131"/>
            <a:ext cx="321344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a:solidFill>
                  <a:srgbClr val="274FB2"/>
                </a:solidFill>
                <a:latin typeface="Calibri"/>
                <a:ea typeface="Calibri"/>
                <a:cs typeface="Calibri"/>
                <a:sym typeface="Calibri"/>
              </a:rPr>
              <a:t>Alcance del Proyecto</a:t>
            </a:r>
            <a:endParaRPr sz="1400" b="0" i="0" u="none" strike="noStrike" cap="none">
              <a:solidFill>
                <a:srgbClr val="000000"/>
              </a:solidFill>
              <a:latin typeface="Arial"/>
              <a:ea typeface="Arial"/>
              <a:cs typeface="Arial"/>
              <a:sym typeface="Arial"/>
            </a:endParaRPr>
          </a:p>
        </p:txBody>
      </p:sp>
      <p:sp>
        <p:nvSpPr>
          <p:cNvPr id="131" name="Google Shape;131;p6"/>
          <p:cNvSpPr txBox="1"/>
          <p:nvPr/>
        </p:nvSpPr>
        <p:spPr>
          <a:xfrm>
            <a:off x="4941744" y="1762712"/>
            <a:ext cx="3564000" cy="203128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dirty="0">
                <a:solidFill>
                  <a:srgbClr val="274FB2"/>
                </a:solidFill>
                <a:latin typeface="Comic Sans MS"/>
                <a:ea typeface="Comic Sans MS"/>
                <a:cs typeface="Comic Sans MS"/>
                <a:sym typeface="Comic Sans MS"/>
              </a:rPr>
              <a:t>se entregará un aplicativo administrativo que resolverá el problema de agendamiento de citas en un centro médico específico así como sistematizar el historial clínico de cada paciente, este aplicativo optimizara el funcionamiento de la óptica ya que es posible la modificación administrativa en tiempo real.</a:t>
            </a:r>
            <a:endParaRPr sz="1400" b="0" i="0" u="none" strike="noStrike" cap="none" dirty="0">
              <a:solidFill>
                <a:srgbClr val="274FB2"/>
              </a:solidFill>
              <a:latin typeface="Comic Sans MS"/>
              <a:ea typeface="Comic Sans MS"/>
              <a:cs typeface="Comic Sans MS"/>
              <a:sym typeface="Comic Sans MS"/>
            </a:endParaRPr>
          </a:p>
        </p:txBody>
      </p:sp>
      <p:pic>
        <p:nvPicPr>
          <p:cNvPr id="132" name="Google Shape;132;p6"/>
          <p:cNvPicPr preferRelativeResize="0"/>
          <p:nvPr/>
        </p:nvPicPr>
        <p:blipFill rotWithShape="1">
          <a:blip r:embed="rId3">
            <a:alphaModFix/>
          </a:blip>
          <a:srcRect/>
          <a:stretch/>
        </p:blipFill>
        <p:spPr>
          <a:xfrm>
            <a:off x="-1" y="1523743"/>
            <a:ext cx="4528657" cy="20960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p:nvPr/>
        </p:nvSpPr>
        <p:spPr>
          <a:xfrm>
            <a:off x="4941744" y="832356"/>
            <a:ext cx="19505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a:solidFill>
                  <a:srgbClr val="274FB2"/>
                </a:solidFill>
                <a:latin typeface="Calibri"/>
                <a:ea typeface="Calibri"/>
                <a:cs typeface="Calibri"/>
                <a:sym typeface="Calibri"/>
              </a:rPr>
              <a:t>Justificación</a:t>
            </a:r>
            <a:endParaRPr sz="1400" b="0" i="0" u="none" strike="noStrike" cap="none">
              <a:solidFill>
                <a:srgbClr val="000000"/>
              </a:solidFill>
              <a:latin typeface="Arial"/>
              <a:ea typeface="Arial"/>
              <a:cs typeface="Arial"/>
              <a:sym typeface="Arial"/>
            </a:endParaRPr>
          </a:p>
        </p:txBody>
      </p:sp>
      <p:sp>
        <p:nvSpPr>
          <p:cNvPr id="139" name="Google Shape;139;p7"/>
          <p:cNvSpPr txBox="1"/>
          <p:nvPr/>
        </p:nvSpPr>
        <p:spPr>
          <a:xfrm>
            <a:off x="4848225" y="1625641"/>
            <a:ext cx="3869747" cy="2462213"/>
          </a:xfrm>
          <a:prstGeom prst="rect">
            <a:avLst/>
          </a:prstGeom>
          <a:noFill/>
          <a:ln>
            <a:noFill/>
          </a:ln>
        </p:spPr>
        <p:txBody>
          <a:bodyPr spcFirstLastPara="1" wrap="square" lIns="91425" tIns="45700" rIns="91425" bIns="45700" anchor="t" anchorCtr="0">
            <a:spAutoFit/>
          </a:bodyPr>
          <a:lstStyle/>
          <a:p>
            <a:pPr lvl="0" algn="just">
              <a:buSzPts val="1400"/>
            </a:pPr>
            <a:r>
              <a:rPr lang="es-ES" sz="1400" b="0" i="0" u="none" strike="noStrike" cap="none" dirty="0">
                <a:solidFill>
                  <a:srgbClr val="274FB2"/>
                </a:solidFill>
                <a:latin typeface="Comic Sans MS"/>
                <a:ea typeface="Comic Sans MS"/>
                <a:cs typeface="Comic Sans MS"/>
                <a:sym typeface="Comic Sans MS"/>
              </a:rPr>
              <a:t>LOGICIEL DataBase desarrollara e implementara un software de agendamiento de citas </a:t>
            </a:r>
            <a:r>
              <a:rPr lang="es-ES" dirty="0">
                <a:solidFill>
                  <a:srgbClr val="274FB2"/>
                </a:solidFill>
                <a:latin typeface="Comic Sans MS"/>
                <a:ea typeface="Comic Sans MS"/>
                <a:cs typeface="Comic Sans MS"/>
                <a:sym typeface="Comic Sans MS"/>
              </a:rPr>
              <a:t>simplificando el servicio que preste </a:t>
            </a:r>
            <a:r>
              <a:rPr lang="es-ES" sz="1400" b="0" i="0" u="none" strike="noStrike" cap="none" dirty="0">
                <a:solidFill>
                  <a:srgbClr val="274FB2"/>
                </a:solidFill>
                <a:latin typeface="Comic Sans MS"/>
                <a:ea typeface="Comic Sans MS"/>
                <a:cs typeface="Comic Sans MS"/>
                <a:sym typeface="Comic Sans MS"/>
              </a:rPr>
              <a:t>directamente cliente servidor el cual se encargará de ordenar adecuadamente cada cita registrada y buscar un horario adecuado para que el cliente elija el de su preferencia, además de ello asociar el paciente a la base de datos interna e integrarlo al historial médico y si es un nuevo registro.</a:t>
            </a:r>
            <a:endParaRPr sz="1400" b="0" i="0" u="none" strike="noStrike" cap="none" dirty="0">
              <a:solidFill>
                <a:srgbClr val="274FB2"/>
              </a:solidFill>
              <a:latin typeface="Comic Sans MS"/>
              <a:ea typeface="Comic Sans MS"/>
              <a:cs typeface="Comic Sans MS"/>
              <a:sym typeface="Comic Sans MS"/>
            </a:endParaRPr>
          </a:p>
        </p:txBody>
      </p:sp>
      <p:pic>
        <p:nvPicPr>
          <p:cNvPr id="6" name="Google Shape;124;p5">
            <a:extLst>
              <a:ext uri="{FF2B5EF4-FFF2-40B4-BE49-F238E27FC236}">
                <a16:creationId xmlns:a16="http://schemas.microsoft.com/office/drawing/2014/main" id="{C2047D2B-E206-48B9-9327-B53AC9FF770B}"/>
              </a:ext>
            </a:extLst>
          </p:cNvPr>
          <p:cNvPicPr preferRelativeResize="0"/>
          <p:nvPr/>
        </p:nvPicPr>
        <p:blipFill rotWithShape="1">
          <a:blip r:embed="rId3">
            <a:alphaModFix/>
          </a:blip>
          <a:srcRect/>
          <a:stretch/>
        </p:blipFill>
        <p:spPr>
          <a:xfrm>
            <a:off x="0" y="1625641"/>
            <a:ext cx="4166755" cy="2193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p:nvPr/>
        </p:nvSpPr>
        <p:spPr>
          <a:xfrm>
            <a:off x="685801" y="155865"/>
            <a:ext cx="5226626"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dirty="0">
                <a:solidFill>
                  <a:srgbClr val="274FB2"/>
                </a:solidFill>
                <a:latin typeface="Calibri"/>
                <a:ea typeface="Calibri"/>
                <a:cs typeface="Calibri"/>
                <a:sym typeface="Calibri"/>
              </a:rPr>
              <a:t>Técnicas de Levantamiento</a:t>
            </a:r>
            <a:br>
              <a:rPr lang="es-ES" sz="2800" b="0" i="0" u="none" strike="noStrike" cap="none" dirty="0">
                <a:solidFill>
                  <a:srgbClr val="274FB2"/>
                </a:solidFill>
                <a:latin typeface="Calibri"/>
                <a:ea typeface="Calibri"/>
                <a:cs typeface="Calibri"/>
                <a:sym typeface="Calibri"/>
              </a:rPr>
            </a:br>
            <a:r>
              <a:rPr lang="es-ES" sz="2800" b="0" i="0" u="none" strike="noStrike" cap="none" dirty="0">
                <a:solidFill>
                  <a:srgbClr val="274FB2"/>
                </a:solidFill>
                <a:latin typeface="Calibri"/>
                <a:ea typeface="Calibri"/>
                <a:cs typeface="Calibri"/>
                <a:sym typeface="Calibri"/>
              </a:rPr>
              <a:t>de datos</a:t>
            </a:r>
            <a:endParaRPr sz="1400" b="0" i="0" u="none" strike="noStrike" cap="none" dirty="0">
              <a:solidFill>
                <a:srgbClr val="000000"/>
              </a:solidFill>
              <a:latin typeface="Arial"/>
              <a:ea typeface="Arial"/>
              <a:cs typeface="Arial"/>
              <a:sym typeface="Arial"/>
            </a:endParaRPr>
          </a:p>
        </p:txBody>
      </p:sp>
      <p:sp>
        <p:nvSpPr>
          <p:cNvPr id="4" name="Google Shape;146;p8">
            <a:extLst>
              <a:ext uri="{FF2B5EF4-FFF2-40B4-BE49-F238E27FC236}">
                <a16:creationId xmlns:a16="http://schemas.microsoft.com/office/drawing/2014/main" id="{53A6391A-B6FF-4208-B06E-BE9E953F6AF6}"/>
              </a:ext>
            </a:extLst>
          </p:cNvPr>
          <p:cNvSpPr txBox="1"/>
          <p:nvPr/>
        </p:nvSpPr>
        <p:spPr>
          <a:xfrm>
            <a:off x="423531" y="1966944"/>
            <a:ext cx="5226626" cy="138495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s-ES" sz="2800" b="0" i="0" u="none" strike="noStrike" cap="none" dirty="0">
                <a:solidFill>
                  <a:srgbClr val="274FB2"/>
                </a:solidFill>
                <a:latin typeface="Calibri"/>
                <a:ea typeface="Calibri"/>
                <a:cs typeface="Calibri"/>
                <a:sym typeface="Calibri"/>
              </a:rPr>
              <a:t>Encuesta</a:t>
            </a:r>
          </a:p>
          <a:p>
            <a:pPr marL="0" marR="0" lvl="0" indent="0" algn="l" rtl="0">
              <a:lnSpc>
                <a:spcPct val="100000"/>
              </a:lnSpc>
              <a:spcBef>
                <a:spcPts val="0"/>
              </a:spcBef>
              <a:spcAft>
                <a:spcPts val="0"/>
              </a:spcAft>
              <a:buClr>
                <a:srgbClr val="000000"/>
              </a:buClr>
              <a:buSzPts val="2800"/>
              <a:buFont typeface="Arial"/>
              <a:buNone/>
            </a:pPr>
            <a:endParaRPr lang="es-ES" sz="2800" dirty="0">
              <a:solidFill>
                <a:srgbClr val="274FB2"/>
              </a:solidFill>
              <a:latin typeface="Calibri"/>
              <a:cs typeface="Calibri"/>
              <a:sym typeface="Calibri"/>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s-ES" sz="2800" b="0" i="0" u="none" strike="noStrike" cap="none" dirty="0">
                <a:solidFill>
                  <a:srgbClr val="274FB2"/>
                </a:solidFill>
                <a:latin typeface="Calibri"/>
                <a:ea typeface="Arial"/>
                <a:cs typeface="Calibri"/>
                <a:sym typeface="Calibri"/>
              </a:rPr>
              <a:t>Observación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4" name="Google Shape;154;p9" descr="Gráfico de respuestas de formularios. Título de la pregunta: ¿Su empresa cuenta con algún equipo de cómputo o la posibilidad de adquirir uno? . Número de respuestas: 16 respuestas."/>
          <p:cNvPicPr preferRelativeResize="0"/>
          <p:nvPr/>
        </p:nvPicPr>
        <p:blipFill rotWithShape="1">
          <a:blip r:embed="rId3">
            <a:alphaModFix/>
          </a:blip>
          <a:srcRect r="5240"/>
          <a:stretch/>
        </p:blipFill>
        <p:spPr>
          <a:xfrm>
            <a:off x="399143" y="463687"/>
            <a:ext cx="3269090" cy="2108063"/>
          </a:xfrm>
          <a:prstGeom prst="rect">
            <a:avLst/>
          </a:prstGeom>
          <a:noFill/>
          <a:ln>
            <a:noFill/>
          </a:ln>
        </p:spPr>
      </p:pic>
      <p:pic>
        <p:nvPicPr>
          <p:cNvPr id="4" name="Google Shape;160;p10" descr="Gráfico de respuestas de formularios. Título de la pregunta: ¿Actualmente utiliza un software de gestión de citas médicas e historial médico en su empresa?. Número de respuestas: 13 respuestas.">
            <a:extLst>
              <a:ext uri="{FF2B5EF4-FFF2-40B4-BE49-F238E27FC236}">
                <a16:creationId xmlns:a16="http://schemas.microsoft.com/office/drawing/2014/main" id="{E4BB392E-D30B-41B6-9C92-AB52F2D375EB}"/>
              </a:ext>
            </a:extLst>
          </p:cNvPr>
          <p:cNvPicPr preferRelativeResize="0"/>
          <p:nvPr/>
        </p:nvPicPr>
        <p:blipFill rotWithShape="1">
          <a:blip r:embed="rId4">
            <a:alphaModFix/>
          </a:blip>
          <a:srcRect r="3311"/>
          <a:stretch/>
        </p:blipFill>
        <p:spPr>
          <a:xfrm>
            <a:off x="314081" y="2818449"/>
            <a:ext cx="3726291" cy="2125691"/>
          </a:xfrm>
          <a:prstGeom prst="rect">
            <a:avLst/>
          </a:prstGeom>
          <a:noFill/>
          <a:ln>
            <a:noFill/>
          </a:ln>
        </p:spPr>
      </p:pic>
      <p:pic>
        <p:nvPicPr>
          <p:cNvPr id="5" name="Google Shape;166;p11" descr="Gráfico de respuestas de formularios. Título de la pregunta: ¿Encuentra usted falencias en su sistema actual?. Número de respuestas: 9 respuestas.">
            <a:extLst>
              <a:ext uri="{FF2B5EF4-FFF2-40B4-BE49-F238E27FC236}">
                <a16:creationId xmlns:a16="http://schemas.microsoft.com/office/drawing/2014/main" id="{2B8BD40C-D86F-443E-8854-623E3128287E}"/>
              </a:ext>
            </a:extLst>
          </p:cNvPr>
          <p:cNvPicPr preferRelativeResize="0"/>
          <p:nvPr/>
        </p:nvPicPr>
        <p:blipFill rotWithShape="1">
          <a:blip r:embed="rId5">
            <a:alphaModFix/>
          </a:blip>
          <a:srcRect r="23987"/>
          <a:stretch/>
        </p:blipFill>
        <p:spPr>
          <a:xfrm>
            <a:off x="4646427" y="463687"/>
            <a:ext cx="3115340" cy="2354762"/>
          </a:xfrm>
          <a:prstGeom prst="rect">
            <a:avLst/>
          </a:prstGeom>
          <a:noFill/>
          <a:ln>
            <a:noFill/>
          </a:ln>
        </p:spPr>
      </p:pic>
      <p:pic>
        <p:nvPicPr>
          <p:cNvPr id="6" name="Google Shape;172;p12" descr="Gráfico de respuestas de formularios. Título de la pregunta: ¿Cuenta con algún control para el agendamiento de citas?. Número de respuestas: 12 respuestas.">
            <a:extLst>
              <a:ext uri="{FF2B5EF4-FFF2-40B4-BE49-F238E27FC236}">
                <a16:creationId xmlns:a16="http://schemas.microsoft.com/office/drawing/2014/main" id="{DFC30D4D-B320-459E-8DA3-E0087C97005F}"/>
              </a:ext>
            </a:extLst>
          </p:cNvPr>
          <p:cNvPicPr preferRelativeResize="0"/>
          <p:nvPr/>
        </p:nvPicPr>
        <p:blipFill rotWithShape="1">
          <a:blip r:embed="rId6">
            <a:alphaModFix/>
          </a:blip>
          <a:srcRect r="17146"/>
          <a:stretch/>
        </p:blipFill>
        <p:spPr>
          <a:xfrm>
            <a:off x="4646427" y="2818448"/>
            <a:ext cx="3466214" cy="2125691"/>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2211</Words>
  <Application>Microsoft Office PowerPoint</Application>
  <PresentationFormat>Presentación en pantalla (16:9)</PresentationFormat>
  <Paragraphs>208</Paragraphs>
  <Slides>27</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Work Sans</vt:lpstr>
      <vt:lpstr>Comic Sans MS</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10</cp:revision>
  <dcterms:created xsi:type="dcterms:W3CDTF">2018-12-10T14:32:57Z</dcterms:created>
  <dcterms:modified xsi:type="dcterms:W3CDTF">2019-12-11T00:08:35Z</dcterms:modified>
</cp:coreProperties>
</file>