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Kernel_method"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ackoverflow.com/questions/25082222/the-rbf-kernel-of-support-vector-machin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Notes on kNN algorithm;</a:t>
            </a:r>
          </a:p>
          <a:p>
            <a:pPr lvl="0">
              <a:spcBef>
                <a:spcPts val="0"/>
              </a:spcBef>
              <a:buNone/>
            </a:pPr>
            <a:r>
              <a:t/>
            </a:r>
            <a:endParaRPr/>
          </a:p>
          <a:p>
            <a:pPr lvl="0">
              <a:spcBef>
                <a:spcPts val="0"/>
              </a:spcBef>
              <a:buNone/>
            </a:pPr>
            <a:r>
              <a:rPr lang="en"/>
              <a:t>Nonparametric, model free method for classifying test examples based on closest training examples in the feature space.</a:t>
            </a:r>
          </a:p>
          <a:p>
            <a:pPr lvl="0">
              <a:spcBef>
                <a:spcPts val="0"/>
              </a:spcBef>
              <a:buNone/>
            </a:pPr>
            <a:r>
              <a:rPr lang="en"/>
              <a:t>First, classify the training samples. Then for each test example run through the training set to determine the class of the test examples “k” nearest neighbors. A majority vote of the closest neighbors determine the class of the test example. </a:t>
            </a:r>
          </a:p>
          <a:p>
            <a:pPr lvl="0">
              <a:spcBef>
                <a:spcPts val="0"/>
              </a:spcBef>
              <a:buNone/>
            </a:pPr>
            <a:r>
              <a:rPr lang="en"/>
              <a:t>K acts as a smoother.</a:t>
            </a:r>
          </a:p>
          <a:p>
            <a:pPr lvl="0">
              <a:spcBef>
                <a:spcPts val="0"/>
              </a:spcBef>
              <a:buNone/>
            </a:pPr>
            <a:r>
              <a:rPr lang="en"/>
              <a:t>This is efficient once fitted, but takes a lot of calculation to achieve this initial fit. </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order to easily represent and calculate the distance between points, we decided to use a two dimensional graph to represent the data. Each data entry is assigned an “x” and a “y” value that can be plotted on the graph. The y-value takes the suits of the cards, and the x-value takes the ranks of the cards, as well as the y-value. The y-value will determine whether or not the hand will be a flush. If the suits are all the same, we know it is some type of flush, whether it be a regular flush, a straight flush, or a royal flush. We give this y-value a “2”. The method that determines the x-value will first use the y-value to check if the hand is a flush or not. If so, it will return the sum of the ranks. Otherwise, it checks to see how many of each card there are. If the two highest amount of cards is a 2 and a 1, it returns “1”, for “1 pair”. If the two highest amounts of cards are both 2, it returns a “2” for “2 pairs”. If the two highest is 3 and 1, “3 of a kind”. If the two highest amounts are 3 and 2, “full house”, which it will assign the number 5 to. 4 is “4 of a kind”, and it will also check to see if it is a straight, which it will assign the number 6 to. This way, each class should have it’s own spot on the graph. This is run on both the training data and the test data.</a:t>
            </a:r>
          </a:p>
          <a:p>
            <a:pPr lvl="0">
              <a:spcBef>
                <a:spcPts val="0"/>
              </a:spcBef>
              <a:buNone/>
            </a:pPr>
            <a:r>
              <a:t/>
            </a:r>
            <a:endParaRPr/>
          </a:p>
          <a:p>
            <a:pPr lvl="0">
              <a:spcBef>
                <a:spcPts val="0"/>
              </a:spcBef>
              <a:buNone/>
            </a:pPr>
            <a:r>
              <a:rPr lang="en"/>
              <a:t>Next, for every (x,y) ordered pair in the test data, it will calculate the distance between it and every ordered pair from the training data. It will take the classification of the closest point (found in the last column of the dataset) and assign it to the point in the test data. Since we have the correct classifications in the last column of the test dataset, we can verify if they are correct or not. This will determine how accurate the classification method is on this dataset and also help us determine the ROC curve for this algorithm. Once this part of the process is completed, we will have our results.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1300"/>
              </a:spcBef>
              <a:spcAft>
                <a:spcPts val="100"/>
              </a:spcAft>
              <a:buClr>
                <a:schemeClr val="dk1"/>
              </a:buClr>
              <a:buSzPct val="110000"/>
              <a:buFont typeface="Arial"/>
              <a:buNone/>
            </a:pPr>
            <a:r>
              <a:rPr lang="en" sz="1000">
                <a:solidFill>
                  <a:srgbClr val="1D1F22"/>
                </a:solidFill>
                <a:highlight>
                  <a:srgbClr val="FFFFFF"/>
                </a:highlight>
              </a:rPr>
              <a:t>(Iterative Dichotomiser 3) was developed in 1986 by Ross Quinlan. The algorithm creates a multiway tree, finding for each node (i.e. in a greedy manner) the categorical feature that will yield the largest information gain for categorical targets. Trees are grown to their maximum size and then a pruning step is usually applied to improve the ability of the tree to generalise to unseen data.</a:t>
            </a:r>
          </a:p>
          <a:p>
            <a:pPr lvl="0">
              <a:lnSpc>
                <a:spcPct val="115000"/>
              </a:lnSpc>
              <a:spcBef>
                <a:spcPts val="1300"/>
              </a:spcBef>
              <a:spcAft>
                <a:spcPts val="100"/>
              </a:spcAft>
              <a:buClr>
                <a:schemeClr val="dk1"/>
              </a:buClr>
              <a:buSzPct val="110000"/>
              <a:buFont typeface="Arial"/>
              <a:buNone/>
            </a:pPr>
            <a:r>
              <a:rPr lang="en" sz="1000">
                <a:solidFill>
                  <a:srgbClr val="1D1F22"/>
                </a:solidFill>
                <a:highlight>
                  <a:srgbClr val="FFFFFF"/>
                </a:highlight>
              </a:rPr>
              <a:t>C4.5 is the successor to ID3 and removed the restriction that features must be categorical by dynamically defining a discrete attribute (based on numerical variables) that partitions the continuous attribute value into a discrete set of intervals. C4.5 converts the trained trees (i.e. the output of the ID3 algorithm) into sets of if-then rules. These accuracy of each rule is then evaluated to determine the order in which they should be applied. Pruning is done by removing a rule’s precondition if the accuracy of the rule improves without it.</a:t>
            </a:r>
          </a:p>
          <a:p>
            <a:pPr lvl="0">
              <a:lnSpc>
                <a:spcPct val="115000"/>
              </a:lnSpc>
              <a:spcBef>
                <a:spcPts val="1300"/>
              </a:spcBef>
              <a:spcAft>
                <a:spcPts val="100"/>
              </a:spcAft>
              <a:buClr>
                <a:schemeClr val="dk1"/>
              </a:buClr>
              <a:buSzPct val="110000"/>
              <a:buFont typeface="Arial"/>
              <a:buNone/>
            </a:pPr>
            <a:r>
              <a:rPr lang="en" sz="1000">
                <a:solidFill>
                  <a:srgbClr val="1D1F22"/>
                </a:solidFill>
                <a:highlight>
                  <a:srgbClr val="FFFFFF"/>
                </a:highlight>
              </a:rPr>
              <a:t>C5.0 is Quinlan’s latest version release under a proprietary license. It uses less memory and builds smaller rulesets than C4.5 while being more accurate.</a:t>
            </a:r>
          </a:p>
          <a:p>
            <a:pPr lvl="0">
              <a:lnSpc>
                <a:spcPct val="115000"/>
              </a:lnSpc>
              <a:spcBef>
                <a:spcPts val="1300"/>
              </a:spcBef>
              <a:spcAft>
                <a:spcPts val="100"/>
              </a:spcAft>
              <a:buClr>
                <a:schemeClr val="dk1"/>
              </a:buClr>
              <a:buSzPct val="110000"/>
              <a:buFont typeface="Arial"/>
              <a:buNone/>
            </a:pPr>
            <a:r>
              <a:rPr lang="en" sz="1000">
                <a:solidFill>
                  <a:srgbClr val="1D1F22"/>
                </a:solidFill>
                <a:highlight>
                  <a:srgbClr val="FFFFFF"/>
                </a:highlight>
              </a:rPr>
              <a:t>(Classification and Regression Trees) is very similar to C4.5, but it differs in that it supports numerical target variables (regression) and does not compute rule sets. CART constructs binary trees using the feature and threshold that yield the largest information gain at each node.</a:t>
            </a:r>
          </a:p>
          <a:p>
            <a:pPr lvl="0">
              <a:lnSpc>
                <a:spcPct val="115000"/>
              </a:lnSpc>
              <a:spcBef>
                <a:spcPts val="1300"/>
              </a:spcBef>
              <a:spcAft>
                <a:spcPts val="100"/>
              </a:spcAft>
              <a:buClr>
                <a:schemeClr val="dk1"/>
              </a:buClr>
              <a:buSzPct val="110000"/>
              <a:buFont typeface="Arial"/>
              <a:buNone/>
            </a:pPr>
            <a:r>
              <a:rPr lang="en" sz="1000">
                <a:solidFill>
                  <a:srgbClr val="1D1F22"/>
                </a:solidFill>
                <a:highlight>
                  <a:srgbClr val="FFFFFF"/>
                </a:highlight>
              </a:rPr>
              <a:t>scikit-learn uses an optimised version of the CART algorithm.</a:t>
            </a:r>
          </a:p>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solidFill>
                  <a:schemeClr val="dk1"/>
                </a:solidFill>
                <a:highlight>
                  <a:srgbClr val="FFFFFF"/>
                </a:highlight>
              </a:rPr>
              <a:t>A line is bad if it passes too close to the points because it will be noise sensitive and it will not generalize correctly. Therefore, our goal should be to find the line passing as far as possible from all points.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solidFill>
                  <a:srgbClr val="080E14"/>
                </a:solidFill>
                <a:highlight>
                  <a:srgbClr val="FFFFFF"/>
                </a:highlight>
              </a:rPr>
              <a:t>VM has a technique called the </a:t>
            </a:r>
            <a:r>
              <a:rPr b="1" lang="en" sz="1200">
                <a:solidFill>
                  <a:srgbClr val="0000FF"/>
                </a:solidFill>
                <a:highlight>
                  <a:srgbClr val="FFFFFF"/>
                </a:highlight>
                <a:hlinkClick r:id="rId2"/>
              </a:rPr>
              <a:t>kernel</a:t>
            </a:r>
            <a:r>
              <a:rPr b="1" lang="en" sz="1200">
                <a:solidFill>
                  <a:srgbClr val="333333"/>
                </a:solidFill>
                <a:highlight>
                  <a:srgbClr val="FFFFFF"/>
                </a:highlight>
              </a:rPr>
              <a:t>trick</a:t>
            </a:r>
            <a:r>
              <a:rPr lang="en" sz="1200">
                <a:solidFill>
                  <a:srgbClr val="080E14"/>
                </a:solidFill>
                <a:highlight>
                  <a:srgbClr val="FFFFFF"/>
                </a:highlight>
              </a:rPr>
              <a:t>. These are functions which takes low dimensional input space and transform it to a higher dimensional space i.e. it converts not separable problem to separable problem, these functions are called kernels. It is mostly useful in non-linear separation problem. Simply put, it does some extremely complex data transformations, then find out the process to separate the data based on the labels or outputs you’ve defined.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lnSpc>
                <a:spcPct val="115000"/>
              </a:lnSpc>
              <a:spcBef>
                <a:spcPts val="0"/>
              </a:spcBef>
              <a:spcAft>
                <a:spcPts val="1600"/>
              </a:spcAft>
              <a:buNone/>
            </a:pPr>
            <a:r>
              <a:rPr lang="en" sz="1150">
                <a:solidFill>
                  <a:srgbClr val="242729"/>
                </a:solidFill>
              </a:rPr>
              <a:t>For large values of C, the optimization will choose a smaller-margin hyperplane if that hyperplane does a better job of getting all the training points classified correctly. Conversely, a very small value of C will cause the optimizer to look for a larger-margin separating hyperplane, even if that hyperplane misclassifies more points. For very tiny values of C, you should get misclassified examples, often even if your training data is linearly separable.</a:t>
            </a:r>
          </a:p>
          <a:p>
            <a:pPr indent="0" lvl="0" marL="0" rtl="0">
              <a:lnSpc>
                <a:spcPct val="115000"/>
              </a:lnSpc>
              <a:spcBef>
                <a:spcPts val="0"/>
              </a:spcBef>
              <a:spcAft>
                <a:spcPts val="1600"/>
              </a:spcAft>
              <a:buNone/>
            </a:pPr>
            <a:r>
              <a:t/>
            </a:r>
            <a:endParaRPr sz="1150">
              <a:solidFill>
                <a:srgbClr val="242729"/>
              </a:solidFill>
            </a:endParaRPr>
          </a:p>
          <a:p>
            <a:pPr indent="-51206400" lvl="0" rtl="0" algn="ctr">
              <a:lnSpc>
                <a:spcPct val="126750"/>
              </a:lnSpc>
              <a:spcBef>
                <a:spcPts val="0"/>
              </a:spcBef>
              <a:spcAft>
                <a:spcPts val="200"/>
              </a:spcAft>
              <a:buNone/>
            </a:pPr>
            <a:r>
              <a:rPr lang="en" sz="100">
                <a:solidFill>
                  <a:srgbClr val="0077CC"/>
                </a:solidFill>
                <a:highlight>
                  <a:srgbClr val="FFFFFF"/>
                </a:highlight>
              </a:rPr>
              <a:t>up vote</a:t>
            </a:r>
            <a:r>
              <a:rPr lang="en" sz="1500">
                <a:solidFill>
                  <a:srgbClr val="6A737C"/>
                </a:solidFill>
                <a:highlight>
                  <a:srgbClr val="FFFFFF"/>
                </a:highlight>
              </a:rPr>
              <a:t>1</a:t>
            </a:r>
            <a:r>
              <a:rPr lang="en" sz="100">
                <a:solidFill>
                  <a:srgbClr val="0077CC"/>
                </a:solidFill>
                <a:highlight>
                  <a:srgbClr val="FFFFFF"/>
                </a:highlight>
              </a:rPr>
              <a:t>down vote</a:t>
            </a:r>
            <a:r>
              <a:rPr lang="en" sz="100">
                <a:solidFill>
                  <a:srgbClr val="0077CC"/>
                </a:solidFill>
                <a:highlight>
                  <a:srgbClr val="FFFFFF"/>
                </a:highlight>
                <a:hlinkClick r:id="rId2"/>
              </a:rPr>
              <a:t>favorite</a:t>
            </a:r>
          </a:p>
          <a:p>
            <a:pPr lvl="0" rtl="0" algn="ctr">
              <a:lnSpc>
                <a:spcPct val="126750"/>
              </a:lnSpc>
              <a:spcBef>
                <a:spcPts val="0"/>
              </a:spcBef>
              <a:buNone/>
            </a:pPr>
            <a:r>
              <a:rPr lang="en" sz="1000">
                <a:solidFill>
                  <a:srgbClr val="6A737C"/>
                </a:solidFill>
                <a:highlight>
                  <a:srgbClr val="FFFFFF"/>
                </a:highlight>
              </a:rPr>
              <a:t>1</a:t>
            </a:r>
          </a:p>
          <a:p>
            <a:pPr lvl="0" rtl="0">
              <a:lnSpc>
                <a:spcPct val="130000"/>
              </a:lnSpc>
              <a:spcBef>
                <a:spcPts val="0"/>
              </a:spcBef>
              <a:spcAft>
                <a:spcPts val="1600"/>
              </a:spcAft>
              <a:buNone/>
            </a:pPr>
            <a:r>
              <a:rPr lang="en" sz="1150">
                <a:solidFill>
                  <a:srgbClr val="242729"/>
                </a:solidFill>
                <a:highlight>
                  <a:srgbClr val="FFFFFF"/>
                </a:highlight>
              </a:rPr>
              <a:t>The non-linear kernels allow the SVM to separate non-linear data linearly in a high dimensional space. The RBF kernel is probably the most popular non-linear kernel.</a:t>
            </a:r>
          </a:p>
          <a:p>
            <a:pPr lvl="0" rtl="0">
              <a:lnSpc>
                <a:spcPct val="130000"/>
              </a:lnSpc>
              <a:spcBef>
                <a:spcPts val="0"/>
              </a:spcBef>
              <a:spcAft>
                <a:spcPts val="1600"/>
              </a:spcAft>
              <a:buNone/>
            </a:pPr>
            <a:r>
              <a:rPr lang="en" sz="1150">
                <a:solidFill>
                  <a:srgbClr val="242729"/>
                </a:solidFill>
                <a:highlight>
                  <a:srgbClr val="FFFFFF"/>
                </a:highlight>
              </a:rPr>
              <a:t>I was told that the RBF kernel is Gaussian, and therefore is infinitely differentive. With this property, the RBF kernel can map the data from a low dimensional space to an INFINITE dimensional space. I have 2 questions:</a:t>
            </a:r>
          </a:p>
          <a:p>
            <a:pPr indent="0" lvl="0" marL="0">
              <a:lnSpc>
                <a:spcPct val="115000"/>
              </a:lnSpc>
              <a:spcBef>
                <a:spcPts val="0"/>
              </a:spcBef>
              <a:spcAft>
                <a:spcPts val="1600"/>
              </a:spcAft>
              <a:buNone/>
            </a:pPr>
            <a:r>
              <a:t/>
            </a:r>
            <a:endParaRPr sz="1150">
              <a:solidFill>
                <a:srgbClr val="242729"/>
              </a:solidFill>
            </a:endParaRP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7.png"/><Relationship Id="rId4"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 Id="rId4"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Classifying Poker Hands</a:t>
            </a:r>
          </a:p>
          <a:p>
            <a:pPr lvl="0" rt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Michael Neas, Sean Bridges, Cindy Lin, Angela Onofrio, Daniel DeMarco, Edward Hanlon, Nicholas Barber</a:t>
            </a:r>
          </a:p>
        </p:txBody>
      </p:sp>
      <p:pic>
        <p:nvPicPr>
          <p:cNvPr id="56" name="Shape 56"/>
          <p:cNvPicPr preferRelativeResize="0"/>
          <p:nvPr/>
        </p:nvPicPr>
        <p:blipFill>
          <a:blip r:embed="rId3">
            <a:alphaModFix/>
          </a:blip>
          <a:stretch>
            <a:fillRect/>
          </a:stretch>
        </p:blipFill>
        <p:spPr>
          <a:xfrm rot="987004">
            <a:off x="7710270" y="195669"/>
            <a:ext cx="1455824" cy="137939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K-Nearest Neighbor Overview</a:t>
            </a:r>
          </a:p>
        </p:txBody>
      </p:sp>
      <p:pic>
        <p:nvPicPr>
          <p:cNvPr id="118" name="Shape 118"/>
          <p:cNvPicPr preferRelativeResize="0"/>
          <p:nvPr/>
        </p:nvPicPr>
        <p:blipFill>
          <a:blip r:embed="rId3">
            <a:alphaModFix/>
          </a:blip>
          <a:stretch>
            <a:fillRect/>
          </a:stretch>
        </p:blipFill>
        <p:spPr>
          <a:xfrm>
            <a:off x="662000" y="1152475"/>
            <a:ext cx="7677150" cy="36576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Handling multidimensional data?</a:t>
            </a:r>
          </a:p>
        </p:txBody>
      </p:sp>
      <p:sp>
        <p:nvSpPr>
          <p:cNvPr id="124" name="Shape 124"/>
          <p:cNvSpPr txBox="1"/>
          <p:nvPr>
            <p:ph idx="1" type="body"/>
          </p:nvPr>
        </p:nvSpPr>
        <p:spPr>
          <a:xfrm>
            <a:off x="4490200" y="1152475"/>
            <a:ext cx="4342200" cy="3416400"/>
          </a:xfrm>
          <a:prstGeom prst="rect">
            <a:avLst/>
          </a:prstGeom>
        </p:spPr>
        <p:txBody>
          <a:bodyPr anchorCtr="0" anchor="t" bIns="91425" lIns="91425" rIns="91425" tIns="91425">
            <a:noAutofit/>
          </a:bodyPr>
          <a:lstStyle/>
          <a:p>
            <a:pPr lvl="0">
              <a:spcBef>
                <a:spcPts val="0"/>
              </a:spcBef>
              <a:buNone/>
            </a:pPr>
            <a:r>
              <a:rPr lang="en"/>
              <a:t>•Reclassify into two dimensional data that can be represented readily</a:t>
            </a:r>
          </a:p>
          <a:p>
            <a:pPr lvl="0">
              <a:spcBef>
                <a:spcPts val="0"/>
              </a:spcBef>
              <a:buNone/>
            </a:pPr>
            <a:r>
              <a:rPr lang="en"/>
              <a:t>Euclidean distance:</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sz="2800"/>
              <a:t>Results?</a:t>
            </a:r>
          </a:p>
        </p:txBody>
      </p:sp>
      <p:pic>
        <p:nvPicPr>
          <p:cNvPr id="125" name="Shape 125"/>
          <p:cNvPicPr preferRelativeResize="0"/>
          <p:nvPr/>
        </p:nvPicPr>
        <p:blipFill>
          <a:blip r:embed="rId3">
            <a:alphaModFix/>
          </a:blip>
          <a:stretch>
            <a:fillRect/>
          </a:stretch>
        </p:blipFill>
        <p:spPr>
          <a:xfrm>
            <a:off x="148000" y="1579650"/>
            <a:ext cx="4342200" cy="2926250"/>
          </a:xfrm>
          <a:prstGeom prst="rect">
            <a:avLst/>
          </a:prstGeom>
          <a:noFill/>
          <a:ln>
            <a:noFill/>
          </a:ln>
        </p:spPr>
      </p:pic>
      <p:pic>
        <p:nvPicPr>
          <p:cNvPr id="126" name="Shape 126"/>
          <p:cNvPicPr preferRelativeResize="0"/>
          <p:nvPr/>
        </p:nvPicPr>
        <p:blipFill>
          <a:blip r:embed="rId4">
            <a:alphaModFix/>
          </a:blip>
          <a:stretch>
            <a:fillRect/>
          </a:stretch>
        </p:blipFill>
        <p:spPr>
          <a:xfrm>
            <a:off x="4594375" y="2621012"/>
            <a:ext cx="4133850" cy="84352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Basics of Decision Trees</a:t>
            </a:r>
          </a:p>
        </p:txBody>
      </p:sp>
      <p:sp>
        <p:nvSpPr>
          <p:cNvPr id="132" name="Shape 132"/>
          <p:cNvSpPr txBox="1"/>
          <p:nvPr>
            <p:ph idx="1" type="body"/>
          </p:nvPr>
        </p:nvSpPr>
        <p:spPr>
          <a:xfrm>
            <a:off x="311700" y="1152475"/>
            <a:ext cx="4460400" cy="3416400"/>
          </a:xfrm>
          <a:prstGeom prst="rect">
            <a:avLst/>
          </a:prstGeom>
        </p:spPr>
        <p:txBody>
          <a:bodyPr anchorCtr="0" anchor="t" bIns="91425" lIns="91425" rIns="91425" tIns="91425">
            <a:noAutofit/>
          </a:bodyPr>
          <a:lstStyle/>
          <a:p>
            <a:pPr indent="-228600" lvl="0" marL="457200" rtl="0">
              <a:spcBef>
                <a:spcPts val="0"/>
              </a:spcBef>
            </a:pPr>
            <a:r>
              <a:rPr lang="en"/>
              <a:t>Decision Trees break problem inputs in attributes</a:t>
            </a:r>
          </a:p>
          <a:p>
            <a:pPr indent="-228600" lvl="0" marL="457200" rtl="0">
              <a:spcBef>
                <a:spcPts val="0"/>
              </a:spcBef>
            </a:pPr>
            <a:r>
              <a:rPr lang="en"/>
              <a:t>Typically every level of the tree is a decision about the attributes</a:t>
            </a:r>
          </a:p>
          <a:p>
            <a:pPr indent="-228600" lvl="0" marL="457200" rtl="0">
              <a:spcBef>
                <a:spcPts val="0"/>
              </a:spcBef>
            </a:pPr>
            <a:r>
              <a:rPr lang="en"/>
              <a:t>These branching decisions are based off whether an attribute is true or false, or greater than or less than a specified target</a:t>
            </a:r>
          </a:p>
          <a:p>
            <a:pPr indent="-228600" lvl="0" marL="457200" rtl="0">
              <a:spcBef>
                <a:spcPts val="0"/>
              </a:spcBef>
            </a:pPr>
            <a:r>
              <a:rPr lang="en"/>
              <a:t>White Box solutions</a:t>
            </a:r>
          </a:p>
        </p:txBody>
      </p:sp>
      <p:pic>
        <p:nvPicPr>
          <p:cNvPr id="133" name="Shape 133"/>
          <p:cNvPicPr preferRelativeResize="0"/>
          <p:nvPr/>
        </p:nvPicPr>
        <p:blipFill>
          <a:blip r:embed="rId3">
            <a:alphaModFix/>
          </a:blip>
          <a:stretch>
            <a:fillRect/>
          </a:stretch>
        </p:blipFill>
        <p:spPr>
          <a:xfrm>
            <a:off x="4952174" y="1152475"/>
            <a:ext cx="3880126" cy="34163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Decision Trees</a:t>
            </a:r>
          </a:p>
        </p:txBody>
      </p:sp>
      <p:sp>
        <p:nvSpPr>
          <p:cNvPr id="139" name="Shape 13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CART (Classification and Regression Trees) implementation</a:t>
            </a:r>
          </a:p>
          <a:p>
            <a:pPr indent="-228600" lvl="1" marL="914400" rtl="0">
              <a:spcBef>
                <a:spcPts val="0"/>
              </a:spcBef>
              <a:buAutoNum type="alphaLcPeriod"/>
            </a:pPr>
            <a:r>
              <a:rPr lang="en"/>
              <a:t>Combined classification and regression algorithm</a:t>
            </a:r>
          </a:p>
          <a:p>
            <a:pPr indent="-228600" lvl="1" marL="914400" rtl="0">
              <a:spcBef>
                <a:spcPts val="0"/>
              </a:spcBef>
              <a:buAutoNum type="alphaLcPeriod"/>
            </a:pPr>
            <a:r>
              <a:rPr lang="en"/>
              <a:t>Recursively partition data space and fit a prediction with each partition (greedy)</a:t>
            </a:r>
          </a:p>
          <a:p>
            <a:pPr indent="-228600" lvl="1" marL="914400" rtl="0">
              <a:spcBef>
                <a:spcPts val="0"/>
              </a:spcBef>
              <a:buAutoNum type="alphaLcPeriod"/>
            </a:pPr>
            <a:r>
              <a:rPr lang="en"/>
              <a:t>Non-parametric (no assumptions about probability distributions)</a:t>
            </a:r>
          </a:p>
          <a:p>
            <a:pPr indent="-228600" lvl="0" marL="457200" rtl="0">
              <a:spcBef>
                <a:spcPts val="0"/>
              </a:spcBef>
              <a:buAutoNum type="arabicPeriod"/>
            </a:pPr>
            <a:r>
              <a:rPr lang="en"/>
              <a:t>Decision Trees are most famously used on the Iris classification problem</a:t>
            </a:r>
          </a:p>
          <a:p>
            <a:pPr indent="-228600" lvl="1" marL="914400" rtl="0">
              <a:spcBef>
                <a:spcPts val="0"/>
              </a:spcBef>
              <a:buAutoNum type="alphaLcPeriod"/>
            </a:pPr>
            <a:r>
              <a:rPr lang="en"/>
              <a:t>This problem is similar to the classification of the pokers hands</a:t>
            </a:r>
          </a:p>
          <a:p>
            <a:pPr indent="-228600" lvl="0" marL="457200" rtl="0">
              <a:spcBef>
                <a:spcPts val="0"/>
              </a:spcBef>
              <a:buAutoNum type="arabicPeriod"/>
            </a:pPr>
            <a:r>
              <a:rPr lang="en"/>
              <a:t>Potential Problems</a:t>
            </a:r>
          </a:p>
          <a:p>
            <a:pPr indent="-228600" lvl="1" marL="914400" rtl="0">
              <a:spcBef>
                <a:spcPts val="0"/>
              </a:spcBef>
              <a:buAutoNum type="alphaLcPeriod"/>
            </a:pPr>
            <a:r>
              <a:rPr lang="en"/>
              <a:t>Pokers hand classification is not necessarily based on the magnitude of the hands</a:t>
            </a:r>
          </a:p>
          <a:p>
            <a:pPr indent="-228600" lvl="2" marL="1371600" rtl="0">
              <a:spcBef>
                <a:spcPts val="0"/>
              </a:spcBef>
              <a:buAutoNum type="romanLcPeriod"/>
            </a:pPr>
            <a:r>
              <a:rPr lang="en"/>
              <a:t>i.e. greater than and less than may not be an ideal metric for our data</a:t>
            </a:r>
          </a:p>
          <a:p>
            <a:pPr indent="-228600" lvl="1" marL="914400" rtl="0">
              <a:spcBef>
                <a:spcPts val="0"/>
              </a:spcBef>
              <a:buAutoNum type="alphaLcPeriod"/>
            </a:pPr>
            <a:r>
              <a:rPr lang="en"/>
              <a:t>Combinations of numerically lower value cards can increase the cumulative hand value</a:t>
            </a:r>
          </a:p>
          <a:p>
            <a:pPr indent="0" lvl="0" marL="0" rtl="0">
              <a:spcBef>
                <a:spcPts val="0"/>
              </a:spcBef>
              <a:buNone/>
            </a:pPr>
            <a:r>
              <a:rPr lang="en"/>
              <a:t>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Decision Tree Results</a:t>
            </a:r>
          </a:p>
        </p:txBody>
      </p:sp>
      <p:sp>
        <p:nvSpPr>
          <p:cNvPr id="145" name="Shape 14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a:t>48%</a:t>
            </a:r>
            <a:r>
              <a:rPr lang="en"/>
              <a:t> prediction accuracy from a subset of the test data.</a:t>
            </a:r>
          </a:p>
          <a:p>
            <a:pPr indent="-228600" lvl="0" marL="457200" rtl="0">
              <a:spcBef>
                <a:spcPts val="0"/>
              </a:spcBef>
              <a:buChar char="-"/>
            </a:pPr>
            <a:r>
              <a:rPr lang="en"/>
              <a:t>Decision trees tend to overfit with large classifiers</a:t>
            </a:r>
          </a:p>
          <a:p>
            <a:pPr indent="-228600" lvl="0" marL="457200" rtl="0">
              <a:spcBef>
                <a:spcPts val="0"/>
              </a:spcBef>
              <a:buChar char="-"/>
            </a:pPr>
            <a:r>
              <a:rPr lang="en"/>
              <a:t>76 seconds to query all million test hands</a:t>
            </a:r>
          </a:p>
          <a:p>
            <a:pPr lvl="0">
              <a:spcBef>
                <a:spcPts val="0"/>
              </a:spcBef>
              <a:buNone/>
            </a:pPr>
            <a:r>
              <a:rPr b="1" lang="en"/>
              <a:t>O(log(n </a:t>
            </a:r>
            <a:r>
              <a:rPr b="1" baseline="-25000" lang="en"/>
              <a:t>training data</a:t>
            </a:r>
            <a:r>
              <a:rPr b="1" lang="en"/>
              <a:t>))</a:t>
            </a:r>
            <a:r>
              <a:rPr lang="en"/>
              <a:t> to query the tree for a single test hand</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Plan Forward	</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Prune the data to reduce the size of the tree and avoid overfitting.</a:t>
            </a:r>
          </a:p>
          <a:p>
            <a:pPr lvl="0">
              <a:spcBef>
                <a:spcPts val="0"/>
              </a:spcBef>
              <a:buClr>
                <a:schemeClr val="dk1"/>
              </a:buClr>
              <a:buSzPct val="61111"/>
              <a:buFont typeface="Arial"/>
              <a:buNone/>
            </a:pPr>
            <a:r>
              <a:rPr lang="en"/>
              <a:t>Graph error based on accuracy of predicting class of hand in test data.</a:t>
            </a:r>
          </a:p>
          <a:p>
            <a:pPr lvl="0">
              <a:spcBef>
                <a:spcPts val="0"/>
              </a:spcBef>
              <a:buNone/>
            </a:pPr>
            <a:r>
              <a:rPr lang="en"/>
              <a:t>Graphical visualization of the decision tree from after being trained on training data.</a:t>
            </a:r>
          </a:p>
          <a:p>
            <a:pPr lvl="0">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Linear Discriminant Analysis</a:t>
            </a: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Can be used for classification, but typically used to reduce dimensionality and prevent overfitting.</a:t>
            </a:r>
          </a:p>
          <a:p>
            <a:pPr indent="-228600" lvl="0" marL="457200" rtl="0">
              <a:spcBef>
                <a:spcPts val="0"/>
              </a:spcBef>
              <a:buChar char="-"/>
            </a:pPr>
            <a:r>
              <a:rPr lang="en"/>
              <a:t>Initially assumes normal distribution for mean and variance, and that class covariances are identical.</a:t>
            </a:r>
          </a:p>
          <a:p>
            <a:pPr indent="-228600" lvl="0" marL="457200" rtl="0">
              <a:spcBef>
                <a:spcPts val="0"/>
              </a:spcBef>
              <a:buChar char="-"/>
            </a:pPr>
            <a:r>
              <a:rPr lang="en"/>
              <a:t> Steps</a:t>
            </a:r>
          </a:p>
          <a:p>
            <a:pPr indent="-228600" lvl="1" marL="914400" rtl="0">
              <a:spcBef>
                <a:spcPts val="0"/>
              </a:spcBef>
              <a:buChar char="-"/>
            </a:pPr>
            <a:r>
              <a:rPr lang="en"/>
              <a:t>Find mean </a:t>
            </a:r>
            <a:r>
              <a:rPr i="1" lang="en"/>
              <a:t>m</a:t>
            </a:r>
            <a:r>
              <a:rPr baseline="-25000" i="1" lang="en"/>
              <a:t>i</a:t>
            </a:r>
            <a:r>
              <a:rPr i="1" lang="en"/>
              <a:t> </a:t>
            </a:r>
            <a:r>
              <a:rPr lang="en"/>
              <a:t>of attributes for each instance. </a:t>
            </a:r>
          </a:p>
          <a:p>
            <a:pPr indent="-228600" lvl="1" marL="914400" rtl="0">
              <a:spcBef>
                <a:spcPts val="0"/>
              </a:spcBef>
              <a:buChar char="-"/>
            </a:pPr>
            <a:r>
              <a:rPr lang="en"/>
              <a:t>Find within-class scatter matrix, </a:t>
            </a:r>
            <a:r>
              <a:rPr i="1" lang="en"/>
              <a:t>S</a:t>
            </a:r>
            <a:r>
              <a:rPr baseline="-25000" i="1" lang="en"/>
              <a:t>w</a:t>
            </a:r>
            <a:r>
              <a:rPr i="1" lang="en"/>
              <a:t>,</a:t>
            </a:r>
            <a:r>
              <a:rPr lang="en"/>
              <a:t> by summing (</a:t>
            </a:r>
            <a:r>
              <a:rPr i="1" lang="en"/>
              <a:t>m</a:t>
            </a:r>
            <a:r>
              <a:rPr baseline="-25000" i="1" lang="en"/>
              <a:t>c </a:t>
            </a:r>
            <a:r>
              <a:rPr i="1" lang="en"/>
              <a:t>- m</a:t>
            </a:r>
            <a:r>
              <a:rPr baseline="-25000" i="1" lang="en"/>
              <a:t>i</a:t>
            </a:r>
            <a:r>
              <a:rPr lang="en"/>
              <a:t>)(</a:t>
            </a:r>
            <a:r>
              <a:rPr i="1" lang="en"/>
              <a:t>m</a:t>
            </a:r>
            <a:r>
              <a:rPr baseline="-25000" i="1" lang="en"/>
              <a:t>c </a:t>
            </a:r>
            <a:r>
              <a:rPr i="1" lang="en"/>
              <a:t>- m</a:t>
            </a:r>
            <a:r>
              <a:rPr baseline="-25000" i="1" lang="en"/>
              <a:t>i</a:t>
            </a:r>
            <a:r>
              <a:rPr lang="en"/>
              <a:t>)</a:t>
            </a:r>
            <a:r>
              <a:rPr baseline="30000" lang="en"/>
              <a:t>T</a:t>
            </a:r>
            <a:r>
              <a:rPr lang="en"/>
              <a:t> over all classes where m</a:t>
            </a:r>
            <a:r>
              <a:rPr baseline="-25000" lang="en"/>
              <a:t>c </a:t>
            </a:r>
            <a:r>
              <a:rPr lang="en"/>
              <a:t>is mean of all instance attributes in a class and m</a:t>
            </a:r>
            <a:r>
              <a:rPr baseline="-25000" lang="en"/>
              <a:t>i</a:t>
            </a:r>
            <a:r>
              <a:rPr lang="en"/>
              <a:t> is as above for all instances belonging to it. Likewise, between-class scatter matrix, </a:t>
            </a:r>
            <a:r>
              <a:rPr i="1" lang="en"/>
              <a:t>S</a:t>
            </a:r>
            <a:r>
              <a:rPr baseline="-25000" i="1" lang="en"/>
              <a:t>B</a:t>
            </a:r>
            <a:r>
              <a:rPr i="1" lang="en"/>
              <a:t>,</a:t>
            </a:r>
            <a:r>
              <a:rPr lang="en"/>
              <a:t> can be found by (</a:t>
            </a:r>
            <a:r>
              <a:rPr i="1" lang="en"/>
              <a:t>m</a:t>
            </a:r>
            <a:r>
              <a:rPr baseline="-25000" i="1" lang="en"/>
              <a:t>i </a:t>
            </a:r>
            <a:r>
              <a:rPr i="1" lang="en"/>
              <a:t>- m</a:t>
            </a:r>
            <a:r>
              <a:rPr lang="en"/>
              <a:t>)(</a:t>
            </a:r>
            <a:r>
              <a:rPr i="1" lang="en"/>
              <a:t>m</a:t>
            </a:r>
            <a:r>
              <a:rPr baseline="-25000" i="1" lang="en"/>
              <a:t>i </a:t>
            </a:r>
            <a:r>
              <a:rPr i="1" lang="en"/>
              <a:t>- m</a:t>
            </a:r>
            <a:r>
              <a:rPr lang="en"/>
              <a:t>)</a:t>
            </a:r>
            <a:r>
              <a:rPr baseline="30000" lang="en"/>
              <a:t>T</a:t>
            </a:r>
            <a:r>
              <a:rPr lang="en"/>
              <a:t> where </a:t>
            </a:r>
            <a:r>
              <a:rPr i="1" lang="en"/>
              <a:t>m</a:t>
            </a:r>
            <a:r>
              <a:rPr lang="en"/>
              <a:t> is the mean of all instance attributes over all classes.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Linear Discriminant Analysis</a:t>
            </a:r>
          </a:p>
        </p:txBody>
      </p:sp>
      <p:sp>
        <p:nvSpPr>
          <p:cNvPr id="163" name="Shape 16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Steps (con’t)</a:t>
            </a:r>
          </a:p>
          <a:p>
            <a:pPr indent="-228600" lvl="0" marL="914400" rtl="0">
              <a:spcBef>
                <a:spcPts val="0"/>
              </a:spcBef>
              <a:buChar char="-"/>
            </a:pPr>
            <a:r>
              <a:rPr lang="en"/>
              <a:t>Solve </a:t>
            </a:r>
            <a:r>
              <a:rPr i="1" lang="en"/>
              <a:t>S</a:t>
            </a:r>
            <a:r>
              <a:rPr baseline="-25000" i="1" lang="en"/>
              <a:t>w</a:t>
            </a:r>
            <a:r>
              <a:rPr baseline="30000" i="1" lang="en"/>
              <a:t>-1</a:t>
            </a:r>
            <a:r>
              <a:rPr i="1" lang="en"/>
              <a:t>S</a:t>
            </a:r>
            <a:r>
              <a:rPr baseline="-25000" i="1" lang="en"/>
              <a:t>B </a:t>
            </a:r>
            <a:r>
              <a:rPr lang="en"/>
              <a:t>for eigenvalues.</a:t>
            </a:r>
          </a:p>
          <a:p>
            <a:pPr indent="-228600" lvl="0" marL="914400" rtl="0">
              <a:spcBef>
                <a:spcPts val="0"/>
              </a:spcBef>
              <a:buChar char="-"/>
            </a:pPr>
            <a:r>
              <a:rPr lang="en"/>
              <a:t>Observe smallest eigenvalues. Since these represent the magnitude of a covariance and therefore have the least influence on classification, they can be eliminated to reduce dimensional space. </a:t>
            </a:r>
          </a:p>
          <a:p>
            <a:pPr indent="-228600" lvl="0" marL="914400" rtl="0">
              <a:spcBef>
                <a:spcPts val="0"/>
              </a:spcBef>
              <a:buChar char="-"/>
            </a:pPr>
            <a:r>
              <a:rPr lang="en"/>
              <a:t>The </a:t>
            </a:r>
            <a:r>
              <a:rPr i="1" lang="en"/>
              <a:t>k</a:t>
            </a:r>
            <a:r>
              <a:rPr lang="en"/>
              <a:t> eigenvectors corresponding to the remaining eigenvalues form a   </a:t>
            </a:r>
            <a:r>
              <a:rPr i="1" lang="en"/>
              <a:t>k</a:t>
            </a:r>
            <a:r>
              <a:rPr lang="en"/>
              <a:t> x </a:t>
            </a:r>
            <a:r>
              <a:rPr i="1" lang="en"/>
              <a:t>d </a:t>
            </a:r>
            <a:r>
              <a:rPr lang="en"/>
              <a:t>dimensional matrix </a:t>
            </a:r>
            <a:r>
              <a:rPr i="1" lang="en"/>
              <a:t>W. </a:t>
            </a:r>
          </a:p>
          <a:p>
            <a:pPr indent="-228600" lvl="0" marL="914400" rtl="0">
              <a:spcBef>
                <a:spcPts val="0"/>
              </a:spcBef>
              <a:buChar char="-"/>
            </a:pPr>
            <a:r>
              <a:rPr lang="en"/>
              <a:t>The resulting subspace can be represented by </a:t>
            </a:r>
            <a:r>
              <a:rPr i="1" lang="en"/>
              <a:t>Y</a:t>
            </a:r>
            <a:r>
              <a:rPr lang="en"/>
              <a:t> = </a:t>
            </a:r>
            <a:r>
              <a:rPr i="1" lang="en"/>
              <a:t>X</a:t>
            </a:r>
            <a:r>
              <a:rPr lang="en"/>
              <a:t> x </a:t>
            </a:r>
            <a:r>
              <a:rPr i="1" lang="en"/>
              <a:t>W</a:t>
            </a:r>
            <a:r>
              <a:rPr lang="en"/>
              <a:t>, where </a:t>
            </a:r>
            <a:r>
              <a:rPr i="1" lang="en"/>
              <a:t>X</a:t>
            </a:r>
            <a:r>
              <a:rPr lang="en"/>
              <a:t> is the starting </a:t>
            </a:r>
            <a:r>
              <a:rPr i="1" lang="en"/>
              <a:t>n</a:t>
            </a:r>
            <a:r>
              <a:rPr lang="en"/>
              <a:t> x </a:t>
            </a:r>
            <a:r>
              <a:rPr i="1" lang="en"/>
              <a:t>d</a:t>
            </a:r>
            <a:r>
              <a:rPr lang="en"/>
              <a:t> matrix where </a:t>
            </a:r>
            <a:r>
              <a:rPr i="1" lang="en"/>
              <a:t>n</a:t>
            </a:r>
            <a:r>
              <a:rPr lang="en"/>
              <a:t> is the number of instances and </a:t>
            </a:r>
            <a:r>
              <a:rPr i="1" lang="en"/>
              <a:t>d</a:t>
            </a:r>
            <a:r>
              <a:rPr lang="en"/>
              <a:t> are the attributes for each, and </a:t>
            </a:r>
            <a:r>
              <a:rPr i="1" lang="en"/>
              <a:t>W</a:t>
            </a:r>
            <a:r>
              <a:rPr lang="en"/>
              <a:t> is as above.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Objective</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Through the use of several classification algorithms, compare the results to analyze which algorithm performs best at classifying various poker hands. The algorithms we plan to evaluate are </a:t>
            </a:r>
          </a:p>
          <a:p>
            <a:pPr indent="-228600" lvl="0" marL="457200" rtl="0">
              <a:spcBef>
                <a:spcPts val="0"/>
              </a:spcBef>
              <a:buAutoNum type="arabicPeriod"/>
            </a:pPr>
            <a:r>
              <a:rPr lang="en"/>
              <a:t>Support Vector Machine </a:t>
            </a:r>
          </a:p>
          <a:p>
            <a:pPr indent="-228600" lvl="0" marL="457200" rtl="0">
              <a:spcBef>
                <a:spcPts val="0"/>
              </a:spcBef>
              <a:buAutoNum type="arabicPeriod"/>
            </a:pPr>
            <a:r>
              <a:rPr lang="en"/>
              <a:t>K-Nearest Neighbor </a:t>
            </a:r>
          </a:p>
          <a:p>
            <a:pPr indent="-228600" lvl="0" marL="457200" rtl="0">
              <a:spcBef>
                <a:spcPts val="0"/>
              </a:spcBef>
              <a:buAutoNum type="arabicPeriod"/>
            </a:pPr>
            <a:r>
              <a:rPr lang="en"/>
              <a:t>Decisions Trees</a:t>
            </a:r>
          </a:p>
          <a:p>
            <a:pPr indent="-228600" lvl="0" marL="457200" rtl="0">
              <a:spcBef>
                <a:spcPts val="0"/>
              </a:spcBef>
              <a:buAutoNum type="arabicPeriod"/>
            </a:pPr>
            <a:r>
              <a:rPr lang="en"/>
              <a:t>Linear Discriminant Analysis </a:t>
            </a:r>
          </a:p>
          <a:p>
            <a:pPr lvl="0">
              <a:spcBef>
                <a:spcPts val="0"/>
              </a:spcBef>
              <a:buNone/>
            </a:pPr>
            <a:r>
              <a:rPr lang="en"/>
              <a:t>We will use various metrics for performance evaluation for the purpose of model comparison, such as accuracy with confusion matrices and cost matrices. For model comparison we considered the sensitivity-specificity between models.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Dataset</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Training Data : 25,000+ poker hands</a:t>
            </a:r>
          </a:p>
          <a:p>
            <a:pPr lvl="0">
              <a:spcBef>
                <a:spcPts val="0"/>
              </a:spcBef>
              <a:buNone/>
            </a:pPr>
            <a:r>
              <a:rPr lang="en"/>
              <a:t>Test Data : 1,000,000 poker hands</a:t>
            </a:r>
          </a:p>
          <a:p>
            <a:pPr lvl="0">
              <a:spcBef>
                <a:spcPts val="0"/>
              </a:spcBef>
              <a:buNone/>
            </a:pPr>
            <a:r>
              <a:rPr lang="en"/>
              <a:t>Each line is showing a hand consisting of five playing cards drawn from a 52 card deck. Each card is has a suit and rank attribute, totaling 10 predictive attributes. Lastly, there is one “Class” attribute to describe the Poker Hand. </a:t>
            </a:r>
          </a:p>
          <a:p>
            <a:pPr lvl="0">
              <a:spcBef>
                <a:spcPts val="0"/>
              </a:spcBef>
              <a:buNone/>
            </a:pPr>
            <a:r>
              <a:rPr lang="en"/>
              <a:t>The order of cards is important, for example there are 480 possible Royal Flush hands as compared to 4. </a:t>
            </a:r>
          </a:p>
        </p:txBody>
      </p:sp>
      <p:sp>
        <p:nvSpPr>
          <p:cNvPr id="69" name="Shape 69"/>
          <p:cNvSpPr txBox="1"/>
          <p:nvPr/>
        </p:nvSpPr>
        <p:spPr>
          <a:xfrm>
            <a:off x="5518000" y="0"/>
            <a:ext cx="3738600" cy="561900"/>
          </a:xfrm>
          <a:prstGeom prst="rect">
            <a:avLst/>
          </a:prstGeom>
          <a:noFill/>
          <a:ln>
            <a:noFill/>
          </a:ln>
        </p:spPr>
        <p:txBody>
          <a:bodyPr anchorCtr="0" anchor="t" bIns="91425" lIns="91425" rIns="91425" tIns="91425">
            <a:noAutofit/>
          </a:bodyPr>
          <a:lstStyle/>
          <a:p>
            <a:pPr indent="387350" lvl="0" rtl="0">
              <a:lnSpc>
                <a:spcPct val="115000"/>
              </a:lnSpc>
              <a:spcBef>
                <a:spcPts val="0"/>
              </a:spcBef>
              <a:buClr>
                <a:schemeClr val="dk1"/>
              </a:buClr>
              <a:buSzPct val="100000"/>
              <a:buFont typeface="Arial"/>
              <a:buNone/>
            </a:pPr>
            <a:r>
              <a:rPr lang="en" sz="1100">
                <a:solidFill>
                  <a:schemeClr val="dk1"/>
                </a:solidFill>
                <a:latin typeface="Times New Roman"/>
                <a:ea typeface="Times New Roman"/>
                <a:cs typeface="Times New Roman"/>
                <a:sym typeface="Times New Roman"/>
              </a:rPr>
              <a:t>https://archive.ics.uci.edu/ml/datasets/Poker+Hand</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500"/>
              <a:t>       Suit_1, Rank_1, Suit_2, Rank_2, Suit_3, Rank_3, Suit_4, Rank_4, Suit_5, Rank_5, Class</a:t>
            </a:r>
          </a:p>
          <a:p>
            <a:pPr indent="-228600" lvl="0" marL="457200" rtl="0">
              <a:spcBef>
                <a:spcPts val="0"/>
              </a:spcBef>
            </a:pPr>
            <a:r>
              <a:rPr lang="en"/>
              <a:t>1,        10,          1,       11,      1,       13,        1,        12,      1,      1,      9</a:t>
            </a:r>
          </a:p>
          <a:p>
            <a:pPr lvl="0" rtl="0">
              <a:lnSpc>
                <a:spcPct val="100000"/>
              </a:lnSpc>
              <a:spcBef>
                <a:spcPts val="0"/>
              </a:spcBef>
              <a:spcAft>
                <a:spcPts val="0"/>
              </a:spcAft>
              <a:buNone/>
            </a:pPr>
            <a:r>
              <a:rPr lang="en" sz="1400">
                <a:solidFill>
                  <a:srgbClr val="123654"/>
                </a:solidFill>
                <a:latin typeface="Calibri"/>
                <a:ea typeface="Calibri"/>
                <a:cs typeface="Calibri"/>
                <a:sym typeface="Calibri"/>
              </a:rPr>
              <a:t>0: Nothing in hand; not a recognized poker hand </a:t>
            </a:r>
          </a:p>
          <a:p>
            <a:pPr lvl="0" rtl="0">
              <a:lnSpc>
                <a:spcPct val="100000"/>
              </a:lnSpc>
              <a:spcBef>
                <a:spcPts val="0"/>
              </a:spcBef>
              <a:spcAft>
                <a:spcPts val="0"/>
              </a:spcAft>
              <a:buNone/>
            </a:pPr>
            <a:r>
              <a:rPr lang="en" sz="1400">
                <a:solidFill>
                  <a:srgbClr val="123654"/>
                </a:solidFill>
                <a:latin typeface="Calibri"/>
                <a:ea typeface="Calibri"/>
                <a:cs typeface="Calibri"/>
                <a:sym typeface="Calibri"/>
              </a:rPr>
              <a:t>1: One pair; one pair of equal ranks within five cards </a:t>
            </a:r>
          </a:p>
          <a:p>
            <a:pPr lvl="0" rtl="0">
              <a:lnSpc>
                <a:spcPct val="100000"/>
              </a:lnSpc>
              <a:spcBef>
                <a:spcPts val="0"/>
              </a:spcBef>
              <a:spcAft>
                <a:spcPts val="0"/>
              </a:spcAft>
              <a:buNone/>
            </a:pPr>
            <a:r>
              <a:rPr lang="en" sz="1400">
                <a:solidFill>
                  <a:srgbClr val="123654"/>
                </a:solidFill>
                <a:latin typeface="Calibri"/>
                <a:ea typeface="Calibri"/>
                <a:cs typeface="Calibri"/>
                <a:sym typeface="Calibri"/>
              </a:rPr>
              <a:t>2: Two pairs; two pairs of equal ranks within five cards </a:t>
            </a:r>
          </a:p>
          <a:p>
            <a:pPr lvl="0" rtl="0">
              <a:lnSpc>
                <a:spcPct val="100000"/>
              </a:lnSpc>
              <a:spcBef>
                <a:spcPts val="0"/>
              </a:spcBef>
              <a:spcAft>
                <a:spcPts val="0"/>
              </a:spcAft>
              <a:buNone/>
            </a:pPr>
            <a:r>
              <a:rPr lang="en" sz="1400">
                <a:solidFill>
                  <a:srgbClr val="123654"/>
                </a:solidFill>
                <a:latin typeface="Calibri"/>
                <a:ea typeface="Calibri"/>
                <a:cs typeface="Calibri"/>
                <a:sym typeface="Calibri"/>
              </a:rPr>
              <a:t>3: Three of a kind; three equal ranks within five cards </a:t>
            </a:r>
          </a:p>
          <a:p>
            <a:pPr lvl="0" rtl="0">
              <a:lnSpc>
                <a:spcPct val="100000"/>
              </a:lnSpc>
              <a:spcBef>
                <a:spcPts val="0"/>
              </a:spcBef>
              <a:spcAft>
                <a:spcPts val="0"/>
              </a:spcAft>
              <a:buNone/>
            </a:pPr>
            <a:r>
              <a:rPr lang="en" sz="1400">
                <a:solidFill>
                  <a:srgbClr val="123654"/>
                </a:solidFill>
                <a:latin typeface="Calibri"/>
                <a:ea typeface="Calibri"/>
                <a:cs typeface="Calibri"/>
                <a:sym typeface="Calibri"/>
              </a:rPr>
              <a:t>4: Straight; five cards, sequentially ranked with no gaps </a:t>
            </a:r>
          </a:p>
          <a:p>
            <a:pPr lvl="0" rtl="0">
              <a:lnSpc>
                <a:spcPct val="100000"/>
              </a:lnSpc>
              <a:spcBef>
                <a:spcPts val="0"/>
              </a:spcBef>
              <a:spcAft>
                <a:spcPts val="0"/>
              </a:spcAft>
              <a:buNone/>
            </a:pPr>
            <a:r>
              <a:rPr lang="en" sz="1400">
                <a:solidFill>
                  <a:srgbClr val="123654"/>
                </a:solidFill>
                <a:latin typeface="Calibri"/>
                <a:ea typeface="Calibri"/>
                <a:cs typeface="Calibri"/>
                <a:sym typeface="Calibri"/>
              </a:rPr>
              <a:t>5: Flush; five cards with the same suit </a:t>
            </a:r>
          </a:p>
          <a:p>
            <a:pPr lvl="0" rtl="0">
              <a:lnSpc>
                <a:spcPct val="100000"/>
              </a:lnSpc>
              <a:spcBef>
                <a:spcPts val="0"/>
              </a:spcBef>
              <a:spcAft>
                <a:spcPts val="0"/>
              </a:spcAft>
              <a:buNone/>
            </a:pPr>
            <a:r>
              <a:rPr lang="en" sz="1400">
                <a:solidFill>
                  <a:srgbClr val="123654"/>
                </a:solidFill>
                <a:latin typeface="Calibri"/>
                <a:ea typeface="Calibri"/>
                <a:cs typeface="Calibri"/>
                <a:sym typeface="Calibri"/>
              </a:rPr>
              <a:t>6: Full house; pair + different rank three of a kind </a:t>
            </a:r>
          </a:p>
          <a:p>
            <a:pPr lvl="0" rtl="0">
              <a:lnSpc>
                <a:spcPct val="100000"/>
              </a:lnSpc>
              <a:spcBef>
                <a:spcPts val="0"/>
              </a:spcBef>
              <a:spcAft>
                <a:spcPts val="0"/>
              </a:spcAft>
              <a:buNone/>
            </a:pPr>
            <a:r>
              <a:rPr lang="en" sz="1400">
                <a:solidFill>
                  <a:srgbClr val="123654"/>
                </a:solidFill>
                <a:latin typeface="Calibri"/>
                <a:ea typeface="Calibri"/>
                <a:cs typeface="Calibri"/>
                <a:sym typeface="Calibri"/>
              </a:rPr>
              <a:t>7: Four of a kind; four equal ranks within five cards </a:t>
            </a:r>
          </a:p>
          <a:p>
            <a:pPr lvl="0" rtl="0">
              <a:lnSpc>
                <a:spcPct val="100000"/>
              </a:lnSpc>
              <a:spcBef>
                <a:spcPts val="0"/>
              </a:spcBef>
              <a:spcAft>
                <a:spcPts val="0"/>
              </a:spcAft>
              <a:buNone/>
            </a:pPr>
            <a:r>
              <a:rPr lang="en" sz="1400">
                <a:solidFill>
                  <a:srgbClr val="123654"/>
                </a:solidFill>
                <a:latin typeface="Calibri"/>
                <a:ea typeface="Calibri"/>
                <a:cs typeface="Calibri"/>
                <a:sym typeface="Calibri"/>
              </a:rPr>
              <a:t>8: Straight flush; straight + flush </a:t>
            </a:r>
          </a:p>
          <a:p>
            <a:pPr lvl="0" rtl="0">
              <a:lnSpc>
                <a:spcPct val="100000"/>
              </a:lnSpc>
              <a:spcBef>
                <a:spcPts val="0"/>
              </a:spcBef>
              <a:spcAft>
                <a:spcPts val="0"/>
              </a:spcAft>
              <a:buNone/>
            </a:pPr>
            <a:r>
              <a:rPr lang="en" sz="1400">
                <a:solidFill>
                  <a:srgbClr val="123654"/>
                </a:solidFill>
                <a:latin typeface="Calibri"/>
                <a:ea typeface="Calibri"/>
                <a:cs typeface="Calibri"/>
                <a:sym typeface="Calibri"/>
              </a:rPr>
              <a:t>9: Royal flush; {Ace, King, Queen, Jack, Ten} + flush </a:t>
            </a:r>
            <a:br>
              <a:rPr lang="en" sz="1400">
                <a:latin typeface="Calibri"/>
                <a:ea typeface="Calibri"/>
                <a:cs typeface="Calibri"/>
                <a:sym typeface="Calibri"/>
              </a:rPr>
            </a:br>
          </a:p>
          <a:p>
            <a:pPr lv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Support Vector Machine (SVM) Overview</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lr>
                <a:srgbClr val="000000"/>
              </a:buClr>
            </a:pPr>
            <a:r>
              <a:rPr lang="en">
                <a:solidFill>
                  <a:srgbClr val="000000"/>
                </a:solidFill>
              </a:rPr>
              <a:t>Classifier defined by a separating hyperplane. </a:t>
            </a:r>
          </a:p>
        </p:txBody>
      </p:sp>
      <p:pic>
        <p:nvPicPr>
          <p:cNvPr id="82" name="Shape 82"/>
          <p:cNvPicPr preferRelativeResize="0"/>
          <p:nvPr/>
        </p:nvPicPr>
        <p:blipFill>
          <a:blip r:embed="rId3">
            <a:alphaModFix/>
          </a:blip>
          <a:stretch>
            <a:fillRect/>
          </a:stretch>
        </p:blipFill>
        <p:spPr>
          <a:xfrm>
            <a:off x="311700" y="1678075"/>
            <a:ext cx="3638550" cy="2981325"/>
          </a:xfrm>
          <a:prstGeom prst="rect">
            <a:avLst/>
          </a:prstGeom>
          <a:noFill/>
          <a:ln>
            <a:noFill/>
          </a:ln>
        </p:spPr>
      </p:pic>
      <p:cxnSp>
        <p:nvCxnSpPr>
          <p:cNvPr id="83" name="Shape 83"/>
          <p:cNvCxnSpPr/>
          <p:nvPr/>
        </p:nvCxnSpPr>
        <p:spPr>
          <a:xfrm flipH="1">
            <a:off x="3610575" y="2288400"/>
            <a:ext cx="1626900" cy="566700"/>
          </a:xfrm>
          <a:prstGeom prst="straightConnector1">
            <a:avLst/>
          </a:prstGeom>
          <a:noFill/>
          <a:ln cap="flat" cmpd="sng" w="9525">
            <a:solidFill>
              <a:schemeClr val="dk2"/>
            </a:solidFill>
            <a:prstDash val="solid"/>
            <a:round/>
            <a:headEnd len="lg" w="lg" type="none"/>
            <a:tailEnd len="lg" w="lg" type="triangle"/>
          </a:ln>
        </p:spPr>
      </p:cxnSp>
      <p:cxnSp>
        <p:nvCxnSpPr>
          <p:cNvPr id="84" name="Shape 84"/>
          <p:cNvCxnSpPr/>
          <p:nvPr/>
        </p:nvCxnSpPr>
        <p:spPr>
          <a:xfrm rot="10800000">
            <a:off x="3676800" y="3327925"/>
            <a:ext cx="1683900" cy="307500"/>
          </a:xfrm>
          <a:prstGeom prst="straightConnector1">
            <a:avLst/>
          </a:prstGeom>
          <a:noFill/>
          <a:ln cap="flat" cmpd="sng" w="9525">
            <a:solidFill>
              <a:schemeClr val="dk2"/>
            </a:solidFill>
            <a:prstDash val="solid"/>
            <a:round/>
            <a:headEnd len="lg" w="lg" type="none"/>
            <a:tailEnd len="lg" w="lg" type="triangle"/>
          </a:ln>
        </p:spPr>
      </p:cxnSp>
      <p:sp>
        <p:nvSpPr>
          <p:cNvPr id="85" name="Shape 85"/>
          <p:cNvSpPr txBox="1"/>
          <p:nvPr/>
        </p:nvSpPr>
        <p:spPr>
          <a:xfrm>
            <a:off x="5410000" y="2477000"/>
            <a:ext cx="2908500" cy="1589700"/>
          </a:xfrm>
          <a:prstGeom prst="rect">
            <a:avLst/>
          </a:prstGeom>
          <a:noFill/>
          <a:ln>
            <a:noFill/>
          </a:ln>
        </p:spPr>
        <p:txBody>
          <a:bodyPr anchorCtr="0" anchor="t" bIns="91425" lIns="91425" rIns="91425" tIns="91425">
            <a:noAutofit/>
          </a:bodyPr>
          <a:lstStyle/>
          <a:p>
            <a:pPr indent="-342900" lvl="0" marL="457200">
              <a:spcBef>
                <a:spcPts val="0"/>
              </a:spcBef>
              <a:buSzPct val="100000"/>
              <a:buChar char="●"/>
            </a:pPr>
            <a:r>
              <a:rPr lang="en" sz="1800"/>
              <a:t>Which line is the best?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Support Vector Machine (SVM) Overview</a:t>
            </a:r>
          </a:p>
          <a:p>
            <a:pPr lvl="0">
              <a:spcBef>
                <a:spcPts val="0"/>
              </a:spcBef>
              <a:buNone/>
            </a:pPr>
            <a:r>
              <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SVM algorithm is based on finding the hyperplane that gives the largest minimum distance to the training examples </a:t>
            </a:r>
          </a:p>
          <a:p>
            <a:pPr indent="-228600" lvl="1" marL="914400">
              <a:spcBef>
                <a:spcPts val="0"/>
              </a:spcBef>
            </a:pPr>
            <a:r>
              <a:rPr lang="en"/>
              <a:t>Aka, twice that distance is the optimal hyperplane that </a:t>
            </a:r>
            <a:r>
              <a:rPr b="1" lang="en"/>
              <a:t>maximizes</a:t>
            </a:r>
            <a:r>
              <a:rPr lang="en"/>
              <a:t> the margin of the training data </a:t>
            </a:r>
          </a:p>
        </p:txBody>
      </p:sp>
      <p:pic>
        <p:nvPicPr>
          <p:cNvPr id="92" name="Shape 92"/>
          <p:cNvPicPr preferRelativeResize="0"/>
          <p:nvPr/>
        </p:nvPicPr>
        <p:blipFill>
          <a:blip r:embed="rId3">
            <a:alphaModFix/>
          </a:blip>
          <a:stretch>
            <a:fillRect/>
          </a:stretch>
        </p:blipFill>
        <p:spPr>
          <a:xfrm>
            <a:off x="230649" y="2172275"/>
            <a:ext cx="3355474" cy="28655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Happens If Data Isn’t Linear?</a:t>
            </a:r>
          </a:p>
        </p:txBody>
      </p:sp>
      <p:sp>
        <p:nvSpPr>
          <p:cNvPr id="98" name="Shape 98"/>
          <p:cNvSpPr txBox="1"/>
          <p:nvPr>
            <p:ph idx="1" type="body"/>
          </p:nvPr>
        </p:nvSpPr>
        <p:spPr>
          <a:xfrm>
            <a:off x="4164800" y="1351400"/>
            <a:ext cx="4342200" cy="3416400"/>
          </a:xfrm>
          <a:prstGeom prst="rect">
            <a:avLst/>
          </a:prstGeom>
        </p:spPr>
        <p:txBody>
          <a:bodyPr anchorCtr="0" anchor="t" bIns="91425" lIns="91425" rIns="91425" tIns="91425">
            <a:noAutofit/>
          </a:bodyPr>
          <a:lstStyle/>
          <a:p>
            <a:pPr indent="-228600" lvl="0" marL="457200" rtl="0">
              <a:spcBef>
                <a:spcPts val="0"/>
              </a:spcBef>
            </a:pPr>
            <a:r>
              <a:rPr lang="en"/>
              <a:t>SVM has a technique called kernel trick.</a:t>
            </a:r>
          </a:p>
          <a:p>
            <a:pPr indent="-228600" lvl="0" marL="457200" rtl="0">
              <a:spcBef>
                <a:spcPts val="0"/>
              </a:spcBef>
            </a:pPr>
            <a:r>
              <a:rPr lang="en"/>
              <a:t>These functions takes low dimensional input space and transform it to a higher dimensional space</a:t>
            </a:r>
          </a:p>
          <a:p>
            <a:pPr indent="-228600" lvl="0" marL="457200">
              <a:spcBef>
                <a:spcPts val="0"/>
              </a:spcBef>
            </a:pPr>
            <a:r>
              <a:rPr lang="en"/>
              <a:t>Basically, does extremely complex data transformations and then find out a process to separate the data</a:t>
            </a:r>
          </a:p>
        </p:txBody>
      </p:sp>
      <p:pic>
        <p:nvPicPr>
          <p:cNvPr id="99" name="Shape 99"/>
          <p:cNvPicPr preferRelativeResize="0"/>
          <p:nvPr/>
        </p:nvPicPr>
        <p:blipFill rotWithShape="1">
          <a:blip r:embed="rId3">
            <a:alphaModFix/>
          </a:blip>
          <a:srcRect b="15175" l="12093" r="12792" t="0"/>
          <a:stretch/>
        </p:blipFill>
        <p:spPr>
          <a:xfrm>
            <a:off x="746962" y="1017725"/>
            <a:ext cx="2393339" cy="2041974"/>
          </a:xfrm>
          <a:prstGeom prst="rect">
            <a:avLst/>
          </a:prstGeom>
          <a:noFill/>
          <a:ln>
            <a:noFill/>
          </a:ln>
        </p:spPr>
      </p:pic>
      <p:pic>
        <p:nvPicPr>
          <p:cNvPr id="100" name="Shape 100"/>
          <p:cNvPicPr preferRelativeResize="0"/>
          <p:nvPr/>
        </p:nvPicPr>
        <p:blipFill>
          <a:blip r:embed="rId4">
            <a:alphaModFix/>
          </a:blip>
          <a:stretch>
            <a:fillRect/>
          </a:stretch>
        </p:blipFill>
        <p:spPr>
          <a:xfrm>
            <a:off x="311700" y="2967125"/>
            <a:ext cx="3411178" cy="20419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Parameters Used for SVM algorithm	</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Type of SVM: C-Support Vector Classification -- can be used for n class classification</a:t>
            </a:r>
          </a:p>
          <a:p>
            <a:pPr indent="-228600" lvl="0" marL="457200" rtl="0">
              <a:spcBef>
                <a:spcPts val="0"/>
              </a:spcBef>
            </a:pPr>
            <a:r>
              <a:rPr lang="en"/>
              <a:t>C value: 1 </a:t>
            </a:r>
          </a:p>
          <a:p>
            <a:pPr indent="-228600" lvl="1" marL="914400" rtl="0">
              <a:spcBef>
                <a:spcPts val="0"/>
              </a:spcBef>
              <a:buClr>
                <a:srgbClr val="434343"/>
              </a:buClr>
            </a:pPr>
            <a:r>
              <a:rPr lang="en">
                <a:solidFill>
                  <a:srgbClr val="434343"/>
                </a:solidFill>
              </a:rPr>
              <a:t>The C parameter tells the SVM optimization how much you want to avoid misclassifying each training example</a:t>
            </a:r>
          </a:p>
          <a:p>
            <a:pPr indent="-228600" lvl="0" marL="457200" rtl="0">
              <a:spcBef>
                <a:spcPts val="0"/>
              </a:spcBef>
              <a:buClr>
                <a:srgbClr val="434343"/>
              </a:buClr>
            </a:pPr>
            <a:r>
              <a:rPr lang="en">
                <a:solidFill>
                  <a:srgbClr val="434343"/>
                </a:solidFill>
              </a:rPr>
              <a:t>Kernel: Linear &amp; RBF (radial basis function)</a:t>
            </a:r>
          </a:p>
          <a:p>
            <a:pPr lvl="0">
              <a:spcBef>
                <a:spcPts val="0"/>
              </a:spcBef>
              <a:buNone/>
            </a:pPr>
            <a:r>
              <a:t/>
            </a:r>
            <a:endParaRPr>
              <a:solidFill>
                <a:srgbClr val="434343"/>
              </a:solidFil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Output</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Linear:									RBF:</a:t>
            </a:r>
          </a:p>
          <a:p>
            <a:pPr lvl="0">
              <a:spcBef>
                <a:spcPts val="0"/>
              </a:spcBef>
              <a:buNone/>
            </a:pPr>
            <a:r>
              <a:rPr lang="en"/>
              <a:t>Accuracy: 0.9996							Accuracy: 0.9981</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