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F218-91DB-5719-8159-854BDD2CF9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Cleaning NSVC Crime Data</a:t>
            </a:r>
          </a:p>
        </p:txBody>
      </p:sp>
    </p:spTree>
    <p:extLst>
      <p:ext uri="{BB962C8B-B14F-4D97-AF65-F5344CB8AC3E}">
        <p14:creationId xmlns:p14="http://schemas.microsoft.com/office/powerpoint/2010/main" val="68700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5B759-F512-5AC8-1211-95AA95F3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AC8A1-90E8-878E-0DEA-7D9A60165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Violent Crime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Sexual Crime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Threats of violence and or sexual threats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Occurring in the workplace</a:t>
            </a:r>
          </a:p>
        </p:txBody>
      </p:sp>
    </p:spTree>
    <p:extLst>
      <p:ext uri="{BB962C8B-B14F-4D97-AF65-F5344CB8AC3E}">
        <p14:creationId xmlns:p14="http://schemas.microsoft.com/office/powerpoint/2010/main" val="347218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CE35-D226-DF55-3624-DA2E92C2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NSVC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1CA3-0F5D-FE44-3DDD-FF996D2AF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Code Book PDF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Person File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Household File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Incident File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5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A6C32-408F-0C10-0DE2-F13C1BE3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Variable Selection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AA7-4374-45C8-0EBE-9D148AB79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en-US" dirty="0"/>
              <a:t>Demographic Info </a:t>
            </a:r>
          </a:p>
          <a:p>
            <a:pPr lvl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lvl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Sex</a:t>
            </a:r>
          </a:p>
          <a:p>
            <a:pPr lvl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Race</a:t>
            </a:r>
          </a:p>
          <a:p>
            <a:pPr lvl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Gender</a:t>
            </a:r>
          </a:p>
          <a:p>
            <a:pPr lvl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Occupation</a:t>
            </a:r>
          </a:p>
          <a:p>
            <a:pPr lvl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Education</a:t>
            </a:r>
          </a:p>
          <a:p>
            <a:pPr marL="457200" lvl="1" indent="0">
              <a:buClr>
                <a:schemeClr val="tx1"/>
              </a:buClr>
              <a:buSzPct val="100000"/>
              <a:buNone/>
            </a:pPr>
            <a:endParaRPr lang="en-US" dirty="0"/>
          </a:p>
          <a:p>
            <a:pPr marL="457200" lvl="1" indent="0">
              <a:buClr>
                <a:schemeClr val="tx1"/>
              </a:buClr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817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10E5-E158-E80F-3C1D-B4A7AE63E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554BD-F257-580C-3A9C-F75ADB924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Incident Details</a:t>
            </a:r>
          </a:p>
          <a:p>
            <a:pPr lvl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Did offender have weapon</a:t>
            </a:r>
          </a:p>
          <a:p>
            <a:pPr lvl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What kind of weapon</a:t>
            </a:r>
          </a:p>
          <a:p>
            <a:pPr lvl="2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Gun</a:t>
            </a:r>
          </a:p>
          <a:p>
            <a:pPr lvl="2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Knife</a:t>
            </a:r>
          </a:p>
          <a:p>
            <a:pPr lvl="2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Blunt object</a:t>
            </a:r>
          </a:p>
          <a:p>
            <a:pPr lvl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Rape or sexual assault</a:t>
            </a:r>
          </a:p>
          <a:p>
            <a:pPr lvl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Threatened violence</a:t>
            </a:r>
          </a:p>
          <a:p>
            <a:pPr marL="0" indent="0">
              <a:buClr>
                <a:schemeClr val="tx1"/>
              </a:buClr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690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D5366-DAB9-5B5C-BCD8-432083F8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Selected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58071C-E024-4128-1D95-C4D21AD503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82184" y="2052634"/>
          <a:ext cx="4789408" cy="45885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7352">
                  <a:extLst>
                    <a:ext uri="{9D8B030D-6E8A-4147-A177-3AD203B41FA5}">
                      <a16:colId xmlns:a16="http://schemas.microsoft.com/office/drawing/2014/main" val="2385483014"/>
                    </a:ext>
                  </a:extLst>
                </a:gridCol>
                <a:gridCol w="1197352">
                  <a:extLst>
                    <a:ext uri="{9D8B030D-6E8A-4147-A177-3AD203B41FA5}">
                      <a16:colId xmlns:a16="http://schemas.microsoft.com/office/drawing/2014/main" val="2930422305"/>
                    </a:ext>
                  </a:extLst>
                </a:gridCol>
                <a:gridCol w="1197352">
                  <a:extLst>
                    <a:ext uri="{9D8B030D-6E8A-4147-A177-3AD203B41FA5}">
                      <a16:colId xmlns:a16="http://schemas.microsoft.com/office/drawing/2014/main" val="4175778638"/>
                    </a:ext>
                  </a:extLst>
                </a:gridCol>
                <a:gridCol w="1197352">
                  <a:extLst>
                    <a:ext uri="{9D8B030D-6E8A-4147-A177-3AD203B41FA5}">
                      <a16:colId xmlns:a16="http://schemas.microsoft.com/office/drawing/2014/main" val="3047520238"/>
                    </a:ext>
                  </a:extLst>
                </a:gridCol>
              </a:tblGrid>
              <a:tr h="4225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NCVS Variable 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Cleaned crime_data Variable 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NCVS Variable 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Cleaned crime_data Variable 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ctr"/>
                </a:tc>
                <a:extLst>
                  <a:ext uri="{0D108BD9-81ED-4DB2-BD59-A6C34878D82A}">
                    <a16:rowId xmlns:a16="http://schemas.microsoft.com/office/drawing/2014/main" val="3944075572"/>
                  </a:ext>
                </a:extLst>
              </a:tr>
              <a:tr h="150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IDHH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IDHH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V4055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blunt_object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extLst>
                  <a:ext uri="{0D108BD9-81ED-4DB2-BD59-A6C34878D82A}">
                    <a16:rowId xmlns:a16="http://schemas.microsoft.com/office/drawing/2014/main" val="1657297156"/>
                  </a:ext>
                </a:extLst>
              </a:tr>
              <a:tr h="150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YEAR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YEAR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V4056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weapon_other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extLst>
                  <a:ext uri="{0D108BD9-81ED-4DB2-BD59-A6C34878D82A}">
                    <a16:rowId xmlns:a16="http://schemas.microsoft.com/office/drawing/2014/main" val="2693129935"/>
                  </a:ext>
                </a:extLst>
              </a:tr>
              <a:tr h="150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V2026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household_income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V4060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hit_attack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extLst>
                  <a:ext uri="{0D108BD9-81ED-4DB2-BD59-A6C34878D82A}">
                    <a16:rowId xmlns:a16="http://schemas.microsoft.com/office/drawing/2014/main" val="2143915348"/>
                  </a:ext>
                </a:extLst>
              </a:tr>
              <a:tr h="150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V2120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public_housing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V4061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attck_attempt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extLst>
                  <a:ext uri="{0D108BD9-81ED-4DB2-BD59-A6C34878D82A}">
                    <a16:rowId xmlns:a16="http://schemas.microsoft.com/office/drawing/2014/main" val="289924101"/>
                  </a:ext>
                </a:extLst>
              </a:tr>
              <a:tr h="150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V3013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V4069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sex_contact_force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extLst>
                  <a:ext uri="{0D108BD9-81ED-4DB2-BD59-A6C34878D82A}">
                    <a16:rowId xmlns:a16="http://schemas.microsoft.com/office/drawing/2014/main" val="30071822"/>
                  </a:ext>
                </a:extLst>
              </a:tr>
              <a:tr h="150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V3015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marital_status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V4070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sex_contact_no_force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extLst>
                  <a:ext uri="{0D108BD9-81ED-4DB2-BD59-A6C34878D82A}">
                    <a16:rowId xmlns:a16="http://schemas.microsoft.com/office/drawing/2014/main" val="2216504579"/>
                  </a:ext>
                </a:extLst>
              </a:tr>
              <a:tr h="150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V3017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sex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V4078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threat_rape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extLst>
                  <a:ext uri="{0D108BD9-81ED-4DB2-BD59-A6C34878D82A}">
                    <a16:rowId xmlns:a16="http://schemas.microsoft.com/office/drawing/2014/main" val="955516040"/>
                  </a:ext>
                </a:extLst>
              </a:tr>
              <a:tr h="150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V3020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ed_attain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V4079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threat_kill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extLst>
                  <a:ext uri="{0D108BD9-81ED-4DB2-BD59-A6C34878D82A}">
                    <a16:rowId xmlns:a16="http://schemas.microsoft.com/office/drawing/2014/main" val="416122186"/>
                  </a:ext>
                </a:extLst>
              </a:tr>
              <a:tr h="150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V3022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race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V4081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threat_sex_assault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extLst>
                  <a:ext uri="{0D108BD9-81ED-4DB2-BD59-A6C34878D82A}">
                    <a16:rowId xmlns:a16="http://schemas.microsoft.com/office/drawing/2014/main" val="3533506252"/>
                  </a:ext>
                </a:extLst>
              </a:tr>
              <a:tr h="150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V3023A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race_recode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V4094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raped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extLst>
                  <a:ext uri="{0D108BD9-81ED-4DB2-BD59-A6C34878D82A}">
                    <a16:rowId xmlns:a16="http://schemas.microsoft.com/office/drawing/2014/main" val="344199531"/>
                  </a:ext>
                </a:extLst>
              </a:tr>
              <a:tr h="150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V3074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job_desc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V4095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rape_attempt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extLst>
                  <a:ext uri="{0D108BD9-81ED-4DB2-BD59-A6C34878D82A}">
                    <a16:rowId xmlns:a16="http://schemas.microsoft.com/office/drawing/2014/main" val="1226482226"/>
                  </a:ext>
                </a:extLst>
              </a:tr>
              <a:tr h="150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V3075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emp_sector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V4096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sex_assault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extLst>
                  <a:ext uri="{0D108BD9-81ED-4DB2-BD59-A6C34878D82A}">
                    <a16:rowId xmlns:a16="http://schemas.microsoft.com/office/drawing/2014/main" val="4028431043"/>
                  </a:ext>
                </a:extLst>
              </a:tr>
              <a:tr h="150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V3076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work_urban_sub_rural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V4097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shot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extLst>
                  <a:ext uri="{0D108BD9-81ED-4DB2-BD59-A6C34878D82A}">
                    <a16:rowId xmlns:a16="http://schemas.microsoft.com/office/drawing/2014/main" val="2548381162"/>
                  </a:ext>
                </a:extLst>
              </a:tr>
              <a:tr h="150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V3078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university_employee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V4098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shot_missed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extLst>
                  <a:ext uri="{0D108BD9-81ED-4DB2-BD59-A6C34878D82A}">
                    <a16:rowId xmlns:a16="http://schemas.microsoft.com/office/drawing/2014/main" val="1836120394"/>
                  </a:ext>
                </a:extLst>
              </a:tr>
              <a:tr h="150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V3083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citizen_status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V4100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knife_attack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extLst>
                  <a:ext uri="{0D108BD9-81ED-4DB2-BD59-A6C34878D82A}">
                    <a16:rowId xmlns:a16="http://schemas.microsoft.com/office/drawing/2014/main" val="1092558302"/>
                  </a:ext>
                </a:extLst>
              </a:tr>
              <a:tr h="150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V3084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sexual_orientation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V4102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hit_object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extLst>
                  <a:ext uri="{0D108BD9-81ED-4DB2-BD59-A6C34878D82A}">
                    <a16:rowId xmlns:a16="http://schemas.microsoft.com/office/drawing/2014/main" val="4142523857"/>
                  </a:ext>
                </a:extLst>
              </a:tr>
              <a:tr h="150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V3085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birth_gender_ident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V4105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hit_slapped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extLst>
                  <a:ext uri="{0D108BD9-81ED-4DB2-BD59-A6C34878D82A}">
                    <a16:rowId xmlns:a16="http://schemas.microsoft.com/office/drawing/2014/main" val="1529916710"/>
                  </a:ext>
                </a:extLst>
              </a:tr>
              <a:tr h="150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V3086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current_gender_ident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V4106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grabbed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extLst>
                  <a:ext uri="{0D108BD9-81ED-4DB2-BD59-A6C34878D82A}">
                    <a16:rowId xmlns:a16="http://schemas.microsoft.com/office/drawing/2014/main" val="530157922"/>
                  </a:ext>
                </a:extLst>
              </a:tr>
              <a:tr h="150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V4014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month_occured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V4482A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industry_code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extLst>
                  <a:ext uri="{0D108BD9-81ED-4DB2-BD59-A6C34878D82A}">
                    <a16:rowId xmlns:a16="http://schemas.microsoft.com/office/drawing/2014/main" val="369942555"/>
                  </a:ext>
                </a:extLst>
              </a:tr>
              <a:tr h="150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V4015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year_occured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V4482B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occupation_code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extLst>
                  <a:ext uri="{0D108BD9-81ED-4DB2-BD59-A6C34878D82A}">
                    <a16:rowId xmlns:a16="http://schemas.microsoft.com/office/drawing/2014/main" val="3483147199"/>
                  </a:ext>
                </a:extLst>
              </a:tr>
              <a:tr h="150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V4049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had_weapon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V4483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job_location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extLst>
                  <a:ext uri="{0D108BD9-81ED-4DB2-BD59-A6C34878D82A}">
                    <a16:rowId xmlns:a16="http://schemas.microsoft.com/office/drawing/2014/main" val="396744885"/>
                  </a:ext>
                </a:extLst>
              </a:tr>
              <a:tr h="150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V4050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weapon_type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V4484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occurred_at_work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extLst>
                  <a:ext uri="{0D108BD9-81ED-4DB2-BD59-A6C34878D82A}">
                    <a16:rowId xmlns:a16="http://schemas.microsoft.com/office/drawing/2014/main" val="1147051052"/>
                  </a:ext>
                </a:extLst>
              </a:tr>
              <a:tr h="150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V4051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hand_gun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V4485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work_days_nights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extLst>
                  <a:ext uri="{0D108BD9-81ED-4DB2-BD59-A6C34878D82A}">
                    <a16:rowId xmlns:a16="http://schemas.microsoft.com/office/drawing/2014/main" val="3225375012"/>
                  </a:ext>
                </a:extLst>
              </a:tr>
              <a:tr h="150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V4052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other_gun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V4528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crime_code_old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extLst>
                  <a:ext uri="{0D108BD9-81ED-4DB2-BD59-A6C34878D82A}">
                    <a16:rowId xmlns:a16="http://schemas.microsoft.com/office/drawing/2014/main" val="444987307"/>
                  </a:ext>
                </a:extLst>
              </a:tr>
              <a:tr h="150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V4053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knife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V4529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</a:rPr>
                        <a:t>crime_code_new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6" marR="7546" marT="7546" marB="0" anchor="b"/>
                </a:tc>
                <a:extLst>
                  <a:ext uri="{0D108BD9-81ED-4DB2-BD59-A6C34878D82A}">
                    <a16:rowId xmlns:a16="http://schemas.microsoft.com/office/drawing/2014/main" val="1570978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47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E1BE7-1534-ECFC-8ED9-349C12CA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A811C-BD2B-825A-973C-36CABE759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72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292</Words>
  <Application>Microsoft Office PowerPoint</Application>
  <PresentationFormat>Widescreen</PresentationFormat>
  <Paragraphs>133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Cleaning NSVC Crime Data</vt:lpstr>
      <vt:lpstr>Project Scope</vt:lpstr>
      <vt:lpstr>NSVC Files</vt:lpstr>
      <vt:lpstr>Variable Selection  </vt:lpstr>
      <vt:lpstr>Variable Selection</vt:lpstr>
      <vt:lpstr>Variables Selected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Cleaning NSVC Crime Data</dc:title>
  <dc:creator>Michael Neman</dc:creator>
  <cp:lastModifiedBy>Michael Neman</cp:lastModifiedBy>
  <cp:revision>5</cp:revision>
  <dcterms:created xsi:type="dcterms:W3CDTF">2022-12-12T20:16:57Z</dcterms:created>
  <dcterms:modified xsi:type="dcterms:W3CDTF">2022-12-12T20:33:10Z</dcterms:modified>
</cp:coreProperties>
</file>