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64" r:id="rId3"/>
    <p:sldId id="265" r:id="rId4"/>
    <p:sldId id="257" r:id="rId5"/>
    <p:sldId id="266" r:id="rId6"/>
    <p:sldId id="258" r:id="rId7"/>
    <p:sldId id="259" r:id="rId8"/>
    <p:sldId id="260" r:id="rId9"/>
    <p:sldId id="271" r:id="rId10"/>
    <p:sldId id="270" r:id="rId11"/>
    <p:sldId id="272" r:id="rId12"/>
    <p:sldId id="275" r:id="rId13"/>
    <p:sldId id="273" r:id="rId14"/>
    <p:sldId id="279" r:id="rId15"/>
    <p:sldId id="281" r:id="rId16"/>
    <p:sldId id="278" r:id="rId17"/>
    <p:sldId id="277" r:id="rId18"/>
    <p:sldId id="280" r:id="rId19"/>
    <p:sldId id="282" r:id="rId20"/>
    <p:sldId id="283" r:id="rId21"/>
    <p:sldId id="269" r:id="rId22"/>
    <p:sldId id="287" r:id="rId23"/>
    <p:sldId id="268" r:id="rId24"/>
    <p:sldId id="286" r:id="rId25"/>
    <p:sldId id="285" r:id="rId2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4" autoAdjust="0"/>
  </p:normalViewPr>
  <p:slideViewPr>
    <p:cSldViewPr>
      <p:cViewPr>
        <p:scale>
          <a:sx n="100" d="100"/>
          <a:sy n="100" d="100"/>
        </p:scale>
        <p:origin x="876"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s7u27368\Downloads\Onboarding%20Program\Self%20Training\10Alytics\Capstone%20Project\Metric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Minority Class 1 (Unbalanced Classes)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Sheet1!$D$4</c:f>
              <c:strCache>
                <c:ptCount val="1"/>
                <c:pt idx="0">
                  <c:v>Logistic Regression</c:v>
                </c:pt>
              </c:strCache>
            </c:strRef>
          </c:tx>
          <c:spPr>
            <a:solidFill>
              <a:schemeClr val="accent1"/>
            </a:solidFill>
            <a:ln>
              <a:noFill/>
            </a:ln>
            <a:effectLst/>
          </c:spPr>
          <c:invertIfNegative val="0"/>
          <c:cat>
            <c:strRef>
              <c:f>Sheet1!$E$3:$H$3</c:f>
              <c:strCache>
                <c:ptCount val="4"/>
                <c:pt idx="0">
                  <c:v>Accuracy (%)</c:v>
                </c:pt>
                <c:pt idx="1">
                  <c:v>Precision (%)</c:v>
                </c:pt>
                <c:pt idx="2">
                  <c:v>Recall (%)</c:v>
                </c:pt>
                <c:pt idx="3">
                  <c:v>F1-Score (%)</c:v>
                </c:pt>
              </c:strCache>
            </c:strRef>
          </c:cat>
          <c:val>
            <c:numRef>
              <c:f>Sheet1!$E$4:$H$4</c:f>
              <c:numCache>
                <c:formatCode>0%</c:formatCode>
                <c:ptCount val="4"/>
                <c:pt idx="0">
                  <c:v>0.94</c:v>
                </c:pt>
                <c:pt idx="1">
                  <c:v>0.43</c:v>
                </c:pt>
                <c:pt idx="2">
                  <c:v>0.56000000000000005</c:v>
                </c:pt>
                <c:pt idx="3">
                  <c:v>0.49</c:v>
                </c:pt>
              </c:numCache>
            </c:numRef>
          </c:val>
          <c:extLst>
            <c:ext xmlns:c16="http://schemas.microsoft.com/office/drawing/2014/chart" uri="{C3380CC4-5D6E-409C-BE32-E72D297353CC}">
              <c16:uniqueId val="{00000000-15BF-4646-AF9D-2CC5CEBAC824}"/>
            </c:ext>
          </c:extLst>
        </c:ser>
        <c:ser>
          <c:idx val="1"/>
          <c:order val="1"/>
          <c:tx>
            <c:strRef>
              <c:f>Sheet1!$D$5</c:f>
              <c:strCache>
                <c:ptCount val="1"/>
                <c:pt idx="0">
                  <c:v>SGD Classifiers</c:v>
                </c:pt>
              </c:strCache>
            </c:strRef>
          </c:tx>
          <c:spPr>
            <a:solidFill>
              <a:schemeClr val="accent2"/>
            </a:solidFill>
            <a:ln>
              <a:noFill/>
            </a:ln>
            <a:effectLst/>
          </c:spPr>
          <c:invertIfNegative val="0"/>
          <c:cat>
            <c:strRef>
              <c:f>Sheet1!$E$3:$H$3</c:f>
              <c:strCache>
                <c:ptCount val="4"/>
                <c:pt idx="0">
                  <c:v>Accuracy (%)</c:v>
                </c:pt>
                <c:pt idx="1">
                  <c:v>Precision (%)</c:v>
                </c:pt>
                <c:pt idx="2">
                  <c:v>Recall (%)</c:v>
                </c:pt>
                <c:pt idx="3">
                  <c:v>F1-Score (%)</c:v>
                </c:pt>
              </c:strCache>
            </c:strRef>
          </c:cat>
          <c:val>
            <c:numRef>
              <c:f>Sheet1!$E$5:$H$5</c:f>
              <c:numCache>
                <c:formatCode>0%</c:formatCode>
                <c:ptCount val="4"/>
                <c:pt idx="0">
                  <c:v>0.96</c:v>
                </c:pt>
                <c:pt idx="1">
                  <c:v>0.7</c:v>
                </c:pt>
                <c:pt idx="2">
                  <c:v>0.42</c:v>
                </c:pt>
                <c:pt idx="3">
                  <c:v>0.52</c:v>
                </c:pt>
              </c:numCache>
            </c:numRef>
          </c:val>
          <c:extLst>
            <c:ext xmlns:c16="http://schemas.microsoft.com/office/drawing/2014/chart" uri="{C3380CC4-5D6E-409C-BE32-E72D297353CC}">
              <c16:uniqueId val="{00000001-15BF-4646-AF9D-2CC5CEBAC824}"/>
            </c:ext>
          </c:extLst>
        </c:ser>
        <c:ser>
          <c:idx val="2"/>
          <c:order val="2"/>
          <c:tx>
            <c:strRef>
              <c:f>Sheet1!$D$6</c:f>
              <c:strCache>
                <c:ptCount val="1"/>
                <c:pt idx="0">
                  <c:v>Decision Tree</c:v>
                </c:pt>
              </c:strCache>
            </c:strRef>
          </c:tx>
          <c:spPr>
            <a:solidFill>
              <a:schemeClr val="accent3"/>
            </a:solidFill>
            <a:ln>
              <a:noFill/>
            </a:ln>
            <a:effectLst/>
          </c:spPr>
          <c:invertIfNegative val="0"/>
          <c:cat>
            <c:strRef>
              <c:f>Sheet1!$E$3:$H$3</c:f>
              <c:strCache>
                <c:ptCount val="4"/>
                <c:pt idx="0">
                  <c:v>Accuracy (%)</c:v>
                </c:pt>
                <c:pt idx="1">
                  <c:v>Precision (%)</c:v>
                </c:pt>
                <c:pt idx="2">
                  <c:v>Recall (%)</c:v>
                </c:pt>
                <c:pt idx="3">
                  <c:v>F1-Score (%)</c:v>
                </c:pt>
              </c:strCache>
            </c:strRef>
          </c:cat>
          <c:val>
            <c:numRef>
              <c:f>Sheet1!$E$6:$H$6</c:f>
              <c:numCache>
                <c:formatCode>0%</c:formatCode>
                <c:ptCount val="4"/>
                <c:pt idx="0">
                  <c:v>0.95</c:v>
                </c:pt>
                <c:pt idx="1">
                  <c:v>0.54</c:v>
                </c:pt>
                <c:pt idx="2">
                  <c:v>0.55000000000000004</c:v>
                </c:pt>
                <c:pt idx="3">
                  <c:v>0.54</c:v>
                </c:pt>
              </c:numCache>
            </c:numRef>
          </c:val>
          <c:extLst>
            <c:ext xmlns:c16="http://schemas.microsoft.com/office/drawing/2014/chart" uri="{C3380CC4-5D6E-409C-BE32-E72D297353CC}">
              <c16:uniqueId val="{00000002-15BF-4646-AF9D-2CC5CEBAC824}"/>
            </c:ext>
          </c:extLst>
        </c:ser>
        <c:ser>
          <c:idx val="3"/>
          <c:order val="3"/>
          <c:tx>
            <c:strRef>
              <c:f>Sheet1!$D$7</c:f>
              <c:strCache>
                <c:ptCount val="1"/>
                <c:pt idx="0">
                  <c:v>Random Forest</c:v>
                </c:pt>
              </c:strCache>
            </c:strRef>
          </c:tx>
          <c:spPr>
            <a:solidFill>
              <a:schemeClr val="accent4"/>
            </a:solidFill>
            <a:ln>
              <a:noFill/>
            </a:ln>
            <a:effectLst/>
          </c:spPr>
          <c:invertIfNegative val="0"/>
          <c:cat>
            <c:strRef>
              <c:f>Sheet1!$E$3:$H$3</c:f>
              <c:strCache>
                <c:ptCount val="4"/>
                <c:pt idx="0">
                  <c:v>Accuracy (%)</c:v>
                </c:pt>
                <c:pt idx="1">
                  <c:v>Precision (%)</c:v>
                </c:pt>
                <c:pt idx="2">
                  <c:v>Recall (%)</c:v>
                </c:pt>
                <c:pt idx="3">
                  <c:v>F1-Score (%)</c:v>
                </c:pt>
              </c:strCache>
            </c:strRef>
          </c:cat>
          <c:val>
            <c:numRef>
              <c:f>Sheet1!$E$7:$H$7</c:f>
              <c:numCache>
                <c:formatCode>0%</c:formatCode>
                <c:ptCount val="4"/>
                <c:pt idx="0">
                  <c:v>0.97</c:v>
                </c:pt>
                <c:pt idx="1">
                  <c:v>0.9</c:v>
                </c:pt>
                <c:pt idx="2">
                  <c:v>0.48</c:v>
                </c:pt>
                <c:pt idx="3">
                  <c:v>0.62</c:v>
                </c:pt>
              </c:numCache>
            </c:numRef>
          </c:val>
          <c:extLst>
            <c:ext xmlns:c16="http://schemas.microsoft.com/office/drawing/2014/chart" uri="{C3380CC4-5D6E-409C-BE32-E72D297353CC}">
              <c16:uniqueId val="{00000003-15BF-4646-AF9D-2CC5CEBAC824}"/>
            </c:ext>
          </c:extLst>
        </c:ser>
        <c:ser>
          <c:idx val="4"/>
          <c:order val="4"/>
          <c:tx>
            <c:strRef>
              <c:f>Sheet1!$D$8</c:f>
              <c:strCache>
                <c:ptCount val="1"/>
                <c:pt idx="0">
                  <c:v>Gradient Boosting</c:v>
                </c:pt>
              </c:strCache>
            </c:strRef>
          </c:tx>
          <c:spPr>
            <a:solidFill>
              <a:schemeClr val="accent5"/>
            </a:solidFill>
            <a:ln>
              <a:noFill/>
            </a:ln>
            <a:effectLst/>
          </c:spPr>
          <c:invertIfNegative val="0"/>
          <c:cat>
            <c:strRef>
              <c:f>Sheet1!$E$3:$H$3</c:f>
              <c:strCache>
                <c:ptCount val="4"/>
                <c:pt idx="0">
                  <c:v>Accuracy (%)</c:v>
                </c:pt>
                <c:pt idx="1">
                  <c:v>Precision (%)</c:v>
                </c:pt>
                <c:pt idx="2">
                  <c:v>Recall (%)</c:v>
                </c:pt>
                <c:pt idx="3">
                  <c:v>F1-Score (%)</c:v>
                </c:pt>
              </c:strCache>
            </c:strRef>
          </c:cat>
          <c:val>
            <c:numRef>
              <c:f>Sheet1!$E$8:$H$8</c:f>
              <c:numCache>
                <c:formatCode>0%</c:formatCode>
                <c:ptCount val="4"/>
                <c:pt idx="0">
                  <c:v>0.97</c:v>
                </c:pt>
                <c:pt idx="1">
                  <c:v>0.98</c:v>
                </c:pt>
                <c:pt idx="2">
                  <c:v>0.47</c:v>
                </c:pt>
                <c:pt idx="3">
                  <c:v>0.64</c:v>
                </c:pt>
              </c:numCache>
            </c:numRef>
          </c:val>
          <c:extLst>
            <c:ext xmlns:c16="http://schemas.microsoft.com/office/drawing/2014/chart" uri="{C3380CC4-5D6E-409C-BE32-E72D297353CC}">
              <c16:uniqueId val="{00000004-15BF-4646-AF9D-2CC5CEBAC824}"/>
            </c:ext>
          </c:extLst>
        </c:ser>
        <c:ser>
          <c:idx val="5"/>
          <c:order val="5"/>
          <c:tx>
            <c:strRef>
              <c:f>Sheet1!$D$9</c:f>
              <c:strCache>
                <c:ptCount val="1"/>
                <c:pt idx="0">
                  <c:v>AdaBoost</c:v>
                </c:pt>
              </c:strCache>
            </c:strRef>
          </c:tx>
          <c:spPr>
            <a:solidFill>
              <a:schemeClr val="accent6"/>
            </a:solidFill>
            <a:ln>
              <a:noFill/>
            </a:ln>
            <a:effectLst/>
          </c:spPr>
          <c:invertIfNegative val="0"/>
          <c:cat>
            <c:strRef>
              <c:f>Sheet1!$E$3:$H$3</c:f>
              <c:strCache>
                <c:ptCount val="4"/>
                <c:pt idx="0">
                  <c:v>Accuracy (%)</c:v>
                </c:pt>
                <c:pt idx="1">
                  <c:v>Precision (%)</c:v>
                </c:pt>
                <c:pt idx="2">
                  <c:v>Recall (%)</c:v>
                </c:pt>
                <c:pt idx="3">
                  <c:v>F1-Score (%)</c:v>
                </c:pt>
              </c:strCache>
            </c:strRef>
          </c:cat>
          <c:val>
            <c:numRef>
              <c:f>Sheet1!$E$9:$H$9</c:f>
              <c:numCache>
                <c:formatCode>0%</c:formatCode>
                <c:ptCount val="4"/>
                <c:pt idx="0">
                  <c:v>0.97</c:v>
                </c:pt>
                <c:pt idx="1">
                  <c:v>1</c:v>
                </c:pt>
                <c:pt idx="2">
                  <c:v>0.46</c:v>
                </c:pt>
                <c:pt idx="3">
                  <c:v>0.63</c:v>
                </c:pt>
              </c:numCache>
            </c:numRef>
          </c:val>
          <c:extLst>
            <c:ext xmlns:c16="http://schemas.microsoft.com/office/drawing/2014/chart" uri="{C3380CC4-5D6E-409C-BE32-E72D297353CC}">
              <c16:uniqueId val="{00000005-15BF-4646-AF9D-2CC5CEBAC824}"/>
            </c:ext>
          </c:extLst>
        </c:ser>
        <c:ser>
          <c:idx val="6"/>
          <c:order val="6"/>
          <c:tx>
            <c:strRef>
              <c:f>Sheet1!$D$10</c:f>
              <c:strCache>
                <c:ptCount val="1"/>
                <c:pt idx="0">
                  <c:v>XGBoost</c:v>
                </c:pt>
              </c:strCache>
            </c:strRef>
          </c:tx>
          <c:spPr>
            <a:solidFill>
              <a:schemeClr val="accent1">
                <a:lumMod val="60000"/>
              </a:schemeClr>
            </a:solidFill>
            <a:ln>
              <a:noFill/>
            </a:ln>
            <a:effectLst/>
          </c:spPr>
          <c:invertIfNegative val="0"/>
          <c:cat>
            <c:strRef>
              <c:f>Sheet1!$E$3:$H$3</c:f>
              <c:strCache>
                <c:ptCount val="4"/>
                <c:pt idx="0">
                  <c:v>Accuracy (%)</c:v>
                </c:pt>
                <c:pt idx="1">
                  <c:v>Precision (%)</c:v>
                </c:pt>
                <c:pt idx="2">
                  <c:v>Recall (%)</c:v>
                </c:pt>
                <c:pt idx="3">
                  <c:v>F1-Score (%)</c:v>
                </c:pt>
              </c:strCache>
            </c:strRef>
          </c:cat>
          <c:val>
            <c:numRef>
              <c:f>Sheet1!$E$10:$H$10</c:f>
              <c:numCache>
                <c:formatCode>0%</c:formatCode>
                <c:ptCount val="4"/>
                <c:pt idx="0">
                  <c:v>0.97</c:v>
                </c:pt>
                <c:pt idx="1">
                  <c:v>0.9</c:v>
                </c:pt>
                <c:pt idx="2">
                  <c:v>0.48</c:v>
                </c:pt>
                <c:pt idx="3">
                  <c:v>0.63</c:v>
                </c:pt>
              </c:numCache>
            </c:numRef>
          </c:val>
          <c:extLst>
            <c:ext xmlns:c16="http://schemas.microsoft.com/office/drawing/2014/chart" uri="{C3380CC4-5D6E-409C-BE32-E72D297353CC}">
              <c16:uniqueId val="{00000006-15BF-4646-AF9D-2CC5CEBAC824}"/>
            </c:ext>
          </c:extLst>
        </c:ser>
        <c:dLbls>
          <c:showLegendKey val="0"/>
          <c:showVal val="0"/>
          <c:showCatName val="0"/>
          <c:showSerName val="0"/>
          <c:showPercent val="0"/>
          <c:showBubbleSize val="0"/>
        </c:dLbls>
        <c:gapWidth val="182"/>
        <c:axId val="1127812296"/>
        <c:axId val="1127812656"/>
      </c:barChart>
      <c:catAx>
        <c:axId val="11278122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ML Model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7812656"/>
        <c:crosses val="autoZero"/>
        <c:auto val="1"/>
        <c:lblAlgn val="ctr"/>
        <c:lblOffset val="100"/>
        <c:noMultiLvlLbl val="0"/>
      </c:catAx>
      <c:valAx>
        <c:axId val="112781265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7812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F4644A5-4E72-4897-AAFF-6AD043EF0288}" type="datetimeFigureOut">
              <a:rPr lang="en-GB" smtClean="0"/>
              <a:t>15/02/2025</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8E870A5-29C6-46F3-A01B-B589557126D4}" type="slidenum">
              <a:rPr lang="en-GB" smtClean="0"/>
              <a:t>‹#›</a:t>
            </a:fld>
            <a:endParaRPr lang="en-GB"/>
          </a:p>
        </p:txBody>
      </p:sp>
    </p:spTree>
    <p:extLst>
      <p:ext uri="{BB962C8B-B14F-4D97-AF65-F5344CB8AC3E}">
        <p14:creationId xmlns:p14="http://schemas.microsoft.com/office/powerpoint/2010/main" val="84871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E870A5-29C6-46F3-A01B-B589557126D4}" type="slidenum">
              <a:rPr lang="en-GB" smtClean="0"/>
              <a:t>3</a:t>
            </a:fld>
            <a:endParaRPr lang="en-GB"/>
          </a:p>
        </p:txBody>
      </p:sp>
    </p:spTree>
    <p:extLst>
      <p:ext uri="{BB962C8B-B14F-4D97-AF65-F5344CB8AC3E}">
        <p14:creationId xmlns:p14="http://schemas.microsoft.com/office/powerpoint/2010/main" val="154053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A7DEA-40EF-84CE-84CC-4CDE2315E8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E087E-3FF4-F50D-CCB8-DD3300EB5A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920840-1602-4744-66E7-3B2467238EF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F963FE1-FCB1-5543-F625-6441B651F003}"/>
              </a:ext>
            </a:extLst>
          </p:cNvPr>
          <p:cNvSpPr>
            <a:spLocks noGrp="1"/>
          </p:cNvSpPr>
          <p:nvPr>
            <p:ph type="sldNum" sz="quarter" idx="5"/>
          </p:nvPr>
        </p:nvSpPr>
        <p:spPr/>
        <p:txBody>
          <a:bodyPr/>
          <a:lstStyle/>
          <a:p>
            <a:fld id="{48E870A5-29C6-46F3-A01B-B589557126D4}" type="slidenum">
              <a:rPr lang="en-GB" smtClean="0"/>
              <a:t>16</a:t>
            </a:fld>
            <a:endParaRPr lang="en-GB"/>
          </a:p>
        </p:txBody>
      </p:sp>
    </p:spTree>
    <p:extLst>
      <p:ext uri="{BB962C8B-B14F-4D97-AF65-F5344CB8AC3E}">
        <p14:creationId xmlns:p14="http://schemas.microsoft.com/office/powerpoint/2010/main" val="2433485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FC956-E804-3D8F-B48B-529B0B03E0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64EE4C-045F-45BF-E0C9-B433BF3DC2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D7E0A2-13AA-6029-1AE5-DDA96904FC1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89728A3-D459-E726-6458-9CF9724CCB0E}"/>
              </a:ext>
            </a:extLst>
          </p:cNvPr>
          <p:cNvSpPr>
            <a:spLocks noGrp="1"/>
          </p:cNvSpPr>
          <p:nvPr>
            <p:ph type="sldNum" sz="quarter" idx="5"/>
          </p:nvPr>
        </p:nvSpPr>
        <p:spPr/>
        <p:txBody>
          <a:bodyPr/>
          <a:lstStyle/>
          <a:p>
            <a:fld id="{48E870A5-29C6-46F3-A01B-B589557126D4}" type="slidenum">
              <a:rPr lang="en-GB" smtClean="0"/>
              <a:t>17</a:t>
            </a:fld>
            <a:endParaRPr lang="en-GB"/>
          </a:p>
        </p:txBody>
      </p:sp>
    </p:spTree>
    <p:extLst>
      <p:ext uri="{BB962C8B-B14F-4D97-AF65-F5344CB8AC3E}">
        <p14:creationId xmlns:p14="http://schemas.microsoft.com/office/powerpoint/2010/main" val="3688761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23650-7256-09AA-7E13-2561878DD4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E50CD1-CA18-E324-B061-0F4496D67C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7ACAB5-9F0C-689C-F35B-36581E2F0CA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AB0070E-CA37-AC5D-759F-4CB071666992}"/>
              </a:ext>
            </a:extLst>
          </p:cNvPr>
          <p:cNvSpPr>
            <a:spLocks noGrp="1"/>
          </p:cNvSpPr>
          <p:nvPr>
            <p:ph type="sldNum" sz="quarter" idx="5"/>
          </p:nvPr>
        </p:nvSpPr>
        <p:spPr/>
        <p:txBody>
          <a:bodyPr/>
          <a:lstStyle/>
          <a:p>
            <a:fld id="{48E870A5-29C6-46F3-A01B-B589557126D4}" type="slidenum">
              <a:rPr lang="en-GB" smtClean="0"/>
              <a:t>18</a:t>
            </a:fld>
            <a:endParaRPr lang="en-GB"/>
          </a:p>
        </p:txBody>
      </p:sp>
    </p:spTree>
    <p:extLst>
      <p:ext uri="{BB962C8B-B14F-4D97-AF65-F5344CB8AC3E}">
        <p14:creationId xmlns:p14="http://schemas.microsoft.com/office/powerpoint/2010/main" val="306269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C5C5C-99BE-E132-9FED-D41B8E0ED5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4A4757-310C-17EE-E57A-348E1FA06F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3D8282-E9F8-B3AC-AF43-20814C532D0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882A90F-35C3-8A70-9661-8FB0BBD6F04F}"/>
              </a:ext>
            </a:extLst>
          </p:cNvPr>
          <p:cNvSpPr>
            <a:spLocks noGrp="1"/>
          </p:cNvSpPr>
          <p:nvPr>
            <p:ph type="sldNum" sz="quarter" idx="5"/>
          </p:nvPr>
        </p:nvSpPr>
        <p:spPr/>
        <p:txBody>
          <a:bodyPr/>
          <a:lstStyle/>
          <a:p>
            <a:fld id="{48E870A5-29C6-46F3-A01B-B589557126D4}" type="slidenum">
              <a:rPr lang="en-GB" smtClean="0"/>
              <a:t>19</a:t>
            </a:fld>
            <a:endParaRPr lang="en-GB"/>
          </a:p>
        </p:txBody>
      </p:sp>
    </p:spTree>
    <p:extLst>
      <p:ext uri="{BB962C8B-B14F-4D97-AF65-F5344CB8AC3E}">
        <p14:creationId xmlns:p14="http://schemas.microsoft.com/office/powerpoint/2010/main" val="88845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CA945-617E-B4FD-CC25-994DCD96AF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03C360-00AE-44CF-48D1-CAB9FF21F9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D7DDFB-03D7-4DA7-82F6-BF7269565A7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4F4EFE2-A1D3-C27E-E9D5-FE06B60B75C2}"/>
              </a:ext>
            </a:extLst>
          </p:cNvPr>
          <p:cNvSpPr>
            <a:spLocks noGrp="1"/>
          </p:cNvSpPr>
          <p:nvPr>
            <p:ph type="sldNum" sz="quarter" idx="5"/>
          </p:nvPr>
        </p:nvSpPr>
        <p:spPr/>
        <p:txBody>
          <a:bodyPr/>
          <a:lstStyle/>
          <a:p>
            <a:fld id="{48E870A5-29C6-46F3-A01B-B589557126D4}" type="slidenum">
              <a:rPr lang="en-GB" smtClean="0"/>
              <a:t>20</a:t>
            </a:fld>
            <a:endParaRPr lang="en-GB"/>
          </a:p>
        </p:txBody>
      </p:sp>
    </p:spTree>
    <p:extLst>
      <p:ext uri="{BB962C8B-B14F-4D97-AF65-F5344CB8AC3E}">
        <p14:creationId xmlns:p14="http://schemas.microsoft.com/office/powerpoint/2010/main" val="155628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E870A5-29C6-46F3-A01B-B589557126D4}" type="slidenum">
              <a:rPr lang="en-GB" smtClean="0"/>
              <a:t>21</a:t>
            </a:fld>
            <a:endParaRPr lang="en-GB"/>
          </a:p>
        </p:txBody>
      </p:sp>
    </p:spTree>
    <p:extLst>
      <p:ext uri="{BB962C8B-B14F-4D97-AF65-F5344CB8AC3E}">
        <p14:creationId xmlns:p14="http://schemas.microsoft.com/office/powerpoint/2010/main" val="3186747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ED211-F511-42E0-8BDD-49FB5BC058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6CE10A-8DD6-2968-10F6-12FB98FC0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693723-E6D9-E471-B285-363C3C37CC6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8B05C5E-6A4D-1E6A-E3B2-2D1488D7F7BC}"/>
              </a:ext>
            </a:extLst>
          </p:cNvPr>
          <p:cNvSpPr>
            <a:spLocks noGrp="1"/>
          </p:cNvSpPr>
          <p:nvPr>
            <p:ph type="sldNum" sz="quarter" idx="5"/>
          </p:nvPr>
        </p:nvSpPr>
        <p:spPr/>
        <p:txBody>
          <a:bodyPr/>
          <a:lstStyle/>
          <a:p>
            <a:fld id="{48E870A5-29C6-46F3-A01B-B589557126D4}" type="slidenum">
              <a:rPr lang="en-GB" smtClean="0"/>
              <a:t>22</a:t>
            </a:fld>
            <a:endParaRPr lang="en-GB"/>
          </a:p>
        </p:txBody>
      </p:sp>
    </p:spTree>
    <p:extLst>
      <p:ext uri="{BB962C8B-B14F-4D97-AF65-F5344CB8AC3E}">
        <p14:creationId xmlns:p14="http://schemas.microsoft.com/office/powerpoint/2010/main" val="678706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E870A5-29C6-46F3-A01B-B589557126D4}" type="slidenum">
              <a:rPr lang="en-GB" smtClean="0"/>
              <a:t>23</a:t>
            </a:fld>
            <a:endParaRPr lang="en-GB"/>
          </a:p>
        </p:txBody>
      </p:sp>
    </p:spTree>
    <p:extLst>
      <p:ext uri="{BB962C8B-B14F-4D97-AF65-F5344CB8AC3E}">
        <p14:creationId xmlns:p14="http://schemas.microsoft.com/office/powerpoint/2010/main" val="211025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E870A5-29C6-46F3-A01B-B589557126D4}" type="slidenum">
              <a:rPr lang="en-GB" smtClean="0"/>
              <a:t>7</a:t>
            </a:fld>
            <a:endParaRPr lang="en-GB"/>
          </a:p>
        </p:txBody>
      </p:sp>
    </p:spTree>
    <p:extLst>
      <p:ext uri="{BB962C8B-B14F-4D97-AF65-F5344CB8AC3E}">
        <p14:creationId xmlns:p14="http://schemas.microsoft.com/office/powerpoint/2010/main" val="1163532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E870A5-29C6-46F3-A01B-B589557126D4}" type="slidenum">
              <a:rPr lang="en-GB" smtClean="0"/>
              <a:t>8</a:t>
            </a:fld>
            <a:endParaRPr lang="en-GB"/>
          </a:p>
        </p:txBody>
      </p:sp>
    </p:spTree>
    <p:extLst>
      <p:ext uri="{BB962C8B-B14F-4D97-AF65-F5344CB8AC3E}">
        <p14:creationId xmlns:p14="http://schemas.microsoft.com/office/powerpoint/2010/main" val="1585315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E870A5-29C6-46F3-A01B-B589557126D4}" type="slidenum">
              <a:rPr lang="en-GB" smtClean="0"/>
              <a:t>10</a:t>
            </a:fld>
            <a:endParaRPr lang="en-GB"/>
          </a:p>
        </p:txBody>
      </p:sp>
    </p:spTree>
    <p:extLst>
      <p:ext uri="{BB962C8B-B14F-4D97-AF65-F5344CB8AC3E}">
        <p14:creationId xmlns:p14="http://schemas.microsoft.com/office/powerpoint/2010/main" val="706687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A5F29-3CCC-CD1D-1106-E7C2058A3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CF54BD-7365-E059-2057-5A7765A743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1E9321-F7E4-5152-7F80-1B40894EC19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D554094-0F75-5755-5200-187CEAFD1ABC}"/>
              </a:ext>
            </a:extLst>
          </p:cNvPr>
          <p:cNvSpPr>
            <a:spLocks noGrp="1"/>
          </p:cNvSpPr>
          <p:nvPr>
            <p:ph type="sldNum" sz="quarter" idx="5"/>
          </p:nvPr>
        </p:nvSpPr>
        <p:spPr/>
        <p:txBody>
          <a:bodyPr/>
          <a:lstStyle/>
          <a:p>
            <a:fld id="{48E870A5-29C6-46F3-A01B-B589557126D4}" type="slidenum">
              <a:rPr lang="en-GB" smtClean="0"/>
              <a:t>11</a:t>
            </a:fld>
            <a:endParaRPr lang="en-GB"/>
          </a:p>
        </p:txBody>
      </p:sp>
    </p:spTree>
    <p:extLst>
      <p:ext uri="{BB962C8B-B14F-4D97-AF65-F5344CB8AC3E}">
        <p14:creationId xmlns:p14="http://schemas.microsoft.com/office/powerpoint/2010/main" val="1614544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E71CB-04A5-C4C4-4ADB-C642611786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6EE3D3-7F75-D033-F13C-C78BF77E65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16C818-EAFB-10ED-5BF5-4F70C2FA189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5D934FD-C9F2-CCCC-A47B-17C61F7F8542}"/>
              </a:ext>
            </a:extLst>
          </p:cNvPr>
          <p:cNvSpPr>
            <a:spLocks noGrp="1"/>
          </p:cNvSpPr>
          <p:nvPr>
            <p:ph type="sldNum" sz="quarter" idx="5"/>
          </p:nvPr>
        </p:nvSpPr>
        <p:spPr/>
        <p:txBody>
          <a:bodyPr/>
          <a:lstStyle/>
          <a:p>
            <a:fld id="{48E870A5-29C6-46F3-A01B-B589557126D4}" type="slidenum">
              <a:rPr lang="en-GB" smtClean="0"/>
              <a:t>12</a:t>
            </a:fld>
            <a:endParaRPr lang="en-GB"/>
          </a:p>
        </p:txBody>
      </p:sp>
    </p:spTree>
    <p:extLst>
      <p:ext uri="{BB962C8B-B14F-4D97-AF65-F5344CB8AC3E}">
        <p14:creationId xmlns:p14="http://schemas.microsoft.com/office/powerpoint/2010/main" val="370267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3CF1E-9EC2-B05D-F5AC-37502C68EF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475965-D8B3-463C-A906-A6831C88EF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DA4F25-380E-5647-DE2C-09B3604829B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9231AC2A-2704-0A85-0C77-A50B63DEC3FA}"/>
              </a:ext>
            </a:extLst>
          </p:cNvPr>
          <p:cNvSpPr>
            <a:spLocks noGrp="1"/>
          </p:cNvSpPr>
          <p:nvPr>
            <p:ph type="sldNum" sz="quarter" idx="5"/>
          </p:nvPr>
        </p:nvSpPr>
        <p:spPr/>
        <p:txBody>
          <a:bodyPr/>
          <a:lstStyle/>
          <a:p>
            <a:fld id="{48E870A5-29C6-46F3-A01B-B589557126D4}" type="slidenum">
              <a:rPr lang="en-GB" smtClean="0"/>
              <a:t>13</a:t>
            </a:fld>
            <a:endParaRPr lang="en-GB"/>
          </a:p>
        </p:txBody>
      </p:sp>
    </p:spTree>
    <p:extLst>
      <p:ext uri="{BB962C8B-B14F-4D97-AF65-F5344CB8AC3E}">
        <p14:creationId xmlns:p14="http://schemas.microsoft.com/office/powerpoint/2010/main" val="3710157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7B2AB-FAE8-6A57-E7AD-757519AE7A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EACFA4-040C-60BF-220D-1EBBE8D07A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DDECCE-7CA4-74D3-D939-6E7129B1573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AD2E435-D67A-8FC0-A4CE-09593E9CFEF0}"/>
              </a:ext>
            </a:extLst>
          </p:cNvPr>
          <p:cNvSpPr>
            <a:spLocks noGrp="1"/>
          </p:cNvSpPr>
          <p:nvPr>
            <p:ph type="sldNum" sz="quarter" idx="5"/>
          </p:nvPr>
        </p:nvSpPr>
        <p:spPr/>
        <p:txBody>
          <a:bodyPr/>
          <a:lstStyle/>
          <a:p>
            <a:fld id="{48E870A5-29C6-46F3-A01B-B589557126D4}" type="slidenum">
              <a:rPr lang="en-GB" smtClean="0"/>
              <a:t>14</a:t>
            </a:fld>
            <a:endParaRPr lang="en-GB"/>
          </a:p>
        </p:txBody>
      </p:sp>
    </p:spTree>
    <p:extLst>
      <p:ext uri="{BB962C8B-B14F-4D97-AF65-F5344CB8AC3E}">
        <p14:creationId xmlns:p14="http://schemas.microsoft.com/office/powerpoint/2010/main" val="216259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BE48C-59D1-0705-9852-68543AAADC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61E135-DE6B-F8FD-3C12-D432C2E55C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4FAD1C-C91E-58BE-36F9-EA1FA0E82D3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6140081-9475-3FF5-1061-714FCF77EC43}"/>
              </a:ext>
            </a:extLst>
          </p:cNvPr>
          <p:cNvSpPr>
            <a:spLocks noGrp="1"/>
          </p:cNvSpPr>
          <p:nvPr>
            <p:ph type="sldNum" sz="quarter" idx="5"/>
          </p:nvPr>
        </p:nvSpPr>
        <p:spPr/>
        <p:txBody>
          <a:bodyPr/>
          <a:lstStyle/>
          <a:p>
            <a:fld id="{48E870A5-29C6-46F3-A01B-B589557126D4}" type="slidenum">
              <a:rPr lang="en-GB" smtClean="0"/>
              <a:t>15</a:t>
            </a:fld>
            <a:endParaRPr lang="en-GB"/>
          </a:p>
        </p:txBody>
      </p:sp>
    </p:spTree>
    <p:extLst>
      <p:ext uri="{BB962C8B-B14F-4D97-AF65-F5344CB8AC3E}">
        <p14:creationId xmlns:p14="http://schemas.microsoft.com/office/powerpoint/2010/main" val="107759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400" b="1"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70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70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17" name="bg object 17"/>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alpha val="65097"/>
            </a:srgbClr>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248411" y="181355"/>
            <a:ext cx="1781556" cy="524256"/>
          </a:xfrm>
          <a:prstGeom prst="rect">
            <a:avLst/>
          </a:prstGeom>
        </p:spPr>
      </p:pic>
      <p:pic>
        <p:nvPicPr>
          <p:cNvPr id="19" name="bg object 19"/>
          <p:cNvPicPr/>
          <p:nvPr/>
        </p:nvPicPr>
        <p:blipFill>
          <a:blip r:embed="rId4" cstate="print"/>
          <a:stretch>
            <a:fillRect/>
          </a:stretch>
        </p:blipFill>
        <p:spPr>
          <a:xfrm>
            <a:off x="0" y="0"/>
            <a:ext cx="12189714" cy="6855713"/>
          </a:xfrm>
          <a:prstGeom prst="rect">
            <a:avLst/>
          </a:prstGeom>
        </p:spPr>
      </p:pic>
      <p:sp>
        <p:nvSpPr>
          <p:cNvPr id="20" name="bg object 20"/>
          <p:cNvSpPr/>
          <p:nvPr/>
        </p:nvSpPr>
        <p:spPr>
          <a:xfrm>
            <a:off x="0" y="4236720"/>
            <a:ext cx="12192000" cy="1744980"/>
          </a:xfrm>
          <a:custGeom>
            <a:avLst/>
            <a:gdLst/>
            <a:ahLst/>
            <a:cxnLst/>
            <a:rect l="l" t="t" r="r" b="b"/>
            <a:pathLst>
              <a:path w="12192000" h="1744979">
                <a:moveTo>
                  <a:pt x="12192000" y="0"/>
                </a:moveTo>
                <a:lnTo>
                  <a:pt x="0" y="0"/>
                </a:lnTo>
                <a:lnTo>
                  <a:pt x="0" y="1744979"/>
                </a:lnTo>
                <a:lnTo>
                  <a:pt x="12192000" y="1744979"/>
                </a:lnTo>
                <a:lnTo>
                  <a:pt x="12192000" y="0"/>
                </a:lnTo>
                <a:close/>
              </a:path>
            </a:pathLst>
          </a:custGeom>
          <a:solidFill>
            <a:srgbClr val="0D0D0D">
              <a:alpha val="65097"/>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8"/>
          </a:xfrm>
          <a:prstGeom prst="rect">
            <a:avLst/>
          </a:prstGeom>
        </p:spPr>
      </p:pic>
      <p:sp>
        <p:nvSpPr>
          <p:cNvPr id="17" name="bg object 17"/>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alpha val="47842"/>
            </a:srgbClr>
          </a:solidFill>
        </p:spPr>
        <p:txBody>
          <a:bodyPr wrap="square" lIns="0" tIns="0" rIns="0" bIns="0" rtlCol="0"/>
          <a:lstStyle/>
          <a:p>
            <a:endParaRPr/>
          </a:p>
        </p:txBody>
      </p:sp>
      <p:sp>
        <p:nvSpPr>
          <p:cNvPr id="2" name="Holder 2"/>
          <p:cNvSpPr>
            <a:spLocks noGrp="1"/>
          </p:cNvSpPr>
          <p:nvPr>
            <p:ph type="title"/>
          </p:nvPr>
        </p:nvSpPr>
        <p:spPr>
          <a:xfrm>
            <a:off x="2729864" y="413130"/>
            <a:ext cx="9103614" cy="934339"/>
          </a:xfrm>
          <a:prstGeom prst="rect">
            <a:avLst/>
          </a:prstGeom>
        </p:spPr>
        <p:txBody>
          <a:bodyPr wrap="square" lIns="0" tIns="0" rIns="0" bIns="0">
            <a:spAutoFit/>
          </a:bodyPr>
          <a:lstStyle>
            <a:lvl1pPr>
              <a:defRPr sz="3400" b="1" i="0">
                <a:solidFill>
                  <a:schemeClr val="bg1"/>
                </a:solidFill>
                <a:latin typeface="Arial"/>
                <a:cs typeface="Arial"/>
              </a:defRPr>
            </a:lvl1pPr>
          </a:lstStyle>
          <a:p>
            <a:endParaRPr/>
          </a:p>
        </p:txBody>
      </p:sp>
      <p:sp>
        <p:nvSpPr>
          <p:cNvPr id="3" name="Holder 3"/>
          <p:cNvSpPr>
            <a:spLocks noGrp="1"/>
          </p:cNvSpPr>
          <p:nvPr>
            <p:ph type="body" idx="1"/>
          </p:nvPr>
        </p:nvSpPr>
        <p:spPr>
          <a:xfrm>
            <a:off x="958392" y="1386281"/>
            <a:ext cx="10316210" cy="4638675"/>
          </a:xfrm>
          <a:prstGeom prst="rect">
            <a:avLst/>
          </a:prstGeom>
        </p:spPr>
        <p:txBody>
          <a:bodyPr wrap="square" lIns="0" tIns="0" rIns="0" bIns="0">
            <a:spAutoFit/>
          </a:bodyPr>
          <a:lstStyle>
            <a:lvl1pPr>
              <a:defRPr sz="1700" b="1" i="0">
                <a:solidFill>
                  <a:schemeClr val="bg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0.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0.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0.pn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chart" Target="../charts/char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771" y="4420311"/>
            <a:ext cx="11927205" cy="543560"/>
          </a:xfrm>
          <a:prstGeom prst="rect">
            <a:avLst/>
          </a:prstGeom>
        </p:spPr>
        <p:txBody>
          <a:bodyPr vert="horz" wrap="square" lIns="0" tIns="12065" rIns="0" bIns="0" rtlCol="0">
            <a:spAutoFit/>
          </a:bodyPr>
          <a:lstStyle/>
          <a:p>
            <a:pPr marL="12700">
              <a:lnSpc>
                <a:spcPct val="100000"/>
              </a:lnSpc>
              <a:spcBef>
                <a:spcPts val="95"/>
              </a:spcBef>
            </a:pPr>
            <a:r>
              <a:rPr sz="3400" b="1" spc="-120" dirty="0">
                <a:solidFill>
                  <a:srgbClr val="FFFFFF"/>
                </a:solidFill>
                <a:latin typeface="Arial"/>
                <a:cs typeface="Arial"/>
              </a:rPr>
              <a:t>STARK</a:t>
            </a:r>
            <a:r>
              <a:rPr sz="3400" b="1" spc="-210" dirty="0">
                <a:solidFill>
                  <a:srgbClr val="FFFFFF"/>
                </a:solidFill>
                <a:latin typeface="Arial"/>
                <a:cs typeface="Arial"/>
              </a:rPr>
              <a:t> </a:t>
            </a:r>
            <a:r>
              <a:rPr sz="3400" b="1" spc="-140" dirty="0">
                <a:solidFill>
                  <a:srgbClr val="FFFFFF"/>
                </a:solidFill>
                <a:latin typeface="Arial"/>
                <a:cs typeface="Arial"/>
              </a:rPr>
              <a:t>HEALTH</a:t>
            </a:r>
            <a:r>
              <a:rPr sz="3400" b="1" spc="-200" dirty="0">
                <a:solidFill>
                  <a:srgbClr val="FFFFFF"/>
                </a:solidFill>
                <a:latin typeface="Arial"/>
                <a:cs typeface="Arial"/>
              </a:rPr>
              <a:t> </a:t>
            </a:r>
            <a:r>
              <a:rPr sz="3400" b="1" spc="-10" dirty="0">
                <a:solidFill>
                  <a:srgbClr val="FFFFFF"/>
                </a:solidFill>
                <a:latin typeface="Arial"/>
                <a:cs typeface="Arial"/>
              </a:rPr>
              <a:t>CLINIC</a:t>
            </a:r>
            <a:r>
              <a:rPr sz="3400" b="1" spc="-175" dirty="0">
                <a:solidFill>
                  <a:srgbClr val="FFFFFF"/>
                </a:solidFill>
                <a:latin typeface="Arial"/>
                <a:cs typeface="Arial"/>
              </a:rPr>
              <a:t> </a:t>
            </a:r>
            <a:r>
              <a:rPr sz="3400" b="1" spc="830" dirty="0">
                <a:solidFill>
                  <a:srgbClr val="FFFFFF"/>
                </a:solidFill>
                <a:latin typeface="Arial"/>
                <a:cs typeface="Arial"/>
              </a:rPr>
              <a:t>-</a:t>
            </a:r>
            <a:r>
              <a:rPr sz="3400" b="1" spc="-200" dirty="0">
                <a:solidFill>
                  <a:srgbClr val="FFFFFF"/>
                </a:solidFill>
                <a:latin typeface="Arial"/>
                <a:cs typeface="Arial"/>
              </a:rPr>
              <a:t> </a:t>
            </a:r>
            <a:r>
              <a:rPr sz="3400" b="1" spc="-155" dirty="0">
                <a:solidFill>
                  <a:srgbClr val="FFFFFF"/>
                </a:solidFill>
                <a:latin typeface="Arial"/>
                <a:cs typeface="Arial"/>
              </a:rPr>
              <a:t>DIABETES</a:t>
            </a:r>
            <a:r>
              <a:rPr sz="3400" b="1" spc="-204" dirty="0">
                <a:solidFill>
                  <a:srgbClr val="FFFFFF"/>
                </a:solidFill>
                <a:latin typeface="Arial"/>
                <a:cs typeface="Arial"/>
              </a:rPr>
              <a:t> </a:t>
            </a:r>
            <a:r>
              <a:rPr sz="3400" b="1" spc="-65" dirty="0">
                <a:solidFill>
                  <a:srgbClr val="FFFFFF"/>
                </a:solidFill>
                <a:latin typeface="Arial"/>
                <a:cs typeface="Arial"/>
              </a:rPr>
              <a:t>PREDICTION</a:t>
            </a:r>
            <a:r>
              <a:rPr sz="3400" b="1" spc="-180" dirty="0">
                <a:solidFill>
                  <a:srgbClr val="FFFFFF"/>
                </a:solidFill>
                <a:latin typeface="Arial"/>
                <a:cs typeface="Arial"/>
              </a:rPr>
              <a:t> </a:t>
            </a:r>
            <a:r>
              <a:rPr sz="3400" b="1" spc="-45" dirty="0">
                <a:solidFill>
                  <a:srgbClr val="FFFFFF"/>
                </a:solidFill>
                <a:latin typeface="Arial"/>
                <a:cs typeface="Arial"/>
              </a:rPr>
              <a:t>PROJECT</a:t>
            </a:r>
            <a:endParaRPr sz="3400" dirty="0">
              <a:latin typeface="Arial"/>
              <a:cs typeface="Arial"/>
            </a:endParaRPr>
          </a:p>
        </p:txBody>
      </p:sp>
      <p:sp>
        <p:nvSpPr>
          <p:cNvPr id="3" name="object 3"/>
          <p:cNvSpPr txBox="1"/>
          <p:nvPr/>
        </p:nvSpPr>
        <p:spPr>
          <a:xfrm>
            <a:off x="2112391" y="5276215"/>
            <a:ext cx="7618095" cy="635635"/>
          </a:xfrm>
          <a:prstGeom prst="rect">
            <a:avLst/>
          </a:prstGeom>
        </p:spPr>
        <p:txBody>
          <a:bodyPr vert="horz" wrap="square" lIns="0" tIns="12700" rIns="0" bIns="0" rtlCol="0">
            <a:spAutoFit/>
          </a:bodyPr>
          <a:lstStyle/>
          <a:p>
            <a:pPr marL="943610" marR="5080" indent="-931544">
              <a:lnSpc>
                <a:spcPct val="100000"/>
              </a:lnSpc>
              <a:spcBef>
                <a:spcPts val="100"/>
              </a:spcBef>
            </a:pPr>
            <a:r>
              <a:rPr sz="2000" i="1" dirty="0">
                <a:solidFill>
                  <a:srgbClr val="FFC000"/>
                </a:solidFill>
                <a:latin typeface="Century Gothic"/>
                <a:cs typeface="Century Gothic"/>
              </a:rPr>
              <a:t>Leveraging</a:t>
            </a:r>
            <a:r>
              <a:rPr sz="2000" i="1" spc="135" dirty="0">
                <a:solidFill>
                  <a:srgbClr val="FFC000"/>
                </a:solidFill>
                <a:latin typeface="Century Gothic"/>
                <a:cs typeface="Century Gothic"/>
              </a:rPr>
              <a:t> </a:t>
            </a:r>
            <a:r>
              <a:rPr sz="2000" i="1" dirty="0">
                <a:solidFill>
                  <a:srgbClr val="FFC000"/>
                </a:solidFill>
                <a:latin typeface="Century Gothic"/>
                <a:cs typeface="Century Gothic"/>
              </a:rPr>
              <a:t>machine</a:t>
            </a:r>
            <a:r>
              <a:rPr sz="2000" i="1" spc="125" dirty="0">
                <a:solidFill>
                  <a:srgbClr val="FFC000"/>
                </a:solidFill>
                <a:latin typeface="Century Gothic"/>
                <a:cs typeface="Century Gothic"/>
              </a:rPr>
              <a:t> </a:t>
            </a:r>
            <a:r>
              <a:rPr sz="2000" i="1" dirty="0">
                <a:solidFill>
                  <a:srgbClr val="FFC000"/>
                </a:solidFill>
                <a:latin typeface="Century Gothic"/>
                <a:cs typeface="Century Gothic"/>
              </a:rPr>
              <a:t>learning</a:t>
            </a:r>
            <a:r>
              <a:rPr sz="2000" i="1" spc="140" dirty="0">
                <a:solidFill>
                  <a:srgbClr val="FFC000"/>
                </a:solidFill>
                <a:latin typeface="Century Gothic"/>
                <a:cs typeface="Century Gothic"/>
              </a:rPr>
              <a:t> </a:t>
            </a:r>
            <a:r>
              <a:rPr sz="2000" i="1" dirty="0">
                <a:solidFill>
                  <a:srgbClr val="FFC000"/>
                </a:solidFill>
                <a:latin typeface="Century Gothic"/>
                <a:cs typeface="Century Gothic"/>
              </a:rPr>
              <a:t>to</a:t>
            </a:r>
            <a:r>
              <a:rPr sz="2000" i="1" spc="155" dirty="0">
                <a:solidFill>
                  <a:srgbClr val="FFC000"/>
                </a:solidFill>
                <a:latin typeface="Century Gothic"/>
                <a:cs typeface="Century Gothic"/>
              </a:rPr>
              <a:t> </a:t>
            </a:r>
            <a:r>
              <a:rPr sz="2000" i="1" dirty="0">
                <a:solidFill>
                  <a:srgbClr val="FFC000"/>
                </a:solidFill>
                <a:latin typeface="Century Gothic"/>
                <a:cs typeface="Century Gothic"/>
              </a:rPr>
              <a:t>predict</a:t>
            </a:r>
            <a:r>
              <a:rPr sz="2000" i="1" spc="150" dirty="0">
                <a:solidFill>
                  <a:srgbClr val="FFC000"/>
                </a:solidFill>
                <a:latin typeface="Century Gothic"/>
                <a:cs typeface="Century Gothic"/>
              </a:rPr>
              <a:t> </a:t>
            </a:r>
            <a:r>
              <a:rPr sz="2000" i="1" dirty="0">
                <a:solidFill>
                  <a:srgbClr val="FFC000"/>
                </a:solidFill>
                <a:latin typeface="Century Gothic"/>
                <a:cs typeface="Century Gothic"/>
              </a:rPr>
              <a:t>diabetes</a:t>
            </a:r>
            <a:r>
              <a:rPr sz="2000" i="1" spc="120" dirty="0">
                <a:solidFill>
                  <a:srgbClr val="FFC000"/>
                </a:solidFill>
                <a:latin typeface="Century Gothic"/>
                <a:cs typeface="Century Gothic"/>
              </a:rPr>
              <a:t> </a:t>
            </a:r>
            <a:r>
              <a:rPr sz="2000" i="1" spc="55" dirty="0">
                <a:solidFill>
                  <a:srgbClr val="FFC000"/>
                </a:solidFill>
                <a:latin typeface="Century Gothic"/>
                <a:cs typeface="Century Gothic"/>
              </a:rPr>
              <a:t>onset</a:t>
            </a:r>
            <a:r>
              <a:rPr sz="2000" i="1" spc="155" dirty="0">
                <a:solidFill>
                  <a:srgbClr val="FFC000"/>
                </a:solidFill>
                <a:latin typeface="Century Gothic"/>
                <a:cs typeface="Century Gothic"/>
              </a:rPr>
              <a:t> </a:t>
            </a:r>
            <a:r>
              <a:rPr sz="2000" i="1" spc="-25" dirty="0">
                <a:solidFill>
                  <a:srgbClr val="FFC000"/>
                </a:solidFill>
                <a:latin typeface="Century Gothic"/>
                <a:cs typeface="Century Gothic"/>
              </a:rPr>
              <a:t>and </a:t>
            </a:r>
            <a:r>
              <a:rPr sz="2000" i="1" dirty="0">
                <a:solidFill>
                  <a:srgbClr val="FFC000"/>
                </a:solidFill>
                <a:latin typeface="Century Gothic"/>
                <a:cs typeface="Century Gothic"/>
              </a:rPr>
              <a:t>empower</a:t>
            </a:r>
            <a:r>
              <a:rPr sz="2000" i="1" spc="114" dirty="0">
                <a:solidFill>
                  <a:srgbClr val="FFC000"/>
                </a:solidFill>
                <a:latin typeface="Century Gothic"/>
                <a:cs typeface="Century Gothic"/>
              </a:rPr>
              <a:t> </a:t>
            </a:r>
            <a:r>
              <a:rPr sz="2000" i="1" dirty="0">
                <a:solidFill>
                  <a:srgbClr val="FFC000"/>
                </a:solidFill>
                <a:latin typeface="Century Gothic"/>
                <a:cs typeface="Century Gothic"/>
              </a:rPr>
              <a:t>proactive</a:t>
            </a:r>
            <a:r>
              <a:rPr sz="2000" i="1" spc="114" dirty="0">
                <a:solidFill>
                  <a:srgbClr val="FFC000"/>
                </a:solidFill>
                <a:latin typeface="Century Gothic"/>
                <a:cs typeface="Century Gothic"/>
              </a:rPr>
              <a:t> </a:t>
            </a:r>
            <a:r>
              <a:rPr sz="2000" i="1" dirty="0">
                <a:solidFill>
                  <a:srgbClr val="FFC000"/>
                </a:solidFill>
                <a:latin typeface="Century Gothic"/>
                <a:cs typeface="Century Gothic"/>
              </a:rPr>
              <a:t>healthcare</a:t>
            </a:r>
            <a:r>
              <a:rPr sz="2000" i="1" spc="114" dirty="0">
                <a:solidFill>
                  <a:srgbClr val="FFC000"/>
                </a:solidFill>
                <a:latin typeface="Century Gothic"/>
                <a:cs typeface="Century Gothic"/>
              </a:rPr>
              <a:t> </a:t>
            </a:r>
            <a:r>
              <a:rPr sz="2000" i="1" spc="-10" dirty="0">
                <a:solidFill>
                  <a:srgbClr val="FFC000"/>
                </a:solidFill>
                <a:latin typeface="Century Gothic"/>
                <a:cs typeface="Century Gothic"/>
              </a:rPr>
              <a:t>interventions.</a:t>
            </a:r>
            <a:endParaRPr sz="2000" dirty="0">
              <a:latin typeface="Century Gothic"/>
              <a:cs typeface="Century Gothic"/>
            </a:endParaRPr>
          </a:p>
        </p:txBody>
      </p:sp>
      <p:grpSp>
        <p:nvGrpSpPr>
          <p:cNvPr id="4" name="object 4"/>
          <p:cNvGrpSpPr/>
          <p:nvPr/>
        </p:nvGrpSpPr>
        <p:grpSpPr>
          <a:xfrm>
            <a:off x="248411" y="181355"/>
            <a:ext cx="9890760" cy="4989830"/>
            <a:chOff x="248411" y="181355"/>
            <a:chExt cx="9890760" cy="4989830"/>
          </a:xfrm>
        </p:grpSpPr>
        <p:sp>
          <p:nvSpPr>
            <p:cNvPr id="5" name="object 5"/>
            <p:cNvSpPr/>
            <p:nvPr/>
          </p:nvSpPr>
          <p:spPr>
            <a:xfrm>
              <a:off x="2304288" y="5125211"/>
              <a:ext cx="7835265" cy="45720"/>
            </a:xfrm>
            <a:custGeom>
              <a:avLst/>
              <a:gdLst/>
              <a:ahLst/>
              <a:cxnLst/>
              <a:rect l="l" t="t" r="r" b="b"/>
              <a:pathLst>
                <a:path w="7835265" h="45720">
                  <a:moveTo>
                    <a:pt x="7812023" y="0"/>
                  </a:moveTo>
                  <a:lnTo>
                    <a:pt x="22860" y="0"/>
                  </a:lnTo>
                  <a:lnTo>
                    <a:pt x="13983" y="1803"/>
                  </a:lnTo>
                  <a:lnTo>
                    <a:pt x="6715" y="6715"/>
                  </a:lnTo>
                  <a:lnTo>
                    <a:pt x="1803" y="13983"/>
                  </a:lnTo>
                  <a:lnTo>
                    <a:pt x="0" y="22860"/>
                  </a:lnTo>
                  <a:lnTo>
                    <a:pt x="1803" y="31736"/>
                  </a:lnTo>
                  <a:lnTo>
                    <a:pt x="6715" y="39004"/>
                  </a:lnTo>
                  <a:lnTo>
                    <a:pt x="13983" y="43916"/>
                  </a:lnTo>
                  <a:lnTo>
                    <a:pt x="22860" y="45719"/>
                  </a:lnTo>
                  <a:lnTo>
                    <a:pt x="7812023" y="45719"/>
                  </a:lnTo>
                  <a:lnTo>
                    <a:pt x="7820900" y="43916"/>
                  </a:lnTo>
                  <a:lnTo>
                    <a:pt x="7828168" y="39004"/>
                  </a:lnTo>
                  <a:lnTo>
                    <a:pt x="7833080" y="31736"/>
                  </a:lnTo>
                  <a:lnTo>
                    <a:pt x="7834884" y="22860"/>
                  </a:lnTo>
                  <a:lnTo>
                    <a:pt x="7833080" y="13983"/>
                  </a:lnTo>
                  <a:lnTo>
                    <a:pt x="7828168" y="6715"/>
                  </a:lnTo>
                  <a:lnTo>
                    <a:pt x="7820900" y="1803"/>
                  </a:lnTo>
                  <a:lnTo>
                    <a:pt x="7812023" y="0"/>
                  </a:lnTo>
                  <a:close/>
                </a:path>
              </a:pathLst>
            </a:custGeom>
            <a:solidFill>
              <a:srgbClr val="FFFFFF"/>
            </a:solidFill>
          </p:spPr>
          <p:txBody>
            <a:bodyPr wrap="square" lIns="0" tIns="0" rIns="0" bIns="0" rtlCol="0"/>
            <a:lstStyle/>
            <a:p>
              <a:endParaRPr/>
            </a:p>
          </p:txBody>
        </p:sp>
        <p:pic>
          <p:nvPicPr>
            <p:cNvPr id="6" name="object 6"/>
            <p:cNvPicPr/>
            <p:nvPr/>
          </p:nvPicPr>
          <p:blipFill>
            <a:blip r:embed="rId2" cstate="print"/>
            <a:stretch>
              <a:fillRect/>
            </a:stretch>
          </p:blipFill>
          <p:spPr>
            <a:xfrm>
              <a:off x="248411" y="181355"/>
              <a:ext cx="1781556" cy="524256"/>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5216D-A34C-CB37-348F-8C5E970DBF80}"/>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FDFD8D67-11B9-6B25-8A1A-F6A89884A33F}"/>
              </a:ext>
            </a:extLst>
          </p:cNvPr>
          <p:cNvPicPr/>
          <p:nvPr/>
        </p:nvPicPr>
        <p:blipFill>
          <a:blip r:embed="rId3" cstate="print"/>
          <a:stretch>
            <a:fillRect/>
          </a:stretch>
        </p:blipFill>
        <p:spPr>
          <a:xfrm>
            <a:off x="248411" y="181355"/>
            <a:ext cx="1781556" cy="524256"/>
          </a:xfrm>
          <a:prstGeom prst="rect">
            <a:avLst/>
          </a:prstGeom>
        </p:spPr>
      </p:pic>
      <p:sp>
        <p:nvSpPr>
          <p:cNvPr id="3" name="object 3">
            <a:extLst>
              <a:ext uri="{FF2B5EF4-FFF2-40B4-BE49-F238E27FC236}">
                <a16:creationId xmlns:a16="http://schemas.microsoft.com/office/drawing/2014/main" id="{B06A042C-C673-0B90-834C-8C557D7E3BF9}"/>
              </a:ext>
            </a:extLst>
          </p:cNvPr>
          <p:cNvSpPr txBox="1"/>
          <p:nvPr/>
        </p:nvSpPr>
        <p:spPr>
          <a:xfrm>
            <a:off x="533401" y="2024359"/>
            <a:ext cx="5475162" cy="4701928"/>
          </a:xfrm>
          <a:prstGeom prst="rect">
            <a:avLst/>
          </a:prstGeom>
        </p:spPr>
        <p:txBody>
          <a:bodyPr vert="horz" wrap="square" lIns="0" tIns="13335" rIns="0" bIns="0" rtlCol="0">
            <a:spAutoFit/>
          </a:bodyPr>
          <a:lstStyle/>
          <a:p>
            <a:pPr marL="355600" indent="-342900">
              <a:lnSpc>
                <a:spcPct val="100000"/>
              </a:lnSpc>
              <a:spcBef>
                <a:spcPts val="2040"/>
              </a:spcBef>
              <a:buFont typeface="+mj-lt"/>
              <a:buAutoNum type="arabicPeriod"/>
              <a:tabLst>
                <a:tab pos="242570" algn="l"/>
              </a:tabLst>
            </a:pPr>
            <a:r>
              <a:rPr lang="en-GB" sz="1700" b="1" spc="-75" dirty="0">
                <a:solidFill>
                  <a:srgbClr val="FFFFFF"/>
                </a:solidFill>
                <a:latin typeface="Arial"/>
                <a:cs typeface="Arial"/>
              </a:rPr>
              <a:t>Univariate analysis: distribution/spread of 1 single variable/column feature and its occurrence e.g. risks factors of high glucose level, age group, etc. among patients</a:t>
            </a:r>
          </a:p>
          <a:p>
            <a:pPr marL="355600" indent="-342900">
              <a:lnSpc>
                <a:spcPct val="100000"/>
              </a:lnSpc>
              <a:spcBef>
                <a:spcPts val="2040"/>
              </a:spcBef>
              <a:buFont typeface="+mj-lt"/>
              <a:buAutoNum type="arabicPeriod"/>
              <a:tabLst>
                <a:tab pos="242570" algn="l"/>
              </a:tabLst>
            </a:pPr>
            <a:endParaRPr lang="en-GB" sz="1700" b="1" spc="-75" dirty="0">
              <a:solidFill>
                <a:srgbClr val="FFFFFF"/>
              </a:solidFill>
              <a:latin typeface="Arial"/>
              <a:cs typeface="Arial"/>
            </a:endParaRPr>
          </a:p>
          <a:p>
            <a:pPr marL="355600" indent="-342900">
              <a:lnSpc>
                <a:spcPct val="100000"/>
              </a:lnSpc>
              <a:spcBef>
                <a:spcPts val="2040"/>
              </a:spcBef>
              <a:buFont typeface="+mj-lt"/>
              <a:buAutoNum type="arabicPeriod"/>
              <a:tabLst>
                <a:tab pos="242570" algn="l"/>
              </a:tabLst>
            </a:pPr>
            <a:r>
              <a:rPr lang="en-GB" sz="1700" b="1" spc="-75" dirty="0">
                <a:solidFill>
                  <a:srgbClr val="FFFFFF"/>
                </a:solidFill>
                <a:latin typeface="Arial"/>
                <a:cs typeface="Arial"/>
              </a:rPr>
              <a:t>Bivariate Analysis: shows relationships and correlations among 2 identified features e.g. the target variable (diabetes) and another feature (blood glucose level) to ascertain each factor’s influence.</a:t>
            </a:r>
          </a:p>
          <a:p>
            <a:pPr marL="355600" indent="-342900">
              <a:lnSpc>
                <a:spcPct val="100000"/>
              </a:lnSpc>
              <a:spcBef>
                <a:spcPts val="2040"/>
              </a:spcBef>
              <a:buFont typeface="+mj-lt"/>
              <a:buAutoNum type="arabicPeriod"/>
              <a:tabLst>
                <a:tab pos="242570" algn="l"/>
              </a:tabLst>
            </a:pPr>
            <a:endParaRPr lang="en-GB" sz="1700" b="1" spc="-75" dirty="0">
              <a:solidFill>
                <a:srgbClr val="FFFFFF"/>
              </a:solidFill>
              <a:latin typeface="Arial"/>
              <a:cs typeface="Arial"/>
            </a:endParaRPr>
          </a:p>
          <a:p>
            <a:pPr marL="355600" indent="-342900">
              <a:lnSpc>
                <a:spcPct val="100000"/>
              </a:lnSpc>
              <a:spcBef>
                <a:spcPts val="2040"/>
              </a:spcBef>
              <a:buFont typeface="+mj-lt"/>
              <a:buAutoNum type="arabicPeriod"/>
              <a:tabLst>
                <a:tab pos="242570" algn="l"/>
              </a:tabLst>
            </a:pPr>
            <a:r>
              <a:rPr lang="en-GB" sz="1700" b="1" spc="-75" dirty="0">
                <a:solidFill>
                  <a:srgbClr val="FFFFFF"/>
                </a:solidFill>
                <a:latin typeface="Arial"/>
                <a:cs typeface="Arial"/>
              </a:rPr>
              <a:t>Multivariate Analysis: summarise more than 2 relationships among features, informing targeted interventions for high potential (risk) factors groups e.g. age, smoking history and BMI.</a:t>
            </a:r>
            <a:endParaRPr sz="1700" dirty="0">
              <a:latin typeface="Lucida Sans Unicode"/>
              <a:cs typeface="Lucida Sans Unicode"/>
            </a:endParaRPr>
          </a:p>
        </p:txBody>
      </p:sp>
      <p:sp>
        <p:nvSpPr>
          <p:cNvPr id="4" name="object 4">
            <a:extLst>
              <a:ext uri="{FF2B5EF4-FFF2-40B4-BE49-F238E27FC236}">
                <a16:creationId xmlns:a16="http://schemas.microsoft.com/office/drawing/2014/main" id="{86A0ED0C-D970-FAA8-91A0-E668609C2101}"/>
              </a:ext>
            </a:extLst>
          </p:cNvPr>
          <p:cNvSpPr txBox="1">
            <a:spLocks noGrp="1"/>
          </p:cNvSpPr>
          <p:nvPr>
            <p:ph type="title"/>
          </p:nvPr>
        </p:nvSpPr>
        <p:spPr>
          <a:xfrm>
            <a:off x="533400" y="413131"/>
            <a:ext cx="11300078" cy="1318386"/>
          </a:xfrm>
          <a:prstGeom prst="rect">
            <a:avLst/>
          </a:prstGeom>
        </p:spPr>
        <p:txBody>
          <a:bodyPr vert="horz" wrap="square" lIns="0" tIns="360756" rIns="0" bIns="0" rtlCol="0">
            <a:spAutoFit/>
          </a:bodyPr>
          <a:lstStyle/>
          <a:p>
            <a:pPr marL="1324610">
              <a:lnSpc>
                <a:spcPct val="100000"/>
              </a:lnSpc>
              <a:spcBef>
                <a:spcPts val="95"/>
              </a:spcBef>
            </a:pPr>
            <a:r>
              <a:rPr lang="en-GB" spc="-95" dirty="0"/>
              <a:t>RESULTS – Exploratory Data Analysis (EDA)</a:t>
            </a:r>
            <a:br>
              <a:rPr lang="en-GB" spc="-95" dirty="0"/>
            </a:br>
            <a:r>
              <a:rPr lang="en-GB" sz="2800" spc="-95" dirty="0">
                <a:solidFill>
                  <a:srgbClr val="00B050"/>
                </a:solidFill>
              </a:rPr>
              <a:t>Target Variable/Other Features Relationships</a:t>
            </a:r>
            <a:endParaRPr spc="-90" dirty="0">
              <a:solidFill>
                <a:srgbClr val="00B050"/>
              </a:solidFill>
            </a:endParaRPr>
          </a:p>
        </p:txBody>
      </p:sp>
      <p:pic>
        <p:nvPicPr>
          <p:cNvPr id="6" name="Picture 5">
            <a:extLst>
              <a:ext uri="{FF2B5EF4-FFF2-40B4-BE49-F238E27FC236}">
                <a16:creationId xmlns:a16="http://schemas.microsoft.com/office/drawing/2014/main" id="{3CB08E3B-6CC3-823C-FD9D-CC5A7853DE7B}"/>
              </a:ext>
            </a:extLst>
          </p:cNvPr>
          <p:cNvPicPr>
            <a:picLocks noChangeAspect="1"/>
          </p:cNvPicPr>
          <p:nvPr/>
        </p:nvPicPr>
        <p:blipFill>
          <a:blip r:embed="rId4"/>
          <a:stretch>
            <a:fillRect/>
          </a:stretch>
        </p:blipFill>
        <p:spPr>
          <a:xfrm>
            <a:off x="6324600" y="2024359"/>
            <a:ext cx="5715000" cy="4168449"/>
          </a:xfrm>
          <a:prstGeom prst="rect">
            <a:avLst/>
          </a:prstGeom>
        </p:spPr>
      </p:pic>
    </p:spTree>
    <p:extLst>
      <p:ext uri="{BB962C8B-B14F-4D97-AF65-F5344CB8AC3E}">
        <p14:creationId xmlns:p14="http://schemas.microsoft.com/office/powerpoint/2010/main" val="318300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A8E9A-06C4-0F21-F591-6188BCEF6BFF}"/>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24645F24-0C82-00FB-E540-749A054BE746}"/>
              </a:ext>
            </a:extLst>
          </p:cNvPr>
          <p:cNvPicPr/>
          <p:nvPr/>
        </p:nvPicPr>
        <p:blipFill>
          <a:blip r:embed="rId3" cstate="print"/>
          <a:stretch>
            <a:fillRect/>
          </a:stretch>
        </p:blipFill>
        <p:spPr>
          <a:xfrm>
            <a:off x="248411" y="181355"/>
            <a:ext cx="1781556" cy="524256"/>
          </a:xfrm>
          <a:prstGeom prst="rect">
            <a:avLst/>
          </a:prstGeom>
        </p:spPr>
      </p:pic>
      <p:sp>
        <p:nvSpPr>
          <p:cNvPr id="4" name="object 4">
            <a:extLst>
              <a:ext uri="{FF2B5EF4-FFF2-40B4-BE49-F238E27FC236}">
                <a16:creationId xmlns:a16="http://schemas.microsoft.com/office/drawing/2014/main" id="{CA675E8D-A2B9-CDDF-BFA6-3C2DAE0408CD}"/>
              </a:ext>
            </a:extLst>
          </p:cNvPr>
          <p:cNvSpPr txBox="1">
            <a:spLocks noGrp="1"/>
          </p:cNvSpPr>
          <p:nvPr>
            <p:ph type="title"/>
          </p:nvPr>
        </p:nvSpPr>
        <p:spPr>
          <a:xfrm>
            <a:off x="619158" y="181355"/>
            <a:ext cx="11300078" cy="1318386"/>
          </a:xfrm>
          <a:prstGeom prst="rect">
            <a:avLst/>
          </a:prstGeom>
        </p:spPr>
        <p:txBody>
          <a:bodyPr vert="horz" wrap="square" lIns="0" tIns="360756" rIns="0" bIns="0" rtlCol="0">
            <a:spAutoFit/>
          </a:bodyPr>
          <a:lstStyle/>
          <a:p>
            <a:pPr marL="1324610">
              <a:lnSpc>
                <a:spcPct val="100000"/>
              </a:lnSpc>
              <a:spcBef>
                <a:spcPts val="95"/>
              </a:spcBef>
            </a:pPr>
            <a:r>
              <a:rPr lang="en-GB" spc="-95" dirty="0"/>
              <a:t>RESULTS – Exploratory Data Analysis (EDA)</a:t>
            </a:r>
            <a:br>
              <a:rPr lang="en-GB" spc="-95" dirty="0"/>
            </a:br>
            <a:r>
              <a:rPr lang="en-GB" sz="2800" spc="-95" dirty="0">
                <a:solidFill>
                  <a:srgbClr val="00B050"/>
                </a:solidFill>
              </a:rPr>
              <a:t>Target Variable vs. Other Features Relationships Graphs</a:t>
            </a:r>
            <a:endParaRPr spc="-90" dirty="0">
              <a:solidFill>
                <a:srgbClr val="00B050"/>
              </a:solidFill>
            </a:endParaRPr>
          </a:p>
        </p:txBody>
      </p:sp>
      <p:pic>
        <p:nvPicPr>
          <p:cNvPr id="29" name="Picture 28">
            <a:extLst>
              <a:ext uri="{FF2B5EF4-FFF2-40B4-BE49-F238E27FC236}">
                <a16:creationId xmlns:a16="http://schemas.microsoft.com/office/drawing/2014/main" id="{7EF01146-A322-5481-6EB2-1B56D02F71F0}"/>
              </a:ext>
            </a:extLst>
          </p:cNvPr>
          <p:cNvPicPr>
            <a:picLocks noChangeAspect="1"/>
          </p:cNvPicPr>
          <p:nvPr/>
        </p:nvPicPr>
        <p:blipFill>
          <a:blip r:embed="rId4"/>
          <a:stretch>
            <a:fillRect/>
          </a:stretch>
        </p:blipFill>
        <p:spPr>
          <a:xfrm>
            <a:off x="3886200" y="1558723"/>
            <a:ext cx="3876675" cy="2662504"/>
          </a:xfrm>
          <a:prstGeom prst="rect">
            <a:avLst/>
          </a:prstGeom>
        </p:spPr>
      </p:pic>
      <p:pic>
        <p:nvPicPr>
          <p:cNvPr id="31" name="Picture 30">
            <a:extLst>
              <a:ext uri="{FF2B5EF4-FFF2-40B4-BE49-F238E27FC236}">
                <a16:creationId xmlns:a16="http://schemas.microsoft.com/office/drawing/2014/main" id="{90BEF83B-DB2F-7DB6-E77C-49137938348B}"/>
              </a:ext>
            </a:extLst>
          </p:cNvPr>
          <p:cNvPicPr>
            <a:picLocks noChangeAspect="1"/>
          </p:cNvPicPr>
          <p:nvPr/>
        </p:nvPicPr>
        <p:blipFill>
          <a:blip r:embed="rId5"/>
          <a:stretch>
            <a:fillRect/>
          </a:stretch>
        </p:blipFill>
        <p:spPr>
          <a:xfrm>
            <a:off x="7870704" y="1558723"/>
            <a:ext cx="4168896" cy="2662504"/>
          </a:xfrm>
          <a:prstGeom prst="rect">
            <a:avLst/>
          </a:prstGeom>
        </p:spPr>
      </p:pic>
      <p:pic>
        <p:nvPicPr>
          <p:cNvPr id="35" name="Picture 34">
            <a:extLst>
              <a:ext uri="{FF2B5EF4-FFF2-40B4-BE49-F238E27FC236}">
                <a16:creationId xmlns:a16="http://schemas.microsoft.com/office/drawing/2014/main" id="{FCA30BA3-85F0-66A0-F065-533ABB0D58BE}"/>
              </a:ext>
            </a:extLst>
          </p:cNvPr>
          <p:cNvPicPr>
            <a:picLocks noChangeAspect="1"/>
          </p:cNvPicPr>
          <p:nvPr/>
        </p:nvPicPr>
        <p:blipFill>
          <a:blip r:embed="rId6"/>
          <a:stretch>
            <a:fillRect/>
          </a:stretch>
        </p:blipFill>
        <p:spPr>
          <a:xfrm>
            <a:off x="7870704" y="4280209"/>
            <a:ext cx="4168896" cy="2479616"/>
          </a:xfrm>
          <a:prstGeom prst="rect">
            <a:avLst/>
          </a:prstGeom>
        </p:spPr>
      </p:pic>
      <p:pic>
        <p:nvPicPr>
          <p:cNvPr id="37" name="Picture 36">
            <a:extLst>
              <a:ext uri="{FF2B5EF4-FFF2-40B4-BE49-F238E27FC236}">
                <a16:creationId xmlns:a16="http://schemas.microsoft.com/office/drawing/2014/main" id="{92B9F076-01CF-773A-56E6-9BF9042AF58C}"/>
              </a:ext>
            </a:extLst>
          </p:cNvPr>
          <p:cNvPicPr>
            <a:picLocks noChangeAspect="1"/>
          </p:cNvPicPr>
          <p:nvPr/>
        </p:nvPicPr>
        <p:blipFill>
          <a:blip r:embed="rId7"/>
          <a:stretch>
            <a:fillRect/>
          </a:stretch>
        </p:blipFill>
        <p:spPr>
          <a:xfrm>
            <a:off x="3886199" y="4287466"/>
            <a:ext cx="3876676" cy="2472359"/>
          </a:xfrm>
          <a:prstGeom prst="rect">
            <a:avLst/>
          </a:prstGeom>
        </p:spPr>
      </p:pic>
      <p:sp>
        <p:nvSpPr>
          <p:cNvPr id="40" name="object 3">
            <a:extLst>
              <a:ext uri="{FF2B5EF4-FFF2-40B4-BE49-F238E27FC236}">
                <a16:creationId xmlns:a16="http://schemas.microsoft.com/office/drawing/2014/main" id="{6CF5F338-2C76-D1BE-16F3-3B992E54604A}"/>
              </a:ext>
            </a:extLst>
          </p:cNvPr>
          <p:cNvSpPr txBox="1"/>
          <p:nvPr/>
        </p:nvSpPr>
        <p:spPr>
          <a:xfrm>
            <a:off x="336532" y="1558723"/>
            <a:ext cx="3321068" cy="4991751"/>
          </a:xfrm>
          <a:prstGeom prst="rect">
            <a:avLst/>
          </a:prstGeom>
        </p:spPr>
        <p:txBody>
          <a:bodyPr vert="horz" wrap="square" lIns="0" tIns="13335" rIns="0" bIns="0" rtlCol="0">
            <a:spAutoFit/>
          </a:bodyPr>
          <a:lstStyle/>
          <a:p>
            <a:pPr marL="298450" indent="-285750">
              <a:lnSpc>
                <a:spcPct val="100000"/>
              </a:lnSpc>
              <a:spcBef>
                <a:spcPts val="2040"/>
              </a:spcBef>
              <a:buFont typeface="Arial" panose="020B0604020202020204" pitchFamily="34" charset="0"/>
              <a:buChar char="•"/>
              <a:tabLst>
                <a:tab pos="242570" algn="l"/>
              </a:tabLst>
            </a:pPr>
            <a:r>
              <a:rPr lang="en-GB" sz="1700" b="1" spc="-75" dirty="0">
                <a:solidFill>
                  <a:srgbClr val="FFFFFF"/>
                </a:solidFill>
                <a:latin typeface="Arial"/>
                <a:cs typeface="Arial"/>
              </a:rPr>
              <a:t>Data Analysis Insights:</a:t>
            </a:r>
            <a:endParaRPr lang="en-GB" sz="1700" b="1" spc="-75" dirty="0">
              <a:solidFill>
                <a:srgbClr val="FFFFFF"/>
              </a:solidFill>
              <a:latin typeface="Lucida Sans Unicode"/>
              <a:cs typeface="Lucida Sans Unicode"/>
            </a:endParaRPr>
          </a:p>
          <a:p>
            <a:pPr marL="184150" indent="-171450">
              <a:spcBef>
                <a:spcPts val="2040"/>
              </a:spcBef>
              <a:buFontTx/>
              <a:buChar char="-"/>
              <a:tabLst>
                <a:tab pos="242570" algn="l"/>
              </a:tabLst>
            </a:pPr>
            <a:r>
              <a:rPr lang="en-GB" sz="1600" b="1" spc="-75" dirty="0">
                <a:solidFill>
                  <a:srgbClr val="FF0000"/>
                </a:solidFill>
                <a:latin typeface="Lucida Sans Unicode"/>
                <a:cs typeface="Lucida Sans Unicode"/>
              </a:rPr>
              <a:t>&gt;80k  </a:t>
            </a:r>
            <a:r>
              <a:rPr lang="en-GB" sz="1600" b="1" spc="-75" dirty="0">
                <a:solidFill>
                  <a:srgbClr val="FFFFFF"/>
                </a:solidFill>
                <a:latin typeface="Lucida Sans Unicode"/>
                <a:cs typeface="Lucida Sans Unicode"/>
              </a:rPr>
              <a:t>n</a:t>
            </a:r>
            <a:r>
              <a:rPr lang="en-GB" sz="1600" b="1" spc="-75" dirty="0">
                <a:solidFill>
                  <a:schemeClr val="bg1"/>
                </a:solidFill>
                <a:latin typeface="Lucida Sans Unicode"/>
                <a:cs typeface="Lucida Sans Unicode"/>
              </a:rPr>
              <a:t>on-diabetic patients (class -0) compared to</a:t>
            </a:r>
            <a:r>
              <a:rPr lang="en-GB" sz="1600" b="1" spc="-75" dirty="0">
                <a:solidFill>
                  <a:srgbClr val="FF0000"/>
                </a:solidFill>
                <a:latin typeface="Lucida Sans Unicode"/>
                <a:cs typeface="Lucida Sans Unicode"/>
              </a:rPr>
              <a:t> </a:t>
            </a:r>
            <a:r>
              <a:rPr lang="en-GB" sz="1600" b="1" spc="-75" dirty="0">
                <a:solidFill>
                  <a:srgbClr val="00B050"/>
                </a:solidFill>
                <a:latin typeface="Lucida Sans Unicode"/>
                <a:cs typeface="Lucida Sans Unicode"/>
              </a:rPr>
              <a:t>diabetic</a:t>
            </a:r>
            <a:r>
              <a:rPr lang="en-GB" sz="1600" b="1" spc="-75" dirty="0">
                <a:solidFill>
                  <a:srgbClr val="FFFFFF"/>
                </a:solidFill>
                <a:latin typeface="Lucida Sans Unicode"/>
                <a:cs typeface="Lucida Sans Unicode"/>
              </a:rPr>
              <a:t> ( class - 1), imbalanced dataset.</a:t>
            </a:r>
          </a:p>
          <a:p>
            <a:pPr marL="184150" indent="-171450">
              <a:spcBef>
                <a:spcPts val="2040"/>
              </a:spcBef>
              <a:buFontTx/>
              <a:buChar char="-"/>
              <a:tabLst>
                <a:tab pos="242570" algn="l"/>
              </a:tabLst>
            </a:pPr>
            <a:endParaRPr lang="en-GB" sz="1600" b="1" spc="-75" dirty="0">
              <a:solidFill>
                <a:srgbClr val="FFFFFF"/>
              </a:solidFill>
              <a:latin typeface="Lucida Sans Unicode"/>
              <a:cs typeface="Lucida Sans Unicode"/>
            </a:endParaRPr>
          </a:p>
          <a:p>
            <a:pPr marL="184150" indent="-171450">
              <a:lnSpc>
                <a:spcPct val="100000"/>
              </a:lnSpc>
              <a:spcBef>
                <a:spcPts val="2040"/>
              </a:spcBef>
              <a:buFontTx/>
              <a:buChar char="-"/>
              <a:tabLst>
                <a:tab pos="242570" algn="l"/>
              </a:tabLst>
            </a:pPr>
            <a:r>
              <a:rPr lang="en-GB" sz="1600" b="1" spc="-75" dirty="0">
                <a:solidFill>
                  <a:srgbClr val="FFFFFF"/>
                </a:solidFill>
                <a:latin typeface="Lucida Sans Unicode"/>
                <a:cs typeface="Lucida Sans Unicode"/>
              </a:rPr>
              <a:t>Similar trend for patients with and without </a:t>
            </a:r>
            <a:r>
              <a:rPr lang="en-GB" sz="1600" b="1" spc="-75" dirty="0">
                <a:solidFill>
                  <a:srgbClr val="00B0F0"/>
                </a:solidFill>
                <a:latin typeface="Lucida Sans Unicode"/>
                <a:cs typeface="Lucida Sans Unicode"/>
              </a:rPr>
              <a:t>hypertension</a:t>
            </a:r>
            <a:r>
              <a:rPr lang="en-GB" sz="1600" b="1" spc="-75" dirty="0">
                <a:solidFill>
                  <a:srgbClr val="FFFFFF"/>
                </a:solidFill>
                <a:latin typeface="Lucida Sans Unicode"/>
                <a:cs typeface="Lucida Sans Unicode"/>
              </a:rPr>
              <a:t> and </a:t>
            </a:r>
            <a:r>
              <a:rPr lang="en-GB" sz="1600" b="1" spc="-75" dirty="0">
                <a:solidFill>
                  <a:schemeClr val="accent6"/>
                </a:solidFill>
                <a:latin typeface="Lucida Sans Unicode"/>
                <a:cs typeface="Lucida Sans Unicode"/>
              </a:rPr>
              <a:t>heart disease </a:t>
            </a:r>
            <a:r>
              <a:rPr lang="en-GB" sz="1600" b="1" spc="-75" dirty="0">
                <a:solidFill>
                  <a:srgbClr val="FF0000"/>
                </a:solidFill>
                <a:latin typeface="Lucida Sans Unicode"/>
                <a:cs typeface="Lucida Sans Unicode"/>
              </a:rPr>
              <a:t>&gt;80k </a:t>
            </a:r>
            <a:r>
              <a:rPr lang="en-GB" sz="1600" b="1" spc="-75" dirty="0">
                <a:solidFill>
                  <a:srgbClr val="FFFFFF"/>
                </a:solidFill>
                <a:latin typeface="Lucida Sans Unicode"/>
                <a:cs typeface="Lucida Sans Unicode"/>
              </a:rPr>
              <a:t>respectively.</a:t>
            </a:r>
          </a:p>
          <a:p>
            <a:pPr marL="12700">
              <a:lnSpc>
                <a:spcPct val="100000"/>
              </a:lnSpc>
              <a:spcBef>
                <a:spcPts val="2040"/>
              </a:spcBef>
              <a:tabLst>
                <a:tab pos="242570" algn="l"/>
              </a:tabLst>
            </a:pPr>
            <a:endParaRPr lang="en-GB" sz="1400" b="1" spc="-75" dirty="0">
              <a:solidFill>
                <a:srgbClr val="FFFFFF"/>
              </a:solidFill>
              <a:latin typeface="Lucida Sans Unicode"/>
              <a:cs typeface="Lucida Sans Unicode"/>
            </a:endParaRPr>
          </a:p>
          <a:p>
            <a:pPr marL="184150" indent="-171450">
              <a:spcBef>
                <a:spcPts val="2040"/>
              </a:spcBef>
              <a:buFontTx/>
              <a:buChar char="-"/>
              <a:tabLst>
                <a:tab pos="242570" algn="l"/>
              </a:tabLst>
            </a:pPr>
            <a:r>
              <a:rPr lang="en-GB" sz="1400" b="1" spc="-75" dirty="0">
                <a:solidFill>
                  <a:srgbClr val="FF0000"/>
                </a:solidFill>
                <a:latin typeface="Lucida Sans Unicode"/>
                <a:cs typeface="Lucida Sans Unicode"/>
              </a:rPr>
              <a:t>Above 50 years Elderly, </a:t>
            </a:r>
            <a:r>
              <a:rPr lang="en-GB" sz="1400" b="1" spc="-75" dirty="0">
                <a:solidFill>
                  <a:srgbClr val="00B0F0"/>
                </a:solidFill>
                <a:latin typeface="Lucida Sans Unicode"/>
                <a:cs typeface="Lucida Sans Unicode"/>
              </a:rPr>
              <a:t>Young adult 17-30 years  </a:t>
            </a:r>
            <a:r>
              <a:rPr lang="en-GB" sz="1400" b="1" spc="-75" dirty="0">
                <a:solidFill>
                  <a:schemeClr val="bg1"/>
                </a:solidFill>
                <a:latin typeface="Lucida Sans Unicode"/>
                <a:cs typeface="Lucida Sans Unicode"/>
              </a:rPr>
              <a:t>and</a:t>
            </a:r>
            <a:r>
              <a:rPr lang="en-GB" sz="1400" b="1" spc="-75" dirty="0">
                <a:solidFill>
                  <a:srgbClr val="FF0000"/>
                </a:solidFill>
                <a:latin typeface="Lucida Sans Unicode"/>
                <a:cs typeface="Lucida Sans Unicode"/>
              </a:rPr>
              <a:t> </a:t>
            </a:r>
            <a:r>
              <a:rPr lang="en-GB" sz="1400" b="1" spc="-75" dirty="0">
                <a:solidFill>
                  <a:schemeClr val="accent3">
                    <a:lumMod val="50000"/>
                  </a:schemeClr>
                </a:solidFill>
                <a:latin typeface="Lucida Sans Unicode"/>
                <a:cs typeface="Lucida Sans Unicode"/>
              </a:rPr>
              <a:t>41-50 years patients </a:t>
            </a:r>
            <a:r>
              <a:rPr lang="en-GB" sz="1400" b="1" spc="-75" dirty="0">
                <a:solidFill>
                  <a:srgbClr val="FFFFFF"/>
                </a:solidFill>
                <a:latin typeface="Lucida Sans Unicode"/>
                <a:cs typeface="Lucida Sans Unicode"/>
              </a:rPr>
              <a:t>dominating total patient number, can imply diabetes predominating with higher age values.</a:t>
            </a:r>
          </a:p>
          <a:p>
            <a:pPr marL="184150" indent="-171450">
              <a:lnSpc>
                <a:spcPct val="100000"/>
              </a:lnSpc>
              <a:spcBef>
                <a:spcPts val="2040"/>
              </a:spcBef>
              <a:buFontTx/>
              <a:buChar char="-"/>
              <a:tabLst>
                <a:tab pos="242570" algn="l"/>
              </a:tabLst>
            </a:pPr>
            <a:endParaRPr lang="en-GB" sz="1050" b="1" spc="-75" dirty="0">
              <a:solidFill>
                <a:srgbClr val="FFFFFF"/>
              </a:solidFill>
              <a:latin typeface="Lucida Sans Unicode"/>
              <a:cs typeface="Lucida Sans Unicode"/>
            </a:endParaRPr>
          </a:p>
        </p:txBody>
      </p:sp>
    </p:spTree>
    <p:extLst>
      <p:ext uri="{BB962C8B-B14F-4D97-AF65-F5344CB8AC3E}">
        <p14:creationId xmlns:p14="http://schemas.microsoft.com/office/powerpoint/2010/main" val="418086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7CBF6-F5F6-F0F0-C104-9B856CC95B47}"/>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859880BB-F3DB-B1C5-4FD0-AB4952E73729}"/>
              </a:ext>
            </a:extLst>
          </p:cNvPr>
          <p:cNvPicPr/>
          <p:nvPr/>
        </p:nvPicPr>
        <p:blipFill>
          <a:blip r:embed="rId3" cstate="print"/>
          <a:stretch>
            <a:fillRect/>
          </a:stretch>
        </p:blipFill>
        <p:spPr>
          <a:xfrm>
            <a:off x="248411" y="181355"/>
            <a:ext cx="1781556" cy="524256"/>
          </a:xfrm>
          <a:prstGeom prst="rect">
            <a:avLst/>
          </a:prstGeom>
        </p:spPr>
      </p:pic>
      <p:sp>
        <p:nvSpPr>
          <p:cNvPr id="3" name="object 3">
            <a:extLst>
              <a:ext uri="{FF2B5EF4-FFF2-40B4-BE49-F238E27FC236}">
                <a16:creationId xmlns:a16="http://schemas.microsoft.com/office/drawing/2014/main" id="{16CC5C43-E82A-227D-0E45-BDE76F2AA8E0}"/>
              </a:ext>
            </a:extLst>
          </p:cNvPr>
          <p:cNvSpPr txBox="1"/>
          <p:nvPr/>
        </p:nvSpPr>
        <p:spPr>
          <a:xfrm>
            <a:off x="251880" y="1533322"/>
            <a:ext cx="2584428" cy="275075"/>
          </a:xfrm>
          <a:prstGeom prst="rect">
            <a:avLst/>
          </a:prstGeom>
        </p:spPr>
        <p:txBody>
          <a:bodyPr vert="horz" wrap="square" lIns="0" tIns="13335" rIns="0" bIns="0" rtlCol="0">
            <a:spAutoFit/>
          </a:bodyPr>
          <a:lstStyle/>
          <a:p>
            <a:pPr marL="298450" indent="-285750">
              <a:lnSpc>
                <a:spcPct val="100000"/>
              </a:lnSpc>
              <a:spcBef>
                <a:spcPts val="2040"/>
              </a:spcBef>
              <a:buFont typeface="Arial" panose="020B0604020202020204" pitchFamily="34" charset="0"/>
              <a:buChar char="•"/>
              <a:tabLst>
                <a:tab pos="242570" algn="l"/>
              </a:tabLst>
            </a:pPr>
            <a:r>
              <a:rPr lang="en-GB" sz="1700" b="1" spc="-75" dirty="0">
                <a:solidFill>
                  <a:srgbClr val="FFFFFF"/>
                </a:solidFill>
                <a:latin typeface="Arial"/>
                <a:cs typeface="Arial"/>
              </a:rPr>
              <a:t>Data Analysis Insights:</a:t>
            </a:r>
            <a:endParaRPr sz="1700" dirty="0">
              <a:latin typeface="Lucida Sans Unicode"/>
              <a:cs typeface="Lucida Sans Unicode"/>
            </a:endParaRPr>
          </a:p>
        </p:txBody>
      </p:sp>
      <p:sp>
        <p:nvSpPr>
          <p:cNvPr id="4" name="object 4">
            <a:extLst>
              <a:ext uri="{FF2B5EF4-FFF2-40B4-BE49-F238E27FC236}">
                <a16:creationId xmlns:a16="http://schemas.microsoft.com/office/drawing/2014/main" id="{00AE80CE-953C-D5D8-5540-068CFDCAFE2C}"/>
              </a:ext>
            </a:extLst>
          </p:cNvPr>
          <p:cNvSpPr txBox="1">
            <a:spLocks noGrp="1"/>
          </p:cNvSpPr>
          <p:nvPr>
            <p:ph type="title"/>
          </p:nvPr>
        </p:nvSpPr>
        <p:spPr>
          <a:xfrm>
            <a:off x="619158" y="181355"/>
            <a:ext cx="11300078" cy="1318386"/>
          </a:xfrm>
          <a:prstGeom prst="rect">
            <a:avLst/>
          </a:prstGeom>
        </p:spPr>
        <p:txBody>
          <a:bodyPr vert="horz" wrap="square" lIns="0" tIns="360756" rIns="0" bIns="0" rtlCol="0">
            <a:spAutoFit/>
          </a:bodyPr>
          <a:lstStyle/>
          <a:p>
            <a:pPr marL="1324610">
              <a:lnSpc>
                <a:spcPct val="100000"/>
              </a:lnSpc>
              <a:spcBef>
                <a:spcPts val="95"/>
              </a:spcBef>
            </a:pPr>
            <a:r>
              <a:rPr lang="en-GB" spc="-95" dirty="0"/>
              <a:t>RESULTS – Exploratory Data Analysis (EDA)</a:t>
            </a:r>
            <a:br>
              <a:rPr lang="en-GB" spc="-95" dirty="0"/>
            </a:br>
            <a:r>
              <a:rPr lang="en-GB" sz="2800" spc="-95" dirty="0">
                <a:solidFill>
                  <a:srgbClr val="00B050"/>
                </a:solidFill>
              </a:rPr>
              <a:t>Target Variable vs. Other Features Relationships Graphs</a:t>
            </a:r>
            <a:endParaRPr spc="-90" dirty="0">
              <a:solidFill>
                <a:srgbClr val="00B050"/>
              </a:solidFill>
            </a:endParaRPr>
          </a:p>
        </p:txBody>
      </p:sp>
      <p:pic>
        <p:nvPicPr>
          <p:cNvPr id="6" name="Picture 5">
            <a:extLst>
              <a:ext uri="{FF2B5EF4-FFF2-40B4-BE49-F238E27FC236}">
                <a16:creationId xmlns:a16="http://schemas.microsoft.com/office/drawing/2014/main" id="{11219768-D36A-4544-A81C-DE9CABE391D8}"/>
              </a:ext>
            </a:extLst>
          </p:cNvPr>
          <p:cNvPicPr>
            <a:picLocks noChangeAspect="1"/>
          </p:cNvPicPr>
          <p:nvPr/>
        </p:nvPicPr>
        <p:blipFill>
          <a:blip r:embed="rId4"/>
          <a:stretch>
            <a:fillRect/>
          </a:stretch>
        </p:blipFill>
        <p:spPr>
          <a:xfrm>
            <a:off x="1139189" y="3581400"/>
            <a:ext cx="4127944" cy="3095244"/>
          </a:xfrm>
          <a:prstGeom prst="rect">
            <a:avLst/>
          </a:prstGeom>
        </p:spPr>
      </p:pic>
      <p:pic>
        <p:nvPicPr>
          <p:cNvPr id="8" name="Picture 7">
            <a:extLst>
              <a:ext uri="{FF2B5EF4-FFF2-40B4-BE49-F238E27FC236}">
                <a16:creationId xmlns:a16="http://schemas.microsoft.com/office/drawing/2014/main" id="{F295631A-AE8C-C1F1-DE8F-9FDCCEE486A3}"/>
              </a:ext>
            </a:extLst>
          </p:cNvPr>
          <p:cNvPicPr>
            <a:picLocks noChangeAspect="1"/>
          </p:cNvPicPr>
          <p:nvPr/>
        </p:nvPicPr>
        <p:blipFill>
          <a:blip r:embed="rId5"/>
          <a:stretch>
            <a:fillRect/>
          </a:stretch>
        </p:blipFill>
        <p:spPr>
          <a:xfrm>
            <a:off x="5390864" y="1533321"/>
            <a:ext cx="6528372" cy="5143323"/>
          </a:xfrm>
          <a:prstGeom prst="rect">
            <a:avLst/>
          </a:prstGeom>
        </p:spPr>
      </p:pic>
      <p:sp>
        <p:nvSpPr>
          <p:cNvPr id="9" name="object 3">
            <a:extLst>
              <a:ext uri="{FF2B5EF4-FFF2-40B4-BE49-F238E27FC236}">
                <a16:creationId xmlns:a16="http://schemas.microsoft.com/office/drawing/2014/main" id="{9A0FAA58-1895-39AC-2B86-1790CCF777D3}"/>
              </a:ext>
            </a:extLst>
          </p:cNvPr>
          <p:cNvSpPr txBox="1"/>
          <p:nvPr/>
        </p:nvSpPr>
        <p:spPr>
          <a:xfrm>
            <a:off x="251878" y="1533322"/>
            <a:ext cx="4777322" cy="2252540"/>
          </a:xfrm>
          <a:prstGeom prst="rect">
            <a:avLst/>
          </a:prstGeom>
        </p:spPr>
        <p:txBody>
          <a:bodyPr vert="horz" wrap="square" lIns="0" tIns="13335" rIns="0" bIns="0" rtlCol="0">
            <a:spAutoFit/>
          </a:bodyPr>
          <a:lstStyle/>
          <a:p>
            <a:pPr marL="298450" indent="-285750">
              <a:lnSpc>
                <a:spcPct val="100000"/>
              </a:lnSpc>
              <a:spcBef>
                <a:spcPts val="2040"/>
              </a:spcBef>
              <a:buFont typeface="Arial" panose="020B0604020202020204" pitchFamily="34" charset="0"/>
              <a:buChar char="•"/>
              <a:tabLst>
                <a:tab pos="242570" algn="l"/>
              </a:tabLst>
            </a:pPr>
            <a:r>
              <a:rPr lang="en-GB" sz="1700" b="1" spc="-75" dirty="0">
                <a:solidFill>
                  <a:srgbClr val="FFFFFF"/>
                </a:solidFill>
                <a:latin typeface="Arial"/>
                <a:cs typeface="Arial"/>
              </a:rPr>
              <a:t>Data Analysis Insights:</a:t>
            </a:r>
            <a:endParaRPr lang="en-GB" sz="1700" b="1" spc="-75" dirty="0">
              <a:solidFill>
                <a:srgbClr val="FFFFFF"/>
              </a:solidFill>
              <a:latin typeface="Lucida Sans Unicode"/>
              <a:cs typeface="Lucida Sans Unicode"/>
            </a:endParaRPr>
          </a:p>
          <a:p>
            <a:pPr marL="184150" indent="-171450">
              <a:lnSpc>
                <a:spcPct val="100000"/>
              </a:lnSpc>
              <a:spcBef>
                <a:spcPts val="2040"/>
              </a:spcBef>
              <a:buFontTx/>
              <a:buChar char="-"/>
              <a:tabLst>
                <a:tab pos="242570" algn="l"/>
              </a:tabLst>
            </a:pPr>
            <a:r>
              <a:rPr lang="en-GB" sz="1600" b="1" spc="-75" dirty="0">
                <a:solidFill>
                  <a:srgbClr val="FFFFFF"/>
                </a:solidFill>
                <a:latin typeface="Lucida Sans Unicode"/>
                <a:cs typeface="Lucida Sans Unicode"/>
              </a:rPr>
              <a:t>More </a:t>
            </a:r>
            <a:r>
              <a:rPr lang="en-GB" sz="1600" b="1" spc="-75" dirty="0">
                <a:solidFill>
                  <a:schemeClr val="accent3"/>
                </a:solidFill>
                <a:latin typeface="Lucida Sans Unicode"/>
                <a:cs typeface="Lucida Sans Unicode"/>
              </a:rPr>
              <a:t>“never” smokers' patients </a:t>
            </a:r>
            <a:r>
              <a:rPr lang="en-GB" sz="1600" b="1" spc="-75" dirty="0">
                <a:solidFill>
                  <a:srgbClr val="FFFFFF"/>
                </a:solidFill>
                <a:latin typeface="Lucida Sans Unicode"/>
                <a:cs typeface="Lucida Sans Unicode"/>
              </a:rPr>
              <a:t>suggesting smoking unlikely diabetic causative factor.</a:t>
            </a:r>
          </a:p>
          <a:p>
            <a:pPr marL="184150" indent="-171450">
              <a:spcBef>
                <a:spcPts val="2040"/>
              </a:spcBef>
              <a:buFontTx/>
              <a:buChar char="-"/>
              <a:tabLst>
                <a:tab pos="242570" algn="l"/>
              </a:tabLst>
            </a:pPr>
            <a:r>
              <a:rPr lang="en-GB" sz="1600" b="1" spc="-75" dirty="0">
                <a:solidFill>
                  <a:srgbClr val="00B050"/>
                </a:solidFill>
                <a:latin typeface="Lucida Sans Unicode"/>
                <a:cs typeface="Lucida Sans Unicode"/>
              </a:rPr>
              <a:t>Slightly more Female </a:t>
            </a:r>
            <a:r>
              <a:rPr lang="en-GB" sz="1600" b="1" spc="-75" dirty="0">
                <a:solidFill>
                  <a:srgbClr val="FFFFFF"/>
                </a:solidFill>
                <a:latin typeface="Lucida Sans Unicode"/>
                <a:cs typeface="Lucida Sans Unicode"/>
              </a:rPr>
              <a:t>Patients </a:t>
            </a:r>
            <a:r>
              <a:rPr lang="en-GB" sz="1600" b="1" spc="-75" dirty="0">
                <a:solidFill>
                  <a:srgbClr val="FF0000"/>
                </a:solidFill>
                <a:latin typeface="Lucida Sans Unicode"/>
                <a:cs typeface="Lucida Sans Unicode"/>
              </a:rPr>
              <a:t>&gt;50k</a:t>
            </a:r>
            <a:r>
              <a:rPr lang="en-GB" sz="1600" b="1" spc="-75" dirty="0">
                <a:solidFill>
                  <a:srgbClr val="FFFFFF"/>
                </a:solidFill>
                <a:latin typeface="Lucida Sans Unicode"/>
                <a:cs typeface="Lucida Sans Unicode"/>
              </a:rPr>
              <a:t> than Male distribution.</a:t>
            </a:r>
          </a:p>
          <a:p>
            <a:pPr marL="184150" indent="-171450">
              <a:lnSpc>
                <a:spcPct val="100000"/>
              </a:lnSpc>
              <a:spcBef>
                <a:spcPts val="2040"/>
              </a:spcBef>
              <a:buFontTx/>
              <a:buChar char="-"/>
              <a:tabLst>
                <a:tab pos="242570" algn="l"/>
              </a:tabLst>
            </a:pPr>
            <a:endParaRPr lang="en-GB" sz="1050" b="1" spc="-75" dirty="0">
              <a:solidFill>
                <a:srgbClr val="FFFFFF"/>
              </a:solidFill>
              <a:latin typeface="Lucida Sans Unicode"/>
              <a:cs typeface="Lucida Sans Unicode"/>
            </a:endParaRPr>
          </a:p>
        </p:txBody>
      </p:sp>
    </p:spTree>
    <p:extLst>
      <p:ext uri="{BB962C8B-B14F-4D97-AF65-F5344CB8AC3E}">
        <p14:creationId xmlns:p14="http://schemas.microsoft.com/office/powerpoint/2010/main" val="331939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90A88-286E-B6A8-6341-1CDA87D8367F}"/>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0639177D-A624-25C1-5D42-EBD92E28AB4A}"/>
              </a:ext>
            </a:extLst>
          </p:cNvPr>
          <p:cNvPicPr/>
          <p:nvPr/>
        </p:nvPicPr>
        <p:blipFill>
          <a:blip r:embed="rId3" cstate="print"/>
          <a:stretch>
            <a:fillRect/>
          </a:stretch>
        </p:blipFill>
        <p:spPr>
          <a:xfrm>
            <a:off x="248411" y="181355"/>
            <a:ext cx="1781556" cy="524256"/>
          </a:xfrm>
          <a:prstGeom prst="rect">
            <a:avLst/>
          </a:prstGeom>
        </p:spPr>
      </p:pic>
      <p:sp>
        <p:nvSpPr>
          <p:cNvPr id="4" name="object 4">
            <a:extLst>
              <a:ext uri="{FF2B5EF4-FFF2-40B4-BE49-F238E27FC236}">
                <a16:creationId xmlns:a16="http://schemas.microsoft.com/office/drawing/2014/main" id="{509A1B82-C377-9644-8674-091B52620BCA}"/>
              </a:ext>
            </a:extLst>
          </p:cNvPr>
          <p:cNvSpPr txBox="1">
            <a:spLocks noGrp="1"/>
          </p:cNvSpPr>
          <p:nvPr>
            <p:ph type="title"/>
          </p:nvPr>
        </p:nvSpPr>
        <p:spPr>
          <a:xfrm>
            <a:off x="619158" y="181355"/>
            <a:ext cx="11300078" cy="1318386"/>
          </a:xfrm>
          <a:prstGeom prst="rect">
            <a:avLst/>
          </a:prstGeom>
        </p:spPr>
        <p:txBody>
          <a:bodyPr vert="horz" wrap="square" lIns="0" tIns="360756" rIns="0" bIns="0" rtlCol="0">
            <a:spAutoFit/>
          </a:bodyPr>
          <a:lstStyle/>
          <a:p>
            <a:pPr marL="1324610">
              <a:lnSpc>
                <a:spcPct val="100000"/>
              </a:lnSpc>
              <a:spcBef>
                <a:spcPts val="95"/>
              </a:spcBef>
            </a:pPr>
            <a:r>
              <a:rPr lang="en-GB" spc="-95" dirty="0"/>
              <a:t>RESULTS – Exploratory Data Analysis (EDA)</a:t>
            </a:r>
            <a:br>
              <a:rPr lang="en-GB" spc="-95" dirty="0"/>
            </a:br>
            <a:r>
              <a:rPr lang="en-GB" sz="2800" spc="-95" dirty="0">
                <a:solidFill>
                  <a:srgbClr val="00B050"/>
                </a:solidFill>
              </a:rPr>
              <a:t>Numerical Features Relationships Graphs</a:t>
            </a:r>
            <a:endParaRPr spc="-90" dirty="0">
              <a:solidFill>
                <a:srgbClr val="00B050"/>
              </a:solidFill>
            </a:endParaRPr>
          </a:p>
        </p:txBody>
      </p:sp>
      <p:pic>
        <p:nvPicPr>
          <p:cNvPr id="8" name="Picture 7">
            <a:extLst>
              <a:ext uri="{FF2B5EF4-FFF2-40B4-BE49-F238E27FC236}">
                <a16:creationId xmlns:a16="http://schemas.microsoft.com/office/drawing/2014/main" id="{B3AA43A7-7549-A594-9186-FC4A43B7EEE3}"/>
              </a:ext>
            </a:extLst>
          </p:cNvPr>
          <p:cNvPicPr>
            <a:picLocks noChangeAspect="1"/>
          </p:cNvPicPr>
          <p:nvPr/>
        </p:nvPicPr>
        <p:blipFill>
          <a:blip r:embed="rId4"/>
          <a:stretch>
            <a:fillRect/>
          </a:stretch>
        </p:blipFill>
        <p:spPr>
          <a:xfrm>
            <a:off x="2953412" y="1670859"/>
            <a:ext cx="8965824" cy="4988393"/>
          </a:xfrm>
          <a:prstGeom prst="rect">
            <a:avLst/>
          </a:prstGeom>
        </p:spPr>
      </p:pic>
      <p:sp>
        <p:nvSpPr>
          <p:cNvPr id="9" name="object 3">
            <a:extLst>
              <a:ext uri="{FF2B5EF4-FFF2-40B4-BE49-F238E27FC236}">
                <a16:creationId xmlns:a16="http://schemas.microsoft.com/office/drawing/2014/main" id="{0A626896-4137-F810-DE54-394341C21CCA}"/>
              </a:ext>
            </a:extLst>
          </p:cNvPr>
          <p:cNvSpPr txBox="1"/>
          <p:nvPr/>
        </p:nvSpPr>
        <p:spPr>
          <a:xfrm>
            <a:off x="248411" y="1672430"/>
            <a:ext cx="2580961" cy="4663456"/>
          </a:xfrm>
          <a:prstGeom prst="rect">
            <a:avLst/>
          </a:prstGeom>
        </p:spPr>
        <p:txBody>
          <a:bodyPr vert="horz" wrap="square" lIns="0" tIns="13335" rIns="0" bIns="0" rtlCol="0">
            <a:spAutoFit/>
          </a:bodyPr>
          <a:lstStyle/>
          <a:p>
            <a:pPr marL="298450" indent="-285750">
              <a:lnSpc>
                <a:spcPct val="100000"/>
              </a:lnSpc>
              <a:spcBef>
                <a:spcPts val="2040"/>
              </a:spcBef>
              <a:buFont typeface="Arial" panose="020B0604020202020204" pitchFamily="34" charset="0"/>
              <a:buChar char="•"/>
              <a:tabLst>
                <a:tab pos="242570" algn="l"/>
              </a:tabLst>
            </a:pPr>
            <a:r>
              <a:rPr lang="en-GB" sz="1700" b="1" spc="-75" dirty="0">
                <a:solidFill>
                  <a:srgbClr val="FFFFFF"/>
                </a:solidFill>
                <a:latin typeface="Arial"/>
                <a:cs typeface="Arial"/>
              </a:rPr>
              <a:t>Data Analysis Insights:</a:t>
            </a:r>
            <a:endParaRPr lang="en-GB" sz="1700" b="1" spc="-75" dirty="0">
              <a:solidFill>
                <a:srgbClr val="FFFFFF"/>
              </a:solidFill>
              <a:latin typeface="Lucida Sans Unicode"/>
              <a:cs typeface="Lucida Sans Unicode"/>
            </a:endParaRPr>
          </a:p>
          <a:p>
            <a:pPr marL="184150" indent="-171450">
              <a:lnSpc>
                <a:spcPct val="100000"/>
              </a:lnSpc>
              <a:spcBef>
                <a:spcPts val="2040"/>
              </a:spcBef>
              <a:buFontTx/>
              <a:buChar char="-"/>
              <a:tabLst>
                <a:tab pos="242570" algn="l"/>
              </a:tabLst>
            </a:pPr>
            <a:r>
              <a:rPr lang="en-GB" sz="1600" b="1" spc="-75" dirty="0">
                <a:solidFill>
                  <a:srgbClr val="FFFFFF"/>
                </a:solidFill>
                <a:latin typeface="Lucida Sans Unicode"/>
                <a:cs typeface="Lucida Sans Unicode"/>
              </a:rPr>
              <a:t>More </a:t>
            </a:r>
            <a:r>
              <a:rPr lang="en-GB" sz="1600" b="1" spc="-75" dirty="0">
                <a:solidFill>
                  <a:schemeClr val="accent3"/>
                </a:solidFill>
                <a:latin typeface="Lucida Sans Unicode"/>
                <a:cs typeface="Lucida Sans Unicode"/>
              </a:rPr>
              <a:t>“80years” patients </a:t>
            </a:r>
            <a:r>
              <a:rPr lang="en-GB" sz="1600" b="1" spc="-75" dirty="0">
                <a:solidFill>
                  <a:srgbClr val="FF0000"/>
                </a:solidFill>
                <a:latin typeface="Lucida Sans Unicode"/>
                <a:cs typeface="Lucida Sans Unicode"/>
              </a:rPr>
              <a:t>&gt;5k total </a:t>
            </a:r>
            <a:r>
              <a:rPr lang="en-GB" sz="1600" b="1" spc="-75" dirty="0">
                <a:solidFill>
                  <a:srgbClr val="FFFFFF"/>
                </a:solidFill>
                <a:latin typeface="Lucida Sans Unicode"/>
                <a:cs typeface="Lucida Sans Unicode"/>
              </a:rPr>
              <a:t>suggesting age indicative factor for diabetes.</a:t>
            </a:r>
          </a:p>
          <a:p>
            <a:pPr marL="184150" indent="-171450">
              <a:lnSpc>
                <a:spcPct val="100000"/>
              </a:lnSpc>
              <a:spcBef>
                <a:spcPts val="2040"/>
              </a:spcBef>
              <a:buFontTx/>
              <a:buChar char="-"/>
              <a:tabLst>
                <a:tab pos="242570" algn="l"/>
              </a:tabLst>
            </a:pPr>
            <a:endParaRPr lang="en-GB" sz="1600" b="1" spc="-75" dirty="0">
              <a:solidFill>
                <a:srgbClr val="FFFFFF"/>
              </a:solidFill>
              <a:latin typeface="Lucida Sans Unicode"/>
              <a:cs typeface="Lucida Sans Unicode"/>
            </a:endParaRPr>
          </a:p>
          <a:p>
            <a:pPr marL="184150" indent="-171450">
              <a:spcBef>
                <a:spcPts val="2040"/>
              </a:spcBef>
              <a:buFontTx/>
              <a:buChar char="-"/>
              <a:tabLst>
                <a:tab pos="242570" algn="l"/>
              </a:tabLst>
            </a:pPr>
            <a:r>
              <a:rPr lang="en-GB" sz="1600" b="1" spc="-75" dirty="0">
                <a:solidFill>
                  <a:srgbClr val="FFFFFF"/>
                </a:solidFill>
                <a:latin typeface="Lucida Sans Unicode"/>
                <a:cs typeface="Lucida Sans Unicode"/>
              </a:rPr>
              <a:t>Majority of </a:t>
            </a:r>
            <a:r>
              <a:rPr lang="en-GB" sz="1600" b="1" spc="-75" dirty="0">
                <a:solidFill>
                  <a:srgbClr val="00B050"/>
                </a:solidFill>
                <a:latin typeface="Lucida Sans Unicode"/>
                <a:cs typeface="Lucida Sans Unicode"/>
              </a:rPr>
              <a:t>BMI, HbA1C </a:t>
            </a:r>
            <a:r>
              <a:rPr lang="en-GB" sz="1600" b="1" spc="-75" dirty="0">
                <a:solidFill>
                  <a:schemeClr val="bg1"/>
                </a:solidFill>
                <a:latin typeface="Lucida Sans Unicode"/>
                <a:cs typeface="Lucida Sans Unicode"/>
              </a:rPr>
              <a:t>and</a:t>
            </a:r>
            <a:r>
              <a:rPr lang="en-GB" sz="1600" b="1" spc="-75" dirty="0">
                <a:solidFill>
                  <a:srgbClr val="00B050"/>
                </a:solidFill>
                <a:latin typeface="Lucida Sans Unicode"/>
                <a:cs typeface="Lucida Sans Unicode"/>
              </a:rPr>
              <a:t> blood glucose levels of patients </a:t>
            </a:r>
            <a:r>
              <a:rPr lang="en-GB" sz="1600" b="1" spc="-75" dirty="0">
                <a:solidFill>
                  <a:srgbClr val="FFFFFF"/>
                </a:solidFill>
                <a:latin typeface="Lucida Sans Unicode"/>
                <a:cs typeface="Lucida Sans Unicode"/>
              </a:rPr>
              <a:t>data between </a:t>
            </a:r>
            <a:r>
              <a:rPr lang="en-GB" sz="1600" b="1" spc="-75" dirty="0">
                <a:solidFill>
                  <a:srgbClr val="FF0000"/>
                </a:solidFill>
                <a:latin typeface="Lucida Sans Unicode"/>
                <a:cs typeface="Lucida Sans Unicode"/>
              </a:rPr>
              <a:t>25-40 units, </a:t>
            </a:r>
            <a:r>
              <a:rPr lang="en-GB" sz="1600" b="1" spc="-75" dirty="0">
                <a:solidFill>
                  <a:srgbClr val="00B050"/>
                </a:solidFill>
                <a:latin typeface="Lucida Sans Unicode"/>
                <a:cs typeface="Lucida Sans Unicode"/>
              </a:rPr>
              <a:t>5.5-7.0 units, </a:t>
            </a:r>
            <a:r>
              <a:rPr lang="en-GB" sz="1600" b="1" spc="-75" dirty="0">
                <a:solidFill>
                  <a:srgbClr val="FFFFFF"/>
                </a:solidFill>
                <a:latin typeface="Lucida Sans Unicode"/>
                <a:cs typeface="Lucida Sans Unicode"/>
              </a:rPr>
              <a:t>and around </a:t>
            </a:r>
            <a:r>
              <a:rPr lang="en-GB" sz="1600" b="1" spc="-75" dirty="0">
                <a:solidFill>
                  <a:srgbClr val="7030A0"/>
                </a:solidFill>
                <a:latin typeface="Lucida Sans Unicode"/>
                <a:cs typeface="Lucida Sans Unicode"/>
              </a:rPr>
              <a:t>120-160 units</a:t>
            </a:r>
            <a:r>
              <a:rPr lang="en-GB" sz="1600" b="1" spc="-75" dirty="0">
                <a:solidFill>
                  <a:srgbClr val="FFFFFF"/>
                </a:solidFill>
                <a:latin typeface="Lucida Sans Unicode"/>
                <a:cs typeface="Lucida Sans Unicode"/>
              </a:rPr>
              <a:t> </a:t>
            </a:r>
            <a:r>
              <a:rPr lang="en-GB" sz="1600" b="1" i="1" spc="-75" dirty="0">
                <a:solidFill>
                  <a:schemeClr val="bg1"/>
                </a:solidFill>
                <a:latin typeface="Lucida Sans Unicode"/>
                <a:cs typeface="Lucida Sans Unicode"/>
              </a:rPr>
              <a:t>respectively</a:t>
            </a:r>
            <a:r>
              <a:rPr lang="en-GB" sz="1600" b="1" spc="-75" dirty="0">
                <a:solidFill>
                  <a:srgbClr val="FF0000"/>
                </a:solidFill>
                <a:latin typeface="Lucida Sans Unicode"/>
                <a:cs typeface="Lucida Sans Unicode"/>
              </a:rPr>
              <a:t>  </a:t>
            </a:r>
            <a:r>
              <a:rPr lang="en-GB" sz="1600" b="1" spc="-75" dirty="0">
                <a:solidFill>
                  <a:srgbClr val="FFFFFF"/>
                </a:solidFill>
                <a:latin typeface="Lucida Sans Unicode"/>
                <a:cs typeface="Lucida Sans Unicode"/>
              </a:rPr>
              <a:t>for </a:t>
            </a:r>
            <a:r>
              <a:rPr lang="en-GB" sz="1600" b="1" spc="-75" dirty="0">
                <a:solidFill>
                  <a:srgbClr val="00B050"/>
                </a:solidFill>
                <a:latin typeface="Lucida Sans Unicode"/>
                <a:cs typeface="Lucida Sans Unicode"/>
              </a:rPr>
              <a:t>blood glucose level</a:t>
            </a:r>
            <a:r>
              <a:rPr lang="en-GB" sz="1600" b="1" spc="-75" dirty="0">
                <a:solidFill>
                  <a:srgbClr val="FFFFFF"/>
                </a:solidFill>
                <a:latin typeface="Lucida Sans Unicode"/>
                <a:cs typeface="Lucida Sans Unicode"/>
              </a:rPr>
              <a:t> from distribution.</a:t>
            </a:r>
          </a:p>
          <a:p>
            <a:pPr marL="184150" indent="-171450">
              <a:lnSpc>
                <a:spcPct val="100000"/>
              </a:lnSpc>
              <a:spcBef>
                <a:spcPts val="2040"/>
              </a:spcBef>
              <a:buFontTx/>
              <a:buChar char="-"/>
              <a:tabLst>
                <a:tab pos="242570" algn="l"/>
              </a:tabLst>
            </a:pPr>
            <a:endParaRPr lang="en-GB" sz="1050" b="1" spc="-75" dirty="0">
              <a:solidFill>
                <a:srgbClr val="FFFFFF"/>
              </a:solidFill>
              <a:latin typeface="Lucida Sans Unicode"/>
              <a:cs typeface="Lucida Sans Unicode"/>
            </a:endParaRPr>
          </a:p>
        </p:txBody>
      </p:sp>
    </p:spTree>
    <p:extLst>
      <p:ext uri="{BB962C8B-B14F-4D97-AF65-F5344CB8AC3E}">
        <p14:creationId xmlns:p14="http://schemas.microsoft.com/office/powerpoint/2010/main" val="383886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4E0CD-5D02-2EBF-D768-FFE3FBC81D12}"/>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344DBBA7-E5B6-E2AD-EF57-3FED4B8AC969}"/>
              </a:ext>
            </a:extLst>
          </p:cNvPr>
          <p:cNvPicPr/>
          <p:nvPr/>
        </p:nvPicPr>
        <p:blipFill>
          <a:blip r:embed="rId3" cstate="print"/>
          <a:stretch>
            <a:fillRect/>
          </a:stretch>
        </p:blipFill>
        <p:spPr>
          <a:xfrm>
            <a:off x="248411" y="181355"/>
            <a:ext cx="1781556" cy="524256"/>
          </a:xfrm>
          <a:prstGeom prst="rect">
            <a:avLst/>
          </a:prstGeom>
        </p:spPr>
      </p:pic>
      <p:sp>
        <p:nvSpPr>
          <p:cNvPr id="3" name="object 3">
            <a:extLst>
              <a:ext uri="{FF2B5EF4-FFF2-40B4-BE49-F238E27FC236}">
                <a16:creationId xmlns:a16="http://schemas.microsoft.com/office/drawing/2014/main" id="{E2D2C77A-CBEE-EA32-A4B3-589E954463CA}"/>
              </a:ext>
            </a:extLst>
          </p:cNvPr>
          <p:cNvSpPr txBox="1"/>
          <p:nvPr/>
        </p:nvSpPr>
        <p:spPr>
          <a:xfrm>
            <a:off x="182878" y="3389346"/>
            <a:ext cx="2584428" cy="275075"/>
          </a:xfrm>
          <a:prstGeom prst="rect">
            <a:avLst/>
          </a:prstGeom>
        </p:spPr>
        <p:txBody>
          <a:bodyPr vert="horz" wrap="square" lIns="0" tIns="13335" rIns="0" bIns="0" rtlCol="0">
            <a:spAutoFit/>
          </a:bodyPr>
          <a:lstStyle/>
          <a:p>
            <a:pPr marL="298450" indent="-285750">
              <a:lnSpc>
                <a:spcPct val="100000"/>
              </a:lnSpc>
              <a:spcBef>
                <a:spcPts val="2040"/>
              </a:spcBef>
              <a:buFont typeface="Arial" panose="020B0604020202020204" pitchFamily="34" charset="0"/>
              <a:buChar char="•"/>
              <a:tabLst>
                <a:tab pos="242570" algn="l"/>
              </a:tabLst>
            </a:pPr>
            <a:r>
              <a:rPr lang="en-GB" sz="1700" b="1" spc="-75" dirty="0">
                <a:solidFill>
                  <a:srgbClr val="FFFFFF"/>
                </a:solidFill>
                <a:latin typeface="Arial"/>
                <a:cs typeface="Arial"/>
              </a:rPr>
              <a:t>Data Analysis Insights:</a:t>
            </a:r>
            <a:endParaRPr sz="1700" dirty="0">
              <a:latin typeface="Lucida Sans Unicode"/>
              <a:cs typeface="Lucida Sans Unicode"/>
            </a:endParaRPr>
          </a:p>
        </p:txBody>
      </p:sp>
      <p:sp>
        <p:nvSpPr>
          <p:cNvPr id="4" name="object 4">
            <a:extLst>
              <a:ext uri="{FF2B5EF4-FFF2-40B4-BE49-F238E27FC236}">
                <a16:creationId xmlns:a16="http://schemas.microsoft.com/office/drawing/2014/main" id="{611FB30F-43FB-74E1-EBBD-36B70E1158DC}"/>
              </a:ext>
            </a:extLst>
          </p:cNvPr>
          <p:cNvSpPr txBox="1">
            <a:spLocks noGrp="1"/>
          </p:cNvSpPr>
          <p:nvPr>
            <p:ph type="title"/>
          </p:nvPr>
        </p:nvSpPr>
        <p:spPr>
          <a:xfrm>
            <a:off x="619158" y="181355"/>
            <a:ext cx="11300078" cy="1318386"/>
          </a:xfrm>
          <a:prstGeom prst="rect">
            <a:avLst/>
          </a:prstGeom>
        </p:spPr>
        <p:txBody>
          <a:bodyPr vert="horz" wrap="square" lIns="0" tIns="360756" rIns="0" bIns="0" rtlCol="0">
            <a:spAutoFit/>
          </a:bodyPr>
          <a:lstStyle/>
          <a:p>
            <a:pPr marL="1324610">
              <a:lnSpc>
                <a:spcPct val="100000"/>
              </a:lnSpc>
              <a:spcBef>
                <a:spcPts val="95"/>
              </a:spcBef>
            </a:pPr>
            <a:r>
              <a:rPr lang="en-GB" spc="-95" dirty="0"/>
              <a:t>RESULTS – Exploratory Data Analysis (EDA)</a:t>
            </a:r>
            <a:br>
              <a:rPr lang="en-GB" spc="-95" dirty="0"/>
            </a:br>
            <a:r>
              <a:rPr lang="en-GB" sz="2800" spc="-95" dirty="0">
                <a:solidFill>
                  <a:srgbClr val="00B050"/>
                </a:solidFill>
              </a:rPr>
              <a:t>Features Inter-relationships Graphs (2 Variables)</a:t>
            </a:r>
            <a:endParaRPr spc="-90" dirty="0">
              <a:solidFill>
                <a:srgbClr val="00B050"/>
              </a:solidFill>
            </a:endParaRPr>
          </a:p>
        </p:txBody>
      </p:sp>
      <p:pic>
        <p:nvPicPr>
          <p:cNvPr id="23" name="Picture 22">
            <a:extLst>
              <a:ext uri="{FF2B5EF4-FFF2-40B4-BE49-F238E27FC236}">
                <a16:creationId xmlns:a16="http://schemas.microsoft.com/office/drawing/2014/main" id="{6B0DE531-CD86-E00E-96FA-B36AEC6D425B}"/>
              </a:ext>
            </a:extLst>
          </p:cNvPr>
          <p:cNvPicPr>
            <a:picLocks noChangeAspect="1"/>
          </p:cNvPicPr>
          <p:nvPr/>
        </p:nvPicPr>
        <p:blipFill>
          <a:blip r:embed="rId4"/>
          <a:stretch>
            <a:fillRect/>
          </a:stretch>
        </p:blipFill>
        <p:spPr>
          <a:xfrm>
            <a:off x="6474174" y="1731996"/>
            <a:ext cx="2648834" cy="2157860"/>
          </a:xfrm>
          <a:prstGeom prst="rect">
            <a:avLst/>
          </a:prstGeom>
        </p:spPr>
      </p:pic>
      <p:pic>
        <p:nvPicPr>
          <p:cNvPr id="25" name="Picture 24">
            <a:extLst>
              <a:ext uri="{FF2B5EF4-FFF2-40B4-BE49-F238E27FC236}">
                <a16:creationId xmlns:a16="http://schemas.microsoft.com/office/drawing/2014/main" id="{D071A050-8244-6ED6-6E91-1E7D33EDA52C}"/>
              </a:ext>
            </a:extLst>
          </p:cNvPr>
          <p:cNvPicPr>
            <a:picLocks noChangeAspect="1"/>
          </p:cNvPicPr>
          <p:nvPr/>
        </p:nvPicPr>
        <p:blipFill>
          <a:blip r:embed="rId5"/>
          <a:stretch>
            <a:fillRect/>
          </a:stretch>
        </p:blipFill>
        <p:spPr>
          <a:xfrm>
            <a:off x="9273143" y="1731996"/>
            <a:ext cx="2666977" cy="2157860"/>
          </a:xfrm>
          <a:prstGeom prst="rect">
            <a:avLst/>
          </a:prstGeom>
        </p:spPr>
      </p:pic>
      <p:pic>
        <p:nvPicPr>
          <p:cNvPr id="27" name="Picture 26">
            <a:extLst>
              <a:ext uri="{FF2B5EF4-FFF2-40B4-BE49-F238E27FC236}">
                <a16:creationId xmlns:a16="http://schemas.microsoft.com/office/drawing/2014/main" id="{D3A2B99F-822A-6581-78DA-8FC1B51C1A67}"/>
              </a:ext>
            </a:extLst>
          </p:cNvPr>
          <p:cNvPicPr>
            <a:picLocks noChangeAspect="1"/>
          </p:cNvPicPr>
          <p:nvPr/>
        </p:nvPicPr>
        <p:blipFill>
          <a:blip r:embed="rId6"/>
          <a:stretch>
            <a:fillRect/>
          </a:stretch>
        </p:blipFill>
        <p:spPr>
          <a:xfrm>
            <a:off x="9273143" y="4093871"/>
            <a:ext cx="2736205" cy="1976716"/>
          </a:xfrm>
          <a:prstGeom prst="rect">
            <a:avLst/>
          </a:prstGeom>
        </p:spPr>
      </p:pic>
      <p:pic>
        <p:nvPicPr>
          <p:cNvPr id="31" name="Picture 30">
            <a:extLst>
              <a:ext uri="{FF2B5EF4-FFF2-40B4-BE49-F238E27FC236}">
                <a16:creationId xmlns:a16="http://schemas.microsoft.com/office/drawing/2014/main" id="{2D7475DF-DCD8-A0A5-50C7-3328A0A373B9}"/>
              </a:ext>
            </a:extLst>
          </p:cNvPr>
          <p:cNvPicPr>
            <a:picLocks noChangeAspect="1"/>
          </p:cNvPicPr>
          <p:nvPr/>
        </p:nvPicPr>
        <p:blipFill>
          <a:blip r:embed="rId7"/>
          <a:stretch>
            <a:fillRect/>
          </a:stretch>
        </p:blipFill>
        <p:spPr>
          <a:xfrm>
            <a:off x="6474174" y="4154769"/>
            <a:ext cx="2666977" cy="1926704"/>
          </a:xfrm>
          <a:prstGeom prst="rect">
            <a:avLst/>
          </a:prstGeom>
        </p:spPr>
      </p:pic>
      <p:pic>
        <p:nvPicPr>
          <p:cNvPr id="33" name="Picture 32">
            <a:extLst>
              <a:ext uri="{FF2B5EF4-FFF2-40B4-BE49-F238E27FC236}">
                <a16:creationId xmlns:a16="http://schemas.microsoft.com/office/drawing/2014/main" id="{FFC24B06-7456-F301-3861-E592184120EA}"/>
              </a:ext>
            </a:extLst>
          </p:cNvPr>
          <p:cNvPicPr>
            <a:picLocks noChangeAspect="1"/>
          </p:cNvPicPr>
          <p:nvPr/>
        </p:nvPicPr>
        <p:blipFill>
          <a:blip r:embed="rId8"/>
          <a:stretch>
            <a:fillRect/>
          </a:stretch>
        </p:blipFill>
        <p:spPr>
          <a:xfrm>
            <a:off x="3347990" y="4143883"/>
            <a:ext cx="2900410" cy="1926704"/>
          </a:xfrm>
          <a:prstGeom prst="rect">
            <a:avLst/>
          </a:prstGeom>
        </p:spPr>
      </p:pic>
      <p:pic>
        <p:nvPicPr>
          <p:cNvPr id="35" name="Picture 34">
            <a:extLst>
              <a:ext uri="{FF2B5EF4-FFF2-40B4-BE49-F238E27FC236}">
                <a16:creationId xmlns:a16="http://schemas.microsoft.com/office/drawing/2014/main" id="{FEBC03A7-F280-E000-86AC-7F777BB7FE55}"/>
              </a:ext>
            </a:extLst>
          </p:cNvPr>
          <p:cNvPicPr>
            <a:picLocks noChangeAspect="1"/>
          </p:cNvPicPr>
          <p:nvPr/>
        </p:nvPicPr>
        <p:blipFill>
          <a:blip r:embed="rId9"/>
          <a:stretch>
            <a:fillRect/>
          </a:stretch>
        </p:blipFill>
        <p:spPr>
          <a:xfrm>
            <a:off x="3347990" y="1770096"/>
            <a:ext cx="2900410" cy="2157860"/>
          </a:xfrm>
          <a:prstGeom prst="rect">
            <a:avLst/>
          </a:prstGeom>
        </p:spPr>
      </p:pic>
    </p:spTree>
    <p:extLst>
      <p:ext uri="{BB962C8B-B14F-4D97-AF65-F5344CB8AC3E}">
        <p14:creationId xmlns:p14="http://schemas.microsoft.com/office/powerpoint/2010/main" val="3506462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3C9A5-023B-F385-48B3-6CCC8496019E}"/>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7D5B5A77-FAB8-735D-1D03-9108FDF9BEC1}"/>
              </a:ext>
            </a:extLst>
          </p:cNvPr>
          <p:cNvPicPr/>
          <p:nvPr/>
        </p:nvPicPr>
        <p:blipFill>
          <a:blip r:embed="rId3" cstate="print"/>
          <a:stretch>
            <a:fillRect/>
          </a:stretch>
        </p:blipFill>
        <p:spPr>
          <a:xfrm>
            <a:off x="248411" y="181355"/>
            <a:ext cx="1781556" cy="524256"/>
          </a:xfrm>
          <a:prstGeom prst="rect">
            <a:avLst/>
          </a:prstGeom>
        </p:spPr>
      </p:pic>
      <p:sp>
        <p:nvSpPr>
          <p:cNvPr id="3" name="object 3">
            <a:extLst>
              <a:ext uri="{FF2B5EF4-FFF2-40B4-BE49-F238E27FC236}">
                <a16:creationId xmlns:a16="http://schemas.microsoft.com/office/drawing/2014/main" id="{CBC68B78-D9B4-22F2-4680-5133E703C3E8}"/>
              </a:ext>
            </a:extLst>
          </p:cNvPr>
          <p:cNvSpPr txBox="1"/>
          <p:nvPr/>
        </p:nvSpPr>
        <p:spPr>
          <a:xfrm>
            <a:off x="381000" y="2710384"/>
            <a:ext cx="2584428" cy="275075"/>
          </a:xfrm>
          <a:prstGeom prst="rect">
            <a:avLst/>
          </a:prstGeom>
        </p:spPr>
        <p:txBody>
          <a:bodyPr vert="horz" wrap="square" lIns="0" tIns="13335" rIns="0" bIns="0" rtlCol="0">
            <a:spAutoFit/>
          </a:bodyPr>
          <a:lstStyle/>
          <a:p>
            <a:pPr marL="298450" indent="-285750">
              <a:lnSpc>
                <a:spcPct val="100000"/>
              </a:lnSpc>
              <a:spcBef>
                <a:spcPts val="2040"/>
              </a:spcBef>
              <a:buFont typeface="Arial" panose="020B0604020202020204" pitchFamily="34" charset="0"/>
              <a:buChar char="•"/>
              <a:tabLst>
                <a:tab pos="242570" algn="l"/>
              </a:tabLst>
            </a:pPr>
            <a:r>
              <a:rPr lang="en-GB" sz="1700" b="1" spc="-75" dirty="0">
                <a:solidFill>
                  <a:srgbClr val="FFFFFF"/>
                </a:solidFill>
                <a:latin typeface="Arial"/>
                <a:cs typeface="Arial"/>
              </a:rPr>
              <a:t>Data Analysis Insights:</a:t>
            </a:r>
            <a:endParaRPr sz="1700" dirty="0">
              <a:latin typeface="Lucida Sans Unicode"/>
              <a:cs typeface="Lucida Sans Unicode"/>
            </a:endParaRPr>
          </a:p>
        </p:txBody>
      </p:sp>
      <p:sp>
        <p:nvSpPr>
          <p:cNvPr id="4" name="object 4">
            <a:extLst>
              <a:ext uri="{FF2B5EF4-FFF2-40B4-BE49-F238E27FC236}">
                <a16:creationId xmlns:a16="http://schemas.microsoft.com/office/drawing/2014/main" id="{51B2E48B-FF40-FA3F-5B4D-400FDA1488F7}"/>
              </a:ext>
            </a:extLst>
          </p:cNvPr>
          <p:cNvSpPr txBox="1">
            <a:spLocks noGrp="1"/>
          </p:cNvSpPr>
          <p:nvPr>
            <p:ph type="title"/>
          </p:nvPr>
        </p:nvSpPr>
        <p:spPr>
          <a:xfrm>
            <a:off x="619158" y="181355"/>
            <a:ext cx="11300078" cy="1318386"/>
          </a:xfrm>
          <a:prstGeom prst="rect">
            <a:avLst/>
          </a:prstGeom>
        </p:spPr>
        <p:txBody>
          <a:bodyPr vert="horz" wrap="square" lIns="0" tIns="360756" rIns="0" bIns="0" rtlCol="0">
            <a:spAutoFit/>
          </a:bodyPr>
          <a:lstStyle/>
          <a:p>
            <a:pPr marL="1324610">
              <a:lnSpc>
                <a:spcPct val="100000"/>
              </a:lnSpc>
              <a:spcBef>
                <a:spcPts val="95"/>
              </a:spcBef>
            </a:pPr>
            <a:r>
              <a:rPr lang="en-GB" spc="-95" dirty="0"/>
              <a:t>RESULTS – Exploratory Data Analysis (EDA)</a:t>
            </a:r>
            <a:br>
              <a:rPr lang="en-GB" spc="-95" dirty="0"/>
            </a:br>
            <a:r>
              <a:rPr lang="en-GB" sz="2800" spc="-95" dirty="0">
                <a:solidFill>
                  <a:srgbClr val="00B050"/>
                </a:solidFill>
              </a:rPr>
              <a:t>Features Inter-relationships Graphs (2 Variables)</a:t>
            </a:r>
            <a:endParaRPr spc="-90" dirty="0">
              <a:solidFill>
                <a:srgbClr val="00B050"/>
              </a:solidFill>
            </a:endParaRPr>
          </a:p>
        </p:txBody>
      </p:sp>
      <p:pic>
        <p:nvPicPr>
          <p:cNvPr id="6" name="Picture 5">
            <a:extLst>
              <a:ext uri="{FF2B5EF4-FFF2-40B4-BE49-F238E27FC236}">
                <a16:creationId xmlns:a16="http://schemas.microsoft.com/office/drawing/2014/main" id="{1EF31D55-A3A8-F772-9AB8-F058F8C13B70}"/>
              </a:ext>
            </a:extLst>
          </p:cNvPr>
          <p:cNvPicPr>
            <a:picLocks noChangeAspect="1"/>
          </p:cNvPicPr>
          <p:nvPr/>
        </p:nvPicPr>
        <p:blipFill>
          <a:blip r:embed="rId4"/>
          <a:stretch>
            <a:fillRect/>
          </a:stretch>
        </p:blipFill>
        <p:spPr>
          <a:xfrm>
            <a:off x="3977798" y="1692632"/>
            <a:ext cx="3950417" cy="4835906"/>
          </a:xfrm>
          <a:prstGeom prst="rect">
            <a:avLst/>
          </a:prstGeom>
        </p:spPr>
      </p:pic>
      <p:pic>
        <p:nvPicPr>
          <p:cNvPr id="8" name="Picture 7">
            <a:extLst>
              <a:ext uri="{FF2B5EF4-FFF2-40B4-BE49-F238E27FC236}">
                <a16:creationId xmlns:a16="http://schemas.microsoft.com/office/drawing/2014/main" id="{94B2A645-EC52-8A72-4FE4-2E3412656E8E}"/>
              </a:ext>
            </a:extLst>
          </p:cNvPr>
          <p:cNvPicPr>
            <a:picLocks noChangeAspect="1"/>
          </p:cNvPicPr>
          <p:nvPr/>
        </p:nvPicPr>
        <p:blipFill>
          <a:blip r:embed="rId5"/>
          <a:stretch>
            <a:fillRect/>
          </a:stretch>
        </p:blipFill>
        <p:spPr>
          <a:xfrm>
            <a:off x="8095943" y="1692631"/>
            <a:ext cx="3823293" cy="4835906"/>
          </a:xfrm>
          <a:prstGeom prst="rect">
            <a:avLst/>
          </a:prstGeom>
        </p:spPr>
      </p:pic>
      <p:pic>
        <p:nvPicPr>
          <p:cNvPr id="10" name="Picture 9">
            <a:extLst>
              <a:ext uri="{FF2B5EF4-FFF2-40B4-BE49-F238E27FC236}">
                <a16:creationId xmlns:a16="http://schemas.microsoft.com/office/drawing/2014/main" id="{276AC561-007B-0250-63E4-EE6E0E10EA48}"/>
              </a:ext>
            </a:extLst>
          </p:cNvPr>
          <p:cNvPicPr>
            <a:picLocks noChangeAspect="1"/>
          </p:cNvPicPr>
          <p:nvPr/>
        </p:nvPicPr>
        <p:blipFill>
          <a:blip r:embed="rId6"/>
          <a:stretch>
            <a:fillRect/>
          </a:stretch>
        </p:blipFill>
        <p:spPr>
          <a:xfrm>
            <a:off x="164547" y="4196103"/>
            <a:ext cx="3645523" cy="2350577"/>
          </a:xfrm>
          <a:prstGeom prst="rect">
            <a:avLst/>
          </a:prstGeom>
        </p:spPr>
      </p:pic>
    </p:spTree>
    <p:extLst>
      <p:ext uri="{BB962C8B-B14F-4D97-AF65-F5344CB8AC3E}">
        <p14:creationId xmlns:p14="http://schemas.microsoft.com/office/powerpoint/2010/main" val="197895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1B08D-98EC-C840-1897-F50A0FBA3B19}"/>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C70E74BA-21BF-922C-D8F0-EABF219F9F7A}"/>
              </a:ext>
            </a:extLst>
          </p:cNvPr>
          <p:cNvPicPr/>
          <p:nvPr/>
        </p:nvPicPr>
        <p:blipFill>
          <a:blip r:embed="rId3" cstate="print"/>
          <a:stretch>
            <a:fillRect/>
          </a:stretch>
        </p:blipFill>
        <p:spPr>
          <a:xfrm>
            <a:off x="248411" y="181355"/>
            <a:ext cx="1781556" cy="524256"/>
          </a:xfrm>
          <a:prstGeom prst="rect">
            <a:avLst/>
          </a:prstGeom>
        </p:spPr>
      </p:pic>
      <p:sp>
        <p:nvSpPr>
          <p:cNvPr id="3" name="object 3">
            <a:extLst>
              <a:ext uri="{FF2B5EF4-FFF2-40B4-BE49-F238E27FC236}">
                <a16:creationId xmlns:a16="http://schemas.microsoft.com/office/drawing/2014/main" id="{31F16C2C-5CEB-9F2D-4AE0-D6BEE55E4FF8}"/>
              </a:ext>
            </a:extLst>
          </p:cNvPr>
          <p:cNvSpPr txBox="1"/>
          <p:nvPr/>
        </p:nvSpPr>
        <p:spPr>
          <a:xfrm>
            <a:off x="251879" y="1533322"/>
            <a:ext cx="1939642" cy="5176417"/>
          </a:xfrm>
          <a:prstGeom prst="rect">
            <a:avLst/>
          </a:prstGeom>
        </p:spPr>
        <p:txBody>
          <a:bodyPr vert="horz" wrap="square" lIns="0" tIns="13335" rIns="0" bIns="0" rtlCol="0">
            <a:spAutoFit/>
          </a:bodyPr>
          <a:lstStyle/>
          <a:p>
            <a:pPr marL="298450" indent="-285750">
              <a:lnSpc>
                <a:spcPct val="100000"/>
              </a:lnSpc>
              <a:spcBef>
                <a:spcPts val="2040"/>
              </a:spcBef>
              <a:buFont typeface="Arial" panose="020B0604020202020204" pitchFamily="34" charset="0"/>
              <a:buChar char="•"/>
              <a:tabLst>
                <a:tab pos="242570" algn="l"/>
              </a:tabLst>
            </a:pPr>
            <a:r>
              <a:rPr lang="en-GB" sz="1700" b="1" spc="-75" dirty="0">
                <a:solidFill>
                  <a:srgbClr val="FFFFFF"/>
                </a:solidFill>
                <a:latin typeface="Arial"/>
                <a:cs typeface="Arial"/>
              </a:rPr>
              <a:t>Data Analysis Insights:</a:t>
            </a:r>
            <a:endParaRPr lang="en-GB" sz="1700" b="1" spc="-75" dirty="0">
              <a:solidFill>
                <a:srgbClr val="FFFFFF"/>
              </a:solidFill>
              <a:latin typeface="Lucida Sans Unicode"/>
              <a:cs typeface="Lucida Sans Unicode"/>
            </a:endParaRPr>
          </a:p>
          <a:p>
            <a:pPr marL="184150" indent="-171450">
              <a:spcBef>
                <a:spcPts val="2040"/>
              </a:spcBef>
              <a:buFontTx/>
              <a:buChar char="-"/>
              <a:tabLst>
                <a:tab pos="242570" algn="l"/>
              </a:tabLst>
            </a:pPr>
            <a:r>
              <a:rPr lang="en-GB" sz="1200" b="1" spc="-75" dirty="0">
                <a:solidFill>
                  <a:srgbClr val="FFFFFF"/>
                </a:solidFill>
                <a:latin typeface="Lucida Sans Unicode"/>
                <a:cs typeface="Lucida Sans Unicode"/>
              </a:rPr>
              <a:t>Average BMI, blood glucose and HbA1c  levels of </a:t>
            </a:r>
            <a:r>
              <a:rPr lang="en-GB" sz="1200" b="1" spc="-75" dirty="0">
                <a:solidFill>
                  <a:schemeClr val="accent6">
                    <a:lumMod val="75000"/>
                  </a:schemeClr>
                </a:solidFill>
                <a:latin typeface="Lucida Sans Unicode"/>
                <a:cs typeface="Lucida Sans Unicode"/>
              </a:rPr>
              <a:t>diabetic patients </a:t>
            </a:r>
            <a:r>
              <a:rPr lang="en-GB" sz="1200" b="1" spc="-75" dirty="0">
                <a:solidFill>
                  <a:schemeClr val="bg1"/>
                </a:solidFill>
                <a:latin typeface="Lucida Sans Unicode"/>
                <a:cs typeface="Lucida Sans Unicode"/>
              </a:rPr>
              <a:t>(class -1)  </a:t>
            </a:r>
            <a:r>
              <a:rPr lang="en-GB" sz="1200" b="1" spc="-75" dirty="0">
                <a:solidFill>
                  <a:srgbClr val="FF0000"/>
                </a:solidFill>
                <a:latin typeface="Lucida Sans Unicode"/>
                <a:cs typeface="Lucida Sans Unicode"/>
              </a:rPr>
              <a:t>higher </a:t>
            </a:r>
            <a:r>
              <a:rPr lang="en-GB" sz="1200" b="1" spc="-75" dirty="0">
                <a:solidFill>
                  <a:srgbClr val="FFFFFF"/>
                </a:solidFill>
                <a:latin typeface="Lucida Sans Unicode"/>
                <a:cs typeface="Lucida Sans Unicode"/>
              </a:rPr>
              <a:t>overall than </a:t>
            </a:r>
            <a:r>
              <a:rPr lang="en-GB" sz="1200" b="1" spc="-75" dirty="0">
                <a:solidFill>
                  <a:srgbClr val="00B050"/>
                </a:solidFill>
                <a:latin typeface="Lucida Sans Unicode"/>
                <a:cs typeface="Lucida Sans Unicode"/>
              </a:rPr>
              <a:t>non-diabetic</a:t>
            </a:r>
            <a:r>
              <a:rPr lang="en-GB" sz="1200" b="1" spc="-75" dirty="0">
                <a:solidFill>
                  <a:srgbClr val="FFFFFF"/>
                </a:solidFill>
                <a:latin typeface="Lucida Sans Unicode"/>
                <a:cs typeface="Lucida Sans Unicode"/>
              </a:rPr>
              <a:t> ( class - 0)</a:t>
            </a:r>
          </a:p>
          <a:p>
            <a:pPr marL="184150" indent="-171450">
              <a:spcBef>
                <a:spcPts val="2040"/>
              </a:spcBef>
              <a:buFontTx/>
              <a:buChar char="-"/>
              <a:tabLst>
                <a:tab pos="242570" algn="l"/>
              </a:tabLst>
            </a:pPr>
            <a:endParaRPr lang="en-GB" sz="1200" b="1" spc="-75" dirty="0">
              <a:solidFill>
                <a:srgbClr val="FFFFFF"/>
              </a:solidFill>
              <a:latin typeface="Lucida Sans Unicode"/>
              <a:cs typeface="Lucida Sans Unicode"/>
            </a:endParaRPr>
          </a:p>
          <a:p>
            <a:pPr marL="184150" indent="-171450">
              <a:lnSpc>
                <a:spcPct val="100000"/>
              </a:lnSpc>
              <a:spcBef>
                <a:spcPts val="2040"/>
              </a:spcBef>
              <a:buFontTx/>
              <a:buChar char="-"/>
              <a:tabLst>
                <a:tab pos="242570" algn="l"/>
              </a:tabLst>
            </a:pPr>
            <a:r>
              <a:rPr lang="en-GB" sz="1200" b="1" spc="-75" dirty="0">
                <a:solidFill>
                  <a:srgbClr val="FFFFFF"/>
                </a:solidFill>
                <a:latin typeface="Lucida Sans Unicode"/>
                <a:cs typeface="Lucida Sans Unicode"/>
              </a:rPr>
              <a:t>Average blood glucose level  &gt; Typical Fasting blood glucose level </a:t>
            </a:r>
            <a:r>
              <a:rPr lang="en-GB" sz="1200" b="1" spc="-75" dirty="0">
                <a:solidFill>
                  <a:srgbClr val="FF0000"/>
                </a:solidFill>
                <a:latin typeface="Lucida Sans Unicode"/>
                <a:cs typeface="Lucida Sans Unicode"/>
              </a:rPr>
              <a:t>100 mg/dL  </a:t>
            </a:r>
            <a:r>
              <a:rPr lang="en-GB" sz="1050" b="1" spc="-75" dirty="0">
                <a:solidFill>
                  <a:srgbClr val="FFFFFF"/>
                </a:solidFill>
                <a:latin typeface="Lucida Sans Unicode"/>
                <a:cs typeface="Lucida Sans Unicode"/>
              </a:rPr>
              <a:t>(American Diabetes Association, 2021) </a:t>
            </a:r>
          </a:p>
          <a:p>
            <a:pPr marL="12700">
              <a:lnSpc>
                <a:spcPct val="100000"/>
              </a:lnSpc>
              <a:spcBef>
                <a:spcPts val="2040"/>
              </a:spcBef>
              <a:tabLst>
                <a:tab pos="242570" algn="l"/>
              </a:tabLst>
            </a:pPr>
            <a:endParaRPr lang="en-GB" sz="1100" b="1" spc="-75" dirty="0">
              <a:solidFill>
                <a:srgbClr val="FFFFFF"/>
              </a:solidFill>
              <a:latin typeface="Lucida Sans Unicode"/>
              <a:cs typeface="Lucida Sans Unicode"/>
            </a:endParaRPr>
          </a:p>
          <a:p>
            <a:pPr marL="184150" indent="-171450">
              <a:spcBef>
                <a:spcPts val="2040"/>
              </a:spcBef>
              <a:buFontTx/>
              <a:buChar char="-"/>
              <a:tabLst>
                <a:tab pos="242570" algn="l"/>
              </a:tabLst>
            </a:pPr>
            <a:r>
              <a:rPr lang="en-GB" sz="1100" b="1" spc="-75" dirty="0">
                <a:solidFill>
                  <a:srgbClr val="FF0000"/>
                </a:solidFill>
                <a:latin typeface="Lucida Sans Unicode"/>
                <a:cs typeface="Lucida Sans Unicode"/>
              </a:rPr>
              <a:t>Equivalent</a:t>
            </a:r>
            <a:r>
              <a:rPr lang="en-GB" sz="1100" b="1" spc="-75" dirty="0">
                <a:solidFill>
                  <a:srgbClr val="FFFFFF"/>
                </a:solidFill>
                <a:latin typeface="Lucida Sans Unicode"/>
                <a:cs typeface="Lucida Sans Unicode"/>
              </a:rPr>
              <a:t> Male &amp; Female gender average BMI, blood glucose and HbA1c  levels – balanced </a:t>
            </a:r>
          </a:p>
          <a:p>
            <a:pPr marL="184150" indent="-171450">
              <a:lnSpc>
                <a:spcPct val="100000"/>
              </a:lnSpc>
              <a:spcBef>
                <a:spcPts val="2040"/>
              </a:spcBef>
              <a:buFontTx/>
              <a:buChar char="-"/>
              <a:tabLst>
                <a:tab pos="242570" algn="l"/>
              </a:tabLst>
            </a:pPr>
            <a:endParaRPr lang="en-GB" sz="1050" b="1" spc="-75" dirty="0">
              <a:solidFill>
                <a:srgbClr val="FFFFFF"/>
              </a:solidFill>
              <a:latin typeface="Lucida Sans Unicode"/>
              <a:cs typeface="Lucida Sans Unicode"/>
            </a:endParaRPr>
          </a:p>
        </p:txBody>
      </p:sp>
      <p:sp>
        <p:nvSpPr>
          <p:cNvPr id="4" name="object 4">
            <a:extLst>
              <a:ext uri="{FF2B5EF4-FFF2-40B4-BE49-F238E27FC236}">
                <a16:creationId xmlns:a16="http://schemas.microsoft.com/office/drawing/2014/main" id="{79D0611B-0B0C-8E2C-69E2-1EA950EC8482}"/>
              </a:ext>
            </a:extLst>
          </p:cNvPr>
          <p:cNvSpPr txBox="1">
            <a:spLocks noGrp="1"/>
          </p:cNvSpPr>
          <p:nvPr>
            <p:ph type="title"/>
          </p:nvPr>
        </p:nvSpPr>
        <p:spPr>
          <a:xfrm>
            <a:off x="619158" y="181355"/>
            <a:ext cx="11300078" cy="1318386"/>
          </a:xfrm>
          <a:prstGeom prst="rect">
            <a:avLst/>
          </a:prstGeom>
        </p:spPr>
        <p:txBody>
          <a:bodyPr vert="horz" wrap="square" lIns="0" tIns="360756" rIns="0" bIns="0" rtlCol="0">
            <a:spAutoFit/>
          </a:bodyPr>
          <a:lstStyle/>
          <a:p>
            <a:pPr marL="1324610">
              <a:lnSpc>
                <a:spcPct val="100000"/>
              </a:lnSpc>
              <a:spcBef>
                <a:spcPts val="95"/>
              </a:spcBef>
            </a:pPr>
            <a:r>
              <a:rPr lang="en-GB" spc="-95" dirty="0"/>
              <a:t>RESULTS – Exploratory Data Analysis (EDA)</a:t>
            </a:r>
            <a:br>
              <a:rPr lang="en-GB" spc="-95" dirty="0"/>
            </a:br>
            <a:r>
              <a:rPr lang="en-GB" sz="2800" spc="-95" dirty="0">
                <a:solidFill>
                  <a:srgbClr val="00B050"/>
                </a:solidFill>
              </a:rPr>
              <a:t>Features Inter-relationships Graphs (2 Variables)</a:t>
            </a:r>
            <a:endParaRPr spc="-90" dirty="0">
              <a:solidFill>
                <a:srgbClr val="00B050"/>
              </a:solidFill>
            </a:endParaRPr>
          </a:p>
        </p:txBody>
      </p:sp>
      <p:pic>
        <p:nvPicPr>
          <p:cNvPr id="21" name="Picture 20">
            <a:extLst>
              <a:ext uri="{FF2B5EF4-FFF2-40B4-BE49-F238E27FC236}">
                <a16:creationId xmlns:a16="http://schemas.microsoft.com/office/drawing/2014/main" id="{3978A157-DB10-E01C-365A-4C45D58A87EB}"/>
              </a:ext>
            </a:extLst>
          </p:cNvPr>
          <p:cNvPicPr>
            <a:picLocks noChangeAspect="1"/>
          </p:cNvPicPr>
          <p:nvPr/>
        </p:nvPicPr>
        <p:blipFill>
          <a:blip r:embed="rId4"/>
          <a:stretch>
            <a:fillRect/>
          </a:stretch>
        </p:blipFill>
        <p:spPr>
          <a:xfrm>
            <a:off x="2328000" y="1466417"/>
            <a:ext cx="3179945" cy="2337310"/>
          </a:xfrm>
          <a:prstGeom prst="rect">
            <a:avLst/>
          </a:prstGeom>
        </p:spPr>
      </p:pic>
      <p:pic>
        <p:nvPicPr>
          <p:cNvPr id="25" name="Picture 24">
            <a:extLst>
              <a:ext uri="{FF2B5EF4-FFF2-40B4-BE49-F238E27FC236}">
                <a16:creationId xmlns:a16="http://schemas.microsoft.com/office/drawing/2014/main" id="{C0CAD62A-D273-6736-4120-F6D9AACF283C}"/>
              </a:ext>
            </a:extLst>
          </p:cNvPr>
          <p:cNvPicPr>
            <a:picLocks noChangeAspect="1"/>
          </p:cNvPicPr>
          <p:nvPr/>
        </p:nvPicPr>
        <p:blipFill>
          <a:blip r:embed="rId5"/>
          <a:stretch>
            <a:fillRect/>
          </a:stretch>
        </p:blipFill>
        <p:spPr>
          <a:xfrm>
            <a:off x="2328000" y="3998475"/>
            <a:ext cx="3179945" cy="2312687"/>
          </a:xfrm>
          <a:prstGeom prst="rect">
            <a:avLst/>
          </a:prstGeom>
        </p:spPr>
      </p:pic>
      <p:pic>
        <p:nvPicPr>
          <p:cNvPr id="27" name="Picture 26">
            <a:extLst>
              <a:ext uri="{FF2B5EF4-FFF2-40B4-BE49-F238E27FC236}">
                <a16:creationId xmlns:a16="http://schemas.microsoft.com/office/drawing/2014/main" id="{CB3AFF2D-630E-5E16-53C3-791C74B44BCB}"/>
              </a:ext>
            </a:extLst>
          </p:cNvPr>
          <p:cNvPicPr>
            <a:picLocks noChangeAspect="1"/>
          </p:cNvPicPr>
          <p:nvPr/>
        </p:nvPicPr>
        <p:blipFill>
          <a:blip r:embed="rId6"/>
          <a:stretch>
            <a:fillRect/>
          </a:stretch>
        </p:blipFill>
        <p:spPr>
          <a:xfrm>
            <a:off x="5644424" y="3993093"/>
            <a:ext cx="3123808" cy="2308901"/>
          </a:xfrm>
          <a:prstGeom prst="rect">
            <a:avLst/>
          </a:prstGeom>
        </p:spPr>
      </p:pic>
      <p:pic>
        <p:nvPicPr>
          <p:cNvPr id="29" name="Picture 28">
            <a:extLst>
              <a:ext uri="{FF2B5EF4-FFF2-40B4-BE49-F238E27FC236}">
                <a16:creationId xmlns:a16="http://schemas.microsoft.com/office/drawing/2014/main" id="{0700403C-994C-7BDA-4517-53EFC1F632A0}"/>
              </a:ext>
            </a:extLst>
          </p:cNvPr>
          <p:cNvPicPr>
            <a:picLocks noChangeAspect="1"/>
          </p:cNvPicPr>
          <p:nvPr/>
        </p:nvPicPr>
        <p:blipFill>
          <a:blip r:embed="rId7"/>
          <a:stretch>
            <a:fillRect/>
          </a:stretch>
        </p:blipFill>
        <p:spPr>
          <a:xfrm>
            <a:off x="5644424" y="1499741"/>
            <a:ext cx="3098396" cy="2321602"/>
          </a:xfrm>
          <a:prstGeom prst="rect">
            <a:avLst/>
          </a:prstGeom>
        </p:spPr>
      </p:pic>
      <p:pic>
        <p:nvPicPr>
          <p:cNvPr id="31" name="Picture 30">
            <a:extLst>
              <a:ext uri="{FF2B5EF4-FFF2-40B4-BE49-F238E27FC236}">
                <a16:creationId xmlns:a16="http://schemas.microsoft.com/office/drawing/2014/main" id="{2B07624A-164E-2B2F-1614-B65A6E46E079}"/>
              </a:ext>
            </a:extLst>
          </p:cNvPr>
          <p:cNvPicPr>
            <a:picLocks noChangeAspect="1"/>
          </p:cNvPicPr>
          <p:nvPr/>
        </p:nvPicPr>
        <p:blipFill>
          <a:blip r:embed="rId8"/>
          <a:stretch>
            <a:fillRect/>
          </a:stretch>
        </p:blipFill>
        <p:spPr>
          <a:xfrm>
            <a:off x="8960847" y="3993093"/>
            <a:ext cx="3098397" cy="2318069"/>
          </a:xfrm>
          <a:prstGeom prst="rect">
            <a:avLst/>
          </a:prstGeom>
        </p:spPr>
      </p:pic>
      <p:pic>
        <p:nvPicPr>
          <p:cNvPr id="33" name="Picture 32">
            <a:extLst>
              <a:ext uri="{FF2B5EF4-FFF2-40B4-BE49-F238E27FC236}">
                <a16:creationId xmlns:a16="http://schemas.microsoft.com/office/drawing/2014/main" id="{BC577096-109C-6157-5914-97955C3A6A3C}"/>
              </a:ext>
            </a:extLst>
          </p:cNvPr>
          <p:cNvPicPr>
            <a:picLocks noChangeAspect="1"/>
          </p:cNvPicPr>
          <p:nvPr/>
        </p:nvPicPr>
        <p:blipFill>
          <a:blip r:embed="rId9"/>
          <a:stretch>
            <a:fillRect/>
          </a:stretch>
        </p:blipFill>
        <p:spPr>
          <a:xfrm>
            <a:off x="8928193" y="1515179"/>
            <a:ext cx="3098396" cy="2306474"/>
          </a:xfrm>
          <a:prstGeom prst="rect">
            <a:avLst/>
          </a:prstGeom>
        </p:spPr>
      </p:pic>
    </p:spTree>
    <p:extLst>
      <p:ext uri="{BB962C8B-B14F-4D97-AF65-F5344CB8AC3E}">
        <p14:creationId xmlns:p14="http://schemas.microsoft.com/office/powerpoint/2010/main" val="2929184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0B64C-F1DC-9029-7C1B-4887936D2B63}"/>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69FD8A3A-1139-0155-B74D-6550E46BD6C2}"/>
              </a:ext>
            </a:extLst>
          </p:cNvPr>
          <p:cNvPicPr/>
          <p:nvPr/>
        </p:nvPicPr>
        <p:blipFill>
          <a:blip r:embed="rId3" cstate="print"/>
          <a:stretch>
            <a:fillRect/>
          </a:stretch>
        </p:blipFill>
        <p:spPr>
          <a:xfrm>
            <a:off x="248411" y="181355"/>
            <a:ext cx="1781556" cy="524256"/>
          </a:xfrm>
          <a:prstGeom prst="rect">
            <a:avLst/>
          </a:prstGeom>
        </p:spPr>
      </p:pic>
      <p:sp>
        <p:nvSpPr>
          <p:cNvPr id="3" name="object 3">
            <a:extLst>
              <a:ext uri="{FF2B5EF4-FFF2-40B4-BE49-F238E27FC236}">
                <a16:creationId xmlns:a16="http://schemas.microsoft.com/office/drawing/2014/main" id="{D09136E9-842E-DEDD-5C4D-3499891086A5}"/>
              </a:ext>
            </a:extLst>
          </p:cNvPr>
          <p:cNvSpPr txBox="1"/>
          <p:nvPr/>
        </p:nvSpPr>
        <p:spPr>
          <a:xfrm>
            <a:off x="251880" y="1533322"/>
            <a:ext cx="2584428" cy="275075"/>
          </a:xfrm>
          <a:prstGeom prst="rect">
            <a:avLst/>
          </a:prstGeom>
        </p:spPr>
        <p:txBody>
          <a:bodyPr vert="horz" wrap="square" lIns="0" tIns="13335" rIns="0" bIns="0" rtlCol="0">
            <a:spAutoFit/>
          </a:bodyPr>
          <a:lstStyle/>
          <a:p>
            <a:pPr marL="298450" indent="-285750">
              <a:lnSpc>
                <a:spcPct val="100000"/>
              </a:lnSpc>
              <a:spcBef>
                <a:spcPts val="2040"/>
              </a:spcBef>
              <a:buFont typeface="Arial" panose="020B0604020202020204" pitchFamily="34" charset="0"/>
              <a:buChar char="•"/>
              <a:tabLst>
                <a:tab pos="242570" algn="l"/>
              </a:tabLst>
            </a:pPr>
            <a:r>
              <a:rPr lang="en-GB" sz="1700" b="1" spc="-75" dirty="0">
                <a:solidFill>
                  <a:srgbClr val="FFFFFF"/>
                </a:solidFill>
                <a:latin typeface="Arial"/>
                <a:cs typeface="Arial"/>
              </a:rPr>
              <a:t>Data Analysis Insights:</a:t>
            </a:r>
            <a:endParaRPr sz="1700" dirty="0">
              <a:latin typeface="Lucida Sans Unicode"/>
              <a:cs typeface="Lucida Sans Unicode"/>
            </a:endParaRPr>
          </a:p>
        </p:txBody>
      </p:sp>
      <p:sp>
        <p:nvSpPr>
          <p:cNvPr id="4" name="object 4">
            <a:extLst>
              <a:ext uri="{FF2B5EF4-FFF2-40B4-BE49-F238E27FC236}">
                <a16:creationId xmlns:a16="http://schemas.microsoft.com/office/drawing/2014/main" id="{8A8BC5D9-3141-F1D6-9E02-F197A30E0B88}"/>
              </a:ext>
            </a:extLst>
          </p:cNvPr>
          <p:cNvSpPr txBox="1">
            <a:spLocks noGrp="1"/>
          </p:cNvSpPr>
          <p:nvPr>
            <p:ph type="title"/>
          </p:nvPr>
        </p:nvSpPr>
        <p:spPr>
          <a:xfrm>
            <a:off x="619158" y="181355"/>
            <a:ext cx="11300078" cy="1318386"/>
          </a:xfrm>
          <a:prstGeom prst="rect">
            <a:avLst/>
          </a:prstGeom>
        </p:spPr>
        <p:txBody>
          <a:bodyPr vert="horz" wrap="square" lIns="0" tIns="360756" rIns="0" bIns="0" rtlCol="0">
            <a:spAutoFit/>
          </a:bodyPr>
          <a:lstStyle/>
          <a:p>
            <a:pPr marL="1324610">
              <a:lnSpc>
                <a:spcPct val="100000"/>
              </a:lnSpc>
              <a:spcBef>
                <a:spcPts val="95"/>
              </a:spcBef>
            </a:pPr>
            <a:r>
              <a:rPr lang="en-GB" spc="-95" dirty="0"/>
              <a:t>RESULTS – Exploratory Data Analysis (EDA)</a:t>
            </a:r>
            <a:br>
              <a:rPr lang="en-GB" spc="-95" dirty="0"/>
            </a:br>
            <a:r>
              <a:rPr lang="en-GB" sz="2800" spc="-95" dirty="0">
                <a:solidFill>
                  <a:srgbClr val="00B050"/>
                </a:solidFill>
              </a:rPr>
              <a:t>Target Variable vs. Other Features Relationships Graphs</a:t>
            </a:r>
            <a:endParaRPr spc="-90" dirty="0">
              <a:solidFill>
                <a:srgbClr val="00B050"/>
              </a:solidFill>
            </a:endParaRPr>
          </a:p>
        </p:txBody>
      </p:sp>
      <p:pic>
        <p:nvPicPr>
          <p:cNvPr id="6" name="Picture 5">
            <a:extLst>
              <a:ext uri="{FF2B5EF4-FFF2-40B4-BE49-F238E27FC236}">
                <a16:creationId xmlns:a16="http://schemas.microsoft.com/office/drawing/2014/main" id="{CFC35054-7A50-5EAC-0D93-445E9A85313F}"/>
              </a:ext>
            </a:extLst>
          </p:cNvPr>
          <p:cNvPicPr>
            <a:picLocks noChangeAspect="1"/>
          </p:cNvPicPr>
          <p:nvPr/>
        </p:nvPicPr>
        <p:blipFill>
          <a:blip r:embed="rId4"/>
          <a:stretch>
            <a:fillRect/>
          </a:stretch>
        </p:blipFill>
        <p:spPr>
          <a:xfrm>
            <a:off x="4673474" y="1490725"/>
            <a:ext cx="3623866" cy="2582756"/>
          </a:xfrm>
          <a:prstGeom prst="rect">
            <a:avLst/>
          </a:prstGeom>
        </p:spPr>
      </p:pic>
      <p:pic>
        <p:nvPicPr>
          <p:cNvPr id="12" name="Picture 11">
            <a:extLst>
              <a:ext uri="{FF2B5EF4-FFF2-40B4-BE49-F238E27FC236}">
                <a16:creationId xmlns:a16="http://schemas.microsoft.com/office/drawing/2014/main" id="{0440909D-DFA5-D19B-CA6A-1744C1BE8C2A}"/>
              </a:ext>
            </a:extLst>
          </p:cNvPr>
          <p:cNvPicPr>
            <a:picLocks noChangeAspect="1"/>
          </p:cNvPicPr>
          <p:nvPr/>
        </p:nvPicPr>
        <p:blipFill>
          <a:blip r:embed="rId5"/>
          <a:stretch>
            <a:fillRect/>
          </a:stretch>
        </p:blipFill>
        <p:spPr>
          <a:xfrm>
            <a:off x="8482713" y="4223221"/>
            <a:ext cx="3461036" cy="2430753"/>
          </a:xfrm>
          <a:prstGeom prst="rect">
            <a:avLst/>
          </a:prstGeom>
        </p:spPr>
      </p:pic>
      <p:pic>
        <p:nvPicPr>
          <p:cNvPr id="14" name="Picture 13">
            <a:extLst>
              <a:ext uri="{FF2B5EF4-FFF2-40B4-BE49-F238E27FC236}">
                <a16:creationId xmlns:a16="http://schemas.microsoft.com/office/drawing/2014/main" id="{90A24FCF-34B1-1734-0C49-528AA2725DB8}"/>
              </a:ext>
            </a:extLst>
          </p:cNvPr>
          <p:cNvPicPr>
            <a:picLocks noChangeAspect="1"/>
          </p:cNvPicPr>
          <p:nvPr/>
        </p:nvPicPr>
        <p:blipFill>
          <a:blip r:embed="rId6"/>
          <a:stretch>
            <a:fillRect/>
          </a:stretch>
        </p:blipFill>
        <p:spPr>
          <a:xfrm>
            <a:off x="8482713" y="1493408"/>
            <a:ext cx="3461036" cy="2571056"/>
          </a:xfrm>
          <a:prstGeom prst="rect">
            <a:avLst/>
          </a:prstGeom>
        </p:spPr>
      </p:pic>
      <p:pic>
        <p:nvPicPr>
          <p:cNvPr id="16" name="Picture 15">
            <a:extLst>
              <a:ext uri="{FF2B5EF4-FFF2-40B4-BE49-F238E27FC236}">
                <a16:creationId xmlns:a16="http://schemas.microsoft.com/office/drawing/2014/main" id="{F7A8E97D-C5D9-F698-3F2F-8409E4C5A3F1}"/>
              </a:ext>
            </a:extLst>
          </p:cNvPr>
          <p:cNvPicPr>
            <a:picLocks noChangeAspect="1"/>
          </p:cNvPicPr>
          <p:nvPr/>
        </p:nvPicPr>
        <p:blipFill>
          <a:blip r:embed="rId7"/>
          <a:stretch>
            <a:fillRect/>
          </a:stretch>
        </p:blipFill>
        <p:spPr>
          <a:xfrm>
            <a:off x="4673474" y="4223221"/>
            <a:ext cx="3623866" cy="2455532"/>
          </a:xfrm>
          <a:prstGeom prst="rect">
            <a:avLst/>
          </a:prstGeom>
        </p:spPr>
      </p:pic>
      <p:pic>
        <p:nvPicPr>
          <p:cNvPr id="18" name="Picture 17">
            <a:extLst>
              <a:ext uri="{FF2B5EF4-FFF2-40B4-BE49-F238E27FC236}">
                <a16:creationId xmlns:a16="http://schemas.microsoft.com/office/drawing/2014/main" id="{CE11BD82-0CD1-2032-7274-609FB550F7EB}"/>
              </a:ext>
            </a:extLst>
          </p:cNvPr>
          <p:cNvPicPr>
            <a:picLocks noChangeAspect="1"/>
          </p:cNvPicPr>
          <p:nvPr/>
        </p:nvPicPr>
        <p:blipFill>
          <a:blip r:embed="rId8"/>
          <a:stretch>
            <a:fillRect/>
          </a:stretch>
        </p:blipFill>
        <p:spPr>
          <a:xfrm>
            <a:off x="1470361" y="4223221"/>
            <a:ext cx="3014111" cy="2455532"/>
          </a:xfrm>
          <a:prstGeom prst="rect">
            <a:avLst/>
          </a:prstGeom>
        </p:spPr>
      </p:pic>
      <p:sp>
        <p:nvSpPr>
          <p:cNvPr id="19" name="object 3">
            <a:extLst>
              <a:ext uri="{FF2B5EF4-FFF2-40B4-BE49-F238E27FC236}">
                <a16:creationId xmlns:a16="http://schemas.microsoft.com/office/drawing/2014/main" id="{2630E5D5-E2E2-719D-1B92-552724587B95}"/>
              </a:ext>
            </a:extLst>
          </p:cNvPr>
          <p:cNvSpPr txBox="1"/>
          <p:nvPr/>
        </p:nvSpPr>
        <p:spPr>
          <a:xfrm>
            <a:off x="251878" y="1533322"/>
            <a:ext cx="3786721" cy="2939907"/>
          </a:xfrm>
          <a:prstGeom prst="rect">
            <a:avLst/>
          </a:prstGeom>
        </p:spPr>
        <p:txBody>
          <a:bodyPr vert="horz" wrap="square" lIns="0" tIns="13335" rIns="0" bIns="0" rtlCol="0">
            <a:spAutoFit/>
          </a:bodyPr>
          <a:lstStyle/>
          <a:p>
            <a:pPr marL="298450" indent="-285750">
              <a:lnSpc>
                <a:spcPct val="100000"/>
              </a:lnSpc>
              <a:spcBef>
                <a:spcPts val="2040"/>
              </a:spcBef>
              <a:buFont typeface="Arial" panose="020B0604020202020204" pitchFamily="34" charset="0"/>
              <a:buChar char="•"/>
              <a:tabLst>
                <a:tab pos="242570" algn="l"/>
              </a:tabLst>
            </a:pPr>
            <a:r>
              <a:rPr lang="en-GB" sz="1700" b="1" spc="-75" dirty="0">
                <a:solidFill>
                  <a:srgbClr val="FFFFFF"/>
                </a:solidFill>
                <a:latin typeface="Arial"/>
                <a:cs typeface="Arial"/>
              </a:rPr>
              <a:t>Data Analysis Insights:</a:t>
            </a:r>
            <a:endParaRPr lang="en-GB" sz="1700" b="1" spc="-75" dirty="0">
              <a:solidFill>
                <a:srgbClr val="FFFFFF"/>
              </a:solidFill>
              <a:latin typeface="Lucida Sans Unicode"/>
              <a:cs typeface="Lucida Sans Unicode"/>
            </a:endParaRPr>
          </a:p>
          <a:p>
            <a:pPr marL="184150" indent="-171450">
              <a:spcBef>
                <a:spcPts val="2040"/>
              </a:spcBef>
              <a:buFontTx/>
              <a:buChar char="-"/>
              <a:tabLst>
                <a:tab pos="242570" algn="l"/>
              </a:tabLst>
            </a:pPr>
            <a:r>
              <a:rPr lang="en-GB" sz="1600" b="1" spc="-75" dirty="0">
                <a:solidFill>
                  <a:srgbClr val="00B050"/>
                </a:solidFill>
                <a:latin typeface="Lucida Sans Unicode"/>
                <a:cs typeface="Lucida Sans Unicode"/>
              </a:rPr>
              <a:t>Slightly positive </a:t>
            </a:r>
            <a:r>
              <a:rPr lang="en-GB" sz="1600" b="1" spc="-75" dirty="0">
                <a:solidFill>
                  <a:srgbClr val="FFFFFF"/>
                </a:solidFill>
                <a:latin typeface="Lucida Sans Unicode"/>
                <a:cs typeface="Lucida Sans Unicode"/>
              </a:rPr>
              <a:t>correlation between blood glucose levels, HbA1c and age.</a:t>
            </a:r>
          </a:p>
          <a:p>
            <a:pPr marL="184150" indent="-171450">
              <a:lnSpc>
                <a:spcPct val="100000"/>
              </a:lnSpc>
              <a:spcBef>
                <a:spcPts val="2040"/>
              </a:spcBef>
              <a:buFontTx/>
              <a:buChar char="-"/>
              <a:tabLst>
                <a:tab pos="242570" algn="l"/>
              </a:tabLst>
            </a:pPr>
            <a:r>
              <a:rPr lang="en-GB" sz="1600" b="1" spc="-75" dirty="0">
                <a:solidFill>
                  <a:srgbClr val="FF0000"/>
                </a:solidFill>
                <a:latin typeface="Lucida Sans Unicode"/>
                <a:cs typeface="Lucida Sans Unicode"/>
              </a:rPr>
              <a:t>Strong positive </a:t>
            </a:r>
            <a:r>
              <a:rPr lang="en-GB" sz="1600" b="1" spc="-75" dirty="0">
                <a:solidFill>
                  <a:srgbClr val="FFFFFF"/>
                </a:solidFill>
                <a:latin typeface="Lucida Sans Unicode"/>
                <a:cs typeface="Lucida Sans Unicode"/>
              </a:rPr>
              <a:t>correlation between BMI and age.</a:t>
            </a:r>
          </a:p>
          <a:p>
            <a:pPr marL="184150" indent="-171450">
              <a:lnSpc>
                <a:spcPct val="100000"/>
              </a:lnSpc>
              <a:spcBef>
                <a:spcPts val="2040"/>
              </a:spcBef>
              <a:buFontTx/>
              <a:buChar char="-"/>
              <a:tabLst>
                <a:tab pos="242570" algn="l"/>
              </a:tabLst>
            </a:pPr>
            <a:r>
              <a:rPr lang="en-GB" sz="1600" b="1" spc="-75" dirty="0">
                <a:solidFill>
                  <a:srgbClr val="FFFFFF"/>
                </a:solidFill>
                <a:latin typeface="Lucida Sans Unicode"/>
                <a:cs typeface="Lucida Sans Unicode"/>
              </a:rPr>
              <a:t>Diabetes spread across age groups </a:t>
            </a:r>
            <a:r>
              <a:rPr lang="en-GB" sz="1600" b="1" spc="-75" dirty="0">
                <a:solidFill>
                  <a:srgbClr val="00B0F0"/>
                </a:solidFill>
                <a:latin typeface="Lucida Sans Unicode"/>
                <a:cs typeface="Lucida Sans Unicode"/>
              </a:rPr>
              <a:t>except baby (&lt;0-2 years).</a:t>
            </a:r>
          </a:p>
          <a:p>
            <a:pPr marL="184150" indent="-171450">
              <a:lnSpc>
                <a:spcPct val="100000"/>
              </a:lnSpc>
              <a:spcBef>
                <a:spcPts val="2040"/>
              </a:spcBef>
              <a:buFontTx/>
              <a:buChar char="-"/>
              <a:tabLst>
                <a:tab pos="242570" algn="l"/>
              </a:tabLst>
            </a:pPr>
            <a:endParaRPr lang="en-GB" sz="1050" b="1" spc="-75" dirty="0">
              <a:solidFill>
                <a:srgbClr val="FFFFFF"/>
              </a:solidFill>
              <a:latin typeface="Lucida Sans Unicode"/>
              <a:cs typeface="Lucida Sans Unicode"/>
            </a:endParaRPr>
          </a:p>
        </p:txBody>
      </p:sp>
    </p:spTree>
    <p:extLst>
      <p:ext uri="{BB962C8B-B14F-4D97-AF65-F5344CB8AC3E}">
        <p14:creationId xmlns:p14="http://schemas.microsoft.com/office/powerpoint/2010/main" val="1161597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BA1AE-63FA-3E6C-CCC9-F9E79B4B4233}"/>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389DC7FD-228C-8E89-8510-365995938891}"/>
              </a:ext>
            </a:extLst>
          </p:cNvPr>
          <p:cNvPicPr/>
          <p:nvPr/>
        </p:nvPicPr>
        <p:blipFill>
          <a:blip r:embed="rId3" cstate="print"/>
          <a:stretch>
            <a:fillRect/>
          </a:stretch>
        </p:blipFill>
        <p:spPr>
          <a:xfrm>
            <a:off x="248411" y="181355"/>
            <a:ext cx="1781556" cy="524256"/>
          </a:xfrm>
          <a:prstGeom prst="rect">
            <a:avLst/>
          </a:prstGeom>
        </p:spPr>
      </p:pic>
      <p:sp>
        <p:nvSpPr>
          <p:cNvPr id="4" name="object 4">
            <a:extLst>
              <a:ext uri="{FF2B5EF4-FFF2-40B4-BE49-F238E27FC236}">
                <a16:creationId xmlns:a16="http://schemas.microsoft.com/office/drawing/2014/main" id="{73F6604E-9D28-8B3B-95F0-37DB1BC0718F}"/>
              </a:ext>
            </a:extLst>
          </p:cNvPr>
          <p:cNvSpPr txBox="1">
            <a:spLocks noGrp="1"/>
          </p:cNvSpPr>
          <p:nvPr>
            <p:ph type="title"/>
          </p:nvPr>
        </p:nvSpPr>
        <p:spPr>
          <a:xfrm>
            <a:off x="619158" y="181355"/>
            <a:ext cx="11300078" cy="1318386"/>
          </a:xfrm>
          <a:prstGeom prst="rect">
            <a:avLst/>
          </a:prstGeom>
        </p:spPr>
        <p:txBody>
          <a:bodyPr vert="horz" wrap="square" lIns="0" tIns="360756" rIns="0" bIns="0" rtlCol="0">
            <a:spAutoFit/>
          </a:bodyPr>
          <a:lstStyle/>
          <a:p>
            <a:pPr marL="1324610">
              <a:lnSpc>
                <a:spcPct val="100000"/>
              </a:lnSpc>
              <a:spcBef>
                <a:spcPts val="95"/>
              </a:spcBef>
            </a:pPr>
            <a:r>
              <a:rPr lang="en-GB" spc="-95" dirty="0"/>
              <a:t>RESULTS – Exploratory Data Analysis (EDA)</a:t>
            </a:r>
            <a:br>
              <a:rPr lang="en-GB" spc="-95" dirty="0"/>
            </a:br>
            <a:r>
              <a:rPr lang="en-GB" sz="2800" spc="-95" dirty="0">
                <a:solidFill>
                  <a:srgbClr val="00B050"/>
                </a:solidFill>
              </a:rPr>
              <a:t>Target Variable/Other Features Relationships Plots</a:t>
            </a:r>
            <a:endParaRPr spc="-90" dirty="0">
              <a:solidFill>
                <a:srgbClr val="00B050"/>
              </a:solidFill>
            </a:endParaRPr>
          </a:p>
        </p:txBody>
      </p:sp>
      <p:pic>
        <p:nvPicPr>
          <p:cNvPr id="8" name="Picture 7">
            <a:extLst>
              <a:ext uri="{FF2B5EF4-FFF2-40B4-BE49-F238E27FC236}">
                <a16:creationId xmlns:a16="http://schemas.microsoft.com/office/drawing/2014/main" id="{4118D956-19AC-41A0-0481-6CD38EE58B67}"/>
              </a:ext>
            </a:extLst>
          </p:cNvPr>
          <p:cNvPicPr>
            <a:picLocks noChangeAspect="1"/>
          </p:cNvPicPr>
          <p:nvPr/>
        </p:nvPicPr>
        <p:blipFill>
          <a:blip r:embed="rId4"/>
          <a:stretch>
            <a:fillRect/>
          </a:stretch>
        </p:blipFill>
        <p:spPr>
          <a:xfrm>
            <a:off x="5677231" y="1575496"/>
            <a:ext cx="3194440" cy="2205012"/>
          </a:xfrm>
          <a:prstGeom prst="rect">
            <a:avLst/>
          </a:prstGeom>
        </p:spPr>
      </p:pic>
      <p:pic>
        <p:nvPicPr>
          <p:cNvPr id="10" name="Picture 9">
            <a:extLst>
              <a:ext uri="{FF2B5EF4-FFF2-40B4-BE49-F238E27FC236}">
                <a16:creationId xmlns:a16="http://schemas.microsoft.com/office/drawing/2014/main" id="{EC549FC7-35C6-CC24-FA5F-44A5CAA37119}"/>
              </a:ext>
            </a:extLst>
          </p:cNvPr>
          <p:cNvPicPr>
            <a:picLocks noChangeAspect="1"/>
          </p:cNvPicPr>
          <p:nvPr/>
        </p:nvPicPr>
        <p:blipFill>
          <a:blip r:embed="rId5"/>
          <a:stretch>
            <a:fillRect/>
          </a:stretch>
        </p:blipFill>
        <p:spPr>
          <a:xfrm>
            <a:off x="8991600" y="1533321"/>
            <a:ext cx="3005268" cy="2236128"/>
          </a:xfrm>
          <a:prstGeom prst="rect">
            <a:avLst/>
          </a:prstGeom>
        </p:spPr>
      </p:pic>
      <p:pic>
        <p:nvPicPr>
          <p:cNvPr id="12" name="Picture 11">
            <a:extLst>
              <a:ext uri="{FF2B5EF4-FFF2-40B4-BE49-F238E27FC236}">
                <a16:creationId xmlns:a16="http://schemas.microsoft.com/office/drawing/2014/main" id="{E908C8D7-6CE0-F5B6-7991-845D3D1DA3F4}"/>
              </a:ext>
            </a:extLst>
          </p:cNvPr>
          <p:cNvPicPr>
            <a:picLocks noChangeAspect="1"/>
          </p:cNvPicPr>
          <p:nvPr/>
        </p:nvPicPr>
        <p:blipFill>
          <a:blip r:embed="rId6"/>
          <a:stretch>
            <a:fillRect/>
          </a:stretch>
        </p:blipFill>
        <p:spPr>
          <a:xfrm>
            <a:off x="5677232" y="3965110"/>
            <a:ext cx="3194440" cy="2563081"/>
          </a:xfrm>
          <a:prstGeom prst="rect">
            <a:avLst/>
          </a:prstGeom>
        </p:spPr>
      </p:pic>
      <p:pic>
        <p:nvPicPr>
          <p:cNvPr id="14" name="Picture 13">
            <a:extLst>
              <a:ext uri="{FF2B5EF4-FFF2-40B4-BE49-F238E27FC236}">
                <a16:creationId xmlns:a16="http://schemas.microsoft.com/office/drawing/2014/main" id="{7D7D6894-F248-BB3A-7371-196E5234C344}"/>
              </a:ext>
            </a:extLst>
          </p:cNvPr>
          <p:cNvPicPr>
            <a:picLocks noChangeAspect="1"/>
          </p:cNvPicPr>
          <p:nvPr/>
        </p:nvPicPr>
        <p:blipFill>
          <a:blip r:embed="rId7"/>
          <a:stretch>
            <a:fillRect/>
          </a:stretch>
        </p:blipFill>
        <p:spPr>
          <a:xfrm>
            <a:off x="8991600" y="3975087"/>
            <a:ext cx="3005268" cy="2553104"/>
          </a:xfrm>
          <a:prstGeom prst="rect">
            <a:avLst/>
          </a:prstGeom>
        </p:spPr>
      </p:pic>
      <p:pic>
        <p:nvPicPr>
          <p:cNvPr id="18" name="Picture 17">
            <a:extLst>
              <a:ext uri="{FF2B5EF4-FFF2-40B4-BE49-F238E27FC236}">
                <a16:creationId xmlns:a16="http://schemas.microsoft.com/office/drawing/2014/main" id="{69E1456A-E50B-3000-504C-CEC1A3A49C2B}"/>
              </a:ext>
            </a:extLst>
          </p:cNvPr>
          <p:cNvPicPr>
            <a:picLocks noChangeAspect="1"/>
          </p:cNvPicPr>
          <p:nvPr/>
        </p:nvPicPr>
        <p:blipFill>
          <a:blip r:embed="rId8"/>
          <a:stretch>
            <a:fillRect/>
          </a:stretch>
        </p:blipFill>
        <p:spPr>
          <a:xfrm>
            <a:off x="220532" y="1863749"/>
            <a:ext cx="5308892" cy="4732733"/>
          </a:xfrm>
          <a:prstGeom prst="rect">
            <a:avLst/>
          </a:prstGeom>
        </p:spPr>
      </p:pic>
    </p:spTree>
    <p:extLst>
      <p:ext uri="{BB962C8B-B14F-4D97-AF65-F5344CB8AC3E}">
        <p14:creationId xmlns:p14="http://schemas.microsoft.com/office/powerpoint/2010/main" val="3599333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70CA4-EC9A-3104-144D-12BC79A75232}"/>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C86BDE0A-7AFD-0D81-1044-54380D6A941C}"/>
              </a:ext>
            </a:extLst>
          </p:cNvPr>
          <p:cNvPicPr/>
          <p:nvPr/>
        </p:nvPicPr>
        <p:blipFill>
          <a:blip r:embed="rId3" cstate="print"/>
          <a:stretch>
            <a:fillRect/>
          </a:stretch>
        </p:blipFill>
        <p:spPr>
          <a:xfrm>
            <a:off x="248411" y="181355"/>
            <a:ext cx="1781556" cy="524256"/>
          </a:xfrm>
          <a:prstGeom prst="rect">
            <a:avLst/>
          </a:prstGeom>
        </p:spPr>
      </p:pic>
      <p:sp>
        <p:nvSpPr>
          <p:cNvPr id="4" name="object 4">
            <a:extLst>
              <a:ext uri="{FF2B5EF4-FFF2-40B4-BE49-F238E27FC236}">
                <a16:creationId xmlns:a16="http://schemas.microsoft.com/office/drawing/2014/main" id="{3E0EE2CA-8687-B621-984A-5AC9BE615DC6}"/>
              </a:ext>
            </a:extLst>
          </p:cNvPr>
          <p:cNvSpPr txBox="1">
            <a:spLocks noGrp="1"/>
          </p:cNvSpPr>
          <p:nvPr>
            <p:ph type="title"/>
          </p:nvPr>
        </p:nvSpPr>
        <p:spPr>
          <a:xfrm>
            <a:off x="445961" y="177726"/>
            <a:ext cx="11300078" cy="1318386"/>
          </a:xfrm>
          <a:prstGeom prst="rect">
            <a:avLst/>
          </a:prstGeom>
        </p:spPr>
        <p:txBody>
          <a:bodyPr vert="horz" wrap="square" lIns="0" tIns="360756" rIns="0" bIns="0" rtlCol="0">
            <a:spAutoFit/>
          </a:bodyPr>
          <a:lstStyle/>
          <a:p>
            <a:pPr marL="1324610">
              <a:lnSpc>
                <a:spcPct val="100000"/>
              </a:lnSpc>
              <a:spcBef>
                <a:spcPts val="95"/>
              </a:spcBef>
            </a:pPr>
            <a:r>
              <a:rPr lang="en-GB" spc="-95" dirty="0">
                <a:solidFill>
                  <a:schemeClr val="accent6">
                    <a:lumMod val="75000"/>
                  </a:schemeClr>
                </a:solidFill>
              </a:rPr>
              <a:t>FEATURES IMPORTANCES - Results</a:t>
            </a:r>
            <a:br>
              <a:rPr lang="en-GB" spc="-95" dirty="0"/>
            </a:br>
            <a:r>
              <a:rPr lang="en-GB" sz="2800" spc="-95" dirty="0">
                <a:solidFill>
                  <a:srgbClr val="00B050"/>
                </a:solidFill>
              </a:rPr>
              <a:t>Key Diabetes Predominant Factors Relationships</a:t>
            </a:r>
            <a:endParaRPr sz="2800" spc="-95" dirty="0">
              <a:solidFill>
                <a:srgbClr val="00B050"/>
              </a:solidFill>
            </a:endParaRPr>
          </a:p>
        </p:txBody>
      </p:sp>
      <p:pic>
        <p:nvPicPr>
          <p:cNvPr id="13" name="Picture 12">
            <a:extLst>
              <a:ext uri="{FF2B5EF4-FFF2-40B4-BE49-F238E27FC236}">
                <a16:creationId xmlns:a16="http://schemas.microsoft.com/office/drawing/2014/main" id="{E3C9EE69-6381-0DED-CFC9-0F79546757FA}"/>
              </a:ext>
            </a:extLst>
          </p:cNvPr>
          <p:cNvPicPr>
            <a:picLocks noChangeAspect="1"/>
          </p:cNvPicPr>
          <p:nvPr/>
        </p:nvPicPr>
        <p:blipFill>
          <a:blip r:embed="rId4"/>
          <a:stretch>
            <a:fillRect/>
          </a:stretch>
        </p:blipFill>
        <p:spPr>
          <a:xfrm>
            <a:off x="2832839" y="2057733"/>
            <a:ext cx="9086850" cy="4248150"/>
          </a:xfrm>
          <a:prstGeom prst="rect">
            <a:avLst/>
          </a:prstGeom>
        </p:spPr>
      </p:pic>
      <p:sp>
        <p:nvSpPr>
          <p:cNvPr id="15" name="object 3">
            <a:extLst>
              <a:ext uri="{FF2B5EF4-FFF2-40B4-BE49-F238E27FC236}">
                <a16:creationId xmlns:a16="http://schemas.microsoft.com/office/drawing/2014/main" id="{CDD48BB2-03C0-B49C-FDD9-6D15F49FCA17}"/>
              </a:ext>
            </a:extLst>
          </p:cNvPr>
          <p:cNvSpPr txBox="1"/>
          <p:nvPr/>
        </p:nvSpPr>
        <p:spPr>
          <a:xfrm>
            <a:off x="152400" y="2362041"/>
            <a:ext cx="2514600" cy="4186402"/>
          </a:xfrm>
          <a:prstGeom prst="rect">
            <a:avLst/>
          </a:prstGeom>
        </p:spPr>
        <p:txBody>
          <a:bodyPr vert="horz" wrap="square" lIns="0" tIns="13335" rIns="0" bIns="0" rtlCol="0">
            <a:spAutoFit/>
          </a:bodyPr>
          <a:lstStyle/>
          <a:p>
            <a:pPr marL="298450" indent="-285750">
              <a:lnSpc>
                <a:spcPct val="100000"/>
              </a:lnSpc>
              <a:spcBef>
                <a:spcPts val="2040"/>
              </a:spcBef>
              <a:buFont typeface="Arial" panose="020B0604020202020204" pitchFamily="34" charset="0"/>
              <a:buChar char="•"/>
              <a:tabLst>
                <a:tab pos="242570" algn="l"/>
              </a:tabLst>
            </a:pPr>
            <a:r>
              <a:rPr lang="en-GB" sz="1700" b="1" spc="-75" dirty="0">
                <a:solidFill>
                  <a:srgbClr val="FFFFFF"/>
                </a:solidFill>
                <a:latin typeface="Arial"/>
                <a:cs typeface="Arial"/>
              </a:rPr>
              <a:t>Classification Analysis Conclusions:</a:t>
            </a:r>
            <a:endParaRPr lang="en-GB" sz="1700" b="1" spc="-75" dirty="0">
              <a:solidFill>
                <a:srgbClr val="FFFFFF"/>
              </a:solidFill>
              <a:latin typeface="Lucida Sans Unicode"/>
              <a:cs typeface="Lucida Sans Unicode"/>
            </a:endParaRPr>
          </a:p>
          <a:p>
            <a:pPr marL="184150" indent="-171450">
              <a:spcBef>
                <a:spcPts val="2040"/>
              </a:spcBef>
              <a:buFontTx/>
              <a:buChar char="-"/>
              <a:tabLst>
                <a:tab pos="242570" algn="l"/>
              </a:tabLst>
            </a:pPr>
            <a:r>
              <a:rPr lang="en-GB" sz="1600" b="1" spc="-75" dirty="0">
                <a:solidFill>
                  <a:srgbClr val="00B050"/>
                </a:solidFill>
                <a:latin typeface="Lucida Sans Unicode"/>
                <a:cs typeface="Lucida Sans Unicode"/>
              </a:rPr>
              <a:t>HbA1c, blood glucose levels, ages </a:t>
            </a:r>
            <a:r>
              <a:rPr lang="en-GB" sz="1600" b="1" spc="-75" dirty="0">
                <a:solidFill>
                  <a:schemeClr val="bg1"/>
                </a:solidFill>
                <a:latin typeface="Lucida Sans Unicode"/>
                <a:cs typeface="Lucida Sans Unicode"/>
              </a:rPr>
              <a:t>are key predominant factors to diabetes onset.</a:t>
            </a:r>
          </a:p>
          <a:p>
            <a:pPr marL="12700">
              <a:spcBef>
                <a:spcPts val="2040"/>
              </a:spcBef>
              <a:tabLst>
                <a:tab pos="242570" algn="l"/>
              </a:tabLst>
            </a:pPr>
            <a:endParaRPr lang="en-GB" sz="1600" b="1" spc="-75" dirty="0">
              <a:solidFill>
                <a:schemeClr val="bg1"/>
              </a:solidFill>
              <a:latin typeface="Lucida Sans Unicode"/>
              <a:cs typeface="Lucida Sans Unicode"/>
            </a:endParaRPr>
          </a:p>
          <a:p>
            <a:pPr marL="184150" indent="-171450">
              <a:lnSpc>
                <a:spcPct val="100000"/>
              </a:lnSpc>
              <a:spcBef>
                <a:spcPts val="2040"/>
              </a:spcBef>
              <a:buFontTx/>
              <a:buChar char="-"/>
              <a:tabLst>
                <a:tab pos="242570" algn="l"/>
              </a:tabLst>
            </a:pPr>
            <a:r>
              <a:rPr lang="en-GB" sz="1600" b="1" spc="-75" dirty="0">
                <a:solidFill>
                  <a:schemeClr val="bg1"/>
                </a:solidFill>
                <a:latin typeface="Lucida Sans Unicode"/>
                <a:cs typeface="Lucida Sans Unicode"/>
              </a:rPr>
              <a:t>Smoking history, hypertension and heart disease are </a:t>
            </a:r>
            <a:r>
              <a:rPr lang="en-GB" sz="1600" b="1" spc="-75" dirty="0">
                <a:solidFill>
                  <a:srgbClr val="FF0000"/>
                </a:solidFill>
                <a:latin typeface="Lucida Sans Unicode"/>
                <a:cs typeface="Lucida Sans Unicode"/>
              </a:rPr>
              <a:t>less risk factors </a:t>
            </a:r>
            <a:r>
              <a:rPr lang="en-GB" sz="1600" b="1" spc="-75" dirty="0">
                <a:solidFill>
                  <a:schemeClr val="bg1"/>
                </a:solidFill>
                <a:latin typeface="Lucida Sans Unicode"/>
                <a:cs typeface="Lucida Sans Unicode"/>
              </a:rPr>
              <a:t>to diabetes in patients</a:t>
            </a:r>
          </a:p>
          <a:p>
            <a:pPr marL="184150" indent="-171450">
              <a:lnSpc>
                <a:spcPct val="100000"/>
              </a:lnSpc>
              <a:spcBef>
                <a:spcPts val="2040"/>
              </a:spcBef>
              <a:buFontTx/>
              <a:buChar char="-"/>
              <a:tabLst>
                <a:tab pos="242570" algn="l"/>
              </a:tabLst>
            </a:pPr>
            <a:endParaRPr lang="en-GB" sz="1050" b="1" spc="-75" dirty="0">
              <a:solidFill>
                <a:srgbClr val="FFFFFF"/>
              </a:solidFill>
              <a:latin typeface="Lucida Sans Unicode"/>
              <a:cs typeface="Lucida Sans Unicode"/>
            </a:endParaRPr>
          </a:p>
        </p:txBody>
      </p:sp>
    </p:spTree>
    <p:extLst>
      <p:ext uri="{BB962C8B-B14F-4D97-AF65-F5344CB8AC3E}">
        <p14:creationId xmlns:p14="http://schemas.microsoft.com/office/powerpoint/2010/main" val="377350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883C-D48D-7B60-1EB1-4EA52D9EE87D}"/>
              </a:ext>
            </a:extLst>
          </p:cNvPr>
          <p:cNvSpPr>
            <a:spLocks noGrp="1"/>
          </p:cNvSpPr>
          <p:nvPr>
            <p:ph type="title"/>
          </p:nvPr>
        </p:nvSpPr>
        <p:spPr>
          <a:xfrm>
            <a:off x="179261" y="339841"/>
            <a:ext cx="11833478" cy="1046440"/>
          </a:xfrm>
        </p:spPr>
        <p:txBody>
          <a:bodyPr/>
          <a:lstStyle/>
          <a:p>
            <a:r>
              <a:rPr lang="en-GB" dirty="0">
                <a:solidFill>
                  <a:srgbClr val="00B050"/>
                </a:solidFill>
              </a:rPr>
              <a:t>STARK HEALTH CLINIC </a:t>
            </a:r>
            <a:r>
              <a:rPr lang="en-GB" dirty="0"/>
              <a:t>– Diabetes Prediction Machine 					Learning Model  </a:t>
            </a:r>
          </a:p>
        </p:txBody>
      </p:sp>
      <p:sp>
        <p:nvSpPr>
          <p:cNvPr id="3" name="Text Placeholder 2">
            <a:extLst>
              <a:ext uri="{FF2B5EF4-FFF2-40B4-BE49-F238E27FC236}">
                <a16:creationId xmlns:a16="http://schemas.microsoft.com/office/drawing/2014/main" id="{3DC7EEC6-EA34-84E6-EEE1-6857709742F2}"/>
              </a:ext>
            </a:extLst>
          </p:cNvPr>
          <p:cNvSpPr>
            <a:spLocks noGrp="1"/>
          </p:cNvSpPr>
          <p:nvPr>
            <p:ph type="body" idx="1"/>
          </p:nvPr>
        </p:nvSpPr>
        <p:spPr>
          <a:xfrm>
            <a:off x="958392" y="1386281"/>
            <a:ext cx="10316210" cy="4970591"/>
          </a:xfrm>
        </p:spPr>
        <p:txBody>
          <a:bodyPr/>
          <a:lstStyle/>
          <a:p>
            <a:pPr algn="ctr"/>
            <a:r>
              <a:rPr lang="en-GB" dirty="0"/>
              <a:t> </a:t>
            </a:r>
          </a:p>
          <a:p>
            <a:pPr algn="ctr"/>
            <a:endParaRPr lang="en-GB" dirty="0"/>
          </a:p>
          <a:p>
            <a:pPr algn="ctr"/>
            <a:endParaRPr lang="en-GB" dirty="0"/>
          </a:p>
          <a:p>
            <a:pPr algn="ctr"/>
            <a:r>
              <a:rPr lang="en-GB" dirty="0"/>
              <a:t>Presented By </a:t>
            </a:r>
          </a:p>
          <a:p>
            <a:pPr algn="ctr"/>
            <a:r>
              <a:rPr lang="en-GB" dirty="0">
                <a:solidFill>
                  <a:schemeClr val="tx2"/>
                </a:solidFill>
              </a:rPr>
              <a:t>Nwako Chukwunonye Michael</a:t>
            </a:r>
            <a:endParaRPr lang="en-GB" dirty="0"/>
          </a:p>
          <a:p>
            <a:pPr algn="ctr"/>
            <a:r>
              <a:rPr lang="en-GB" dirty="0"/>
              <a:t>Cohort C24-09 FSDS EU</a:t>
            </a:r>
          </a:p>
          <a:p>
            <a:pPr algn="ctr"/>
            <a:r>
              <a:rPr lang="en-GB" dirty="0">
                <a:solidFill>
                  <a:srgbClr val="FF0000"/>
                </a:solidFill>
              </a:rPr>
              <a:t>FINAL CAPTONE PROJECT</a:t>
            </a:r>
          </a:p>
          <a:p>
            <a:endParaRPr lang="en-GB" dirty="0"/>
          </a:p>
          <a:p>
            <a:endParaRPr lang="en-GB" dirty="0"/>
          </a:p>
          <a:p>
            <a:endParaRPr lang="en-GB" dirty="0"/>
          </a:p>
          <a:p>
            <a:endParaRPr lang="en-GB" dirty="0"/>
          </a:p>
          <a:p>
            <a:r>
              <a:rPr lang="en-GB" dirty="0"/>
              <a:t>PREDICTIVE ANALYTICS USING PATIENTS DATA TO DETECT DIABETES TOWARDS PREVENTIVE MEASURES AND OPTIMISING PATIENTS CARE - 10ALYTICS NIGERIA</a:t>
            </a:r>
          </a:p>
          <a:p>
            <a:endParaRPr lang="en-GB" dirty="0"/>
          </a:p>
          <a:p>
            <a:pPr algn="ctr"/>
            <a:endParaRPr lang="en-GB" dirty="0"/>
          </a:p>
          <a:p>
            <a:pPr algn="ctr"/>
            <a:endParaRPr lang="en-GB" dirty="0"/>
          </a:p>
          <a:p>
            <a:pPr algn="ctr"/>
            <a:endParaRPr lang="en-GB" dirty="0"/>
          </a:p>
          <a:p>
            <a:pPr algn="ctr"/>
            <a:r>
              <a:rPr lang="en-GB" dirty="0">
                <a:solidFill>
                  <a:srgbClr val="00B050"/>
                </a:solidFill>
              </a:rPr>
              <a:t>FEBRUARY 2025</a:t>
            </a:r>
          </a:p>
          <a:p>
            <a:endParaRPr lang="en-GB" dirty="0"/>
          </a:p>
        </p:txBody>
      </p:sp>
    </p:spTree>
    <p:extLst>
      <p:ext uri="{BB962C8B-B14F-4D97-AF65-F5344CB8AC3E}">
        <p14:creationId xmlns:p14="http://schemas.microsoft.com/office/powerpoint/2010/main" val="556473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B2387-0E14-4986-3906-F4FCEA0647C7}"/>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FEDC7830-B610-A217-1682-89B509306FD8}"/>
              </a:ext>
            </a:extLst>
          </p:cNvPr>
          <p:cNvPicPr/>
          <p:nvPr/>
        </p:nvPicPr>
        <p:blipFill>
          <a:blip r:embed="rId3" cstate="print"/>
          <a:stretch>
            <a:fillRect/>
          </a:stretch>
        </p:blipFill>
        <p:spPr>
          <a:xfrm>
            <a:off x="248411" y="181355"/>
            <a:ext cx="1781556" cy="524256"/>
          </a:xfrm>
          <a:prstGeom prst="rect">
            <a:avLst/>
          </a:prstGeom>
        </p:spPr>
      </p:pic>
      <p:sp>
        <p:nvSpPr>
          <p:cNvPr id="3" name="object 3">
            <a:extLst>
              <a:ext uri="{FF2B5EF4-FFF2-40B4-BE49-F238E27FC236}">
                <a16:creationId xmlns:a16="http://schemas.microsoft.com/office/drawing/2014/main" id="{3C59B84A-AA03-4772-AD96-346727D3917B}"/>
              </a:ext>
            </a:extLst>
          </p:cNvPr>
          <p:cNvSpPr txBox="1"/>
          <p:nvPr/>
        </p:nvSpPr>
        <p:spPr>
          <a:xfrm>
            <a:off x="248411" y="3733800"/>
            <a:ext cx="2584428" cy="536685"/>
          </a:xfrm>
          <a:prstGeom prst="rect">
            <a:avLst/>
          </a:prstGeom>
        </p:spPr>
        <p:txBody>
          <a:bodyPr vert="horz" wrap="square" lIns="0" tIns="13335" rIns="0" bIns="0" rtlCol="0">
            <a:spAutoFit/>
          </a:bodyPr>
          <a:lstStyle/>
          <a:p>
            <a:pPr marL="298450" indent="-285750">
              <a:lnSpc>
                <a:spcPct val="100000"/>
              </a:lnSpc>
              <a:spcBef>
                <a:spcPts val="2040"/>
              </a:spcBef>
              <a:buFont typeface="Arial" panose="020B0604020202020204" pitchFamily="34" charset="0"/>
              <a:buChar char="•"/>
              <a:tabLst>
                <a:tab pos="242570" algn="l"/>
              </a:tabLst>
            </a:pPr>
            <a:r>
              <a:rPr lang="en-GB" sz="1700" b="1" spc="-75" dirty="0">
                <a:solidFill>
                  <a:srgbClr val="FFFFFF"/>
                </a:solidFill>
                <a:latin typeface="Arial"/>
                <a:cs typeface="Arial"/>
              </a:rPr>
              <a:t>Classification Analysis Conclusions:</a:t>
            </a:r>
            <a:endParaRPr sz="1700" dirty="0">
              <a:latin typeface="Lucida Sans Unicode"/>
              <a:cs typeface="Lucida Sans Unicode"/>
            </a:endParaRPr>
          </a:p>
        </p:txBody>
      </p:sp>
      <p:sp>
        <p:nvSpPr>
          <p:cNvPr id="4" name="object 4">
            <a:extLst>
              <a:ext uri="{FF2B5EF4-FFF2-40B4-BE49-F238E27FC236}">
                <a16:creationId xmlns:a16="http://schemas.microsoft.com/office/drawing/2014/main" id="{C6BBB885-AE99-324E-24AE-5EA8336F3A50}"/>
              </a:ext>
            </a:extLst>
          </p:cNvPr>
          <p:cNvSpPr txBox="1">
            <a:spLocks noGrp="1"/>
          </p:cNvSpPr>
          <p:nvPr>
            <p:ph type="title"/>
          </p:nvPr>
        </p:nvSpPr>
        <p:spPr>
          <a:xfrm>
            <a:off x="445961" y="177726"/>
            <a:ext cx="11300078" cy="1749274"/>
          </a:xfrm>
          <a:prstGeom prst="rect">
            <a:avLst/>
          </a:prstGeom>
        </p:spPr>
        <p:txBody>
          <a:bodyPr vert="horz" wrap="square" lIns="0" tIns="360756" rIns="0" bIns="0" rtlCol="0">
            <a:spAutoFit/>
          </a:bodyPr>
          <a:lstStyle/>
          <a:p>
            <a:pPr marL="1324610">
              <a:lnSpc>
                <a:spcPct val="100000"/>
              </a:lnSpc>
              <a:spcBef>
                <a:spcPts val="95"/>
              </a:spcBef>
            </a:pPr>
            <a:r>
              <a:rPr lang="en-GB" spc="-95" dirty="0">
                <a:solidFill>
                  <a:schemeClr val="accent6">
                    <a:lumMod val="75000"/>
                  </a:schemeClr>
                </a:solidFill>
              </a:rPr>
              <a:t>FEATURES IMPORTANCES -  Results (cont’d)</a:t>
            </a:r>
            <a:br>
              <a:rPr lang="en-GB" spc="-95" dirty="0"/>
            </a:br>
            <a:r>
              <a:rPr lang="en-GB" sz="2800" spc="-95" dirty="0">
                <a:solidFill>
                  <a:srgbClr val="00B050"/>
                </a:solidFill>
              </a:rPr>
              <a:t>Key Diabetes Causative Factors Relationships (Machine Learning)</a:t>
            </a:r>
            <a:endParaRPr sz="2800" spc="-95" dirty="0">
              <a:solidFill>
                <a:srgbClr val="00B050"/>
              </a:solidFill>
            </a:endParaRPr>
          </a:p>
        </p:txBody>
      </p:sp>
      <p:pic>
        <p:nvPicPr>
          <p:cNvPr id="7" name="Picture 6">
            <a:extLst>
              <a:ext uri="{FF2B5EF4-FFF2-40B4-BE49-F238E27FC236}">
                <a16:creationId xmlns:a16="http://schemas.microsoft.com/office/drawing/2014/main" id="{ED058978-2719-40AA-2A7C-E1AE418AC36D}"/>
              </a:ext>
            </a:extLst>
          </p:cNvPr>
          <p:cNvPicPr>
            <a:picLocks noChangeAspect="1"/>
          </p:cNvPicPr>
          <p:nvPr/>
        </p:nvPicPr>
        <p:blipFill>
          <a:blip r:embed="rId4"/>
          <a:stretch>
            <a:fillRect/>
          </a:stretch>
        </p:blipFill>
        <p:spPr>
          <a:xfrm>
            <a:off x="3332989" y="1888099"/>
            <a:ext cx="8610600" cy="4816528"/>
          </a:xfrm>
          <a:prstGeom prst="rect">
            <a:avLst/>
          </a:prstGeom>
        </p:spPr>
      </p:pic>
    </p:spTree>
    <p:extLst>
      <p:ext uri="{BB962C8B-B14F-4D97-AF65-F5344CB8AC3E}">
        <p14:creationId xmlns:p14="http://schemas.microsoft.com/office/powerpoint/2010/main" val="3258772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2772-5D27-4EAA-653D-6ACCB7CF3018}"/>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C8474F67-A1A6-4A8D-DBE1-9B3CF8FD2E43}"/>
              </a:ext>
            </a:extLst>
          </p:cNvPr>
          <p:cNvPicPr/>
          <p:nvPr/>
        </p:nvPicPr>
        <p:blipFill>
          <a:blip r:embed="rId3" cstate="print"/>
          <a:stretch>
            <a:fillRect/>
          </a:stretch>
        </p:blipFill>
        <p:spPr>
          <a:xfrm>
            <a:off x="248411" y="181355"/>
            <a:ext cx="1781556" cy="524256"/>
          </a:xfrm>
          <a:prstGeom prst="rect">
            <a:avLst/>
          </a:prstGeom>
        </p:spPr>
      </p:pic>
      <p:sp>
        <p:nvSpPr>
          <p:cNvPr id="4" name="object 4">
            <a:extLst>
              <a:ext uri="{FF2B5EF4-FFF2-40B4-BE49-F238E27FC236}">
                <a16:creationId xmlns:a16="http://schemas.microsoft.com/office/drawing/2014/main" id="{529A1361-B592-551A-669A-8A6A19B99DFA}"/>
              </a:ext>
            </a:extLst>
          </p:cNvPr>
          <p:cNvSpPr txBox="1">
            <a:spLocks noGrp="1"/>
          </p:cNvSpPr>
          <p:nvPr>
            <p:ph type="title"/>
          </p:nvPr>
        </p:nvSpPr>
        <p:spPr>
          <a:xfrm>
            <a:off x="533400" y="413131"/>
            <a:ext cx="11300078" cy="1318386"/>
          </a:xfrm>
          <a:prstGeom prst="rect">
            <a:avLst/>
          </a:prstGeom>
        </p:spPr>
        <p:txBody>
          <a:bodyPr vert="horz" wrap="square" lIns="0" tIns="360756" rIns="0" bIns="0" rtlCol="0">
            <a:spAutoFit/>
          </a:bodyPr>
          <a:lstStyle/>
          <a:p>
            <a:pPr marL="1324610">
              <a:lnSpc>
                <a:spcPct val="100000"/>
              </a:lnSpc>
              <a:spcBef>
                <a:spcPts val="95"/>
              </a:spcBef>
            </a:pPr>
            <a:r>
              <a:rPr lang="en-GB" spc="-95" dirty="0"/>
              <a:t>MODEL EVALUATION</a:t>
            </a:r>
            <a:br>
              <a:rPr lang="en-GB" spc="-95" dirty="0"/>
            </a:br>
            <a:r>
              <a:rPr lang="en-GB" sz="2800" spc="-95" dirty="0">
                <a:solidFill>
                  <a:srgbClr val="00B050"/>
                </a:solidFill>
              </a:rPr>
              <a:t>Key Metrics – Accuracy, Precision, Recall &amp; F-1 score</a:t>
            </a:r>
            <a:endParaRPr spc="-90" dirty="0">
              <a:solidFill>
                <a:srgbClr val="00B050"/>
              </a:solidFill>
            </a:endParaRPr>
          </a:p>
        </p:txBody>
      </p:sp>
      <p:pic>
        <p:nvPicPr>
          <p:cNvPr id="8" name="Picture 7">
            <a:extLst>
              <a:ext uri="{FF2B5EF4-FFF2-40B4-BE49-F238E27FC236}">
                <a16:creationId xmlns:a16="http://schemas.microsoft.com/office/drawing/2014/main" id="{54033838-9D91-9B58-5675-34B90AFB9A64}"/>
              </a:ext>
            </a:extLst>
          </p:cNvPr>
          <p:cNvPicPr>
            <a:picLocks noChangeAspect="1"/>
          </p:cNvPicPr>
          <p:nvPr/>
        </p:nvPicPr>
        <p:blipFill>
          <a:blip r:embed="rId4"/>
          <a:stretch>
            <a:fillRect/>
          </a:stretch>
        </p:blipFill>
        <p:spPr>
          <a:xfrm>
            <a:off x="152400" y="1963293"/>
            <a:ext cx="5838825" cy="3762375"/>
          </a:xfrm>
          <a:prstGeom prst="rect">
            <a:avLst/>
          </a:prstGeom>
        </p:spPr>
      </p:pic>
      <p:pic>
        <p:nvPicPr>
          <p:cNvPr id="10" name="Picture 9">
            <a:extLst>
              <a:ext uri="{FF2B5EF4-FFF2-40B4-BE49-F238E27FC236}">
                <a16:creationId xmlns:a16="http://schemas.microsoft.com/office/drawing/2014/main" id="{23E8FFFC-1C2E-412D-8C55-2A815190AB45}"/>
              </a:ext>
            </a:extLst>
          </p:cNvPr>
          <p:cNvPicPr>
            <a:picLocks noChangeAspect="1"/>
          </p:cNvPicPr>
          <p:nvPr/>
        </p:nvPicPr>
        <p:blipFill>
          <a:blip r:embed="rId5"/>
          <a:stretch>
            <a:fillRect/>
          </a:stretch>
        </p:blipFill>
        <p:spPr>
          <a:xfrm>
            <a:off x="6324600" y="1963293"/>
            <a:ext cx="5623339" cy="3762376"/>
          </a:xfrm>
          <a:prstGeom prst="rect">
            <a:avLst/>
          </a:prstGeom>
        </p:spPr>
      </p:pic>
      <p:sp>
        <p:nvSpPr>
          <p:cNvPr id="11" name="TextBox 10">
            <a:extLst>
              <a:ext uri="{FF2B5EF4-FFF2-40B4-BE49-F238E27FC236}">
                <a16:creationId xmlns:a16="http://schemas.microsoft.com/office/drawing/2014/main" id="{9D85D655-14EE-DBF8-335C-F0C4DBEE814E}"/>
              </a:ext>
            </a:extLst>
          </p:cNvPr>
          <p:cNvSpPr txBox="1"/>
          <p:nvPr/>
        </p:nvSpPr>
        <p:spPr>
          <a:xfrm>
            <a:off x="231914" y="5798538"/>
            <a:ext cx="11883886" cy="923330"/>
          </a:xfrm>
          <a:prstGeom prst="rect">
            <a:avLst/>
          </a:prstGeom>
          <a:noFill/>
        </p:spPr>
        <p:txBody>
          <a:bodyPr wrap="square" rtlCol="0">
            <a:spAutoFit/>
          </a:bodyPr>
          <a:lstStyle/>
          <a:p>
            <a:r>
              <a:rPr lang="en-GB" dirty="0">
                <a:solidFill>
                  <a:schemeClr val="bg1"/>
                </a:solidFill>
              </a:rPr>
              <a:t>- Above results show, Random Forest Model gives overall better performance in terms </a:t>
            </a:r>
            <a:r>
              <a:rPr lang="en-GB" b="1" dirty="0">
                <a:solidFill>
                  <a:srgbClr val="00B050"/>
                </a:solidFill>
              </a:rPr>
              <a:t>of 98% Recall (False Negatives – useful for Diabetes detection)</a:t>
            </a:r>
            <a:r>
              <a:rPr lang="en-GB" dirty="0">
                <a:solidFill>
                  <a:srgbClr val="00B050"/>
                </a:solidFill>
              </a:rPr>
              <a:t>, </a:t>
            </a:r>
            <a:r>
              <a:rPr lang="en-GB" dirty="0">
                <a:solidFill>
                  <a:schemeClr val="bg1"/>
                </a:solidFill>
              </a:rPr>
              <a:t>Precision and F1-score overall compared to other models for the balanced classes. Recall metrics is used here as missing a diabetes diagnosis poses high risks to the business.</a:t>
            </a:r>
          </a:p>
        </p:txBody>
      </p:sp>
    </p:spTree>
    <p:extLst>
      <p:ext uri="{BB962C8B-B14F-4D97-AF65-F5344CB8AC3E}">
        <p14:creationId xmlns:p14="http://schemas.microsoft.com/office/powerpoint/2010/main" val="2389329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9FEE5-4912-FF66-0D30-93A885DA5428}"/>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58B2858F-7C28-9F7A-0275-A6DF64768278}"/>
              </a:ext>
            </a:extLst>
          </p:cNvPr>
          <p:cNvPicPr/>
          <p:nvPr/>
        </p:nvPicPr>
        <p:blipFill>
          <a:blip r:embed="rId3" cstate="print"/>
          <a:stretch>
            <a:fillRect/>
          </a:stretch>
        </p:blipFill>
        <p:spPr>
          <a:xfrm>
            <a:off x="248411" y="181355"/>
            <a:ext cx="1781556" cy="524256"/>
          </a:xfrm>
          <a:prstGeom prst="rect">
            <a:avLst/>
          </a:prstGeom>
        </p:spPr>
      </p:pic>
      <p:sp>
        <p:nvSpPr>
          <p:cNvPr id="4" name="object 4">
            <a:extLst>
              <a:ext uri="{FF2B5EF4-FFF2-40B4-BE49-F238E27FC236}">
                <a16:creationId xmlns:a16="http://schemas.microsoft.com/office/drawing/2014/main" id="{0498903F-91DC-FF74-7D9E-CE57C905657A}"/>
              </a:ext>
            </a:extLst>
          </p:cNvPr>
          <p:cNvSpPr txBox="1">
            <a:spLocks noGrp="1"/>
          </p:cNvSpPr>
          <p:nvPr>
            <p:ph type="title"/>
          </p:nvPr>
        </p:nvSpPr>
        <p:spPr>
          <a:xfrm>
            <a:off x="533400" y="413131"/>
            <a:ext cx="11300078" cy="1318386"/>
          </a:xfrm>
          <a:prstGeom prst="rect">
            <a:avLst/>
          </a:prstGeom>
        </p:spPr>
        <p:txBody>
          <a:bodyPr vert="horz" wrap="square" lIns="0" tIns="360756" rIns="0" bIns="0" rtlCol="0">
            <a:spAutoFit/>
          </a:bodyPr>
          <a:lstStyle/>
          <a:p>
            <a:pPr marL="1324610">
              <a:lnSpc>
                <a:spcPct val="100000"/>
              </a:lnSpc>
              <a:spcBef>
                <a:spcPts val="95"/>
              </a:spcBef>
            </a:pPr>
            <a:r>
              <a:rPr lang="en-GB" spc="-95" dirty="0"/>
              <a:t>MODEL EVALUATION</a:t>
            </a:r>
            <a:br>
              <a:rPr lang="en-GB" spc="-95" dirty="0"/>
            </a:br>
            <a:r>
              <a:rPr lang="en-GB" sz="2800" spc="-95" dirty="0">
                <a:solidFill>
                  <a:srgbClr val="00B050"/>
                </a:solidFill>
              </a:rPr>
              <a:t>Key Metrics – Accuracy, Precision, Recall &amp; F-1 score</a:t>
            </a:r>
            <a:endParaRPr spc="-90" dirty="0">
              <a:solidFill>
                <a:srgbClr val="00B050"/>
              </a:solidFill>
            </a:endParaRPr>
          </a:p>
        </p:txBody>
      </p:sp>
      <p:graphicFrame>
        <p:nvGraphicFramePr>
          <p:cNvPr id="3" name="Chart 2">
            <a:extLst>
              <a:ext uri="{FF2B5EF4-FFF2-40B4-BE49-F238E27FC236}">
                <a16:creationId xmlns:a16="http://schemas.microsoft.com/office/drawing/2014/main" id="{0503EA47-1386-64C4-85BD-EFF33B979454}"/>
              </a:ext>
            </a:extLst>
          </p:cNvPr>
          <p:cNvGraphicFramePr>
            <a:graphicFrameLocks/>
          </p:cNvGraphicFramePr>
          <p:nvPr>
            <p:extLst>
              <p:ext uri="{D42A27DB-BD31-4B8C-83A1-F6EECF244321}">
                <p14:modId xmlns:p14="http://schemas.microsoft.com/office/powerpoint/2010/main" val="3044275943"/>
              </p:ext>
            </p:extLst>
          </p:nvPr>
        </p:nvGraphicFramePr>
        <p:xfrm>
          <a:off x="358522" y="1853296"/>
          <a:ext cx="5410200" cy="4033726"/>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5">
            <a:extLst>
              <a:ext uri="{FF2B5EF4-FFF2-40B4-BE49-F238E27FC236}">
                <a16:creationId xmlns:a16="http://schemas.microsoft.com/office/drawing/2014/main" id="{5AA6688E-2CEB-D823-57D5-2A81E2298A78}"/>
              </a:ext>
            </a:extLst>
          </p:cNvPr>
          <p:cNvPicPr>
            <a:picLocks noChangeAspect="1"/>
          </p:cNvPicPr>
          <p:nvPr/>
        </p:nvPicPr>
        <p:blipFill>
          <a:blip r:embed="rId5"/>
          <a:stretch>
            <a:fillRect/>
          </a:stretch>
        </p:blipFill>
        <p:spPr>
          <a:xfrm>
            <a:off x="5867400" y="1864295"/>
            <a:ext cx="5585076" cy="4039617"/>
          </a:xfrm>
          <a:prstGeom prst="rect">
            <a:avLst/>
          </a:prstGeom>
        </p:spPr>
      </p:pic>
      <p:sp>
        <p:nvSpPr>
          <p:cNvPr id="7" name="TextBox 6">
            <a:extLst>
              <a:ext uri="{FF2B5EF4-FFF2-40B4-BE49-F238E27FC236}">
                <a16:creationId xmlns:a16="http://schemas.microsoft.com/office/drawing/2014/main" id="{46A3F502-7C81-319F-1814-6FEDEB04BBB0}"/>
              </a:ext>
            </a:extLst>
          </p:cNvPr>
          <p:cNvSpPr txBox="1"/>
          <p:nvPr/>
        </p:nvSpPr>
        <p:spPr>
          <a:xfrm>
            <a:off x="154057" y="5887022"/>
            <a:ext cx="11883886" cy="923330"/>
          </a:xfrm>
          <a:prstGeom prst="rect">
            <a:avLst/>
          </a:prstGeom>
          <a:noFill/>
        </p:spPr>
        <p:txBody>
          <a:bodyPr wrap="square" rtlCol="0">
            <a:spAutoFit/>
          </a:bodyPr>
          <a:lstStyle/>
          <a:p>
            <a:r>
              <a:rPr lang="en-GB" dirty="0">
                <a:solidFill>
                  <a:schemeClr val="bg1"/>
                </a:solidFill>
              </a:rPr>
              <a:t>- Above results show, the business should be more concerned with Random Forest Model </a:t>
            </a:r>
            <a:r>
              <a:rPr lang="en-GB" b="1" dirty="0">
                <a:solidFill>
                  <a:srgbClr val="FF0000"/>
                </a:solidFill>
              </a:rPr>
              <a:t>Recall (False Negatives metric)</a:t>
            </a:r>
            <a:r>
              <a:rPr lang="en-GB" b="1" dirty="0">
                <a:solidFill>
                  <a:srgbClr val="00B050"/>
                </a:solidFill>
              </a:rPr>
              <a:t> </a:t>
            </a:r>
            <a:r>
              <a:rPr lang="en-GB" dirty="0">
                <a:solidFill>
                  <a:schemeClr val="bg1"/>
                </a:solidFill>
              </a:rPr>
              <a:t>results compared to </a:t>
            </a:r>
            <a:r>
              <a:rPr lang="en-GB" b="1" dirty="0">
                <a:solidFill>
                  <a:srgbClr val="00B050"/>
                </a:solidFill>
              </a:rPr>
              <a:t>Precision (True Positives metric) </a:t>
            </a:r>
            <a:r>
              <a:rPr lang="en-GB" dirty="0">
                <a:solidFill>
                  <a:schemeClr val="bg1"/>
                </a:solidFill>
              </a:rPr>
              <a:t>and F1-score overall compared to other models for the balanced classes.</a:t>
            </a:r>
          </a:p>
        </p:txBody>
      </p:sp>
    </p:spTree>
    <p:extLst>
      <p:ext uri="{BB962C8B-B14F-4D97-AF65-F5344CB8AC3E}">
        <p14:creationId xmlns:p14="http://schemas.microsoft.com/office/powerpoint/2010/main" val="1737806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3AB69-F510-5D71-902E-AEB7D750A245}"/>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9C8715B6-46AC-914B-AC0C-454B8F92A7C7}"/>
              </a:ext>
            </a:extLst>
          </p:cNvPr>
          <p:cNvPicPr/>
          <p:nvPr/>
        </p:nvPicPr>
        <p:blipFill>
          <a:blip r:embed="rId3" cstate="print"/>
          <a:stretch>
            <a:fillRect/>
          </a:stretch>
        </p:blipFill>
        <p:spPr>
          <a:xfrm>
            <a:off x="248411" y="181355"/>
            <a:ext cx="1781556" cy="524256"/>
          </a:xfrm>
          <a:prstGeom prst="rect">
            <a:avLst/>
          </a:prstGeom>
        </p:spPr>
      </p:pic>
      <p:sp>
        <p:nvSpPr>
          <p:cNvPr id="3" name="object 3">
            <a:extLst>
              <a:ext uri="{FF2B5EF4-FFF2-40B4-BE49-F238E27FC236}">
                <a16:creationId xmlns:a16="http://schemas.microsoft.com/office/drawing/2014/main" id="{507B3C8C-916A-275F-401C-474713DC067B}"/>
              </a:ext>
            </a:extLst>
          </p:cNvPr>
          <p:cNvSpPr txBox="1"/>
          <p:nvPr/>
        </p:nvSpPr>
        <p:spPr>
          <a:xfrm>
            <a:off x="762000" y="1135280"/>
            <a:ext cx="11233608" cy="5722720"/>
          </a:xfrm>
          <a:prstGeom prst="rect">
            <a:avLst/>
          </a:prstGeom>
        </p:spPr>
        <p:txBody>
          <a:bodyPr vert="horz" wrap="square" lIns="0" tIns="13335" rIns="0" bIns="0" rtlCol="0">
            <a:spAutoFit/>
          </a:bodyPr>
          <a:lstStyle/>
          <a:p>
            <a:pPr marL="299085" lvl="0" indent="-286385" algn="l" rtl="0">
              <a:lnSpc>
                <a:spcPct val="100000"/>
              </a:lnSpc>
              <a:spcBef>
                <a:spcPts val="0"/>
              </a:spcBef>
              <a:spcAft>
                <a:spcPts val="0"/>
              </a:spcAft>
              <a:buSzPts val="1600"/>
              <a:buFont typeface="Arial"/>
              <a:buChar char="•"/>
            </a:pPr>
            <a:r>
              <a:rPr lang="en-US" sz="1700" b="1" dirty="0">
                <a:solidFill>
                  <a:schemeClr val="bg1"/>
                </a:solidFill>
                <a:latin typeface="Arial" panose="020B0604020202020204" pitchFamily="34" charset="0"/>
                <a:ea typeface="Georgia"/>
                <a:cs typeface="Arial" panose="020B0604020202020204" pitchFamily="34" charset="0"/>
                <a:sym typeface="Georgia"/>
              </a:rPr>
              <a:t>KEY INSIGHTS </a:t>
            </a:r>
            <a:r>
              <a:rPr lang="en-US" sz="1700" dirty="0">
                <a:solidFill>
                  <a:schemeClr val="bg1"/>
                </a:solidFill>
                <a:latin typeface="Arial" panose="020B0604020202020204" pitchFamily="34" charset="0"/>
                <a:ea typeface="Georgia"/>
                <a:cs typeface="Arial" panose="020B0604020202020204" pitchFamily="34" charset="0"/>
                <a:sym typeface="Georgia"/>
              </a:rPr>
              <a:t>–</a:t>
            </a:r>
          </a:p>
          <a:p>
            <a:pPr marL="12700" lvl="0" algn="l" rtl="0">
              <a:lnSpc>
                <a:spcPct val="100000"/>
              </a:lnSpc>
              <a:spcBef>
                <a:spcPts val="0"/>
              </a:spcBef>
              <a:spcAft>
                <a:spcPts val="0"/>
              </a:spcAft>
              <a:buSzPts val="1600"/>
            </a:pPr>
            <a:r>
              <a:rPr lang="en-US" sz="1600" dirty="0">
                <a:solidFill>
                  <a:schemeClr val="bg1"/>
                </a:solidFill>
                <a:latin typeface="Georgia"/>
                <a:ea typeface="Georgia"/>
                <a:cs typeface="Georgia"/>
                <a:sym typeface="Georgia"/>
              </a:rPr>
              <a:t> </a:t>
            </a:r>
          </a:p>
          <a:p>
            <a:pPr marL="12700" lvl="4">
              <a:buSzPts val="1600"/>
            </a:pPr>
            <a:r>
              <a:rPr lang="en-US" sz="1600" dirty="0">
                <a:solidFill>
                  <a:schemeClr val="bg1"/>
                </a:solidFill>
                <a:latin typeface="Georgia"/>
                <a:ea typeface="Georgia"/>
                <a:cs typeface="Georgia"/>
                <a:sym typeface="Georgia"/>
              </a:rPr>
              <a:t>	</a:t>
            </a:r>
            <a:r>
              <a:rPr lang="en-US" sz="1600" b="1" i="1" dirty="0">
                <a:solidFill>
                  <a:schemeClr val="bg1"/>
                </a:solidFill>
                <a:latin typeface="Georgia"/>
                <a:ea typeface="Georgia"/>
                <a:cs typeface="Georgia"/>
                <a:sym typeface="Georgia"/>
              </a:rPr>
              <a:t>Causative factors: </a:t>
            </a:r>
            <a:r>
              <a:rPr lang="en-US" sz="1700" dirty="0">
                <a:solidFill>
                  <a:schemeClr val="bg1"/>
                </a:solidFill>
                <a:latin typeface="Lucida Sans Unicode" panose="020B0602030504020204" pitchFamily="34" charset="0"/>
                <a:ea typeface="Georgia"/>
                <a:cs typeface="Lucida Sans Unicode" panose="020B0602030504020204" pitchFamily="34" charset="0"/>
                <a:sym typeface="Georgia"/>
              </a:rPr>
              <a:t>It has been shown high/abnormal HbA1c and blood glucose levels in Elderly 	and Young/Middle-aged patients are key predominant factors to diabetes onset. Other risk 	factors such as smoking history, heart disease, hypertension and high BMI are fewer causative 	factors to diabetes. </a:t>
            </a:r>
          </a:p>
          <a:p>
            <a:pPr marL="12700" lvl="4">
              <a:buSzPts val="1600"/>
            </a:pPr>
            <a:endParaRPr lang="en-US" sz="1700" dirty="0">
              <a:solidFill>
                <a:schemeClr val="bg1"/>
              </a:solidFill>
              <a:latin typeface="Lucida Sans Unicode" panose="020B0602030504020204" pitchFamily="34" charset="0"/>
              <a:ea typeface="Georgia"/>
              <a:cs typeface="Lucida Sans Unicode" panose="020B0602030504020204" pitchFamily="34" charset="0"/>
              <a:sym typeface="Georgia"/>
            </a:endParaRPr>
          </a:p>
          <a:p>
            <a:pPr marL="12700" lvl="4">
              <a:buSzPts val="1600"/>
            </a:pPr>
            <a:r>
              <a:rPr lang="en-US" sz="1700" dirty="0">
                <a:solidFill>
                  <a:schemeClr val="bg1"/>
                </a:solidFill>
                <a:latin typeface="Lucida Sans Unicode" panose="020B0602030504020204" pitchFamily="34" charset="0"/>
                <a:ea typeface="Georgia"/>
                <a:cs typeface="Lucida Sans Unicode" panose="020B0602030504020204" pitchFamily="34" charset="0"/>
                <a:sym typeface="Georgia"/>
              </a:rPr>
              <a:t>	</a:t>
            </a:r>
            <a:r>
              <a:rPr lang="en-US" sz="1600" b="1" i="1" dirty="0">
                <a:solidFill>
                  <a:schemeClr val="bg1"/>
                </a:solidFill>
                <a:latin typeface="Georgia"/>
                <a:sym typeface="Georgia"/>
              </a:rPr>
              <a:t>Results: </a:t>
            </a:r>
            <a:r>
              <a:rPr lang="en-US" sz="1700" dirty="0">
                <a:solidFill>
                  <a:schemeClr val="bg1"/>
                </a:solidFill>
                <a:latin typeface="Lucida Sans Unicode" panose="020B0602030504020204" pitchFamily="34" charset="0"/>
                <a:ea typeface="Georgia"/>
                <a:cs typeface="Lucida Sans Unicode" panose="020B0602030504020204" pitchFamily="34" charset="0"/>
                <a:sym typeface="Georgia"/>
              </a:rPr>
              <a:t>The Random Forest model with </a:t>
            </a:r>
            <a:r>
              <a:rPr lang="en-US" sz="1700" dirty="0" err="1">
                <a:solidFill>
                  <a:schemeClr val="bg1"/>
                </a:solidFill>
                <a:latin typeface="Lucida Sans Unicode" panose="020B0602030504020204" pitchFamily="34" charset="0"/>
                <a:ea typeface="Georgia"/>
                <a:cs typeface="Lucida Sans Unicode" panose="020B0602030504020204" pitchFamily="34" charset="0"/>
                <a:sym typeface="Georgia"/>
              </a:rPr>
              <a:t>GridSearchCV</a:t>
            </a:r>
            <a:r>
              <a:rPr lang="en-US" sz="1700" dirty="0">
                <a:solidFill>
                  <a:schemeClr val="bg1"/>
                </a:solidFill>
                <a:latin typeface="Lucida Sans Unicode" panose="020B0602030504020204" pitchFamily="34" charset="0"/>
                <a:ea typeface="Georgia"/>
                <a:cs typeface="Lucida Sans Unicode" panose="020B0602030504020204" pitchFamily="34" charset="0"/>
                <a:sym typeface="Georgia"/>
              </a:rPr>
              <a:t> achieved 98% recall (and accuracy) in 	predicting diabetes in patients, demonstrating strong potential for early diagnosis and improved 	patient care. Further validation is needed for broader application across diverse datasets and 	clinical settings.</a:t>
            </a:r>
          </a:p>
          <a:p>
            <a:pPr marL="12700" lvl="4">
              <a:buSzPts val="1600"/>
            </a:pPr>
            <a:endParaRPr lang="en-US" sz="1600" dirty="0">
              <a:solidFill>
                <a:schemeClr val="bg1"/>
              </a:solidFill>
              <a:latin typeface="Georgia"/>
              <a:ea typeface="Georgia"/>
              <a:cs typeface="Georgia"/>
              <a:sym typeface="Georgia"/>
            </a:endParaRPr>
          </a:p>
          <a:p>
            <a:pPr marL="12700" lvl="4">
              <a:buSzPts val="1600"/>
            </a:pPr>
            <a:r>
              <a:rPr lang="en-US" sz="1600" dirty="0">
                <a:solidFill>
                  <a:schemeClr val="bg1"/>
                </a:solidFill>
                <a:latin typeface="Georgia"/>
                <a:ea typeface="Georgia"/>
                <a:cs typeface="Georgia"/>
                <a:sym typeface="Georgia"/>
              </a:rPr>
              <a:t>	</a:t>
            </a:r>
            <a:endParaRPr lang="en-US" sz="1700" dirty="0">
              <a:solidFill>
                <a:schemeClr val="bg1"/>
              </a:solidFill>
              <a:latin typeface="Lucida Sans Unicode" panose="020B0602030504020204" pitchFamily="34" charset="0"/>
              <a:cs typeface="Lucida Sans Unicode" panose="020B0602030504020204" pitchFamily="34" charset="0"/>
              <a:sym typeface="Georgia"/>
            </a:endParaRPr>
          </a:p>
          <a:p>
            <a:pPr marL="298450" lvl="4" indent="-285750">
              <a:buSzPts val="1600"/>
              <a:buFont typeface="Arial" panose="020B0604020202020204" pitchFamily="34" charset="0"/>
              <a:buChar char="•"/>
            </a:pPr>
            <a:r>
              <a:rPr lang="en-US" sz="1700" b="1" dirty="0">
                <a:solidFill>
                  <a:schemeClr val="bg1"/>
                </a:solidFill>
                <a:latin typeface="Arial" panose="020B0604020202020204" pitchFamily="34" charset="0"/>
                <a:ea typeface="Georgia"/>
                <a:cs typeface="Arial" panose="020B0604020202020204" pitchFamily="34" charset="0"/>
                <a:sym typeface="Georgia"/>
              </a:rPr>
              <a:t>RECOMMENDATIONS</a:t>
            </a:r>
            <a:r>
              <a:rPr lang="en-US" sz="1700" b="1" dirty="0">
                <a:solidFill>
                  <a:schemeClr val="bg1"/>
                </a:solidFill>
                <a:latin typeface="Lucida Sans Unicode" panose="020B0602030504020204" pitchFamily="34" charset="0"/>
                <a:ea typeface="Georgia"/>
                <a:cs typeface="Lucida Sans Unicode" panose="020B0602030504020204" pitchFamily="34" charset="0"/>
                <a:sym typeface="Georgia"/>
              </a:rPr>
              <a:t> </a:t>
            </a:r>
            <a:r>
              <a:rPr lang="en-US" sz="1700" dirty="0">
                <a:solidFill>
                  <a:schemeClr val="bg1"/>
                </a:solidFill>
                <a:latin typeface="Lucida Sans Unicode" panose="020B0602030504020204" pitchFamily="34" charset="0"/>
                <a:ea typeface="Georgia"/>
                <a:cs typeface="Lucida Sans Unicode" panose="020B0602030504020204" pitchFamily="34" charset="0"/>
                <a:sym typeface="Georgia"/>
              </a:rPr>
              <a:t>– </a:t>
            </a:r>
          </a:p>
          <a:p>
            <a:pPr marL="12700" lvl="8">
              <a:buSzPts val="1600"/>
            </a:pPr>
            <a:r>
              <a:rPr lang="en-US" sz="1700" dirty="0">
                <a:solidFill>
                  <a:schemeClr val="bg1"/>
                </a:solidFill>
                <a:latin typeface="Lucida Sans Unicode" panose="020B0602030504020204" pitchFamily="34" charset="0"/>
                <a:cs typeface="Lucida Sans Unicode" panose="020B0602030504020204" pitchFamily="34" charset="0"/>
                <a:sym typeface="Georgia"/>
              </a:rPr>
              <a:t>	Biased model results from unbalanced datasets with a class more dominant than the other is	addressed by techniques such </a:t>
            </a:r>
            <a:r>
              <a:rPr lang="en-US" sz="1700" b="1" i="1" dirty="0">
                <a:solidFill>
                  <a:schemeClr val="accent3"/>
                </a:solidFill>
                <a:latin typeface="Lucida Sans Unicode" panose="020B0602030504020204" pitchFamily="34" charset="0"/>
                <a:cs typeface="Lucida Sans Unicode" panose="020B0602030504020204" pitchFamily="34" charset="0"/>
                <a:sym typeface="Georgia"/>
              </a:rPr>
              <a:t>as SMOTE or under sampling the majority class </a:t>
            </a:r>
            <a:r>
              <a:rPr lang="en-US" sz="1700" dirty="0">
                <a:solidFill>
                  <a:schemeClr val="bg1"/>
                </a:solidFill>
                <a:latin typeface="Lucida Sans Unicode" panose="020B0602030504020204" pitchFamily="34" charset="0"/>
                <a:cs typeface="Lucida Sans Unicode" panose="020B0602030504020204" pitchFamily="34" charset="0"/>
                <a:sym typeface="Georgia"/>
              </a:rPr>
              <a:t>as the occurrence 	of diabetes in commonly significantly less frequent. Also, comparison among other baseline ML 	algorithms with </a:t>
            </a:r>
            <a:r>
              <a:rPr lang="en-US" sz="1700" b="1" i="1" dirty="0">
                <a:solidFill>
                  <a:schemeClr val="accent2"/>
                </a:solidFill>
                <a:latin typeface="Lucida Sans Unicode" panose="020B0602030504020204" pitchFamily="34" charset="0"/>
                <a:cs typeface="Lucida Sans Unicode" panose="020B0602030504020204" pitchFamily="34" charset="0"/>
                <a:sym typeface="Georgia"/>
              </a:rPr>
              <a:t>hyperparameter tuning </a:t>
            </a:r>
            <a:r>
              <a:rPr lang="en-US" sz="1700" dirty="0">
                <a:solidFill>
                  <a:schemeClr val="bg1"/>
                </a:solidFill>
                <a:latin typeface="Lucida Sans Unicode" panose="020B0602030504020204" pitchFamily="34" charset="0"/>
                <a:cs typeface="Lucida Sans Unicode" panose="020B0602030504020204" pitchFamily="34" charset="0"/>
                <a:sym typeface="Georgia"/>
              </a:rPr>
              <a:t>for better model performance should be applied. There 	should also be clear descriptions </a:t>
            </a:r>
            <a:r>
              <a:rPr lang="en-US" sz="1700" b="1" i="1" dirty="0">
                <a:solidFill>
                  <a:schemeClr val="accent6"/>
                </a:solidFill>
                <a:latin typeface="Lucida Sans Unicode" panose="020B0602030504020204" pitchFamily="34" charset="0"/>
                <a:cs typeface="Lucida Sans Unicode" panose="020B0602030504020204" pitchFamily="34" charset="0"/>
                <a:sym typeface="Georgia"/>
              </a:rPr>
              <a:t>or data dictionary </a:t>
            </a:r>
            <a:r>
              <a:rPr lang="en-US" sz="1700" dirty="0">
                <a:solidFill>
                  <a:schemeClr val="bg1"/>
                </a:solidFill>
                <a:latin typeface="Lucida Sans Unicode" panose="020B0602030504020204" pitchFamily="34" charset="0"/>
                <a:cs typeface="Lucida Sans Unicode" panose="020B0602030504020204" pitchFamily="34" charset="0"/>
                <a:sym typeface="Georgia"/>
              </a:rPr>
              <a:t>for each patient data (e.g., “ever” smoker or 	“other” gender for proper data pre-processing and sampling. Finally, the patients’ dataset lack 	units of measure for comparison with normal human values from scientific research.</a:t>
            </a:r>
          </a:p>
          <a:p>
            <a:pPr marL="12700" lvl="4">
              <a:buSzPts val="1600"/>
            </a:pPr>
            <a:endParaRPr sz="1700" dirty="0">
              <a:solidFill>
                <a:schemeClr val="bg1"/>
              </a:solidFill>
              <a:latin typeface="Lucida Sans Unicode"/>
              <a:cs typeface="Lucida Sans Unicode"/>
            </a:endParaRPr>
          </a:p>
        </p:txBody>
      </p:sp>
      <p:sp>
        <p:nvSpPr>
          <p:cNvPr id="4" name="object 4">
            <a:extLst>
              <a:ext uri="{FF2B5EF4-FFF2-40B4-BE49-F238E27FC236}">
                <a16:creationId xmlns:a16="http://schemas.microsoft.com/office/drawing/2014/main" id="{9D698259-4641-23A7-C1FF-0E6E0EC94D49}"/>
              </a:ext>
            </a:extLst>
          </p:cNvPr>
          <p:cNvSpPr txBox="1">
            <a:spLocks noGrp="1"/>
          </p:cNvSpPr>
          <p:nvPr>
            <p:ph type="title"/>
          </p:nvPr>
        </p:nvSpPr>
        <p:spPr>
          <a:xfrm>
            <a:off x="1174432" y="232070"/>
            <a:ext cx="9843136" cy="887499"/>
          </a:xfrm>
          <a:prstGeom prst="rect">
            <a:avLst/>
          </a:prstGeom>
        </p:spPr>
        <p:txBody>
          <a:bodyPr vert="horz" wrap="square" lIns="0" tIns="360756" rIns="0" bIns="0" rtlCol="0">
            <a:spAutoFit/>
          </a:bodyPr>
          <a:lstStyle/>
          <a:p>
            <a:pPr marL="1324610">
              <a:lnSpc>
                <a:spcPct val="100000"/>
              </a:lnSpc>
              <a:spcBef>
                <a:spcPts val="95"/>
              </a:spcBef>
            </a:pPr>
            <a:r>
              <a:rPr lang="en-GB" spc="-90" dirty="0"/>
              <a:t>CONCLUSIONS &amp; RECOMMENDATIONS</a:t>
            </a:r>
            <a:endParaRPr spc="-90" dirty="0"/>
          </a:p>
        </p:txBody>
      </p:sp>
    </p:spTree>
    <p:extLst>
      <p:ext uri="{BB962C8B-B14F-4D97-AF65-F5344CB8AC3E}">
        <p14:creationId xmlns:p14="http://schemas.microsoft.com/office/powerpoint/2010/main" val="57607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6285B-3323-2211-631A-6586F31AAE38}"/>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514CA0DE-3A9D-F6EE-B7D0-D8EB804DCB14}"/>
              </a:ext>
            </a:extLst>
          </p:cNvPr>
          <p:cNvPicPr/>
          <p:nvPr/>
        </p:nvPicPr>
        <p:blipFill>
          <a:blip r:embed="rId2" cstate="print"/>
          <a:stretch>
            <a:fillRect/>
          </a:stretch>
        </p:blipFill>
        <p:spPr>
          <a:xfrm>
            <a:off x="248411" y="181355"/>
            <a:ext cx="1781556" cy="524256"/>
          </a:xfrm>
          <a:prstGeom prst="rect">
            <a:avLst/>
          </a:prstGeom>
        </p:spPr>
      </p:pic>
      <p:sp>
        <p:nvSpPr>
          <p:cNvPr id="3" name="object 3">
            <a:extLst>
              <a:ext uri="{FF2B5EF4-FFF2-40B4-BE49-F238E27FC236}">
                <a16:creationId xmlns:a16="http://schemas.microsoft.com/office/drawing/2014/main" id="{DE03E621-991E-6364-E44F-18699411F4D4}"/>
              </a:ext>
            </a:extLst>
          </p:cNvPr>
          <p:cNvSpPr txBox="1"/>
          <p:nvPr/>
        </p:nvSpPr>
        <p:spPr>
          <a:xfrm>
            <a:off x="451210" y="1417154"/>
            <a:ext cx="11233608" cy="5707332"/>
          </a:xfrm>
          <a:prstGeom prst="rect">
            <a:avLst/>
          </a:prstGeom>
        </p:spPr>
        <p:txBody>
          <a:bodyPr vert="horz" wrap="square" lIns="0" tIns="13335" rIns="0" bIns="0" rtlCol="0">
            <a:spAutoFit/>
          </a:bodyPr>
          <a:lstStyle/>
          <a:p>
            <a:pPr marL="12700" lvl="0" algn="l" rtl="0">
              <a:lnSpc>
                <a:spcPct val="100000"/>
              </a:lnSpc>
              <a:spcBef>
                <a:spcPts val="0"/>
              </a:spcBef>
              <a:spcAft>
                <a:spcPts val="0"/>
              </a:spcAft>
              <a:buSzPts val="1600"/>
            </a:pPr>
            <a:r>
              <a:rPr lang="en-US" sz="1600" dirty="0">
                <a:solidFill>
                  <a:schemeClr val="bg1"/>
                </a:solidFill>
                <a:latin typeface="Georgia"/>
                <a:ea typeface="Georgia"/>
                <a:cs typeface="Georgia"/>
                <a:sym typeface="Georgia"/>
              </a:rPr>
              <a:t> </a:t>
            </a:r>
          </a:p>
          <a:p>
            <a:pPr marL="298450" lvl="4" indent="-285750" algn="l" rtl="0">
              <a:buSzPts val="1600"/>
              <a:buFont typeface="Arial" panose="020B0604020202020204" pitchFamily="34" charset="0"/>
              <a:buChar char="•"/>
            </a:pPr>
            <a:r>
              <a:rPr lang="en-GB" sz="1700" dirty="0" err="1">
                <a:solidFill>
                  <a:schemeClr val="bg1"/>
                </a:solidFill>
                <a:latin typeface="Lucida Sans Unicode" panose="020B0602030504020204" pitchFamily="34" charset="0"/>
                <a:cs typeface="Lucida Sans Unicode" panose="020B0602030504020204" pitchFamily="34" charset="0"/>
              </a:rPr>
              <a:t>Apovian</a:t>
            </a:r>
            <a:r>
              <a:rPr lang="en-GB" sz="1700" dirty="0">
                <a:solidFill>
                  <a:schemeClr val="bg1"/>
                </a:solidFill>
                <a:latin typeface="Lucida Sans Unicode" panose="020B0602030504020204" pitchFamily="34" charset="0"/>
                <a:cs typeface="Lucida Sans Unicode" panose="020B0602030504020204" pitchFamily="34" charset="0"/>
              </a:rPr>
              <a:t>, C. M., 2016. Obesity: Definition, Comorbidities, Causes, and Burden, </a:t>
            </a:r>
            <a:r>
              <a:rPr lang="en-GB" sz="1700" dirty="0" err="1">
                <a:solidFill>
                  <a:schemeClr val="bg1"/>
                </a:solidFill>
                <a:latin typeface="Lucida Sans Unicode" panose="020B0602030504020204" pitchFamily="34" charset="0"/>
                <a:cs typeface="Lucida Sans Unicode" panose="020B0602030504020204" pitchFamily="34" charset="0"/>
              </a:rPr>
              <a:t>s.l.</a:t>
            </a:r>
            <a:r>
              <a:rPr lang="en-GB" sz="1700" dirty="0">
                <a:solidFill>
                  <a:schemeClr val="bg1"/>
                </a:solidFill>
                <a:latin typeface="Lucida Sans Unicode" panose="020B0602030504020204" pitchFamily="34" charset="0"/>
                <a:cs typeface="Lucida Sans Unicode" panose="020B0602030504020204" pitchFamily="34" charset="0"/>
              </a:rPr>
              <a:t>: The American Journal of Managed Care.</a:t>
            </a:r>
          </a:p>
          <a:p>
            <a:pPr marL="298450" lvl="4" indent="-285750" algn="l" rtl="0">
              <a:buSzPts val="1600"/>
              <a:buFont typeface="Arial" panose="020B0604020202020204" pitchFamily="34" charset="0"/>
              <a:buChar char="•"/>
            </a:pPr>
            <a:endParaRPr lang="en-GB" sz="1700" dirty="0">
              <a:solidFill>
                <a:schemeClr val="bg1"/>
              </a:solidFill>
              <a:latin typeface="Lucida Sans Unicode" panose="020B0602030504020204" pitchFamily="34" charset="0"/>
              <a:cs typeface="Lucida Sans Unicode" panose="020B0602030504020204" pitchFamily="34" charset="0"/>
            </a:endParaRPr>
          </a:p>
          <a:p>
            <a:pPr marL="298450" lvl="4" indent="-285750" algn="l" rtl="0">
              <a:buSzPts val="1600"/>
              <a:buFont typeface="Arial" panose="020B0604020202020204" pitchFamily="34" charset="0"/>
              <a:buChar char="•"/>
            </a:pPr>
            <a:r>
              <a:rPr lang="en-US" sz="1700" dirty="0">
                <a:solidFill>
                  <a:schemeClr val="bg1"/>
                </a:solidFill>
                <a:latin typeface="Lucida Sans Unicode" panose="020B0602030504020204" pitchFamily="34" charset="0"/>
                <a:cs typeface="Lucida Sans Unicode" panose="020B0602030504020204" pitchFamily="34" charset="0"/>
              </a:rPr>
              <a:t>American Diabetes Association., 2021. Classification and Diagnosis of Diabetes: Standards of Medical Care in Diabetes—2021. Diabetes Care, 44(Supplement 1), S15–S33</a:t>
            </a:r>
            <a:endParaRPr lang="en-US" sz="1700" dirty="0">
              <a:solidFill>
                <a:schemeClr val="bg1"/>
              </a:solidFill>
              <a:latin typeface="Lucida Sans Unicode" panose="020B0602030504020204" pitchFamily="34" charset="0"/>
              <a:cs typeface="Lucida Sans Unicode" panose="020B0602030504020204" pitchFamily="34" charset="0"/>
              <a:sym typeface="Georgia"/>
            </a:endParaRPr>
          </a:p>
          <a:p>
            <a:pPr marL="298450" lvl="4" indent="-285750" algn="l" rtl="0">
              <a:buSzPts val="1600"/>
              <a:buFont typeface="Arial" panose="020B0604020202020204" pitchFamily="34" charset="0"/>
              <a:buChar char="•"/>
            </a:pPr>
            <a:endParaRPr lang="en-GB" sz="1700" dirty="0">
              <a:solidFill>
                <a:schemeClr val="bg1"/>
              </a:solidFill>
              <a:latin typeface="Lucida Sans Unicode" panose="020B0602030504020204" pitchFamily="34" charset="0"/>
              <a:cs typeface="Lucida Sans Unicode" panose="020B0602030504020204" pitchFamily="34" charset="0"/>
            </a:endParaRPr>
          </a:p>
          <a:p>
            <a:pPr marL="298450" lvl="4" indent="-285750" algn="l" rtl="0">
              <a:buSzPts val="1600"/>
              <a:buFont typeface="Arial" panose="020B0604020202020204" pitchFamily="34" charset="0"/>
              <a:buChar char="•"/>
            </a:pPr>
            <a:endParaRPr lang="en-GB" sz="1700" dirty="0">
              <a:solidFill>
                <a:schemeClr val="bg1"/>
              </a:solidFill>
              <a:latin typeface="Lucida Sans Unicode" panose="020B0602030504020204" pitchFamily="34" charset="0"/>
              <a:cs typeface="Lucida Sans Unicode" panose="020B0602030504020204" pitchFamily="34" charset="0"/>
            </a:endParaRPr>
          </a:p>
          <a:p>
            <a:pPr marL="298450" lvl="4" indent="-285750" algn="l" rtl="0">
              <a:buSzPts val="1600"/>
              <a:buFont typeface="Arial" panose="020B0604020202020204" pitchFamily="34" charset="0"/>
              <a:buChar char="•"/>
            </a:pPr>
            <a:r>
              <a:rPr lang="en-GB" sz="1700" dirty="0">
                <a:solidFill>
                  <a:schemeClr val="bg1"/>
                </a:solidFill>
                <a:latin typeface="Lucida Sans Unicode" panose="020B0602030504020204" pitchFamily="34" charset="0"/>
                <a:cs typeface="Lucida Sans Unicode" panose="020B0602030504020204" pitchFamily="34" charset="0"/>
              </a:rPr>
              <a:t>Chehregosha, H., </a:t>
            </a:r>
            <a:r>
              <a:rPr lang="en-GB" sz="1700" dirty="0" err="1">
                <a:solidFill>
                  <a:schemeClr val="bg1"/>
                </a:solidFill>
                <a:latin typeface="Lucida Sans Unicode" panose="020B0602030504020204" pitchFamily="34" charset="0"/>
                <a:cs typeface="Lucida Sans Unicode" panose="020B0602030504020204" pitchFamily="34" charset="0"/>
              </a:rPr>
              <a:t>Khamseh</a:t>
            </a:r>
            <a:r>
              <a:rPr lang="en-GB" sz="1700" dirty="0">
                <a:solidFill>
                  <a:schemeClr val="bg1"/>
                </a:solidFill>
                <a:latin typeface="Lucida Sans Unicode" panose="020B0602030504020204" pitchFamily="34" charset="0"/>
                <a:cs typeface="Lucida Sans Unicode" panose="020B0602030504020204" pitchFamily="34" charset="0"/>
              </a:rPr>
              <a:t>, M. E. &amp; Malek, M., 2019. A View Beyond HbA1c: Role of Continuous Glucose Monitoring. Diabetes </a:t>
            </a:r>
            <a:r>
              <a:rPr lang="en-GB" sz="1700" dirty="0" err="1">
                <a:solidFill>
                  <a:schemeClr val="bg1"/>
                </a:solidFill>
                <a:latin typeface="Lucida Sans Unicode" panose="020B0602030504020204" pitchFamily="34" charset="0"/>
                <a:cs typeface="Lucida Sans Unicode" panose="020B0602030504020204" pitchFamily="34" charset="0"/>
              </a:rPr>
              <a:t>Ther</a:t>
            </a:r>
            <a:r>
              <a:rPr lang="en-GB" sz="1700" dirty="0">
                <a:solidFill>
                  <a:schemeClr val="bg1"/>
                </a:solidFill>
                <a:latin typeface="Lucida Sans Unicode" panose="020B0602030504020204" pitchFamily="34" charset="0"/>
                <a:cs typeface="Lucida Sans Unicode" panose="020B0602030504020204" pitchFamily="34" charset="0"/>
              </a:rPr>
              <a:t>, 26 February, pp. 853-863.</a:t>
            </a:r>
          </a:p>
          <a:p>
            <a:pPr marL="12700" lvl="0" algn="l" rtl="0">
              <a:lnSpc>
                <a:spcPct val="100000"/>
              </a:lnSpc>
              <a:spcBef>
                <a:spcPts val="0"/>
              </a:spcBef>
              <a:spcAft>
                <a:spcPts val="0"/>
              </a:spcAft>
              <a:buSzPts val="1600"/>
            </a:pPr>
            <a:endParaRPr lang="en-US" sz="1600" dirty="0">
              <a:solidFill>
                <a:schemeClr val="bg1"/>
              </a:solidFill>
              <a:latin typeface="Georgia"/>
              <a:ea typeface="Georgia"/>
              <a:cs typeface="Georgia"/>
              <a:sym typeface="Georgia"/>
            </a:endParaRPr>
          </a:p>
          <a:p>
            <a:pPr marL="298450" lvl="4" indent="-285750">
              <a:buSzPts val="1600"/>
              <a:buFont typeface="Arial" panose="020B0604020202020204" pitchFamily="34" charset="0"/>
              <a:buChar char="•"/>
            </a:pPr>
            <a:endParaRPr lang="en-US" sz="1700" dirty="0">
              <a:solidFill>
                <a:schemeClr val="bg1"/>
              </a:solidFill>
              <a:latin typeface="Lucida Sans Unicode" panose="020B0602030504020204" pitchFamily="34" charset="0"/>
              <a:ea typeface="Georgia"/>
              <a:cs typeface="Lucida Sans Unicode" panose="020B0602030504020204" pitchFamily="34" charset="0"/>
              <a:sym typeface="Georgia"/>
            </a:endParaRPr>
          </a:p>
          <a:p>
            <a:pPr marL="298450" lvl="4" indent="-285750">
              <a:buSzPts val="1600"/>
              <a:buFont typeface="Arial" panose="020B0604020202020204" pitchFamily="34" charset="0"/>
              <a:buChar char="•"/>
            </a:pPr>
            <a:r>
              <a:rPr lang="en-US" sz="1700" dirty="0">
                <a:solidFill>
                  <a:schemeClr val="bg1"/>
                </a:solidFill>
                <a:latin typeface="Lucida Sans Unicode" panose="020B0602030504020204" pitchFamily="34" charset="0"/>
                <a:ea typeface="Georgia"/>
                <a:cs typeface="Lucida Sans Unicode" panose="020B0602030504020204" pitchFamily="34" charset="0"/>
                <a:sym typeface="Georgia"/>
              </a:rPr>
              <a:t>Ramadhan, M. M., </a:t>
            </a:r>
            <a:r>
              <a:rPr lang="en-US" sz="1700" dirty="0" err="1">
                <a:solidFill>
                  <a:schemeClr val="bg1"/>
                </a:solidFill>
                <a:latin typeface="Lucida Sans Unicode" panose="020B0602030504020204" pitchFamily="34" charset="0"/>
                <a:ea typeface="Georgia"/>
                <a:cs typeface="Lucida Sans Unicode" panose="020B0602030504020204" pitchFamily="34" charset="0"/>
                <a:sym typeface="Georgia"/>
              </a:rPr>
              <a:t>Sitanggang</a:t>
            </a:r>
            <a:r>
              <a:rPr lang="en-US" sz="1700" dirty="0">
                <a:solidFill>
                  <a:schemeClr val="bg1"/>
                </a:solidFill>
                <a:latin typeface="Lucida Sans Unicode" panose="020B0602030504020204" pitchFamily="34" charset="0"/>
                <a:ea typeface="Georgia"/>
                <a:cs typeface="Lucida Sans Unicode" panose="020B0602030504020204" pitchFamily="34" charset="0"/>
                <a:sym typeface="Georgia"/>
              </a:rPr>
              <a:t>, I. S., </a:t>
            </a:r>
            <a:r>
              <a:rPr lang="en-US" sz="1700" dirty="0" err="1">
                <a:solidFill>
                  <a:schemeClr val="bg1"/>
                </a:solidFill>
                <a:latin typeface="Lucida Sans Unicode" panose="020B0602030504020204" pitchFamily="34" charset="0"/>
                <a:ea typeface="Georgia"/>
                <a:cs typeface="Lucida Sans Unicode" panose="020B0602030504020204" pitchFamily="34" charset="0"/>
                <a:sym typeface="Georgia"/>
              </a:rPr>
              <a:t>Nasution</a:t>
            </a:r>
            <a:r>
              <a:rPr lang="en-US" sz="1700" dirty="0">
                <a:solidFill>
                  <a:schemeClr val="bg1"/>
                </a:solidFill>
                <a:latin typeface="Lucida Sans Unicode" panose="020B0602030504020204" pitchFamily="34" charset="0"/>
                <a:ea typeface="Georgia"/>
                <a:cs typeface="Lucida Sans Unicode" panose="020B0602030504020204" pitchFamily="34" charset="0"/>
                <a:sym typeface="Georgia"/>
              </a:rPr>
              <a:t>, F. R. &amp; </a:t>
            </a:r>
            <a:r>
              <a:rPr lang="en-US" sz="1700" dirty="0" err="1">
                <a:solidFill>
                  <a:schemeClr val="bg1"/>
                </a:solidFill>
                <a:latin typeface="Lucida Sans Unicode" panose="020B0602030504020204" pitchFamily="34" charset="0"/>
                <a:ea typeface="Georgia"/>
                <a:cs typeface="Lucida Sans Unicode" panose="020B0602030504020204" pitchFamily="34" charset="0"/>
                <a:sym typeface="Georgia"/>
              </a:rPr>
              <a:t>Ghifari</a:t>
            </a:r>
            <a:r>
              <a:rPr lang="en-US" sz="1700" dirty="0">
                <a:solidFill>
                  <a:schemeClr val="bg1"/>
                </a:solidFill>
                <a:latin typeface="Lucida Sans Unicode" panose="020B0602030504020204" pitchFamily="34" charset="0"/>
                <a:ea typeface="Georgia"/>
                <a:cs typeface="Lucida Sans Unicode" panose="020B0602030504020204" pitchFamily="34" charset="0"/>
                <a:sym typeface="Georgia"/>
              </a:rPr>
              <a:t>, A., 2017. Parameter Tuning in Random Forest Based on Grid Search Method for Gender Classification Based on Voice Frequency. </a:t>
            </a:r>
            <a:r>
              <a:rPr lang="en-US" sz="1700" dirty="0" err="1">
                <a:solidFill>
                  <a:schemeClr val="bg1"/>
                </a:solidFill>
                <a:latin typeface="Lucida Sans Unicode" panose="020B0602030504020204" pitchFamily="34" charset="0"/>
                <a:ea typeface="Georgia"/>
                <a:cs typeface="Lucida Sans Unicode" panose="020B0602030504020204" pitchFamily="34" charset="0"/>
                <a:sym typeface="Georgia"/>
              </a:rPr>
              <a:t>s.l.</a:t>
            </a:r>
            <a:r>
              <a:rPr lang="en-US" sz="1700" dirty="0">
                <a:solidFill>
                  <a:schemeClr val="bg1"/>
                </a:solidFill>
                <a:latin typeface="Lucida Sans Unicode" panose="020B0602030504020204" pitchFamily="34" charset="0"/>
                <a:ea typeface="Georgia"/>
                <a:cs typeface="Lucida Sans Unicode" panose="020B0602030504020204" pitchFamily="34" charset="0"/>
                <a:sym typeface="Georgia"/>
              </a:rPr>
              <a:t>, International Conference on Computer, Electronics and Communication Engineering (CECE 2017).</a:t>
            </a:r>
          </a:p>
          <a:p>
            <a:pPr marL="298450" lvl="4" indent="-285750">
              <a:buSzPts val="1600"/>
              <a:buFont typeface="Arial" panose="020B0604020202020204" pitchFamily="34" charset="0"/>
              <a:buChar char="•"/>
            </a:pPr>
            <a:endParaRPr lang="en-US" sz="1700" dirty="0">
              <a:solidFill>
                <a:schemeClr val="bg1"/>
              </a:solidFill>
              <a:latin typeface="Lucida Sans Unicode" panose="020B0602030504020204" pitchFamily="34" charset="0"/>
              <a:ea typeface="Georgia"/>
              <a:cs typeface="Lucida Sans Unicode" panose="020B0602030504020204" pitchFamily="34" charset="0"/>
              <a:sym typeface="Georgia"/>
            </a:endParaRPr>
          </a:p>
          <a:p>
            <a:pPr marL="12700" lvl="4">
              <a:buSzPts val="1600"/>
            </a:pPr>
            <a:endParaRPr lang="en-US" sz="1700" dirty="0">
              <a:solidFill>
                <a:schemeClr val="bg1"/>
              </a:solidFill>
              <a:latin typeface="Lucida Sans Unicode" panose="020B0602030504020204" pitchFamily="34" charset="0"/>
              <a:ea typeface="Georgia"/>
              <a:cs typeface="Lucida Sans Unicode" panose="020B0602030504020204" pitchFamily="34" charset="0"/>
              <a:sym typeface="Georgia"/>
            </a:endParaRPr>
          </a:p>
          <a:p>
            <a:pPr marL="298450" lvl="4" indent="-285750">
              <a:buSzPts val="1600"/>
              <a:buFont typeface="Arial" panose="020B0604020202020204" pitchFamily="34" charset="0"/>
              <a:buChar char="•"/>
            </a:pPr>
            <a:endParaRPr lang="en-US" sz="1600" dirty="0">
              <a:solidFill>
                <a:schemeClr val="bg1"/>
              </a:solidFill>
              <a:latin typeface="Georgia"/>
              <a:ea typeface="Georgia"/>
              <a:cs typeface="Georgia"/>
              <a:sym typeface="Georgia"/>
            </a:endParaRPr>
          </a:p>
          <a:p>
            <a:pPr marL="298450" lvl="4" indent="-285750">
              <a:buSzPts val="1600"/>
              <a:buFont typeface="Arial" panose="020B0604020202020204" pitchFamily="34" charset="0"/>
              <a:buChar char="•"/>
            </a:pPr>
            <a:r>
              <a:rPr lang="en-US" sz="1700" dirty="0">
                <a:solidFill>
                  <a:schemeClr val="bg1"/>
                </a:solidFill>
                <a:latin typeface="Lucida Sans Unicode" panose="020B0602030504020204" pitchFamily="34" charset="0"/>
                <a:ea typeface="Georgia"/>
                <a:cs typeface="Lucida Sans Unicode" panose="020B0602030504020204" pitchFamily="34" charset="0"/>
                <a:sym typeface="Georgia"/>
              </a:rPr>
              <a:t>Rasheed, S. et al., 2024. Heart Disease Prediction Using </a:t>
            </a:r>
            <a:r>
              <a:rPr lang="en-US" sz="1700" dirty="0" err="1">
                <a:solidFill>
                  <a:schemeClr val="bg1"/>
                </a:solidFill>
                <a:latin typeface="Lucida Sans Unicode" panose="020B0602030504020204" pitchFamily="34" charset="0"/>
                <a:ea typeface="Georgia"/>
                <a:cs typeface="Lucida Sans Unicode" panose="020B0602030504020204" pitchFamily="34" charset="0"/>
                <a:sym typeface="Georgia"/>
              </a:rPr>
              <a:t>GridSearchCV</a:t>
            </a:r>
            <a:r>
              <a:rPr lang="en-US" sz="1700" dirty="0">
                <a:solidFill>
                  <a:schemeClr val="bg1"/>
                </a:solidFill>
                <a:latin typeface="Lucida Sans Unicode" panose="020B0602030504020204" pitchFamily="34" charset="0"/>
                <a:ea typeface="Georgia"/>
                <a:cs typeface="Lucida Sans Unicode" panose="020B0602030504020204" pitchFamily="34" charset="0"/>
                <a:sym typeface="Georgia"/>
              </a:rPr>
              <a:t> and Random Forest. EAI Endorsed Transactions on Pervasive Health and Technology, Volume 10, pp. 1-8.</a:t>
            </a:r>
            <a:endParaRPr lang="en-US" sz="1600" dirty="0">
              <a:solidFill>
                <a:schemeClr val="bg1"/>
              </a:solidFill>
              <a:latin typeface="Georgia"/>
              <a:ea typeface="Georgia"/>
              <a:cs typeface="Georgia"/>
              <a:sym typeface="Georgia"/>
            </a:endParaRPr>
          </a:p>
          <a:p>
            <a:pPr marL="12700" lvl="4">
              <a:buSzPts val="1600"/>
            </a:pPr>
            <a:r>
              <a:rPr lang="en-US" sz="1600" dirty="0">
                <a:solidFill>
                  <a:schemeClr val="bg1"/>
                </a:solidFill>
                <a:latin typeface="Georgia"/>
                <a:ea typeface="Georgia"/>
                <a:cs typeface="Georgia"/>
                <a:sym typeface="Georgia"/>
              </a:rPr>
              <a:t>	</a:t>
            </a:r>
            <a:endParaRPr lang="en-US" sz="1700" dirty="0">
              <a:solidFill>
                <a:schemeClr val="bg1"/>
              </a:solidFill>
              <a:latin typeface="Lucida Sans Unicode" panose="020B0602030504020204" pitchFamily="34" charset="0"/>
              <a:cs typeface="Lucida Sans Unicode" panose="020B0602030504020204" pitchFamily="34" charset="0"/>
              <a:sym typeface="Georgia"/>
            </a:endParaRPr>
          </a:p>
          <a:p>
            <a:pPr marL="12700" lvl="4">
              <a:buSzPts val="1600"/>
            </a:pPr>
            <a:endParaRPr sz="1700" dirty="0">
              <a:solidFill>
                <a:schemeClr val="bg1"/>
              </a:solidFill>
              <a:latin typeface="Lucida Sans Unicode"/>
              <a:cs typeface="Lucida Sans Unicode"/>
            </a:endParaRPr>
          </a:p>
        </p:txBody>
      </p:sp>
      <p:sp>
        <p:nvSpPr>
          <p:cNvPr id="4" name="object 4">
            <a:extLst>
              <a:ext uri="{FF2B5EF4-FFF2-40B4-BE49-F238E27FC236}">
                <a16:creationId xmlns:a16="http://schemas.microsoft.com/office/drawing/2014/main" id="{1C5262A6-F23A-C0AC-3ABE-2F9847508943}"/>
              </a:ext>
            </a:extLst>
          </p:cNvPr>
          <p:cNvSpPr txBox="1">
            <a:spLocks noGrp="1"/>
          </p:cNvSpPr>
          <p:nvPr>
            <p:ph type="title"/>
          </p:nvPr>
        </p:nvSpPr>
        <p:spPr>
          <a:xfrm>
            <a:off x="1146446" y="342805"/>
            <a:ext cx="9843136" cy="887499"/>
          </a:xfrm>
          <a:prstGeom prst="rect">
            <a:avLst/>
          </a:prstGeom>
        </p:spPr>
        <p:txBody>
          <a:bodyPr vert="horz" wrap="square" lIns="0" tIns="360756" rIns="0" bIns="0" rtlCol="0">
            <a:spAutoFit/>
          </a:bodyPr>
          <a:lstStyle/>
          <a:p>
            <a:pPr marL="1324610" algn="l">
              <a:lnSpc>
                <a:spcPct val="100000"/>
              </a:lnSpc>
              <a:spcBef>
                <a:spcPts val="95"/>
              </a:spcBef>
            </a:pPr>
            <a:r>
              <a:rPr lang="en-GB" spc="-90" dirty="0"/>
              <a:t>                 REFERENCES</a:t>
            </a:r>
            <a:endParaRPr spc="-90" dirty="0"/>
          </a:p>
        </p:txBody>
      </p:sp>
    </p:spTree>
    <p:extLst>
      <p:ext uri="{BB962C8B-B14F-4D97-AF65-F5344CB8AC3E}">
        <p14:creationId xmlns:p14="http://schemas.microsoft.com/office/powerpoint/2010/main" val="2111170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A9A4A-3395-2C7B-F9F2-00BF40FCE65C}"/>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CEF45622-9916-D9FF-806C-6B5F8F4A0B15}"/>
              </a:ext>
            </a:extLst>
          </p:cNvPr>
          <p:cNvPicPr/>
          <p:nvPr/>
        </p:nvPicPr>
        <p:blipFill>
          <a:blip r:embed="rId2" cstate="print"/>
          <a:stretch>
            <a:fillRect/>
          </a:stretch>
        </p:blipFill>
        <p:spPr>
          <a:xfrm>
            <a:off x="248411" y="181355"/>
            <a:ext cx="1781556" cy="524256"/>
          </a:xfrm>
          <a:prstGeom prst="rect">
            <a:avLst/>
          </a:prstGeom>
        </p:spPr>
      </p:pic>
      <p:sp>
        <p:nvSpPr>
          <p:cNvPr id="4" name="object 4">
            <a:extLst>
              <a:ext uri="{FF2B5EF4-FFF2-40B4-BE49-F238E27FC236}">
                <a16:creationId xmlns:a16="http://schemas.microsoft.com/office/drawing/2014/main" id="{9C0B3191-75EC-0C1B-5FEF-C42D250E7A63}"/>
              </a:ext>
            </a:extLst>
          </p:cNvPr>
          <p:cNvSpPr txBox="1">
            <a:spLocks noGrp="1"/>
          </p:cNvSpPr>
          <p:nvPr>
            <p:ph type="title"/>
          </p:nvPr>
        </p:nvSpPr>
        <p:spPr>
          <a:xfrm>
            <a:off x="219382" y="2985250"/>
            <a:ext cx="9843136" cy="887499"/>
          </a:xfrm>
          <a:prstGeom prst="rect">
            <a:avLst/>
          </a:prstGeom>
        </p:spPr>
        <p:txBody>
          <a:bodyPr vert="horz" wrap="square" lIns="0" tIns="360756" rIns="0" bIns="0" rtlCol="0">
            <a:spAutoFit/>
          </a:bodyPr>
          <a:lstStyle/>
          <a:p>
            <a:pPr marL="1324610" algn="ctr">
              <a:lnSpc>
                <a:spcPct val="100000"/>
              </a:lnSpc>
              <a:spcBef>
                <a:spcPts val="95"/>
              </a:spcBef>
            </a:pPr>
            <a:r>
              <a:rPr lang="en-GB" spc="-90" dirty="0"/>
              <a:t>Thank You</a:t>
            </a:r>
            <a:endParaRPr spc="-90" dirty="0"/>
          </a:p>
        </p:txBody>
      </p:sp>
    </p:spTree>
    <p:extLst>
      <p:ext uri="{BB962C8B-B14F-4D97-AF65-F5344CB8AC3E}">
        <p14:creationId xmlns:p14="http://schemas.microsoft.com/office/powerpoint/2010/main" val="179625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0EBAE-E6CA-447C-C4D7-FF71105A2430}"/>
              </a:ext>
            </a:extLst>
          </p:cNvPr>
          <p:cNvSpPr>
            <a:spLocks noGrp="1"/>
          </p:cNvSpPr>
          <p:nvPr>
            <p:ph type="title"/>
          </p:nvPr>
        </p:nvSpPr>
        <p:spPr>
          <a:xfrm>
            <a:off x="990600" y="533400"/>
            <a:ext cx="9103614" cy="553998"/>
          </a:xfrm>
        </p:spPr>
        <p:txBody>
          <a:bodyPr/>
          <a:lstStyle/>
          <a:p>
            <a:r>
              <a:rPr lang="en-US" sz="3600" dirty="0">
                <a:solidFill>
                  <a:srgbClr val="FFFFFF"/>
                </a:solidFill>
              </a:rPr>
              <a:t>AGENDA</a:t>
            </a:r>
            <a:endParaRPr lang="en-GB" dirty="0"/>
          </a:p>
        </p:txBody>
      </p:sp>
      <p:sp>
        <p:nvSpPr>
          <p:cNvPr id="3" name="Text Placeholder 2">
            <a:extLst>
              <a:ext uri="{FF2B5EF4-FFF2-40B4-BE49-F238E27FC236}">
                <a16:creationId xmlns:a16="http://schemas.microsoft.com/office/drawing/2014/main" id="{72A156DC-A9C8-02B6-0C75-4E51F7288E95}"/>
              </a:ext>
            </a:extLst>
          </p:cNvPr>
          <p:cNvSpPr>
            <a:spLocks noGrp="1"/>
          </p:cNvSpPr>
          <p:nvPr>
            <p:ph type="body" idx="1"/>
          </p:nvPr>
        </p:nvSpPr>
        <p:spPr>
          <a:xfrm>
            <a:off x="762000" y="1219200"/>
            <a:ext cx="10316210" cy="5755422"/>
          </a:xfrm>
        </p:spPr>
        <p:txBody>
          <a:bodyPr/>
          <a:lstStyle/>
          <a:p>
            <a:pPr marL="285750" indent="-285750">
              <a:buFontTx/>
              <a:buChar char="-"/>
            </a:pPr>
            <a:r>
              <a:rPr lang="en-GB" dirty="0"/>
              <a:t>PROJECT INTRODUCTION</a:t>
            </a:r>
          </a:p>
          <a:p>
            <a:pPr marL="285750" indent="-285750">
              <a:buFontTx/>
              <a:buChar char="-"/>
            </a:pPr>
            <a:endParaRPr lang="en-GB" dirty="0"/>
          </a:p>
          <a:p>
            <a:pPr marL="285750" indent="-285750">
              <a:buFontTx/>
              <a:buChar char="-"/>
            </a:pPr>
            <a:r>
              <a:rPr lang="en-GB" dirty="0"/>
              <a:t>TERMINOLOGIES</a:t>
            </a:r>
          </a:p>
          <a:p>
            <a:pPr marL="285750" indent="-285750">
              <a:buFontTx/>
              <a:buChar char="-"/>
            </a:pPr>
            <a:endParaRPr lang="en-GB" dirty="0"/>
          </a:p>
          <a:p>
            <a:pPr marL="285750" indent="-285750">
              <a:buFontTx/>
              <a:buChar char="-"/>
            </a:pPr>
            <a:r>
              <a:rPr lang="en-GB" dirty="0"/>
              <a:t>PROBLEM STATEMENT</a:t>
            </a:r>
          </a:p>
          <a:p>
            <a:pPr marL="285750" indent="-285750">
              <a:buFontTx/>
              <a:buChar char="-"/>
            </a:pPr>
            <a:endParaRPr lang="en-GB" dirty="0"/>
          </a:p>
          <a:p>
            <a:pPr marL="285750" indent="-285750">
              <a:buFontTx/>
              <a:buChar char="-"/>
            </a:pPr>
            <a:r>
              <a:rPr lang="en-GB" dirty="0"/>
              <a:t>PROJECT RATIONALE</a:t>
            </a:r>
          </a:p>
          <a:p>
            <a:endParaRPr lang="en-GB" dirty="0"/>
          </a:p>
          <a:p>
            <a:pPr marL="285750" indent="-285750">
              <a:buFontTx/>
              <a:buChar char="-"/>
            </a:pPr>
            <a:r>
              <a:rPr lang="en-GB" dirty="0"/>
              <a:t>METHODOLOGY</a:t>
            </a:r>
          </a:p>
          <a:p>
            <a:pPr marL="285750" indent="-285750">
              <a:buFontTx/>
              <a:buChar char="-"/>
            </a:pPr>
            <a:endParaRPr lang="en-GB" dirty="0"/>
          </a:p>
          <a:p>
            <a:pPr marL="285750" indent="-285750">
              <a:buFontTx/>
              <a:buChar char="-"/>
            </a:pPr>
            <a:r>
              <a:rPr lang="en-GB" dirty="0"/>
              <a:t>EXPLORATORY DATA ANALYSIS (EDA)</a:t>
            </a:r>
          </a:p>
          <a:p>
            <a:pPr marL="285750" indent="-285750">
              <a:buFontTx/>
              <a:buChar char="-"/>
            </a:pPr>
            <a:endParaRPr lang="en-GB" dirty="0"/>
          </a:p>
          <a:p>
            <a:pPr marL="285750" indent="-285750">
              <a:buFontTx/>
              <a:buChar char="-"/>
            </a:pPr>
            <a:r>
              <a:rPr lang="en-GB" dirty="0"/>
              <a:t>RESULTS</a:t>
            </a:r>
          </a:p>
          <a:p>
            <a:pPr marL="285750" indent="-285750">
              <a:buFontTx/>
              <a:buChar char="-"/>
            </a:pPr>
            <a:endParaRPr lang="en-GB" dirty="0"/>
          </a:p>
          <a:p>
            <a:pPr marL="285750" indent="-285750">
              <a:buFontTx/>
              <a:buChar char="-"/>
            </a:pPr>
            <a:r>
              <a:rPr lang="en-GB" dirty="0"/>
              <a:t>FEATURE IMPORTANCES</a:t>
            </a:r>
          </a:p>
          <a:p>
            <a:pPr marL="285750" indent="-285750">
              <a:buFontTx/>
              <a:buChar char="-"/>
            </a:pPr>
            <a:endParaRPr lang="en-GB" dirty="0"/>
          </a:p>
          <a:p>
            <a:pPr marL="285750" indent="-285750">
              <a:buFontTx/>
              <a:buChar char="-"/>
            </a:pPr>
            <a:r>
              <a:rPr lang="en-GB" dirty="0"/>
              <a:t>MODEL EVALUATION</a:t>
            </a:r>
          </a:p>
          <a:p>
            <a:pPr marL="285750" indent="-285750">
              <a:buFontTx/>
              <a:buChar char="-"/>
            </a:pPr>
            <a:endParaRPr lang="en-GB" dirty="0"/>
          </a:p>
          <a:p>
            <a:pPr marL="285750" indent="-285750">
              <a:buFontTx/>
              <a:buChar char="-"/>
            </a:pPr>
            <a:r>
              <a:rPr lang="en-GB" dirty="0"/>
              <a:t>CONCLUSIONS &amp; RECOMMENDATIONS</a:t>
            </a:r>
          </a:p>
          <a:p>
            <a:pPr marL="285750" indent="-285750">
              <a:buFontTx/>
              <a:buChar char="-"/>
            </a:pPr>
            <a:endParaRPr lang="en-GB" dirty="0"/>
          </a:p>
          <a:p>
            <a:pPr marL="285750" indent="-285750">
              <a:buFontTx/>
              <a:buChar char="-"/>
            </a:pPr>
            <a:endParaRPr lang="en-GB" dirty="0"/>
          </a:p>
          <a:p>
            <a:pPr marL="285750" indent="-285750">
              <a:buFontTx/>
              <a:buChar char="-"/>
            </a:pPr>
            <a:endParaRPr lang="en-GB" dirty="0"/>
          </a:p>
        </p:txBody>
      </p:sp>
    </p:spTree>
    <p:extLst>
      <p:ext uri="{BB962C8B-B14F-4D97-AF65-F5344CB8AC3E}">
        <p14:creationId xmlns:p14="http://schemas.microsoft.com/office/powerpoint/2010/main" val="354253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
            <a:ext cx="12192000" cy="6858000"/>
            <a:chOff x="0" y="-1"/>
            <a:chExt cx="12192000" cy="6858000"/>
          </a:xfrm>
        </p:grpSpPr>
        <p:pic>
          <p:nvPicPr>
            <p:cNvPr id="3" name="object 3"/>
            <p:cNvPicPr/>
            <p:nvPr/>
          </p:nvPicPr>
          <p:blipFill>
            <a:blip r:embed="rId2" cstate="print"/>
            <a:stretch>
              <a:fillRect/>
            </a:stretch>
          </p:blipFill>
          <p:spPr>
            <a:xfrm>
              <a:off x="248411" y="181355"/>
              <a:ext cx="1781556" cy="524256"/>
            </a:xfrm>
            <a:prstGeom prst="rect">
              <a:avLst/>
            </a:prstGeom>
          </p:spPr>
        </p:pic>
        <p:pic>
          <p:nvPicPr>
            <p:cNvPr id="4" name="object 4"/>
            <p:cNvPicPr/>
            <p:nvPr/>
          </p:nvPicPr>
          <p:blipFill>
            <a:blip r:embed="rId3" cstate="print"/>
            <a:stretch>
              <a:fillRect/>
            </a:stretch>
          </p:blipFill>
          <p:spPr>
            <a:xfrm>
              <a:off x="0" y="0"/>
              <a:ext cx="12192000" cy="6857998"/>
            </a:xfrm>
            <a:prstGeom prst="rect">
              <a:avLst/>
            </a:prstGeom>
          </p:spPr>
        </p:pic>
        <p:sp>
          <p:nvSpPr>
            <p:cNvPr id="5" name="object 5"/>
            <p:cNvSpPr/>
            <p:nvPr/>
          </p:nvSpPr>
          <p:spPr>
            <a:xfrm>
              <a:off x="5879591" y="-1"/>
              <a:ext cx="6312535" cy="6762115"/>
            </a:xfrm>
            <a:custGeom>
              <a:avLst/>
              <a:gdLst/>
              <a:ahLst/>
              <a:cxnLst/>
              <a:rect l="l" t="t" r="r" b="b"/>
              <a:pathLst>
                <a:path w="6312534" h="6762115">
                  <a:moveTo>
                    <a:pt x="6312408" y="0"/>
                  </a:moveTo>
                  <a:lnTo>
                    <a:pt x="0" y="0"/>
                  </a:lnTo>
                  <a:lnTo>
                    <a:pt x="0" y="6761988"/>
                  </a:lnTo>
                  <a:lnTo>
                    <a:pt x="6312408" y="6761988"/>
                  </a:lnTo>
                  <a:lnTo>
                    <a:pt x="6312408" y="0"/>
                  </a:lnTo>
                  <a:close/>
                </a:path>
              </a:pathLst>
            </a:custGeom>
            <a:solidFill>
              <a:srgbClr val="0D0D0D">
                <a:alpha val="59999"/>
              </a:srgbClr>
            </a:solidFill>
          </p:spPr>
          <p:txBody>
            <a:bodyPr wrap="square" lIns="0" tIns="0" rIns="0" bIns="0" rtlCol="0"/>
            <a:lstStyle/>
            <a:p>
              <a:endParaRPr/>
            </a:p>
          </p:txBody>
        </p:sp>
      </p:grpSp>
      <p:sp>
        <p:nvSpPr>
          <p:cNvPr id="6" name="object 6"/>
          <p:cNvSpPr txBox="1">
            <a:spLocks noGrp="1"/>
          </p:cNvSpPr>
          <p:nvPr>
            <p:ph type="title"/>
          </p:nvPr>
        </p:nvSpPr>
        <p:spPr>
          <a:xfrm>
            <a:off x="2729864" y="413130"/>
            <a:ext cx="9103614" cy="535403"/>
          </a:xfrm>
          <a:prstGeom prst="rect">
            <a:avLst/>
          </a:prstGeom>
        </p:spPr>
        <p:txBody>
          <a:bodyPr vert="horz" wrap="square" lIns="0" tIns="12065" rIns="0" bIns="0" rtlCol="0">
            <a:spAutoFit/>
          </a:bodyPr>
          <a:lstStyle/>
          <a:p>
            <a:pPr marL="3611245">
              <a:lnSpc>
                <a:spcPct val="100000"/>
              </a:lnSpc>
              <a:spcBef>
                <a:spcPts val="95"/>
              </a:spcBef>
            </a:pPr>
            <a:r>
              <a:rPr lang="en-GB" spc="-150" dirty="0"/>
              <a:t>PROJECT</a:t>
            </a:r>
            <a:r>
              <a:rPr spc="-190" dirty="0"/>
              <a:t> </a:t>
            </a:r>
            <a:r>
              <a:rPr spc="-10" dirty="0"/>
              <a:t>INTRODUCTION</a:t>
            </a:r>
          </a:p>
        </p:txBody>
      </p:sp>
      <p:grpSp>
        <p:nvGrpSpPr>
          <p:cNvPr id="7" name="object 7"/>
          <p:cNvGrpSpPr/>
          <p:nvPr/>
        </p:nvGrpSpPr>
        <p:grpSpPr>
          <a:xfrm>
            <a:off x="0" y="181355"/>
            <a:ext cx="6097905" cy="6677025"/>
            <a:chOff x="0" y="181355"/>
            <a:chExt cx="6097905" cy="6677025"/>
          </a:xfrm>
        </p:grpSpPr>
        <p:pic>
          <p:nvPicPr>
            <p:cNvPr id="8" name="object 8"/>
            <p:cNvPicPr/>
            <p:nvPr/>
          </p:nvPicPr>
          <p:blipFill>
            <a:blip r:embed="rId2" cstate="print"/>
            <a:stretch>
              <a:fillRect/>
            </a:stretch>
          </p:blipFill>
          <p:spPr>
            <a:xfrm>
              <a:off x="248412" y="181355"/>
              <a:ext cx="1781556" cy="524256"/>
            </a:xfrm>
            <a:prstGeom prst="rect">
              <a:avLst/>
            </a:prstGeom>
          </p:spPr>
        </p:pic>
        <p:pic>
          <p:nvPicPr>
            <p:cNvPr id="9" name="object 9"/>
            <p:cNvPicPr/>
            <p:nvPr/>
          </p:nvPicPr>
          <p:blipFill>
            <a:blip r:embed="rId4" cstate="print"/>
            <a:stretch>
              <a:fillRect/>
            </a:stretch>
          </p:blipFill>
          <p:spPr>
            <a:xfrm>
              <a:off x="0" y="720851"/>
              <a:ext cx="6097523" cy="6137144"/>
            </a:xfrm>
            <a:prstGeom prst="rect">
              <a:avLst/>
            </a:prstGeom>
          </p:spPr>
        </p:pic>
      </p:grpSp>
      <p:sp>
        <p:nvSpPr>
          <p:cNvPr id="10" name="object 10"/>
          <p:cNvSpPr txBox="1"/>
          <p:nvPr/>
        </p:nvSpPr>
        <p:spPr>
          <a:xfrm>
            <a:off x="6116573" y="1231460"/>
            <a:ext cx="5716905" cy="5626540"/>
          </a:xfrm>
          <a:prstGeom prst="rect">
            <a:avLst/>
          </a:prstGeom>
        </p:spPr>
        <p:txBody>
          <a:bodyPr vert="horz" wrap="square" lIns="0" tIns="12065" rIns="0" bIns="0" rtlCol="0">
            <a:spAutoFit/>
          </a:bodyPr>
          <a:lstStyle/>
          <a:p>
            <a:pPr marL="12700" marR="5080" indent="-3810" algn="ctr">
              <a:lnSpc>
                <a:spcPct val="100000"/>
              </a:lnSpc>
              <a:spcBef>
                <a:spcPts val="95"/>
              </a:spcBef>
            </a:pPr>
            <a:r>
              <a:rPr sz="2800" dirty="0">
                <a:solidFill>
                  <a:srgbClr val="FFFFFF"/>
                </a:solidFill>
                <a:latin typeface="Lucida Sans Unicode"/>
                <a:cs typeface="Lucida Sans Unicode"/>
              </a:rPr>
              <a:t>Stark</a:t>
            </a:r>
            <a:r>
              <a:rPr sz="2800" spc="-60" dirty="0">
                <a:solidFill>
                  <a:srgbClr val="FFFFFF"/>
                </a:solidFill>
                <a:latin typeface="Lucida Sans Unicode"/>
                <a:cs typeface="Lucida Sans Unicode"/>
              </a:rPr>
              <a:t> </a:t>
            </a:r>
            <a:r>
              <a:rPr sz="2800" dirty="0">
                <a:solidFill>
                  <a:srgbClr val="FFFFFF"/>
                </a:solidFill>
                <a:latin typeface="Lucida Sans Unicode"/>
                <a:cs typeface="Lucida Sans Unicode"/>
              </a:rPr>
              <a:t>Health</a:t>
            </a:r>
            <a:r>
              <a:rPr sz="2800" spc="-30" dirty="0">
                <a:solidFill>
                  <a:srgbClr val="FFFFFF"/>
                </a:solidFill>
                <a:latin typeface="Lucida Sans Unicode"/>
                <a:cs typeface="Lucida Sans Unicode"/>
              </a:rPr>
              <a:t> </a:t>
            </a:r>
            <a:r>
              <a:rPr sz="2800" dirty="0">
                <a:solidFill>
                  <a:srgbClr val="FFFFFF"/>
                </a:solidFill>
                <a:latin typeface="Lucida Sans Unicode"/>
                <a:cs typeface="Lucida Sans Unicode"/>
              </a:rPr>
              <a:t>Clinic</a:t>
            </a:r>
            <a:r>
              <a:rPr sz="2800" spc="-35" dirty="0">
                <a:solidFill>
                  <a:srgbClr val="FFFFFF"/>
                </a:solidFill>
                <a:latin typeface="Lucida Sans Unicode"/>
                <a:cs typeface="Lucida Sans Unicode"/>
              </a:rPr>
              <a:t> </a:t>
            </a:r>
            <a:r>
              <a:rPr lang="en-GB" sz="2800" spc="-35" dirty="0">
                <a:solidFill>
                  <a:srgbClr val="FFFFFF"/>
                </a:solidFill>
                <a:latin typeface="Lucida Sans Unicode"/>
                <a:cs typeface="Lucida Sans Unicode"/>
              </a:rPr>
              <a:t>seeks to explore</a:t>
            </a:r>
          </a:p>
          <a:p>
            <a:pPr marL="12700" marR="5080" indent="-3810" algn="ctr">
              <a:lnSpc>
                <a:spcPct val="100000"/>
              </a:lnSpc>
              <a:spcBef>
                <a:spcPts val="95"/>
              </a:spcBef>
            </a:pPr>
            <a:r>
              <a:rPr lang="en-GB" sz="2800" spc="-35" dirty="0">
                <a:solidFill>
                  <a:srgbClr val="FFFFFF"/>
                </a:solidFill>
                <a:latin typeface="Lucida Sans Unicode"/>
                <a:cs typeface="Lucida Sans Unicode"/>
              </a:rPr>
              <a:t>machine learning algorithms (Logistic Regression, Random Forest, Adaboost, Random Forest, etc.) for accurate diabetes incidence prediction, utilizing comprehensive patients' clinical data towards </a:t>
            </a:r>
            <a:r>
              <a:rPr lang="en-US" sz="2800" spc="-35" dirty="0">
                <a:solidFill>
                  <a:srgbClr val="FFFFFF"/>
                </a:solidFill>
                <a:latin typeface="Lucida Sans Unicode"/>
                <a:cs typeface="Lucida Sans Unicode"/>
              </a:rPr>
              <a:t>early detection, supporting timely interventions, taking preventive measures and advancing predictive healthcare analytics.</a:t>
            </a:r>
            <a:endParaRPr lang="en-GB" sz="2800" spc="-35" dirty="0">
              <a:solidFill>
                <a:srgbClr val="FFFFFF"/>
              </a:solidFill>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FAB94-066D-FFF5-2B51-4916BD2DA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E2D4E9-7595-3BE7-CAAD-823BFA69A8BF}"/>
              </a:ext>
            </a:extLst>
          </p:cNvPr>
          <p:cNvSpPr>
            <a:spLocks noGrp="1"/>
          </p:cNvSpPr>
          <p:nvPr>
            <p:ph type="title"/>
          </p:nvPr>
        </p:nvSpPr>
        <p:spPr>
          <a:xfrm>
            <a:off x="958392" y="556045"/>
            <a:ext cx="9103614" cy="553998"/>
          </a:xfrm>
        </p:spPr>
        <p:txBody>
          <a:bodyPr/>
          <a:lstStyle/>
          <a:p>
            <a:r>
              <a:rPr lang="en-US" sz="3600" dirty="0">
                <a:solidFill>
                  <a:srgbClr val="FFFFFF"/>
                </a:solidFill>
              </a:rPr>
              <a:t>Terminologies</a:t>
            </a:r>
            <a:endParaRPr lang="en-GB" dirty="0"/>
          </a:p>
        </p:txBody>
      </p:sp>
      <p:sp>
        <p:nvSpPr>
          <p:cNvPr id="3" name="Text Placeholder 2">
            <a:extLst>
              <a:ext uri="{FF2B5EF4-FFF2-40B4-BE49-F238E27FC236}">
                <a16:creationId xmlns:a16="http://schemas.microsoft.com/office/drawing/2014/main" id="{BF4C34D8-C268-B590-5738-A45FAD1AF08B}"/>
              </a:ext>
            </a:extLst>
          </p:cNvPr>
          <p:cNvSpPr>
            <a:spLocks noGrp="1"/>
          </p:cNvSpPr>
          <p:nvPr>
            <p:ph type="body" idx="1"/>
          </p:nvPr>
        </p:nvSpPr>
        <p:spPr>
          <a:xfrm>
            <a:off x="685800" y="1133610"/>
            <a:ext cx="11081208" cy="5493812"/>
          </a:xfrm>
        </p:spPr>
        <p:txBody>
          <a:bodyPr/>
          <a:lstStyle/>
          <a:p>
            <a:pPr marL="285750" indent="-285750">
              <a:buFontTx/>
              <a:buChar char="-"/>
            </a:pPr>
            <a:r>
              <a:rPr lang="en-GB" dirty="0"/>
              <a:t>Target Variable: This is the dependent or output variable the model predicts (e.g. diabetes presence)</a:t>
            </a:r>
          </a:p>
          <a:p>
            <a:pPr marL="285750" indent="-285750">
              <a:buFontTx/>
              <a:buChar char="-"/>
            </a:pPr>
            <a:endParaRPr lang="en-GB" dirty="0"/>
          </a:p>
          <a:p>
            <a:pPr marL="285750" indent="-285750">
              <a:buFontTx/>
              <a:buChar char="-"/>
            </a:pPr>
            <a:r>
              <a:rPr lang="en-GB" dirty="0"/>
              <a:t>Features: Other (independent) variables or predictors the model uses for predictions e.g. blood glucose level, age, BMI, etc.</a:t>
            </a:r>
          </a:p>
          <a:p>
            <a:endParaRPr lang="en-GB" dirty="0"/>
          </a:p>
          <a:p>
            <a:pPr marL="285750" indent="-285750">
              <a:buFontTx/>
              <a:buChar char="-"/>
            </a:pPr>
            <a:r>
              <a:rPr lang="en-GB" dirty="0" err="1"/>
              <a:t>Hemoglobin</a:t>
            </a:r>
            <a:r>
              <a:rPr lang="en-GB" dirty="0"/>
              <a:t> A1C (HbA1c) Level: measures average blood glucose level within several months.</a:t>
            </a:r>
            <a:r>
              <a:rPr lang="en-US" dirty="0"/>
              <a:t> This metric predicts microvascular problems associated with diabetes </a:t>
            </a:r>
            <a:r>
              <a:rPr lang="en-US" sz="1200" dirty="0">
                <a:solidFill>
                  <a:schemeClr val="accent3"/>
                </a:solidFill>
              </a:rPr>
              <a:t>(</a:t>
            </a:r>
            <a:r>
              <a:rPr lang="en-GB" sz="1200"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Chehregosha, et al., 2019).</a:t>
            </a:r>
            <a:endParaRPr lang="en-GB" sz="1200" dirty="0">
              <a:solidFill>
                <a:schemeClr val="accent3"/>
              </a:solidFill>
            </a:endParaRPr>
          </a:p>
          <a:p>
            <a:endParaRPr lang="en-GB" dirty="0"/>
          </a:p>
          <a:p>
            <a:pPr marL="285750" indent="-285750">
              <a:buFontTx/>
              <a:buChar char="-"/>
            </a:pPr>
            <a:r>
              <a:rPr lang="en-GB" dirty="0"/>
              <a:t>Body Mass Index (BMI): human body weight (in kilogrammes) divided by height. If BMI &gt; 30kg/m</a:t>
            </a:r>
            <a:r>
              <a:rPr lang="en-GB" baseline="30000" dirty="0"/>
              <a:t>2</a:t>
            </a:r>
            <a:r>
              <a:rPr lang="en-GB" dirty="0"/>
              <a:t>, implies Obesity </a:t>
            </a:r>
            <a:r>
              <a:rPr lang="en-GB" sz="1200" dirty="0">
                <a:solidFill>
                  <a:schemeClr val="accent3"/>
                </a:solidFill>
              </a:rPr>
              <a:t>(</a:t>
            </a:r>
            <a:r>
              <a:rPr lang="en-GB" sz="1200" dirty="0" err="1">
                <a:solidFill>
                  <a:schemeClr val="accent3"/>
                </a:solidFill>
              </a:rPr>
              <a:t>Apovian</a:t>
            </a:r>
            <a:r>
              <a:rPr lang="en-GB" sz="1200" dirty="0">
                <a:solidFill>
                  <a:schemeClr val="accent3"/>
                </a:solidFill>
              </a:rPr>
              <a:t>, 2016).</a:t>
            </a:r>
          </a:p>
          <a:p>
            <a:pPr marL="285750" indent="-285750">
              <a:buFontTx/>
              <a:buChar char="-"/>
            </a:pPr>
            <a:endParaRPr lang="en-GB" dirty="0"/>
          </a:p>
          <a:p>
            <a:pPr marL="285750" indent="-285750">
              <a:buFontTx/>
              <a:buChar char="-"/>
            </a:pPr>
            <a:r>
              <a:rPr lang="en-GB" dirty="0"/>
              <a:t>Blood Glucose Level: This is the amount of blood sugar. Normal f</a:t>
            </a:r>
            <a:r>
              <a:rPr lang="en-US" dirty="0"/>
              <a:t>asting blood glucose level between 70–105 mg/dL, while 126 mg/dL or higher indicates diabetes.</a:t>
            </a:r>
            <a:endParaRPr lang="en-GB" dirty="0"/>
          </a:p>
          <a:p>
            <a:pPr marL="285750" indent="-285750">
              <a:buFontTx/>
              <a:buChar char="-"/>
            </a:pPr>
            <a:endParaRPr lang="en-GB" dirty="0"/>
          </a:p>
          <a:p>
            <a:pPr marL="285750" indent="-285750">
              <a:buFontTx/>
              <a:buChar char="-"/>
            </a:pPr>
            <a:r>
              <a:rPr lang="en-GB" dirty="0"/>
              <a:t>Accuracy: number of correct predictions out of the total correct and incorrect model predictions </a:t>
            </a:r>
          </a:p>
          <a:p>
            <a:pPr marL="285750" indent="-285750">
              <a:buFontTx/>
              <a:buChar char="-"/>
            </a:pPr>
            <a:endParaRPr lang="en-GB" dirty="0"/>
          </a:p>
          <a:p>
            <a:pPr marL="285750" indent="-285750">
              <a:buFontTx/>
              <a:buChar char="-"/>
            </a:pPr>
            <a:r>
              <a:rPr lang="en-GB" dirty="0"/>
              <a:t>Precision: number of positive predictions of the model that are truly/actually positive or correct</a:t>
            </a:r>
          </a:p>
          <a:p>
            <a:pPr marL="285750" indent="-285750">
              <a:buFontTx/>
              <a:buChar char="-"/>
            </a:pPr>
            <a:endParaRPr lang="en-GB" dirty="0"/>
          </a:p>
          <a:p>
            <a:pPr marL="285750" indent="-285750">
              <a:buFontTx/>
              <a:buChar char="-"/>
            </a:pPr>
            <a:r>
              <a:rPr lang="en-GB" dirty="0"/>
              <a:t>Recall: amount of the actual positive cases (e.g. diabetic patients) correctly identified by the model </a:t>
            </a:r>
          </a:p>
          <a:p>
            <a:pPr marL="285750" indent="-285750">
              <a:buFontTx/>
              <a:buChar char="-"/>
            </a:pPr>
            <a:endParaRPr lang="en-GB" dirty="0"/>
          </a:p>
          <a:p>
            <a:pPr marL="285750" indent="-285750">
              <a:buFontTx/>
              <a:buChar char="-"/>
            </a:pPr>
            <a:r>
              <a:rPr lang="en-GB" dirty="0"/>
              <a:t>F1-score: shows the balance between recall and precision as the harmonic of both.</a:t>
            </a:r>
          </a:p>
        </p:txBody>
      </p:sp>
    </p:spTree>
    <p:extLst>
      <p:ext uri="{BB962C8B-B14F-4D97-AF65-F5344CB8AC3E}">
        <p14:creationId xmlns:p14="http://schemas.microsoft.com/office/powerpoint/2010/main" val="352918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1168" y="0"/>
            <a:ext cx="11991340" cy="6858000"/>
            <a:chOff x="201168" y="0"/>
            <a:chExt cx="11991340" cy="6858000"/>
          </a:xfrm>
        </p:grpSpPr>
        <p:pic>
          <p:nvPicPr>
            <p:cNvPr id="3" name="object 3"/>
            <p:cNvPicPr/>
            <p:nvPr/>
          </p:nvPicPr>
          <p:blipFill>
            <a:blip r:embed="rId2" cstate="print"/>
            <a:stretch>
              <a:fillRect/>
            </a:stretch>
          </p:blipFill>
          <p:spPr>
            <a:xfrm>
              <a:off x="248412" y="181355"/>
              <a:ext cx="1781556" cy="524256"/>
            </a:xfrm>
            <a:prstGeom prst="rect">
              <a:avLst/>
            </a:prstGeom>
          </p:spPr>
        </p:pic>
        <p:sp>
          <p:nvSpPr>
            <p:cNvPr id="4" name="object 4"/>
            <p:cNvSpPr/>
            <p:nvPr/>
          </p:nvSpPr>
          <p:spPr>
            <a:xfrm>
              <a:off x="1237371" y="0"/>
              <a:ext cx="10955020" cy="6858000"/>
            </a:xfrm>
            <a:custGeom>
              <a:avLst/>
              <a:gdLst/>
              <a:ahLst/>
              <a:cxnLst/>
              <a:rect l="l" t="t" r="r" b="b"/>
              <a:pathLst>
                <a:path w="10955020" h="6858000">
                  <a:moveTo>
                    <a:pt x="9196666" y="0"/>
                  </a:moveTo>
                  <a:lnTo>
                    <a:pt x="0" y="0"/>
                  </a:lnTo>
                  <a:lnTo>
                    <a:pt x="3137303" y="6858000"/>
                  </a:lnTo>
                  <a:lnTo>
                    <a:pt x="10954628" y="6858000"/>
                  </a:lnTo>
                  <a:lnTo>
                    <a:pt x="10954628" y="3842816"/>
                  </a:lnTo>
                  <a:lnTo>
                    <a:pt x="9196666" y="0"/>
                  </a:lnTo>
                  <a:close/>
                </a:path>
              </a:pathLst>
            </a:custGeom>
            <a:solidFill>
              <a:srgbClr val="FFFFFF">
                <a:alpha val="19999"/>
              </a:srgbClr>
            </a:solidFill>
          </p:spPr>
          <p:txBody>
            <a:bodyPr wrap="square" lIns="0" tIns="0" rIns="0" bIns="0" rtlCol="0"/>
            <a:lstStyle/>
            <a:p>
              <a:endParaRPr/>
            </a:p>
          </p:txBody>
        </p:sp>
        <p:sp>
          <p:nvSpPr>
            <p:cNvPr id="5" name="object 5"/>
            <p:cNvSpPr/>
            <p:nvPr/>
          </p:nvSpPr>
          <p:spPr>
            <a:xfrm>
              <a:off x="211074" y="1378458"/>
              <a:ext cx="6518275" cy="4613275"/>
            </a:xfrm>
            <a:custGeom>
              <a:avLst/>
              <a:gdLst/>
              <a:ahLst/>
              <a:cxnLst/>
              <a:rect l="l" t="t" r="r" b="b"/>
              <a:pathLst>
                <a:path w="6518275" h="4613275">
                  <a:moveTo>
                    <a:pt x="6518148" y="0"/>
                  </a:moveTo>
                  <a:lnTo>
                    <a:pt x="0" y="0"/>
                  </a:lnTo>
                  <a:lnTo>
                    <a:pt x="0" y="4613148"/>
                  </a:lnTo>
                  <a:lnTo>
                    <a:pt x="6518148" y="4613148"/>
                  </a:lnTo>
                  <a:lnTo>
                    <a:pt x="6518148" y="0"/>
                  </a:lnTo>
                  <a:close/>
                </a:path>
              </a:pathLst>
            </a:custGeom>
            <a:solidFill>
              <a:srgbClr val="0D0D0D">
                <a:alpha val="78038"/>
              </a:srgbClr>
            </a:solidFill>
          </p:spPr>
          <p:txBody>
            <a:bodyPr wrap="square" lIns="0" tIns="0" rIns="0" bIns="0" rtlCol="0"/>
            <a:lstStyle/>
            <a:p>
              <a:endParaRPr/>
            </a:p>
          </p:txBody>
        </p:sp>
        <p:sp>
          <p:nvSpPr>
            <p:cNvPr id="6" name="object 6"/>
            <p:cNvSpPr/>
            <p:nvPr/>
          </p:nvSpPr>
          <p:spPr>
            <a:xfrm>
              <a:off x="211074" y="1378458"/>
              <a:ext cx="6518275" cy="4613275"/>
            </a:xfrm>
            <a:custGeom>
              <a:avLst/>
              <a:gdLst/>
              <a:ahLst/>
              <a:cxnLst/>
              <a:rect l="l" t="t" r="r" b="b"/>
              <a:pathLst>
                <a:path w="6518275" h="4613275">
                  <a:moveTo>
                    <a:pt x="0" y="4613148"/>
                  </a:moveTo>
                  <a:lnTo>
                    <a:pt x="6518148" y="4613148"/>
                  </a:lnTo>
                  <a:lnTo>
                    <a:pt x="6518148" y="0"/>
                  </a:lnTo>
                  <a:lnTo>
                    <a:pt x="0" y="0"/>
                  </a:lnTo>
                  <a:lnTo>
                    <a:pt x="0" y="4613148"/>
                  </a:lnTo>
                  <a:close/>
                </a:path>
              </a:pathLst>
            </a:custGeom>
            <a:ln w="19812">
              <a:solidFill>
                <a:srgbClr val="FFFFFF"/>
              </a:solidFill>
            </a:ln>
          </p:spPr>
          <p:txBody>
            <a:bodyPr wrap="square" lIns="0" tIns="0" rIns="0" bIns="0" rtlCol="0"/>
            <a:lstStyle/>
            <a:p>
              <a:endParaRPr/>
            </a:p>
          </p:txBody>
        </p:sp>
        <p:pic>
          <p:nvPicPr>
            <p:cNvPr id="7" name="object 7"/>
            <p:cNvPicPr/>
            <p:nvPr/>
          </p:nvPicPr>
          <p:blipFill>
            <a:blip r:embed="rId3" cstate="print"/>
            <a:stretch>
              <a:fillRect/>
            </a:stretch>
          </p:blipFill>
          <p:spPr>
            <a:xfrm>
              <a:off x="7598663" y="1652016"/>
              <a:ext cx="3337560" cy="3553967"/>
            </a:xfrm>
            <a:prstGeom prst="rect">
              <a:avLst/>
            </a:prstGeom>
          </p:spPr>
        </p:pic>
        <p:pic>
          <p:nvPicPr>
            <p:cNvPr id="8" name="object 8"/>
            <p:cNvPicPr/>
            <p:nvPr/>
          </p:nvPicPr>
          <p:blipFill>
            <a:blip r:embed="rId2" cstate="print"/>
            <a:stretch>
              <a:fillRect/>
            </a:stretch>
          </p:blipFill>
          <p:spPr>
            <a:xfrm>
              <a:off x="248412" y="181355"/>
              <a:ext cx="1781556" cy="524256"/>
            </a:xfrm>
            <a:prstGeom prst="rect">
              <a:avLst/>
            </a:prstGeom>
          </p:spPr>
        </p:pic>
      </p:grpSp>
      <p:sp>
        <p:nvSpPr>
          <p:cNvPr id="9" name="object 9"/>
          <p:cNvSpPr txBox="1"/>
          <p:nvPr/>
        </p:nvSpPr>
        <p:spPr>
          <a:xfrm>
            <a:off x="590804" y="1844497"/>
            <a:ext cx="5755640" cy="3028393"/>
          </a:xfrm>
          <a:prstGeom prst="rect">
            <a:avLst/>
          </a:prstGeom>
        </p:spPr>
        <p:txBody>
          <a:bodyPr vert="horz" wrap="square" lIns="0" tIns="12065" rIns="0" bIns="0" rtlCol="0">
            <a:spAutoFit/>
          </a:bodyPr>
          <a:lstStyle/>
          <a:p>
            <a:pPr marL="12700" marR="5080" indent="1270" algn="ctr">
              <a:lnSpc>
                <a:spcPct val="100000"/>
              </a:lnSpc>
              <a:spcBef>
                <a:spcPts val="95"/>
              </a:spcBef>
            </a:pPr>
            <a:r>
              <a:rPr lang="en-GB" sz="2800" spc="55" dirty="0">
                <a:solidFill>
                  <a:srgbClr val="FFFFFF"/>
                </a:solidFill>
                <a:latin typeface="Lucida Sans Unicode"/>
                <a:cs typeface="Lucida Sans Unicode"/>
              </a:rPr>
              <a:t>Stark Health Clinic requires accurate detection techniques using supervised machine learning unlike conventional </a:t>
            </a:r>
            <a:r>
              <a:rPr sz="2800" spc="80" dirty="0">
                <a:solidFill>
                  <a:srgbClr val="FFFFFF"/>
                </a:solidFill>
                <a:latin typeface="Lucida Sans Unicode"/>
                <a:cs typeface="Lucida Sans Unicode"/>
              </a:rPr>
              <a:t>methods</a:t>
            </a:r>
            <a:r>
              <a:rPr sz="2800" spc="-50" dirty="0">
                <a:solidFill>
                  <a:srgbClr val="FFFFFF"/>
                </a:solidFill>
                <a:latin typeface="Lucida Sans Unicode"/>
                <a:cs typeface="Lucida Sans Unicode"/>
              </a:rPr>
              <a:t> </a:t>
            </a:r>
            <a:r>
              <a:rPr sz="2800" spc="-25" dirty="0">
                <a:solidFill>
                  <a:srgbClr val="FFFFFF"/>
                </a:solidFill>
                <a:latin typeface="Lucida Sans Unicode"/>
                <a:cs typeface="Lucida Sans Unicode"/>
              </a:rPr>
              <a:t>for </a:t>
            </a:r>
            <a:r>
              <a:rPr sz="2800" spc="65" dirty="0">
                <a:solidFill>
                  <a:srgbClr val="FFFFFF"/>
                </a:solidFill>
                <a:latin typeface="Lucida Sans Unicode"/>
                <a:cs typeface="Lucida Sans Unicode"/>
              </a:rPr>
              <a:t>early</a:t>
            </a:r>
            <a:r>
              <a:rPr sz="2800" spc="-105" dirty="0">
                <a:solidFill>
                  <a:srgbClr val="FFFFFF"/>
                </a:solidFill>
                <a:latin typeface="Lucida Sans Unicode"/>
                <a:cs typeface="Lucida Sans Unicode"/>
              </a:rPr>
              <a:t> </a:t>
            </a:r>
            <a:r>
              <a:rPr lang="en-GB" sz="2800" spc="-105" dirty="0">
                <a:solidFill>
                  <a:srgbClr val="FFFFFF"/>
                </a:solidFill>
                <a:latin typeface="Lucida Sans Unicode"/>
                <a:cs typeface="Lucida Sans Unicode"/>
              </a:rPr>
              <a:t>diabetes </a:t>
            </a:r>
            <a:r>
              <a:rPr sz="2800" spc="60" dirty="0">
                <a:solidFill>
                  <a:srgbClr val="FFFFFF"/>
                </a:solidFill>
                <a:latin typeface="Lucida Sans Unicode"/>
                <a:cs typeface="Lucida Sans Unicode"/>
              </a:rPr>
              <a:t>detection</a:t>
            </a:r>
            <a:r>
              <a:rPr lang="en-GB" sz="2800" spc="60" dirty="0">
                <a:solidFill>
                  <a:srgbClr val="FFFFFF"/>
                </a:solidFill>
                <a:latin typeface="Lucida Sans Unicode"/>
                <a:cs typeface="Lucida Sans Unicode"/>
              </a:rPr>
              <a:t> and management for its patients</a:t>
            </a:r>
            <a:r>
              <a:rPr sz="2800" spc="-10" dirty="0">
                <a:solidFill>
                  <a:srgbClr val="FFFFFF"/>
                </a:solidFill>
                <a:latin typeface="Lucida Sans Unicode"/>
                <a:cs typeface="Lucida Sans Unicode"/>
              </a:rPr>
              <a:t>.</a:t>
            </a:r>
            <a:endParaRPr sz="2800" dirty="0">
              <a:latin typeface="Lucida Sans Unicode"/>
              <a:cs typeface="Lucida Sans Unicode"/>
            </a:endParaRPr>
          </a:p>
        </p:txBody>
      </p:sp>
      <p:sp>
        <p:nvSpPr>
          <p:cNvPr id="10" name="object 10"/>
          <p:cNvSpPr txBox="1">
            <a:spLocks noGrp="1"/>
          </p:cNvSpPr>
          <p:nvPr>
            <p:ph type="title"/>
          </p:nvPr>
        </p:nvSpPr>
        <p:spPr>
          <a:xfrm>
            <a:off x="1089152" y="803910"/>
            <a:ext cx="4662805" cy="543560"/>
          </a:xfrm>
          <a:prstGeom prst="rect">
            <a:avLst/>
          </a:prstGeom>
        </p:spPr>
        <p:txBody>
          <a:bodyPr vert="horz" wrap="square" lIns="0" tIns="12065" rIns="0" bIns="0" rtlCol="0">
            <a:spAutoFit/>
          </a:bodyPr>
          <a:lstStyle/>
          <a:p>
            <a:pPr marL="12700">
              <a:lnSpc>
                <a:spcPct val="100000"/>
              </a:lnSpc>
              <a:spcBef>
                <a:spcPts val="95"/>
              </a:spcBef>
            </a:pPr>
            <a:r>
              <a:rPr spc="-185" dirty="0"/>
              <a:t>PROBLEM</a:t>
            </a:r>
            <a:r>
              <a:rPr spc="-200" dirty="0"/>
              <a:t> </a:t>
            </a:r>
            <a:r>
              <a:rPr spc="-75" dirty="0"/>
              <a:t>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48411" y="181355"/>
            <a:ext cx="1789176" cy="524256"/>
          </a:xfrm>
          <a:prstGeom prst="rect">
            <a:avLst/>
          </a:prstGeom>
        </p:spPr>
      </p:pic>
      <p:sp>
        <p:nvSpPr>
          <p:cNvPr id="3" name="object 3"/>
          <p:cNvSpPr/>
          <p:nvPr/>
        </p:nvSpPr>
        <p:spPr>
          <a:xfrm>
            <a:off x="5978652" y="-1"/>
            <a:ext cx="6213475" cy="6762115"/>
          </a:xfrm>
          <a:custGeom>
            <a:avLst/>
            <a:gdLst/>
            <a:ahLst/>
            <a:cxnLst/>
            <a:rect l="l" t="t" r="r" b="b"/>
            <a:pathLst>
              <a:path w="6213475" h="6762115">
                <a:moveTo>
                  <a:pt x="0" y="0"/>
                </a:moveTo>
                <a:lnTo>
                  <a:pt x="0" y="6761988"/>
                </a:lnTo>
                <a:lnTo>
                  <a:pt x="6213347" y="6761988"/>
                </a:lnTo>
                <a:lnTo>
                  <a:pt x="6213348" y="0"/>
                </a:lnTo>
                <a:lnTo>
                  <a:pt x="0" y="0"/>
                </a:lnTo>
                <a:close/>
              </a:path>
            </a:pathLst>
          </a:custGeom>
          <a:solidFill>
            <a:srgbClr val="0D0D0D">
              <a:alpha val="59999"/>
            </a:srgbClr>
          </a:solidFill>
        </p:spPr>
        <p:txBody>
          <a:bodyPr wrap="square" lIns="0" tIns="0" rIns="0" bIns="0" rtlCol="0"/>
          <a:lstStyle/>
          <a:p>
            <a:endParaRPr/>
          </a:p>
        </p:txBody>
      </p:sp>
      <p:sp>
        <p:nvSpPr>
          <p:cNvPr id="4" name="object 4"/>
          <p:cNvSpPr txBox="1"/>
          <p:nvPr/>
        </p:nvSpPr>
        <p:spPr>
          <a:xfrm>
            <a:off x="6240017" y="1844497"/>
            <a:ext cx="5697220" cy="3013075"/>
          </a:xfrm>
          <a:prstGeom prst="rect">
            <a:avLst/>
          </a:prstGeom>
        </p:spPr>
        <p:txBody>
          <a:bodyPr vert="horz" wrap="square" lIns="0" tIns="12065" rIns="0" bIns="0" rtlCol="0">
            <a:spAutoFit/>
          </a:bodyPr>
          <a:lstStyle/>
          <a:p>
            <a:pPr marL="12065" marR="5080" indent="635" algn="ctr">
              <a:lnSpc>
                <a:spcPct val="100000"/>
              </a:lnSpc>
              <a:spcBef>
                <a:spcPts val="95"/>
              </a:spcBef>
            </a:pPr>
            <a:r>
              <a:rPr sz="2800" spc="105" dirty="0">
                <a:solidFill>
                  <a:srgbClr val="FFFFFF"/>
                </a:solidFill>
                <a:latin typeface="Lucida Sans Unicode"/>
                <a:cs typeface="Lucida Sans Unicode"/>
              </a:rPr>
              <a:t>By</a:t>
            </a:r>
            <a:r>
              <a:rPr sz="2800" spc="-130" dirty="0">
                <a:solidFill>
                  <a:srgbClr val="FFFFFF"/>
                </a:solidFill>
                <a:latin typeface="Lucida Sans Unicode"/>
                <a:cs typeface="Lucida Sans Unicode"/>
              </a:rPr>
              <a:t> </a:t>
            </a:r>
            <a:r>
              <a:rPr sz="2800" spc="114" dirty="0">
                <a:solidFill>
                  <a:srgbClr val="FFFFFF"/>
                </a:solidFill>
                <a:latin typeface="Lucida Sans Unicode"/>
                <a:cs typeface="Lucida Sans Unicode"/>
              </a:rPr>
              <a:t>accurately</a:t>
            </a:r>
            <a:r>
              <a:rPr sz="2800" spc="-110" dirty="0">
                <a:solidFill>
                  <a:srgbClr val="FFFFFF"/>
                </a:solidFill>
                <a:latin typeface="Lucida Sans Unicode"/>
                <a:cs typeface="Lucida Sans Unicode"/>
              </a:rPr>
              <a:t> </a:t>
            </a:r>
            <a:r>
              <a:rPr sz="2800" spc="-10" dirty="0">
                <a:solidFill>
                  <a:srgbClr val="FFFFFF"/>
                </a:solidFill>
                <a:latin typeface="Lucida Sans Unicode"/>
                <a:cs typeface="Lucida Sans Unicode"/>
              </a:rPr>
              <a:t>predicting </a:t>
            </a:r>
            <a:r>
              <a:rPr sz="2800" spc="90" dirty="0">
                <a:solidFill>
                  <a:srgbClr val="FFFFFF"/>
                </a:solidFill>
                <a:latin typeface="Lucida Sans Unicode"/>
                <a:cs typeface="Lucida Sans Unicode"/>
              </a:rPr>
              <a:t>diabetes</a:t>
            </a:r>
            <a:r>
              <a:rPr sz="2800" spc="-50" dirty="0">
                <a:solidFill>
                  <a:srgbClr val="FFFFFF"/>
                </a:solidFill>
                <a:latin typeface="Lucida Sans Unicode"/>
                <a:cs typeface="Lucida Sans Unicode"/>
              </a:rPr>
              <a:t> </a:t>
            </a:r>
            <a:r>
              <a:rPr sz="2800" spc="-105" dirty="0">
                <a:solidFill>
                  <a:srgbClr val="FFFFFF"/>
                </a:solidFill>
                <a:latin typeface="Lucida Sans Unicode"/>
                <a:cs typeface="Lucida Sans Unicode"/>
              </a:rPr>
              <a:t>risk</a:t>
            </a:r>
            <a:r>
              <a:rPr sz="2800" spc="-50" dirty="0">
                <a:solidFill>
                  <a:srgbClr val="FFFFFF"/>
                </a:solidFill>
                <a:latin typeface="Lucida Sans Unicode"/>
                <a:cs typeface="Lucida Sans Unicode"/>
              </a:rPr>
              <a:t> </a:t>
            </a:r>
            <a:r>
              <a:rPr sz="2800" dirty="0">
                <a:solidFill>
                  <a:srgbClr val="FFFFFF"/>
                </a:solidFill>
                <a:latin typeface="Lucida Sans Unicode"/>
                <a:cs typeface="Lucida Sans Unicode"/>
              </a:rPr>
              <a:t>through</a:t>
            </a:r>
            <a:r>
              <a:rPr sz="2800" spc="-60" dirty="0">
                <a:solidFill>
                  <a:srgbClr val="FFFFFF"/>
                </a:solidFill>
                <a:latin typeface="Lucida Sans Unicode"/>
                <a:cs typeface="Lucida Sans Unicode"/>
              </a:rPr>
              <a:t> </a:t>
            </a:r>
            <a:r>
              <a:rPr sz="2800" spc="175" dirty="0">
                <a:solidFill>
                  <a:srgbClr val="FFFFFF"/>
                </a:solidFill>
                <a:latin typeface="Lucida Sans Unicode"/>
                <a:cs typeface="Lucida Sans Unicode"/>
              </a:rPr>
              <a:t>advanced </a:t>
            </a:r>
            <a:r>
              <a:rPr sz="2800" spc="130" dirty="0">
                <a:solidFill>
                  <a:srgbClr val="FFFFFF"/>
                </a:solidFill>
                <a:latin typeface="Lucida Sans Unicode"/>
                <a:cs typeface="Lucida Sans Unicode"/>
              </a:rPr>
              <a:t>machine</a:t>
            </a:r>
            <a:r>
              <a:rPr sz="2800" spc="-95" dirty="0">
                <a:solidFill>
                  <a:srgbClr val="FFFFFF"/>
                </a:solidFill>
                <a:latin typeface="Lucida Sans Unicode"/>
                <a:cs typeface="Lucida Sans Unicode"/>
              </a:rPr>
              <a:t> </a:t>
            </a:r>
            <a:r>
              <a:rPr sz="2800" dirty="0">
                <a:solidFill>
                  <a:srgbClr val="FFFFFF"/>
                </a:solidFill>
                <a:latin typeface="Lucida Sans Unicode"/>
                <a:cs typeface="Lucida Sans Unicode"/>
              </a:rPr>
              <a:t>learning,</a:t>
            </a:r>
            <a:r>
              <a:rPr sz="2800" spc="-85" dirty="0">
                <a:solidFill>
                  <a:srgbClr val="FFFFFF"/>
                </a:solidFill>
                <a:latin typeface="Lucida Sans Unicode"/>
                <a:cs typeface="Lucida Sans Unicode"/>
              </a:rPr>
              <a:t> </a:t>
            </a:r>
            <a:r>
              <a:rPr sz="2800" dirty="0">
                <a:solidFill>
                  <a:srgbClr val="FFFFFF"/>
                </a:solidFill>
                <a:latin typeface="Lucida Sans Unicode"/>
                <a:cs typeface="Lucida Sans Unicode"/>
              </a:rPr>
              <a:t>Stark</a:t>
            </a:r>
            <a:r>
              <a:rPr sz="2800" spc="-100" dirty="0">
                <a:solidFill>
                  <a:srgbClr val="FFFFFF"/>
                </a:solidFill>
                <a:latin typeface="Lucida Sans Unicode"/>
                <a:cs typeface="Lucida Sans Unicode"/>
              </a:rPr>
              <a:t> </a:t>
            </a:r>
            <a:r>
              <a:rPr sz="2800" spc="-10" dirty="0">
                <a:solidFill>
                  <a:srgbClr val="FFFFFF"/>
                </a:solidFill>
                <a:latin typeface="Lucida Sans Unicode"/>
                <a:cs typeface="Lucida Sans Unicode"/>
              </a:rPr>
              <a:t>Health </a:t>
            </a:r>
            <a:r>
              <a:rPr sz="2800" dirty="0">
                <a:solidFill>
                  <a:srgbClr val="FFFFFF"/>
                </a:solidFill>
                <a:latin typeface="Lucida Sans Unicode"/>
                <a:cs typeface="Lucida Sans Unicode"/>
              </a:rPr>
              <a:t>Clinic</a:t>
            </a:r>
            <a:r>
              <a:rPr sz="2800" spc="-90" dirty="0">
                <a:solidFill>
                  <a:srgbClr val="FFFFFF"/>
                </a:solidFill>
                <a:latin typeface="Lucida Sans Unicode"/>
                <a:cs typeface="Lucida Sans Unicode"/>
              </a:rPr>
              <a:t> </a:t>
            </a:r>
            <a:r>
              <a:rPr sz="2800" spc="200" dirty="0">
                <a:solidFill>
                  <a:srgbClr val="FFFFFF"/>
                </a:solidFill>
                <a:latin typeface="Lucida Sans Unicode"/>
                <a:cs typeface="Lucida Sans Unicode"/>
              </a:rPr>
              <a:t>can</a:t>
            </a:r>
            <a:r>
              <a:rPr sz="2800" spc="-90" dirty="0">
                <a:solidFill>
                  <a:srgbClr val="FFFFFF"/>
                </a:solidFill>
                <a:latin typeface="Lucida Sans Unicode"/>
                <a:cs typeface="Lucida Sans Unicode"/>
              </a:rPr>
              <a:t> </a:t>
            </a:r>
            <a:r>
              <a:rPr sz="2800" spc="60" dirty="0">
                <a:solidFill>
                  <a:srgbClr val="FFFFFF"/>
                </a:solidFill>
                <a:latin typeface="Lucida Sans Unicode"/>
                <a:cs typeface="Lucida Sans Unicode"/>
              </a:rPr>
              <a:t>improve</a:t>
            </a:r>
            <a:r>
              <a:rPr sz="2800" spc="-80" dirty="0">
                <a:solidFill>
                  <a:srgbClr val="FFFFFF"/>
                </a:solidFill>
                <a:latin typeface="Lucida Sans Unicode"/>
                <a:cs typeface="Lucida Sans Unicode"/>
              </a:rPr>
              <a:t> </a:t>
            </a:r>
            <a:r>
              <a:rPr sz="2800" spc="65" dirty="0">
                <a:solidFill>
                  <a:srgbClr val="FFFFFF"/>
                </a:solidFill>
                <a:latin typeface="Lucida Sans Unicode"/>
                <a:cs typeface="Lucida Sans Unicode"/>
              </a:rPr>
              <a:t>patient</a:t>
            </a:r>
            <a:r>
              <a:rPr sz="2800" spc="-90" dirty="0">
                <a:solidFill>
                  <a:srgbClr val="FFFFFF"/>
                </a:solidFill>
                <a:latin typeface="Lucida Sans Unicode"/>
                <a:cs typeface="Lucida Sans Unicode"/>
              </a:rPr>
              <a:t> </a:t>
            </a:r>
            <a:r>
              <a:rPr sz="2800" spc="55" dirty="0">
                <a:solidFill>
                  <a:srgbClr val="FFFFFF"/>
                </a:solidFill>
                <a:latin typeface="Lucida Sans Unicode"/>
                <a:cs typeface="Lucida Sans Unicode"/>
              </a:rPr>
              <a:t>care, </a:t>
            </a:r>
            <a:r>
              <a:rPr sz="2800" spc="105" dirty="0">
                <a:solidFill>
                  <a:srgbClr val="FFFFFF"/>
                </a:solidFill>
                <a:latin typeface="Lucida Sans Unicode"/>
                <a:cs typeface="Lucida Sans Unicode"/>
              </a:rPr>
              <a:t>reduce</a:t>
            </a:r>
            <a:r>
              <a:rPr sz="2800" spc="-120" dirty="0">
                <a:solidFill>
                  <a:srgbClr val="FFFFFF"/>
                </a:solidFill>
                <a:latin typeface="Lucida Sans Unicode"/>
                <a:cs typeface="Lucida Sans Unicode"/>
              </a:rPr>
              <a:t> </a:t>
            </a:r>
            <a:r>
              <a:rPr sz="2800" dirty="0">
                <a:solidFill>
                  <a:srgbClr val="FFFFFF"/>
                </a:solidFill>
                <a:latin typeface="Lucida Sans Unicode"/>
                <a:cs typeface="Lucida Sans Unicode"/>
              </a:rPr>
              <a:t>long-</a:t>
            </a:r>
            <a:r>
              <a:rPr sz="2800" spc="60" dirty="0">
                <a:solidFill>
                  <a:srgbClr val="FFFFFF"/>
                </a:solidFill>
                <a:latin typeface="Lucida Sans Unicode"/>
                <a:cs typeface="Lucida Sans Unicode"/>
              </a:rPr>
              <a:t>term</a:t>
            </a:r>
            <a:r>
              <a:rPr sz="2800" spc="-100" dirty="0">
                <a:solidFill>
                  <a:srgbClr val="FFFFFF"/>
                </a:solidFill>
                <a:latin typeface="Lucida Sans Unicode"/>
                <a:cs typeface="Lucida Sans Unicode"/>
              </a:rPr>
              <a:t> </a:t>
            </a:r>
            <a:r>
              <a:rPr sz="2800" dirty="0">
                <a:solidFill>
                  <a:srgbClr val="FFFFFF"/>
                </a:solidFill>
                <a:latin typeface="Lucida Sans Unicode"/>
                <a:cs typeface="Lucida Sans Unicode"/>
              </a:rPr>
              <a:t>costs,</a:t>
            </a:r>
            <a:r>
              <a:rPr sz="2800" spc="-120" dirty="0">
                <a:solidFill>
                  <a:srgbClr val="FFFFFF"/>
                </a:solidFill>
                <a:latin typeface="Lucida Sans Unicode"/>
                <a:cs typeface="Lucida Sans Unicode"/>
              </a:rPr>
              <a:t> </a:t>
            </a:r>
            <a:r>
              <a:rPr sz="2800" spc="140" dirty="0">
                <a:solidFill>
                  <a:srgbClr val="FFFFFF"/>
                </a:solidFill>
                <a:latin typeface="Lucida Sans Unicode"/>
                <a:cs typeface="Lucida Sans Unicode"/>
              </a:rPr>
              <a:t>and </a:t>
            </a:r>
            <a:r>
              <a:rPr sz="2800" spc="55" dirty="0">
                <a:solidFill>
                  <a:srgbClr val="FFFFFF"/>
                </a:solidFill>
                <a:latin typeface="Lucida Sans Unicode"/>
                <a:cs typeface="Lucida Sans Unicode"/>
              </a:rPr>
              <a:t>take</a:t>
            </a:r>
            <a:r>
              <a:rPr sz="2800" spc="-130" dirty="0">
                <a:solidFill>
                  <a:srgbClr val="FFFFFF"/>
                </a:solidFill>
                <a:latin typeface="Lucida Sans Unicode"/>
                <a:cs typeface="Lucida Sans Unicode"/>
              </a:rPr>
              <a:t> </a:t>
            </a:r>
            <a:r>
              <a:rPr sz="2800" spc="340" dirty="0">
                <a:solidFill>
                  <a:srgbClr val="FFFFFF"/>
                </a:solidFill>
                <a:latin typeface="Lucida Sans Unicode"/>
                <a:cs typeface="Lucida Sans Unicode"/>
              </a:rPr>
              <a:t>a</a:t>
            </a:r>
            <a:r>
              <a:rPr sz="2800" spc="-125" dirty="0">
                <a:solidFill>
                  <a:srgbClr val="FFFFFF"/>
                </a:solidFill>
                <a:latin typeface="Lucida Sans Unicode"/>
                <a:cs typeface="Lucida Sans Unicode"/>
              </a:rPr>
              <a:t> </a:t>
            </a:r>
            <a:r>
              <a:rPr sz="2800" spc="80" dirty="0">
                <a:solidFill>
                  <a:srgbClr val="FFFFFF"/>
                </a:solidFill>
                <a:latin typeface="Lucida Sans Unicode"/>
                <a:cs typeface="Lucida Sans Unicode"/>
              </a:rPr>
              <a:t>proactive</a:t>
            </a:r>
            <a:r>
              <a:rPr sz="2800" spc="-125" dirty="0">
                <a:solidFill>
                  <a:srgbClr val="FFFFFF"/>
                </a:solidFill>
                <a:latin typeface="Lucida Sans Unicode"/>
                <a:cs typeface="Lucida Sans Unicode"/>
              </a:rPr>
              <a:t> </a:t>
            </a:r>
            <a:r>
              <a:rPr sz="2800" dirty="0">
                <a:solidFill>
                  <a:srgbClr val="FFFFFF"/>
                </a:solidFill>
                <a:latin typeface="Lucida Sans Unicode"/>
                <a:cs typeface="Lucida Sans Unicode"/>
              </a:rPr>
              <a:t>role</a:t>
            </a:r>
            <a:r>
              <a:rPr sz="2800" spc="-130" dirty="0">
                <a:solidFill>
                  <a:srgbClr val="FFFFFF"/>
                </a:solidFill>
                <a:latin typeface="Lucida Sans Unicode"/>
                <a:cs typeface="Lucida Sans Unicode"/>
              </a:rPr>
              <a:t> </a:t>
            </a:r>
            <a:r>
              <a:rPr sz="2800" spc="-25" dirty="0">
                <a:solidFill>
                  <a:srgbClr val="FFFFFF"/>
                </a:solidFill>
                <a:latin typeface="Lucida Sans Unicode"/>
                <a:cs typeface="Lucida Sans Unicode"/>
              </a:rPr>
              <a:t>in </a:t>
            </a:r>
            <a:r>
              <a:rPr sz="2800" spc="110" dirty="0">
                <a:solidFill>
                  <a:srgbClr val="FFFFFF"/>
                </a:solidFill>
                <a:latin typeface="Lucida Sans Unicode"/>
                <a:cs typeface="Lucida Sans Unicode"/>
              </a:rPr>
              <a:t>combating</a:t>
            </a:r>
            <a:r>
              <a:rPr sz="2800" spc="-120" dirty="0">
                <a:solidFill>
                  <a:srgbClr val="FFFFFF"/>
                </a:solidFill>
                <a:latin typeface="Lucida Sans Unicode"/>
                <a:cs typeface="Lucida Sans Unicode"/>
              </a:rPr>
              <a:t> </a:t>
            </a:r>
            <a:r>
              <a:rPr sz="2800" spc="-10" dirty="0">
                <a:solidFill>
                  <a:srgbClr val="FFFFFF"/>
                </a:solidFill>
                <a:latin typeface="Lucida Sans Unicode"/>
                <a:cs typeface="Lucida Sans Unicode"/>
              </a:rPr>
              <a:t>diabetes.</a:t>
            </a:r>
            <a:endParaRPr sz="2800" dirty="0">
              <a:latin typeface="Lucida Sans Unicode"/>
              <a:cs typeface="Lucida Sans Unicode"/>
            </a:endParaRPr>
          </a:p>
        </p:txBody>
      </p:sp>
      <p:sp>
        <p:nvSpPr>
          <p:cNvPr id="5" name="object 5"/>
          <p:cNvSpPr txBox="1">
            <a:spLocks noGrp="1"/>
          </p:cNvSpPr>
          <p:nvPr>
            <p:ph type="title"/>
          </p:nvPr>
        </p:nvSpPr>
        <p:spPr>
          <a:prstGeom prst="rect">
            <a:avLst/>
          </a:prstGeom>
        </p:spPr>
        <p:txBody>
          <a:bodyPr vert="horz" wrap="square" lIns="0" tIns="402844" rIns="0" bIns="0" rtlCol="0">
            <a:spAutoFit/>
          </a:bodyPr>
          <a:lstStyle/>
          <a:p>
            <a:pPr marL="3782695">
              <a:lnSpc>
                <a:spcPct val="100000"/>
              </a:lnSpc>
              <a:spcBef>
                <a:spcPts val="95"/>
              </a:spcBef>
            </a:pPr>
            <a:r>
              <a:rPr spc="-80" dirty="0"/>
              <a:t>PROJECT</a:t>
            </a:r>
            <a:r>
              <a:rPr lang="en-GB" spc="-80" dirty="0"/>
              <a:t> </a:t>
            </a:r>
            <a:r>
              <a:rPr lang="en-GB" spc="-110" dirty="0"/>
              <a:t>RATIONALE</a:t>
            </a:r>
            <a:endParaRPr spc="-80" dirty="0"/>
          </a:p>
        </p:txBody>
      </p:sp>
      <p:pic>
        <p:nvPicPr>
          <p:cNvPr id="6" name="object 6"/>
          <p:cNvPicPr/>
          <p:nvPr/>
        </p:nvPicPr>
        <p:blipFill>
          <a:blip r:embed="rId4" cstate="print"/>
          <a:stretch>
            <a:fillRect/>
          </a:stretch>
        </p:blipFill>
        <p:spPr>
          <a:xfrm>
            <a:off x="1415796" y="774191"/>
            <a:ext cx="2846831" cy="60838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1943715" cy="1666239"/>
            <a:chOff x="0" y="0"/>
            <a:chExt cx="11943715" cy="1666239"/>
          </a:xfrm>
        </p:grpSpPr>
        <p:pic>
          <p:nvPicPr>
            <p:cNvPr id="3" name="object 3"/>
            <p:cNvPicPr/>
            <p:nvPr/>
          </p:nvPicPr>
          <p:blipFill>
            <a:blip r:embed="rId3" cstate="print"/>
            <a:stretch>
              <a:fillRect/>
            </a:stretch>
          </p:blipFill>
          <p:spPr>
            <a:xfrm>
              <a:off x="248411" y="181355"/>
              <a:ext cx="1781556" cy="524256"/>
            </a:xfrm>
            <a:prstGeom prst="rect">
              <a:avLst/>
            </a:prstGeom>
          </p:spPr>
        </p:pic>
        <p:sp>
          <p:nvSpPr>
            <p:cNvPr id="4" name="object 4"/>
            <p:cNvSpPr/>
            <p:nvPr/>
          </p:nvSpPr>
          <p:spPr>
            <a:xfrm>
              <a:off x="0" y="0"/>
              <a:ext cx="11943715" cy="1666239"/>
            </a:xfrm>
            <a:custGeom>
              <a:avLst/>
              <a:gdLst/>
              <a:ahLst/>
              <a:cxnLst/>
              <a:rect l="l" t="t" r="r" b="b"/>
              <a:pathLst>
                <a:path w="11943715" h="1666239">
                  <a:moveTo>
                    <a:pt x="11943588" y="0"/>
                  </a:moveTo>
                  <a:lnTo>
                    <a:pt x="24536" y="0"/>
                  </a:lnTo>
                  <a:lnTo>
                    <a:pt x="0" y="16891"/>
                  </a:lnTo>
                  <a:lnTo>
                    <a:pt x="0" y="1665732"/>
                  </a:lnTo>
                  <a:lnTo>
                    <a:pt x="9527159" y="1665732"/>
                  </a:lnTo>
                  <a:lnTo>
                    <a:pt x="11943588" y="0"/>
                  </a:lnTo>
                  <a:close/>
                </a:path>
              </a:pathLst>
            </a:custGeom>
            <a:solidFill>
              <a:srgbClr val="0D0D0D"/>
            </a:solidFill>
          </p:spPr>
          <p:txBody>
            <a:bodyPr wrap="square" lIns="0" tIns="0" rIns="0" bIns="0" rtlCol="0"/>
            <a:lstStyle/>
            <a:p>
              <a:endParaRPr/>
            </a:p>
          </p:txBody>
        </p:sp>
        <p:pic>
          <p:nvPicPr>
            <p:cNvPr id="5" name="object 5"/>
            <p:cNvPicPr/>
            <p:nvPr/>
          </p:nvPicPr>
          <p:blipFill>
            <a:blip r:embed="rId3" cstate="print"/>
            <a:stretch>
              <a:fillRect/>
            </a:stretch>
          </p:blipFill>
          <p:spPr>
            <a:xfrm>
              <a:off x="248411" y="181355"/>
              <a:ext cx="1781556" cy="524256"/>
            </a:xfrm>
            <a:prstGeom prst="rect">
              <a:avLst/>
            </a:prstGeom>
          </p:spPr>
        </p:pic>
      </p:grpSp>
      <p:sp>
        <p:nvSpPr>
          <p:cNvPr id="7" name="object 7"/>
          <p:cNvSpPr txBox="1">
            <a:spLocks noGrp="1"/>
          </p:cNvSpPr>
          <p:nvPr>
            <p:ph type="title"/>
          </p:nvPr>
        </p:nvSpPr>
        <p:spPr>
          <a:xfrm>
            <a:off x="1295400" y="360236"/>
            <a:ext cx="9103614" cy="934339"/>
          </a:xfrm>
          <a:prstGeom prst="rect">
            <a:avLst/>
          </a:prstGeom>
        </p:spPr>
        <p:txBody>
          <a:bodyPr vert="horz" wrap="square" lIns="0" tIns="402844" rIns="0" bIns="0" rtlCol="0">
            <a:spAutoFit/>
          </a:bodyPr>
          <a:lstStyle/>
          <a:p>
            <a:pPr marL="12700" algn="ctr">
              <a:lnSpc>
                <a:spcPct val="100000"/>
              </a:lnSpc>
              <a:spcBef>
                <a:spcPts val="95"/>
              </a:spcBef>
            </a:pPr>
            <a:r>
              <a:rPr lang="en-GB" spc="-65" dirty="0"/>
              <a:t>METHODOLOGY</a:t>
            </a:r>
            <a:endParaRPr spc="-65" dirty="0"/>
          </a:p>
        </p:txBody>
      </p:sp>
      <p:pic>
        <p:nvPicPr>
          <p:cNvPr id="14" name="Picture 13">
            <a:extLst>
              <a:ext uri="{FF2B5EF4-FFF2-40B4-BE49-F238E27FC236}">
                <a16:creationId xmlns:a16="http://schemas.microsoft.com/office/drawing/2014/main" id="{2D542B4E-FB95-530E-D3A2-EF546CF92E39}"/>
              </a:ext>
            </a:extLst>
          </p:cNvPr>
          <p:cNvPicPr>
            <a:picLocks noChangeAspect="1"/>
          </p:cNvPicPr>
          <p:nvPr/>
        </p:nvPicPr>
        <p:blipFill>
          <a:blip r:embed="rId4"/>
          <a:stretch>
            <a:fillRect/>
          </a:stretch>
        </p:blipFill>
        <p:spPr>
          <a:xfrm>
            <a:off x="4265561" y="1666239"/>
            <a:ext cx="7614283" cy="4559172"/>
          </a:xfrm>
          <a:prstGeom prst="rect">
            <a:avLst/>
          </a:prstGeom>
        </p:spPr>
      </p:pic>
      <p:sp>
        <p:nvSpPr>
          <p:cNvPr id="15" name="object 6">
            <a:extLst>
              <a:ext uri="{FF2B5EF4-FFF2-40B4-BE49-F238E27FC236}">
                <a16:creationId xmlns:a16="http://schemas.microsoft.com/office/drawing/2014/main" id="{5BA15D37-3790-3240-9E34-9E3AB65C0DE0}"/>
              </a:ext>
            </a:extLst>
          </p:cNvPr>
          <p:cNvSpPr txBox="1"/>
          <p:nvPr/>
        </p:nvSpPr>
        <p:spPr>
          <a:xfrm>
            <a:off x="86891" y="1564326"/>
            <a:ext cx="4114800" cy="5334153"/>
          </a:xfrm>
          <a:prstGeom prst="rect">
            <a:avLst/>
          </a:prstGeom>
        </p:spPr>
        <p:txBody>
          <a:bodyPr vert="horz" wrap="square" lIns="0" tIns="12065" rIns="0" bIns="0" rtlCol="0">
            <a:spAutoFit/>
          </a:bodyPr>
          <a:lstStyle/>
          <a:p>
            <a:pPr marL="12065" marR="5080" indent="635" algn="l">
              <a:lnSpc>
                <a:spcPct val="100000"/>
              </a:lnSpc>
              <a:spcBef>
                <a:spcPts val="95"/>
              </a:spcBef>
            </a:pPr>
            <a:r>
              <a:rPr lang="en-GB" sz="2800" b="1" dirty="0">
                <a:solidFill>
                  <a:srgbClr val="FFFFFF"/>
                </a:solidFill>
                <a:latin typeface="Lucida Sans Unicode"/>
                <a:cs typeface="Lucida Sans Unicode"/>
              </a:rPr>
              <a:t>Data Preprocessing:</a:t>
            </a:r>
          </a:p>
          <a:p>
            <a:pPr marL="469265" marR="5080" indent="-457200" algn="l">
              <a:lnSpc>
                <a:spcPct val="100000"/>
              </a:lnSpc>
              <a:spcBef>
                <a:spcPts val="95"/>
              </a:spcBef>
              <a:buFont typeface="Arial" panose="020B0604020202020204" pitchFamily="34" charset="0"/>
              <a:buChar char="•"/>
            </a:pPr>
            <a:r>
              <a:rPr lang="en-GB" sz="2400" dirty="0">
                <a:solidFill>
                  <a:srgbClr val="FFFFFF"/>
                </a:solidFill>
                <a:latin typeface="Lucida Sans Unicode"/>
                <a:cs typeface="Lucida Sans Unicode"/>
              </a:rPr>
              <a:t>Data cleaning e.g. handling missing, duplicates, outlier values, etc.</a:t>
            </a:r>
          </a:p>
          <a:p>
            <a:pPr marL="469265" marR="5080" indent="-457200" algn="l">
              <a:lnSpc>
                <a:spcPct val="100000"/>
              </a:lnSpc>
              <a:spcBef>
                <a:spcPts val="95"/>
              </a:spcBef>
              <a:buFont typeface="Arial" panose="020B0604020202020204" pitchFamily="34" charset="0"/>
              <a:buChar char="•"/>
            </a:pPr>
            <a:endParaRPr lang="en-GB" sz="2400" dirty="0">
              <a:solidFill>
                <a:srgbClr val="FFFFFF"/>
              </a:solidFill>
              <a:latin typeface="Lucida Sans Unicode"/>
              <a:cs typeface="Lucida Sans Unicode"/>
            </a:endParaRPr>
          </a:p>
          <a:p>
            <a:pPr marL="469265" marR="5080" indent="-457200" algn="l">
              <a:lnSpc>
                <a:spcPct val="100000"/>
              </a:lnSpc>
              <a:spcBef>
                <a:spcPts val="95"/>
              </a:spcBef>
              <a:buFont typeface="Arial" panose="020B0604020202020204" pitchFamily="34" charset="0"/>
              <a:buChar char="•"/>
            </a:pPr>
            <a:r>
              <a:rPr lang="en-GB" sz="2400" dirty="0">
                <a:solidFill>
                  <a:srgbClr val="FFFFFF"/>
                </a:solidFill>
                <a:latin typeface="Lucida Sans Unicode"/>
                <a:cs typeface="Lucida Sans Unicode"/>
              </a:rPr>
              <a:t>Features scaling</a:t>
            </a:r>
          </a:p>
          <a:p>
            <a:pPr marL="469265" marR="5080" indent="-457200" algn="l">
              <a:lnSpc>
                <a:spcPct val="100000"/>
              </a:lnSpc>
              <a:spcBef>
                <a:spcPts val="95"/>
              </a:spcBef>
              <a:buFont typeface="Arial" panose="020B0604020202020204" pitchFamily="34" charset="0"/>
              <a:buChar char="•"/>
            </a:pPr>
            <a:endParaRPr lang="en-GB" sz="2400" dirty="0">
              <a:solidFill>
                <a:srgbClr val="FFFFFF"/>
              </a:solidFill>
              <a:latin typeface="Lucida Sans Unicode"/>
              <a:cs typeface="Lucida Sans Unicode"/>
            </a:endParaRPr>
          </a:p>
          <a:p>
            <a:pPr marL="469265" marR="5080" indent="-457200" algn="l">
              <a:lnSpc>
                <a:spcPct val="100000"/>
              </a:lnSpc>
              <a:spcBef>
                <a:spcPts val="95"/>
              </a:spcBef>
              <a:buFont typeface="Arial" panose="020B0604020202020204" pitchFamily="34" charset="0"/>
              <a:buChar char="•"/>
            </a:pPr>
            <a:r>
              <a:rPr lang="en-GB" sz="2400" dirty="0">
                <a:solidFill>
                  <a:srgbClr val="FFFFFF"/>
                </a:solidFill>
                <a:latin typeface="Lucida Sans Unicode"/>
                <a:cs typeface="Lucida Sans Unicode"/>
              </a:rPr>
              <a:t>Data splitting</a:t>
            </a:r>
          </a:p>
          <a:p>
            <a:pPr marL="469265" marR="5080" indent="-457200" algn="l">
              <a:lnSpc>
                <a:spcPct val="100000"/>
              </a:lnSpc>
              <a:spcBef>
                <a:spcPts val="95"/>
              </a:spcBef>
              <a:buFont typeface="Arial" panose="020B0604020202020204" pitchFamily="34" charset="0"/>
              <a:buChar char="•"/>
            </a:pPr>
            <a:endParaRPr lang="en-GB" sz="2400" dirty="0">
              <a:solidFill>
                <a:srgbClr val="FFFFFF"/>
              </a:solidFill>
              <a:latin typeface="Lucida Sans Unicode"/>
              <a:cs typeface="Lucida Sans Unicode"/>
            </a:endParaRPr>
          </a:p>
          <a:p>
            <a:pPr marL="469265" marR="5080" indent="-457200" algn="l">
              <a:lnSpc>
                <a:spcPct val="100000"/>
              </a:lnSpc>
              <a:spcBef>
                <a:spcPts val="95"/>
              </a:spcBef>
              <a:buFont typeface="Arial" panose="020B0604020202020204" pitchFamily="34" charset="0"/>
              <a:buChar char="•"/>
            </a:pPr>
            <a:r>
              <a:rPr lang="en-GB" sz="2400" dirty="0">
                <a:solidFill>
                  <a:srgbClr val="FFFFFF"/>
                </a:solidFill>
                <a:latin typeface="Lucida Sans Unicode"/>
                <a:cs typeface="Lucida Sans Unicode"/>
              </a:rPr>
              <a:t>Correcting minority class (non-diabetic patients) imbalance -SMOTE</a:t>
            </a:r>
          </a:p>
        </p:txBody>
      </p:sp>
      <p:sp>
        <p:nvSpPr>
          <p:cNvPr id="16" name="TextBox 15">
            <a:extLst>
              <a:ext uri="{FF2B5EF4-FFF2-40B4-BE49-F238E27FC236}">
                <a16:creationId xmlns:a16="http://schemas.microsoft.com/office/drawing/2014/main" id="{732E314C-F793-1943-9ABC-A614D0F0ACFB}"/>
              </a:ext>
            </a:extLst>
          </p:cNvPr>
          <p:cNvSpPr txBox="1"/>
          <p:nvPr/>
        </p:nvSpPr>
        <p:spPr>
          <a:xfrm>
            <a:off x="7696200" y="6248277"/>
            <a:ext cx="4088492" cy="246221"/>
          </a:xfrm>
          <a:prstGeom prst="rect">
            <a:avLst/>
          </a:prstGeom>
          <a:noFill/>
        </p:spPr>
        <p:txBody>
          <a:bodyPr wrap="square" rtlCol="0">
            <a:spAutoFit/>
          </a:bodyPr>
          <a:lstStyle/>
          <a:p>
            <a:r>
              <a:rPr lang="en-GB" sz="1000" b="1" dirty="0">
                <a:solidFill>
                  <a:srgbClr val="00B050"/>
                </a:solidFill>
                <a:latin typeface="Lucida Sans Unicode" panose="020B0602030504020204" pitchFamily="34" charset="0"/>
                <a:cs typeface="Lucida Sans Unicode" panose="020B0602030504020204" pitchFamily="34" charset="0"/>
              </a:rPr>
              <a:t>Source: </a:t>
            </a:r>
            <a:r>
              <a:rPr lang="en-US" sz="1000" b="1" dirty="0">
                <a:solidFill>
                  <a:srgbClr val="00B050"/>
                </a:solidFill>
                <a:latin typeface="Lucida Sans Unicode" panose="020B0602030504020204" pitchFamily="34" charset="0"/>
                <a:cs typeface="Lucida Sans Unicode" panose="020B0602030504020204" pitchFamily="34" charset="0"/>
              </a:rPr>
              <a:t>Rasheed et. al. (2024)</a:t>
            </a:r>
            <a:r>
              <a:rPr lang="en-GB" sz="1000" b="1" dirty="0">
                <a:solidFill>
                  <a:srgbClr val="00B050"/>
                </a:solidFill>
                <a:latin typeface="Lucida Sans Unicode" panose="020B0602030504020204" pitchFamily="34" charset="0"/>
                <a:cs typeface="Lucida Sans Unicode" panose="020B0602030504020204"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89387-D6BF-6A50-7D76-7247B6D37875}"/>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71216380-23AB-2C29-A487-1F9542AAD5B8}"/>
              </a:ext>
            </a:extLst>
          </p:cNvPr>
          <p:cNvPicPr/>
          <p:nvPr/>
        </p:nvPicPr>
        <p:blipFill>
          <a:blip r:embed="rId2" cstate="print"/>
          <a:stretch>
            <a:fillRect/>
          </a:stretch>
        </p:blipFill>
        <p:spPr>
          <a:xfrm>
            <a:off x="248411" y="181355"/>
            <a:ext cx="1781556" cy="524256"/>
          </a:xfrm>
          <a:prstGeom prst="rect">
            <a:avLst/>
          </a:prstGeom>
        </p:spPr>
      </p:pic>
      <p:sp>
        <p:nvSpPr>
          <p:cNvPr id="4" name="object 4">
            <a:extLst>
              <a:ext uri="{FF2B5EF4-FFF2-40B4-BE49-F238E27FC236}">
                <a16:creationId xmlns:a16="http://schemas.microsoft.com/office/drawing/2014/main" id="{41CB1CDB-BCE3-D7B7-3D9C-08392E8BBC9D}"/>
              </a:ext>
            </a:extLst>
          </p:cNvPr>
          <p:cNvSpPr txBox="1">
            <a:spLocks noGrp="1"/>
          </p:cNvSpPr>
          <p:nvPr>
            <p:ph type="title"/>
          </p:nvPr>
        </p:nvSpPr>
        <p:spPr>
          <a:xfrm>
            <a:off x="533400" y="413131"/>
            <a:ext cx="11300078" cy="1318386"/>
          </a:xfrm>
          <a:prstGeom prst="rect">
            <a:avLst/>
          </a:prstGeom>
        </p:spPr>
        <p:txBody>
          <a:bodyPr vert="horz" wrap="square" lIns="0" tIns="360756" rIns="0" bIns="0" rtlCol="0">
            <a:spAutoFit/>
          </a:bodyPr>
          <a:lstStyle/>
          <a:p>
            <a:pPr marL="1324610">
              <a:lnSpc>
                <a:spcPct val="100000"/>
              </a:lnSpc>
              <a:spcBef>
                <a:spcPts val="95"/>
              </a:spcBef>
            </a:pPr>
            <a:r>
              <a:rPr lang="en-GB" spc="-95" dirty="0"/>
              <a:t>Exploratory Data Analysis (EDA)</a:t>
            </a:r>
            <a:br>
              <a:rPr lang="en-GB" spc="-95" dirty="0"/>
            </a:br>
            <a:r>
              <a:rPr lang="en-GB" sz="2800" spc="-95" dirty="0">
                <a:solidFill>
                  <a:srgbClr val="00B050"/>
                </a:solidFill>
              </a:rPr>
              <a:t>Target Feature (Diabetes Variable) vs. Other Features</a:t>
            </a:r>
            <a:endParaRPr spc="-90" dirty="0">
              <a:solidFill>
                <a:srgbClr val="00B050"/>
              </a:solidFill>
            </a:endParaRPr>
          </a:p>
        </p:txBody>
      </p:sp>
      <p:graphicFrame>
        <p:nvGraphicFramePr>
          <p:cNvPr id="5" name="Table 4">
            <a:extLst>
              <a:ext uri="{FF2B5EF4-FFF2-40B4-BE49-F238E27FC236}">
                <a16:creationId xmlns:a16="http://schemas.microsoft.com/office/drawing/2014/main" id="{CF03DD08-3BAF-940D-B8F6-A4A1844C1720}"/>
              </a:ext>
            </a:extLst>
          </p:cNvPr>
          <p:cNvGraphicFramePr>
            <a:graphicFrameLocks noGrp="1"/>
          </p:cNvGraphicFramePr>
          <p:nvPr>
            <p:extLst>
              <p:ext uri="{D42A27DB-BD31-4B8C-83A1-F6EECF244321}">
                <p14:modId xmlns:p14="http://schemas.microsoft.com/office/powerpoint/2010/main" val="2566040927"/>
              </p:ext>
            </p:extLst>
          </p:nvPr>
        </p:nvGraphicFramePr>
        <p:xfrm>
          <a:off x="1600200" y="2133600"/>
          <a:ext cx="9388793" cy="4302760"/>
        </p:xfrm>
        <a:graphic>
          <a:graphicData uri="http://schemas.openxmlformats.org/drawingml/2006/table">
            <a:tbl>
              <a:tblPr firstRow="1" bandRow="1">
                <a:tableStyleId>{073A0DAA-6AF3-43AB-8588-CEC1D06C72B9}</a:tableStyleId>
              </a:tblPr>
              <a:tblGrid>
                <a:gridCol w="2794000">
                  <a:extLst>
                    <a:ext uri="{9D8B030D-6E8A-4147-A177-3AD203B41FA5}">
                      <a16:colId xmlns:a16="http://schemas.microsoft.com/office/drawing/2014/main" val="1646063257"/>
                    </a:ext>
                  </a:extLst>
                </a:gridCol>
                <a:gridCol w="2794000">
                  <a:extLst>
                    <a:ext uri="{9D8B030D-6E8A-4147-A177-3AD203B41FA5}">
                      <a16:colId xmlns:a16="http://schemas.microsoft.com/office/drawing/2014/main" val="74351721"/>
                    </a:ext>
                  </a:extLst>
                </a:gridCol>
                <a:gridCol w="3800793">
                  <a:extLst>
                    <a:ext uri="{9D8B030D-6E8A-4147-A177-3AD203B41FA5}">
                      <a16:colId xmlns:a16="http://schemas.microsoft.com/office/drawing/2014/main" val="3450177815"/>
                    </a:ext>
                  </a:extLst>
                </a:gridCol>
              </a:tblGrid>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200" dirty="0"/>
                        <a:t>Patient’s Target Feature</a:t>
                      </a:r>
                      <a:endParaRPr lang="en-GB" sz="3200" dirty="0">
                        <a:latin typeface="Arial" panose="020B0604020202020204" pitchFamily="34" charset="0"/>
                        <a:cs typeface="Arial" panose="020B060402020202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3200" dirty="0"/>
                        <a:t>Other Features </a:t>
                      </a:r>
                      <a:endParaRPr lang="en-GB"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sz="3200" dirty="0"/>
                        <a:t>Category/Comments</a:t>
                      </a:r>
                      <a:endParaRPr lang="en-GB" sz="3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1298809"/>
                  </a:ext>
                </a:extLst>
              </a:tr>
              <a:tr h="370840">
                <a:tc rowSpan="8">
                  <a:txBody>
                    <a:bodyPr/>
                    <a:lstStyle/>
                    <a:p>
                      <a:pPr algn="ctr"/>
                      <a:r>
                        <a:rPr lang="en-GB" sz="2800" b="1" dirty="0"/>
                        <a:t>Diabetes</a:t>
                      </a:r>
                      <a:endParaRPr lang="en-GB" sz="2800" b="1" dirty="0">
                        <a:latin typeface="Arial" panose="020B0604020202020204" pitchFamily="34" charset="0"/>
                        <a:cs typeface="Arial" panose="020B0604020202020204" pitchFamily="34" charset="0"/>
                      </a:endParaRPr>
                    </a:p>
                  </a:txBody>
                  <a:tcPr anchor="ctr"/>
                </a:tc>
                <a:tc>
                  <a:txBody>
                    <a:bodyPr/>
                    <a:lstStyle/>
                    <a:p>
                      <a:r>
                        <a:rPr lang="en-GB" b="1" dirty="0"/>
                        <a:t>Gender</a:t>
                      </a:r>
                      <a:endParaRPr lang="en-GB" b="1" dirty="0">
                        <a:latin typeface="Arial" panose="020B0604020202020204" pitchFamily="34" charset="0"/>
                        <a:cs typeface="Arial" panose="020B0604020202020204" pitchFamily="34" charset="0"/>
                      </a:endParaRPr>
                    </a:p>
                  </a:txBody>
                  <a:tcPr/>
                </a:tc>
                <a:tc>
                  <a:txBody>
                    <a:bodyPr/>
                    <a:lstStyle/>
                    <a:p>
                      <a:pPr algn="ctr"/>
                      <a:r>
                        <a:rPr lang="en-GB" b="1" dirty="0"/>
                        <a:t>Male, Female, Other</a:t>
                      </a:r>
                      <a:endParaRPr lang="en-GB"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52038814"/>
                  </a:ext>
                </a:extLst>
              </a:tr>
              <a:tr h="370840">
                <a:tc vMerge="1">
                  <a:txBody>
                    <a:bodyPr/>
                    <a:lstStyle/>
                    <a:p>
                      <a:endParaRPr lang="en-GB" dirty="0"/>
                    </a:p>
                  </a:txBody>
                  <a:tcPr/>
                </a:tc>
                <a:tc>
                  <a:txBody>
                    <a:bodyPr/>
                    <a:lstStyle/>
                    <a:p>
                      <a:r>
                        <a:rPr lang="en-GB" b="1" dirty="0"/>
                        <a:t>Age </a:t>
                      </a:r>
                      <a:endParaRPr lang="en-GB" b="1" dirty="0">
                        <a:latin typeface="Arial" panose="020B0604020202020204" pitchFamily="34" charset="0"/>
                        <a:cs typeface="Arial" panose="020B0604020202020204" pitchFamily="34" charset="0"/>
                      </a:endParaRPr>
                    </a:p>
                  </a:txBody>
                  <a:tcPr/>
                </a:tc>
                <a:tc>
                  <a:txBody>
                    <a:bodyPr/>
                    <a:lstStyle/>
                    <a:p>
                      <a:pPr algn="ctr"/>
                      <a:r>
                        <a:rPr lang="en-GB" b="1" dirty="0"/>
                        <a:t>All Age groups</a:t>
                      </a:r>
                      <a:endParaRPr lang="en-GB"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84104371"/>
                  </a:ext>
                </a:extLst>
              </a:tr>
              <a:tr h="370840">
                <a:tc vMerge="1">
                  <a:txBody>
                    <a:bodyPr/>
                    <a:lstStyle/>
                    <a:p>
                      <a:endParaRPr lang="en-GB" dirty="0"/>
                    </a:p>
                  </a:txBody>
                  <a:tcPr/>
                </a:tc>
                <a:tc>
                  <a:txBody>
                    <a:bodyPr/>
                    <a:lstStyle/>
                    <a:p>
                      <a:r>
                        <a:rPr lang="en-GB" b="1" dirty="0"/>
                        <a:t>Hypertension</a:t>
                      </a:r>
                      <a:endParaRPr lang="en-GB" b="1" dirty="0">
                        <a:latin typeface="Arial" panose="020B0604020202020204" pitchFamily="34" charset="0"/>
                        <a:cs typeface="Arial" panose="020B0604020202020204" pitchFamily="34" charset="0"/>
                      </a:endParaRPr>
                    </a:p>
                  </a:txBody>
                  <a:tcPr/>
                </a:tc>
                <a:tc>
                  <a:txBody>
                    <a:bodyPr/>
                    <a:lstStyle/>
                    <a:p>
                      <a:pPr algn="ctr"/>
                      <a:r>
                        <a:rPr lang="en-GB" b="1" dirty="0"/>
                        <a:t>Presence(1) or Absence(0)</a:t>
                      </a:r>
                      <a:endParaRPr lang="en-GB"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6251660"/>
                  </a:ext>
                </a:extLst>
              </a:tr>
              <a:tr h="370840">
                <a:tc vMerge="1">
                  <a:txBody>
                    <a:bodyPr/>
                    <a:lstStyle/>
                    <a:p>
                      <a:endParaRPr lang="en-GB" dirty="0"/>
                    </a:p>
                  </a:txBody>
                  <a:tcPr/>
                </a:tc>
                <a:tc>
                  <a:txBody>
                    <a:bodyPr/>
                    <a:lstStyle/>
                    <a:p>
                      <a:r>
                        <a:rPr lang="en-GB" b="1" dirty="0"/>
                        <a:t>Heart disease</a:t>
                      </a:r>
                      <a:endParaRPr lang="en-GB" b="1" dirty="0">
                        <a:latin typeface="Arial" panose="020B0604020202020204" pitchFamily="34" charset="0"/>
                        <a:cs typeface="Arial" panose="020B060402020202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b="1" dirty="0"/>
                        <a:t>Presence(1) or Absence(0)</a:t>
                      </a:r>
                      <a:endParaRPr lang="en-GB"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60193357"/>
                  </a:ext>
                </a:extLst>
              </a:tr>
              <a:tr h="370840">
                <a:tc vMerge="1">
                  <a:txBody>
                    <a:bodyPr/>
                    <a:lstStyle/>
                    <a:p>
                      <a:endParaRPr lang="en-GB" dirty="0"/>
                    </a:p>
                  </a:txBody>
                  <a:tcPr/>
                </a:tc>
                <a:tc>
                  <a:txBody>
                    <a:bodyPr/>
                    <a:lstStyle/>
                    <a:p>
                      <a:r>
                        <a:rPr lang="en-GB" b="1" dirty="0"/>
                        <a:t>Smoking History</a:t>
                      </a:r>
                      <a:endParaRPr lang="en-GB" b="1" dirty="0">
                        <a:latin typeface="Arial" panose="020B0604020202020204" pitchFamily="34" charset="0"/>
                        <a:cs typeface="Arial" panose="020B0604020202020204" pitchFamily="34" charset="0"/>
                      </a:endParaRPr>
                    </a:p>
                  </a:txBody>
                  <a:tcPr/>
                </a:tc>
                <a:tc>
                  <a:txBody>
                    <a:bodyPr/>
                    <a:lstStyle/>
                    <a:p>
                      <a:pPr algn="ctr"/>
                      <a:r>
                        <a:rPr lang="en-GB" b="1" dirty="0"/>
                        <a:t>Current, Former, Never, etc.</a:t>
                      </a:r>
                      <a:endParaRPr lang="en-GB"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77516251"/>
                  </a:ext>
                </a:extLst>
              </a:tr>
              <a:tr h="370840">
                <a:tc vMerge="1">
                  <a:txBody>
                    <a:bodyPr/>
                    <a:lstStyle/>
                    <a:p>
                      <a:endParaRPr lang="en-GB" dirty="0"/>
                    </a:p>
                  </a:txBody>
                  <a:tcPr/>
                </a:tc>
                <a:tc>
                  <a:txBody>
                    <a:bodyPr/>
                    <a:lstStyle/>
                    <a:p>
                      <a:r>
                        <a:rPr lang="en-GB" b="1" dirty="0"/>
                        <a:t>BMI</a:t>
                      </a:r>
                      <a:endParaRPr lang="en-GB" b="1" dirty="0">
                        <a:latin typeface="Arial" panose="020B0604020202020204" pitchFamily="34" charset="0"/>
                        <a:cs typeface="Arial" panose="020B0604020202020204" pitchFamily="34" charset="0"/>
                      </a:endParaRPr>
                    </a:p>
                  </a:txBody>
                  <a:tcPr/>
                </a:tc>
                <a:tc>
                  <a:txBody>
                    <a:bodyPr/>
                    <a:lstStyle/>
                    <a:p>
                      <a:pPr algn="ctr"/>
                      <a:r>
                        <a:rPr lang="en-GB" b="1" dirty="0"/>
                        <a:t>Random Value</a:t>
                      </a:r>
                      <a:endParaRPr lang="en-GB"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17922096"/>
                  </a:ext>
                </a:extLst>
              </a:tr>
              <a:tr h="370840">
                <a:tc vMerge="1">
                  <a:txBody>
                    <a:bodyPr/>
                    <a:lstStyle/>
                    <a:p>
                      <a:endParaRPr lang="en-GB" dirty="0"/>
                    </a:p>
                  </a:txBody>
                  <a:tcPr/>
                </a:tc>
                <a:tc>
                  <a:txBody>
                    <a:bodyPr/>
                    <a:lstStyle/>
                    <a:p>
                      <a:r>
                        <a:rPr lang="en-GB" b="1" dirty="0"/>
                        <a:t>HbA1c Level </a:t>
                      </a:r>
                      <a:endParaRPr lang="en-GB" b="1" dirty="0">
                        <a:latin typeface="Arial" panose="020B0604020202020204" pitchFamily="34" charset="0"/>
                        <a:cs typeface="Arial" panose="020B060402020202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b="1" dirty="0"/>
                        <a:t>Random Value</a:t>
                      </a:r>
                      <a:endParaRPr lang="en-GB"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61614162"/>
                  </a:ext>
                </a:extLst>
              </a:tr>
              <a:tr h="370840">
                <a:tc vMerge="1">
                  <a:txBody>
                    <a:bodyPr/>
                    <a:lstStyle/>
                    <a:p>
                      <a:endParaRPr lang="en-GB" dirty="0"/>
                    </a:p>
                  </a:txBody>
                  <a:tcPr/>
                </a:tc>
                <a:tc>
                  <a:txBody>
                    <a:bodyPr/>
                    <a:lstStyle/>
                    <a:p>
                      <a:r>
                        <a:rPr lang="en-GB" b="1" dirty="0"/>
                        <a:t>Blood Glucose Level </a:t>
                      </a:r>
                      <a:endParaRPr lang="en-GB" b="1" dirty="0">
                        <a:latin typeface="Arial" panose="020B0604020202020204" pitchFamily="34" charset="0"/>
                        <a:cs typeface="Arial" panose="020B060402020202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b="1" dirty="0"/>
                        <a:t>Random Value</a:t>
                      </a:r>
                    </a:p>
                    <a:p>
                      <a:pPr algn="ctr"/>
                      <a:endParaRPr lang="en-GB"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74054608"/>
                  </a:ext>
                </a:extLst>
              </a:tr>
            </a:tbl>
          </a:graphicData>
        </a:graphic>
      </p:graphicFrame>
    </p:spTree>
    <p:extLst>
      <p:ext uri="{BB962C8B-B14F-4D97-AF65-F5344CB8AC3E}">
        <p14:creationId xmlns:p14="http://schemas.microsoft.com/office/powerpoint/2010/main" val="3864946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3665</TotalTime>
  <Words>1699</Words>
  <Application>Microsoft Office PowerPoint</Application>
  <PresentationFormat>Widescreen</PresentationFormat>
  <Paragraphs>195</Paragraphs>
  <Slides>25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Arial</vt:lpstr>
      <vt:lpstr>Century Gothic</vt:lpstr>
      <vt:lpstr>Georgia</vt:lpstr>
      <vt:lpstr>Lucida Sans Unicode</vt:lpstr>
      <vt:lpstr>Office Theme</vt:lpstr>
      <vt:lpstr>PowerPoint Presentation</vt:lpstr>
      <vt:lpstr>STARK HEALTH CLINIC – Diabetes Prediction Machine      Learning Model  </vt:lpstr>
      <vt:lpstr>AGENDA</vt:lpstr>
      <vt:lpstr>PROJECT INTRODUCTION</vt:lpstr>
      <vt:lpstr>Terminologies</vt:lpstr>
      <vt:lpstr>PROBLEM STATEMENT</vt:lpstr>
      <vt:lpstr>PROJECT RATIONALE</vt:lpstr>
      <vt:lpstr>METHODOLOGY</vt:lpstr>
      <vt:lpstr>Exploratory Data Analysis (EDA) Target Feature (Diabetes Variable) vs. Other Features</vt:lpstr>
      <vt:lpstr>RESULTS – Exploratory Data Analysis (EDA) Target Variable/Other Features Relationships</vt:lpstr>
      <vt:lpstr>RESULTS – Exploratory Data Analysis (EDA) Target Variable vs. Other Features Relationships Graphs</vt:lpstr>
      <vt:lpstr>RESULTS – Exploratory Data Analysis (EDA) Target Variable vs. Other Features Relationships Graphs</vt:lpstr>
      <vt:lpstr>RESULTS – Exploratory Data Analysis (EDA) Numerical Features Relationships Graphs</vt:lpstr>
      <vt:lpstr>RESULTS – Exploratory Data Analysis (EDA) Features Inter-relationships Graphs (2 Variables)</vt:lpstr>
      <vt:lpstr>RESULTS – Exploratory Data Analysis (EDA) Features Inter-relationships Graphs (2 Variables)</vt:lpstr>
      <vt:lpstr>RESULTS – Exploratory Data Analysis (EDA) Features Inter-relationships Graphs (2 Variables)</vt:lpstr>
      <vt:lpstr>RESULTS – Exploratory Data Analysis (EDA) Target Variable vs. Other Features Relationships Graphs</vt:lpstr>
      <vt:lpstr>RESULTS – Exploratory Data Analysis (EDA) Target Variable/Other Features Relationships Plots</vt:lpstr>
      <vt:lpstr>FEATURES IMPORTANCES - Results Key Diabetes Predominant Factors Relationships</vt:lpstr>
      <vt:lpstr>FEATURES IMPORTANCES -  Results (cont’d) Key Diabetes Causative Factors Relationships (Machine Learning)</vt:lpstr>
      <vt:lpstr>MODEL EVALUATION Key Metrics – Accuracy, Precision, Recall &amp; F-1 score</vt:lpstr>
      <vt:lpstr>MODEL EVALUATION Key Metrics – Accuracy, Precision, Recall &amp; F-1 score</vt:lpstr>
      <vt:lpstr>CONCLUSIONS &amp; RECOMMENDATIONS</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Aisosa Agbonlahor</dc:creator>
  <cp:lastModifiedBy>Michael Nwako</cp:lastModifiedBy>
  <cp:revision>221</cp:revision>
  <dcterms:created xsi:type="dcterms:W3CDTF">2025-02-15T09:41:57Z</dcterms:created>
  <dcterms:modified xsi:type="dcterms:W3CDTF">2025-02-17T22:47:36Z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2024-11-17T00:00:00Z</vt:filetime>
  </property>
  <property fmtid="{D5CDD505-2E9C-101B-9397-08002B2CF9AE}" pid="3" name="Creator">
    <vt:lpwstr>Microsoft® PowerPoint® 2019</vt:lpwstr>
  </property>
  <property fmtid="{D5CDD505-2E9C-101B-9397-08002B2CF9AE}" pid="4" name="LastSaved">
    <vt:filetime>2025-02-15T00:00:00Z</vt:filetime>
  </property>
  <property fmtid="{D5CDD505-2E9C-101B-9397-08002B2CF9AE}" pid="5" name="Producer">
    <vt:lpwstr>Microsoft® PowerPoint® 2019</vt:lpwstr>
  </property>
</Properties>
</file>