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9"/>
  </p:notesMasterIdLst>
  <p:sldIdLst>
    <p:sldId id="256" r:id="rId2"/>
    <p:sldId id="258" r:id="rId3"/>
    <p:sldId id="260" r:id="rId4"/>
    <p:sldId id="259"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347" autoAdjust="0"/>
  </p:normalViewPr>
  <p:slideViewPr>
    <p:cSldViewPr snapToGrid="0">
      <p:cViewPr varScale="1">
        <p:scale>
          <a:sx n="44" d="100"/>
          <a:sy n="44" d="100"/>
        </p:scale>
        <p:origin x="15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C34AD-D5B2-41A6-A234-192B61ED745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B617704-A02B-41DD-A2C8-8AC083AA4A6B}">
      <dgm:prSet/>
      <dgm:spPr/>
      <dgm:t>
        <a:bodyPr/>
        <a:lstStyle/>
        <a:p>
          <a:r>
            <a:rPr lang="en-US"/>
            <a:t>Extremely popular</a:t>
          </a:r>
        </a:p>
      </dgm:t>
    </dgm:pt>
    <dgm:pt modelId="{878F1B44-1315-4101-8B69-6303D6D83A68}" type="parTrans" cxnId="{05E4F63D-6BE6-4766-A14F-0CB25DED6E50}">
      <dgm:prSet/>
      <dgm:spPr/>
      <dgm:t>
        <a:bodyPr/>
        <a:lstStyle/>
        <a:p>
          <a:endParaRPr lang="en-US"/>
        </a:p>
      </dgm:t>
    </dgm:pt>
    <dgm:pt modelId="{90FB641F-5096-499E-9555-3FAC34B20981}" type="sibTrans" cxnId="{05E4F63D-6BE6-4766-A14F-0CB25DED6E50}">
      <dgm:prSet/>
      <dgm:spPr/>
      <dgm:t>
        <a:bodyPr/>
        <a:lstStyle/>
        <a:p>
          <a:endParaRPr lang="en-US"/>
        </a:p>
      </dgm:t>
    </dgm:pt>
    <dgm:pt modelId="{722DF6CF-257A-485D-9D51-8B744C8FA56E}">
      <dgm:prSet/>
      <dgm:spPr/>
      <dgm:t>
        <a:bodyPr/>
        <a:lstStyle/>
        <a:p>
          <a:r>
            <a:rPr lang="en-US"/>
            <a:t>Simplistic for beginners</a:t>
          </a:r>
        </a:p>
      </dgm:t>
    </dgm:pt>
    <dgm:pt modelId="{5FC77E88-DBDD-4B74-AE37-C260ED46FC64}" type="parTrans" cxnId="{7875C6FC-CBD2-4E16-86D2-9DDD92472761}">
      <dgm:prSet/>
      <dgm:spPr/>
      <dgm:t>
        <a:bodyPr/>
        <a:lstStyle/>
        <a:p>
          <a:endParaRPr lang="en-US"/>
        </a:p>
      </dgm:t>
    </dgm:pt>
    <dgm:pt modelId="{1370F76C-48CD-4A61-9967-94EC40F6A65F}" type="sibTrans" cxnId="{7875C6FC-CBD2-4E16-86D2-9DDD92472761}">
      <dgm:prSet/>
      <dgm:spPr/>
      <dgm:t>
        <a:bodyPr/>
        <a:lstStyle/>
        <a:p>
          <a:endParaRPr lang="en-US"/>
        </a:p>
      </dgm:t>
    </dgm:pt>
    <dgm:pt modelId="{9F4BFDD2-4ECD-4F18-BA98-ECB5DDB6C4EE}">
      <dgm:prSet/>
      <dgm:spPr/>
      <dgm:t>
        <a:bodyPr/>
        <a:lstStyle/>
        <a:p>
          <a:r>
            <a:rPr lang="en-US"/>
            <a:t>Used in many different fields</a:t>
          </a:r>
        </a:p>
      </dgm:t>
    </dgm:pt>
    <dgm:pt modelId="{DAE17277-12C3-4EF1-937F-00EC7355119E}" type="parTrans" cxnId="{C14A699C-D719-4C16-8B1C-C7EFE055433F}">
      <dgm:prSet/>
      <dgm:spPr/>
      <dgm:t>
        <a:bodyPr/>
        <a:lstStyle/>
        <a:p>
          <a:endParaRPr lang="en-US"/>
        </a:p>
      </dgm:t>
    </dgm:pt>
    <dgm:pt modelId="{4D2E86F4-1207-49D7-8D9B-A214AF3BE24D}" type="sibTrans" cxnId="{C14A699C-D719-4C16-8B1C-C7EFE055433F}">
      <dgm:prSet/>
      <dgm:spPr/>
      <dgm:t>
        <a:bodyPr/>
        <a:lstStyle/>
        <a:p>
          <a:endParaRPr lang="en-US"/>
        </a:p>
      </dgm:t>
    </dgm:pt>
    <dgm:pt modelId="{A4E5561C-3C12-4834-86AC-D446E352DE80}" type="pres">
      <dgm:prSet presAssocID="{D95C34AD-D5B2-41A6-A234-192B61ED745F}" presName="hierChild1" presStyleCnt="0">
        <dgm:presLayoutVars>
          <dgm:chPref val="1"/>
          <dgm:dir/>
          <dgm:animOne val="branch"/>
          <dgm:animLvl val="lvl"/>
          <dgm:resizeHandles/>
        </dgm:presLayoutVars>
      </dgm:prSet>
      <dgm:spPr/>
    </dgm:pt>
    <dgm:pt modelId="{88BD7CF8-CA66-4BE9-A3CE-D23A1C0182C9}" type="pres">
      <dgm:prSet presAssocID="{AB617704-A02B-41DD-A2C8-8AC083AA4A6B}" presName="hierRoot1" presStyleCnt="0"/>
      <dgm:spPr/>
    </dgm:pt>
    <dgm:pt modelId="{7F8A4F9C-6D67-458C-BE57-885DD6719CB8}" type="pres">
      <dgm:prSet presAssocID="{AB617704-A02B-41DD-A2C8-8AC083AA4A6B}" presName="composite" presStyleCnt="0"/>
      <dgm:spPr/>
    </dgm:pt>
    <dgm:pt modelId="{3C2A2FAC-F470-4CEA-9E22-1141C821E4AC}" type="pres">
      <dgm:prSet presAssocID="{AB617704-A02B-41DD-A2C8-8AC083AA4A6B}" presName="background" presStyleLbl="node0" presStyleIdx="0" presStyleCnt="3"/>
      <dgm:spPr/>
    </dgm:pt>
    <dgm:pt modelId="{8034B392-6EAE-416A-AE95-13E42B83E28A}" type="pres">
      <dgm:prSet presAssocID="{AB617704-A02B-41DD-A2C8-8AC083AA4A6B}" presName="text" presStyleLbl="fgAcc0" presStyleIdx="0" presStyleCnt="3">
        <dgm:presLayoutVars>
          <dgm:chPref val="3"/>
        </dgm:presLayoutVars>
      </dgm:prSet>
      <dgm:spPr/>
    </dgm:pt>
    <dgm:pt modelId="{92367ADF-0293-4788-BBF6-16824B8B0D63}" type="pres">
      <dgm:prSet presAssocID="{AB617704-A02B-41DD-A2C8-8AC083AA4A6B}" presName="hierChild2" presStyleCnt="0"/>
      <dgm:spPr/>
    </dgm:pt>
    <dgm:pt modelId="{D46681F3-D90B-478C-AD43-4B440D739392}" type="pres">
      <dgm:prSet presAssocID="{722DF6CF-257A-485D-9D51-8B744C8FA56E}" presName="hierRoot1" presStyleCnt="0"/>
      <dgm:spPr/>
    </dgm:pt>
    <dgm:pt modelId="{147AFCC8-E119-4EC6-A010-B9B357C42779}" type="pres">
      <dgm:prSet presAssocID="{722DF6CF-257A-485D-9D51-8B744C8FA56E}" presName="composite" presStyleCnt="0"/>
      <dgm:spPr/>
    </dgm:pt>
    <dgm:pt modelId="{AE2CE130-99F5-4A57-A53E-B7AA203FE19B}" type="pres">
      <dgm:prSet presAssocID="{722DF6CF-257A-485D-9D51-8B744C8FA56E}" presName="background" presStyleLbl="node0" presStyleIdx="1" presStyleCnt="3"/>
      <dgm:spPr/>
    </dgm:pt>
    <dgm:pt modelId="{9B3AB3E7-1EED-4084-8FDA-1F8947FB3B87}" type="pres">
      <dgm:prSet presAssocID="{722DF6CF-257A-485D-9D51-8B744C8FA56E}" presName="text" presStyleLbl="fgAcc0" presStyleIdx="1" presStyleCnt="3">
        <dgm:presLayoutVars>
          <dgm:chPref val="3"/>
        </dgm:presLayoutVars>
      </dgm:prSet>
      <dgm:spPr/>
    </dgm:pt>
    <dgm:pt modelId="{8267F014-092C-4824-8974-5448FC9A75BE}" type="pres">
      <dgm:prSet presAssocID="{722DF6CF-257A-485D-9D51-8B744C8FA56E}" presName="hierChild2" presStyleCnt="0"/>
      <dgm:spPr/>
    </dgm:pt>
    <dgm:pt modelId="{1683CBE6-8BDE-4DF5-8F28-4592A57BD3BE}" type="pres">
      <dgm:prSet presAssocID="{9F4BFDD2-4ECD-4F18-BA98-ECB5DDB6C4EE}" presName="hierRoot1" presStyleCnt="0"/>
      <dgm:spPr/>
    </dgm:pt>
    <dgm:pt modelId="{F569B5D5-E07C-4BAA-A5E4-F902602AFD15}" type="pres">
      <dgm:prSet presAssocID="{9F4BFDD2-4ECD-4F18-BA98-ECB5DDB6C4EE}" presName="composite" presStyleCnt="0"/>
      <dgm:spPr/>
    </dgm:pt>
    <dgm:pt modelId="{3515A47B-F7D4-4686-B342-E446DEDBB064}" type="pres">
      <dgm:prSet presAssocID="{9F4BFDD2-4ECD-4F18-BA98-ECB5DDB6C4EE}" presName="background" presStyleLbl="node0" presStyleIdx="2" presStyleCnt="3"/>
      <dgm:spPr/>
    </dgm:pt>
    <dgm:pt modelId="{E0BF5B30-59ED-40B0-B346-192D102F1CE3}" type="pres">
      <dgm:prSet presAssocID="{9F4BFDD2-4ECD-4F18-BA98-ECB5DDB6C4EE}" presName="text" presStyleLbl="fgAcc0" presStyleIdx="2" presStyleCnt="3">
        <dgm:presLayoutVars>
          <dgm:chPref val="3"/>
        </dgm:presLayoutVars>
      </dgm:prSet>
      <dgm:spPr/>
    </dgm:pt>
    <dgm:pt modelId="{22F1328B-9E95-4BFE-B63E-9756CEA92ECD}" type="pres">
      <dgm:prSet presAssocID="{9F4BFDD2-4ECD-4F18-BA98-ECB5DDB6C4EE}" presName="hierChild2" presStyleCnt="0"/>
      <dgm:spPr/>
    </dgm:pt>
  </dgm:ptLst>
  <dgm:cxnLst>
    <dgm:cxn modelId="{05E4F63D-6BE6-4766-A14F-0CB25DED6E50}" srcId="{D95C34AD-D5B2-41A6-A234-192B61ED745F}" destId="{AB617704-A02B-41DD-A2C8-8AC083AA4A6B}" srcOrd="0" destOrd="0" parTransId="{878F1B44-1315-4101-8B69-6303D6D83A68}" sibTransId="{90FB641F-5096-499E-9555-3FAC34B20981}"/>
    <dgm:cxn modelId="{FCB80995-91AA-417A-A957-95E467515F3B}" type="presOf" srcId="{D95C34AD-D5B2-41A6-A234-192B61ED745F}" destId="{A4E5561C-3C12-4834-86AC-D446E352DE80}" srcOrd="0" destOrd="0" presId="urn:microsoft.com/office/officeart/2005/8/layout/hierarchy1"/>
    <dgm:cxn modelId="{C14A699C-D719-4C16-8B1C-C7EFE055433F}" srcId="{D95C34AD-D5B2-41A6-A234-192B61ED745F}" destId="{9F4BFDD2-4ECD-4F18-BA98-ECB5DDB6C4EE}" srcOrd="2" destOrd="0" parTransId="{DAE17277-12C3-4EF1-937F-00EC7355119E}" sibTransId="{4D2E86F4-1207-49D7-8D9B-A214AF3BE24D}"/>
    <dgm:cxn modelId="{DA8E5EB3-7729-44BA-803E-B808C23CC1AB}" type="presOf" srcId="{722DF6CF-257A-485D-9D51-8B744C8FA56E}" destId="{9B3AB3E7-1EED-4084-8FDA-1F8947FB3B87}" srcOrd="0" destOrd="0" presId="urn:microsoft.com/office/officeart/2005/8/layout/hierarchy1"/>
    <dgm:cxn modelId="{95096ECE-FCB9-4474-AFB3-C1A946EC1813}" type="presOf" srcId="{9F4BFDD2-4ECD-4F18-BA98-ECB5DDB6C4EE}" destId="{E0BF5B30-59ED-40B0-B346-192D102F1CE3}" srcOrd="0" destOrd="0" presId="urn:microsoft.com/office/officeart/2005/8/layout/hierarchy1"/>
    <dgm:cxn modelId="{9A17F8D7-892F-43FF-9FDB-170C630437E4}" type="presOf" srcId="{AB617704-A02B-41DD-A2C8-8AC083AA4A6B}" destId="{8034B392-6EAE-416A-AE95-13E42B83E28A}" srcOrd="0" destOrd="0" presId="urn:microsoft.com/office/officeart/2005/8/layout/hierarchy1"/>
    <dgm:cxn modelId="{7875C6FC-CBD2-4E16-86D2-9DDD92472761}" srcId="{D95C34AD-D5B2-41A6-A234-192B61ED745F}" destId="{722DF6CF-257A-485D-9D51-8B744C8FA56E}" srcOrd="1" destOrd="0" parTransId="{5FC77E88-DBDD-4B74-AE37-C260ED46FC64}" sibTransId="{1370F76C-48CD-4A61-9967-94EC40F6A65F}"/>
    <dgm:cxn modelId="{B9F498E4-FEB6-4969-98C5-D7830B65E384}" type="presParOf" srcId="{A4E5561C-3C12-4834-86AC-D446E352DE80}" destId="{88BD7CF8-CA66-4BE9-A3CE-D23A1C0182C9}" srcOrd="0" destOrd="0" presId="urn:microsoft.com/office/officeart/2005/8/layout/hierarchy1"/>
    <dgm:cxn modelId="{07437F76-E1B9-4295-8D9D-22F4F7C116C1}" type="presParOf" srcId="{88BD7CF8-CA66-4BE9-A3CE-D23A1C0182C9}" destId="{7F8A4F9C-6D67-458C-BE57-885DD6719CB8}" srcOrd="0" destOrd="0" presId="urn:microsoft.com/office/officeart/2005/8/layout/hierarchy1"/>
    <dgm:cxn modelId="{274B02C9-A647-4686-8D68-2BBDBDA2AA7E}" type="presParOf" srcId="{7F8A4F9C-6D67-458C-BE57-885DD6719CB8}" destId="{3C2A2FAC-F470-4CEA-9E22-1141C821E4AC}" srcOrd="0" destOrd="0" presId="urn:microsoft.com/office/officeart/2005/8/layout/hierarchy1"/>
    <dgm:cxn modelId="{AE3B1944-33F2-4260-A948-E23088164DA8}" type="presParOf" srcId="{7F8A4F9C-6D67-458C-BE57-885DD6719CB8}" destId="{8034B392-6EAE-416A-AE95-13E42B83E28A}" srcOrd="1" destOrd="0" presId="urn:microsoft.com/office/officeart/2005/8/layout/hierarchy1"/>
    <dgm:cxn modelId="{77537224-DA89-40CF-BBC3-77E816C9D435}" type="presParOf" srcId="{88BD7CF8-CA66-4BE9-A3CE-D23A1C0182C9}" destId="{92367ADF-0293-4788-BBF6-16824B8B0D63}" srcOrd="1" destOrd="0" presId="urn:microsoft.com/office/officeart/2005/8/layout/hierarchy1"/>
    <dgm:cxn modelId="{DB029E84-4909-4168-9433-3384FAF8F678}" type="presParOf" srcId="{A4E5561C-3C12-4834-86AC-D446E352DE80}" destId="{D46681F3-D90B-478C-AD43-4B440D739392}" srcOrd="1" destOrd="0" presId="urn:microsoft.com/office/officeart/2005/8/layout/hierarchy1"/>
    <dgm:cxn modelId="{AF4040EE-0E8E-4470-B3FD-F1B3453A1D06}" type="presParOf" srcId="{D46681F3-D90B-478C-AD43-4B440D739392}" destId="{147AFCC8-E119-4EC6-A010-B9B357C42779}" srcOrd="0" destOrd="0" presId="urn:microsoft.com/office/officeart/2005/8/layout/hierarchy1"/>
    <dgm:cxn modelId="{AC3D757A-E95B-4A8D-9DA7-D1E0CB49EF71}" type="presParOf" srcId="{147AFCC8-E119-4EC6-A010-B9B357C42779}" destId="{AE2CE130-99F5-4A57-A53E-B7AA203FE19B}" srcOrd="0" destOrd="0" presId="urn:microsoft.com/office/officeart/2005/8/layout/hierarchy1"/>
    <dgm:cxn modelId="{617FFA53-A2CB-4AE5-9382-820F5DE4D843}" type="presParOf" srcId="{147AFCC8-E119-4EC6-A010-B9B357C42779}" destId="{9B3AB3E7-1EED-4084-8FDA-1F8947FB3B87}" srcOrd="1" destOrd="0" presId="urn:microsoft.com/office/officeart/2005/8/layout/hierarchy1"/>
    <dgm:cxn modelId="{14EA8CBF-450A-45C0-A249-E5990142FF10}" type="presParOf" srcId="{D46681F3-D90B-478C-AD43-4B440D739392}" destId="{8267F014-092C-4824-8974-5448FC9A75BE}" srcOrd="1" destOrd="0" presId="urn:microsoft.com/office/officeart/2005/8/layout/hierarchy1"/>
    <dgm:cxn modelId="{3B1C37C0-487F-4143-ADBC-56E3534C8339}" type="presParOf" srcId="{A4E5561C-3C12-4834-86AC-D446E352DE80}" destId="{1683CBE6-8BDE-4DF5-8F28-4592A57BD3BE}" srcOrd="2" destOrd="0" presId="urn:microsoft.com/office/officeart/2005/8/layout/hierarchy1"/>
    <dgm:cxn modelId="{AFDBB36E-206D-44E3-B930-6E0420AB4765}" type="presParOf" srcId="{1683CBE6-8BDE-4DF5-8F28-4592A57BD3BE}" destId="{F569B5D5-E07C-4BAA-A5E4-F902602AFD15}" srcOrd="0" destOrd="0" presId="urn:microsoft.com/office/officeart/2005/8/layout/hierarchy1"/>
    <dgm:cxn modelId="{F9EA2D2F-5625-4FFE-A7E9-16340C51CF8B}" type="presParOf" srcId="{F569B5D5-E07C-4BAA-A5E4-F902602AFD15}" destId="{3515A47B-F7D4-4686-B342-E446DEDBB064}" srcOrd="0" destOrd="0" presId="urn:microsoft.com/office/officeart/2005/8/layout/hierarchy1"/>
    <dgm:cxn modelId="{D8C641D5-44FD-44C9-8540-70EBCC10A004}" type="presParOf" srcId="{F569B5D5-E07C-4BAA-A5E4-F902602AFD15}" destId="{E0BF5B30-59ED-40B0-B346-192D102F1CE3}" srcOrd="1" destOrd="0" presId="urn:microsoft.com/office/officeart/2005/8/layout/hierarchy1"/>
    <dgm:cxn modelId="{A71D695E-8B8E-4081-A7FF-8D7BBD09C6E5}" type="presParOf" srcId="{1683CBE6-8BDE-4DF5-8F28-4592A57BD3BE}" destId="{22F1328B-9E95-4BFE-B63E-9756CEA92E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A2FAC-F470-4CEA-9E22-1141C821E4AC}">
      <dsp:nvSpPr>
        <dsp:cNvPr id="0" name=""/>
        <dsp:cNvSpPr/>
      </dsp:nvSpPr>
      <dsp:spPr>
        <a:xfrm>
          <a:off x="0" y="192155"/>
          <a:ext cx="2955091" cy="1876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4B392-6EAE-416A-AE95-13E42B83E28A}">
      <dsp:nvSpPr>
        <dsp:cNvPr id="0" name=""/>
        <dsp:cNvSpPr/>
      </dsp:nvSpPr>
      <dsp:spPr>
        <a:xfrm>
          <a:off x="328343" y="504082"/>
          <a:ext cx="2955091" cy="18764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Extremely popular</a:t>
          </a:r>
        </a:p>
      </dsp:txBody>
      <dsp:txXfrm>
        <a:off x="383303" y="559042"/>
        <a:ext cx="2845171" cy="1766562"/>
      </dsp:txXfrm>
    </dsp:sp>
    <dsp:sp modelId="{AE2CE130-99F5-4A57-A53E-B7AA203FE19B}">
      <dsp:nvSpPr>
        <dsp:cNvPr id="0" name=""/>
        <dsp:cNvSpPr/>
      </dsp:nvSpPr>
      <dsp:spPr>
        <a:xfrm>
          <a:off x="3611778" y="192155"/>
          <a:ext cx="2955091" cy="1876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AB3E7-1EED-4084-8FDA-1F8947FB3B87}">
      <dsp:nvSpPr>
        <dsp:cNvPr id="0" name=""/>
        <dsp:cNvSpPr/>
      </dsp:nvSpPr>
      <dsp:spPr>
        <a:xfrm>
          <a:off x="3940121" y="504082"/>
          <a:ext cx="2955091" cy="18764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Simplistic for beginners</a:t>
          </a:r>
        </a:p>
      </dsp:txBody>
      <dsp:txXfrm>
        <a:off x="3995081" y="559042"/>
        <a:ext cx="2845171" cy="1766562"/>
      </dsp:txXfrm>
    </dsp:sp>
    <dsp:sp modelId="{3515A47B-F7D4-4686-B342-E446DEDBB064}">
      <dsp:nvSpPr>
        <dsp:cNvPr id="0" name=""/>
        <dsp:cNvSpPr/>
      </dsp:nvSpPr>
      <dsp:spPr>
        <a:xfrm>
          <a:off x="7223556" y="192155"/>
          <a:ext cx="2955091" cy="18764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BF5B30-59ED-40B0-B346-192D102F1CE3}">
      <dsp:nvSpPr>
        <dsp:cNvPr id="0" name=""/>
        <dsp:cNvSpPr/>
      </dsp:nvSpPr>
      <dsp:spPr>
        <a:xfrm>
          <a:off x="7551899" y="504082"/>
          <a:ext cx="2955091" cy="18764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Used in many different fields</a:t>
          </a:r>
        </a:p>
      </dsp:txBody>
      <dsp:txXfrm>
        <a:off x="7606859" y="559042"/>
        <a:ext cx="2845171" cy="17665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7199E-BAB1-4141-A16D-914893489052}"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F05F0-B487-4047-BF15-D014BBD84BC7}" type="slidenum">
              <a:rPr lang="en-US" smtClean="0"/>
              <a:t>‹#›</a:t>
            </a:fld>
            <a:endParaRPr lang="en-US"/>
          </a:p>
        </p:txBody>
      </p:sp>
    </p:spTree>
    <p:extLst>
      <p:ext uri="{BB962C8B-B14F-4D97-AF65-F5344CB8AC3E}">
        <p14:creationId xmlns:p14="http://schemas.microsoft.com/office/powerpoint/2010/main" val="137303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Michael O’Hanlon and the topic for my presentation is Python in Education.</a:t>
            </a:r>
          </a:p>
        </p:txBody>
      </p:sp>
      <p:sp>
        <p:nvSpPr>
          <p:cNvPr id="4" name="Slide Number Placeholder 3"/>
          <p:cNvSpPr>
            <a:spLocks noGrp="1"/>
          </p:cNvSpPr>
          <p:nvPr>
            <p:ph type="sldNum" sz="quarter" idx="5"/>
          </p:nvPr>
        </p:nvSpPr>
        <p:spPr/>
        <p:txBody>
          <a:bodyPr/>
          <a:lstStyle/>
          <a:p>
            <a:fld id="{5BAF05F0-B487-4047-BF15-D014BBD84BC7}" type="slidenum">
              <a:rPr lang="en-US" smtClean="0"/>
              <a:t>1</a:t>
            </a:fld>
            <a:endParaRPr lang="en-US"/>
          </a:p>
        </p:txBody>
      </p:sp>
    </p:spTree>
    <p:extLst>
      <p:ext uri="{BB962C8B-B14F-4D97-AF65-F5344CB8AC3E}">
        <p14:creationId xmlns:p14="http://schemas.microsoft.com/office/powerpoint/2010/main" val="43332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let’s talk about programming in general in education. These days, it is more readily available than ever. There has been a push in recent years to make programming education accessible to everyone. There are countless online resources for teachers and students to utilize in a classroom, some of which you may be familiar with, those being Scratch, Code.org, and Hour of Code. Introducing programming into education is critical as it can expose students to future career paths they may not have been aware of.</a:t>
            </a:r>
          </a:p>
        </p:txBody>
      </p:sp>
      <p:sp>
        <p:nvSpPr>
          <p:cNvPr id="4" name="Slide Number Placeholder 3"/>
          <p:cNvSpPr>
            <a:spLocks noGrp="1"/>
          </p:cNvSpPr>
          <p:nvPr>
            <p:ph type="sldNum" sz="quarter" idx="5"/>
          </p:nvPr>
        </p:nvSpPr>
        <p:spPr/>
        <p:txBody>
          <a:bodyPr/>
          <a:lstStyle/>
          <a:p>
            <a:fld id="{5BAF05F0-B487-4047-BF15-D014BBD84BC7}" type="slidenum">
              <a:rPr lang="en-US" smtClean="0"/>
              <a:t>2</a:t>
            </a:fld>
            <a:endParaRPr lang="en-US"/>
          </a:p>
        </p:txBody>
      </p:sp>
    </p:spTree>
    <p:extLst>
      <p:ext uri="{BB962C8B-B14F-4D97-AF65-F5344CB8AC3E}">
        <p14:creationId xmlns:p14="http://schemas.microsoft.com/office/powerpoint/2010/main" val="366887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about programming in general but why Python specifically? Well, Python is an extremely popular language, meaning if there was going to be one language to learn, the most impactful one would be Python. Also, the structure of the language is simplistic for beginners. The language’s syntax is easy to understand. Personally, I find it to be more straight-forward than a language like Java or C++. Finally, Python is used in many different fields. By learning this one language, it can apply to many different fields making it a very valuable skill to have.</a:t>
            </a:r>
          </a:p>
        </p:txBody>
      </p:sp>
      <p:sp>
        <p:nvSpPr>
          <p:cNvPr id="4" name="Slide Number Placeholder 3"/>
          <p:cNvSpPr>
            <a:spLocks noGrp="1"/>
          </p:cNvSpPr>
          <p:nvPr>
            <p:ph type="sldNum" sz="quarter" idx="5"/>
          </p:nvPr>
        </p:nvSpPr>
        <p:spPr/>
        <p:txBody>
          <a:bodyPr/>
          <a:lstStyle/>
          <a:p>
            <a:fld id="{5BAF05F0-B487-4047-BF15-D014BBD84BC7}" type="slidenum">
              <a:rPr lang="en-US" smtClean="0"/>
              <a:t>3</a:t>
            </a:fld>
            <a:endParaRPr lang="en-US"/>
          </a:p>
        </p:txBody>
      </p:sp>
    </p:spTree>
    <p:extLst>
      <p:ext uri="{BB962C8B-B14F-4D97-AF65-F5344CB8AC3E}">
        <p14:creationId xmlns:p14="http://schemas.microsoft.com/office/powerpoint/2010/main" val="309343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benefits of programming in a language like Python include reinforcing mathematical skills, developing local thinking and problem-solving skills. Also, programming in a team can teach or at least reinforce skills in communication and teamwork, which are essential in almost every field. The skills listed here can be beneficial to have for anyone. Having developed these skills, the career outlook for a student learning to program is enhanced as they will have learned transferrable skills into different fields.</a:t>
            </a:r>
          </a:p>
        </p:txBody>
      </p:sp>
      <p:sp>
        <p:nvSpPr>
          <p:cNvPr id="4" name="Slide Number Placeholder 3"/>
          <p:cNvSpPr>
            <a:spLocks noGrp="1"/>
          </p:cNvSpPr>
          <p:nvPr>
            <p:ph type="sldNum" sz="quarter" idx="5"/>
          </p:nvPr>
        </p:nvSpPr>
        <p:spPr/>
        <p:txBody>
          <a:bodyPr/>
          <a:lstStyle/>
          <a:p>
            <a:fld id="{5BAF05F0-B487-4047-BF15-D014BBD84BC7}" type="slidenum">
              <a:rPr lang="en-US" smtClean="0"/>
              <a:t>4</a:t>
            </a:fld>
            <a:endParaRPr lang="en-US"/>
          </a:p>
        </p:txBody>
      </p:sp>
    </p:spTree>
    <p:extLst>
      <p:ext uri="{BB962C8B-B14F-4D97-AF65-F5344CB8AC3E}">
        <p14:creationId xmlns:p14="http://schemas.microsoft.com/office/powerpoint/2010/main" val="376136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popular programming language since March 2020 with no sign of slowing down.</a:t>
            </a:r>
          </a:p>
          <a:p>
            <a:r>
              <a:rPr lang="en-US" dirty="0"/>
              <a:t>It is a popular language in some of the most growing fields including AI and machine learning, data analytics and web development.</a:t>
            </a:r>
          </a:p>
          <a:p>
            <a:r>
              <a:rPr lang="en-US" dirty="0"/>
              <a:t>Programming skills or just the skills you learn from programming can be useful in almost every field.</a:t>
            </a:r>
          </a:p>
          <a:p>
            <a:r>
              <a:rPr lang="en-US" dirty="0"/>
              <a:t>According to the Bureau of Labor Statistics, occupations in the STEM field are expected to grow 8.0% by 2029.</a:t>
            </a:r>
          </a:p>
          <a:p>
            <a:r>
              <a:rPr lang="en-US" dirty="0"/>
              <a:t>For reference, all occupations are expected to grow by 3.7%.</a:t>
            </a:r>
          </a:p>
        </p:txBody>
      </p:sp>
      <p:sp>
        <p:nvSpPr>
          <p:cNvPr id="4" name="Slide Number Placeholder 3"/>
          <p:cNvSpPr>
            <a:spLocks noGrp="1"/>
          </p:cNvSpPr>
          <p:nvPr>
            <p:ph type="sldNum" sz="quarter" idx="5"/>
          </p:nvPr>
        </p:nvSpPr>
        <p:spPr/>
        <p:txBody>
          <a:bodyPr/>
          <a:lstStyle/>
          <a:p>
            <a:fld id="{5BAF05F0-B487-4047-BF15-D014BBD84BC7}" type="slidenum">
              <a:rPr lang="en-US" smtClean="0"/>
              <a:t>5</a:t>
            </a:fld>
            <a:endParaRPr lang="en-US"/>
          </a:p>
        </p:txBody>
      </p:sp>
    </p:spTree>
    <p:extLst>
      <p:ext uri="{BB962C8B-B14F-4D97-AF65-F5344CB8AC3E}">
        <p14:creationId xmlns:p14="http://schemas.microsoft.com/office/powerpoint/2010/main" val="4138135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Python language is incredibly valuable to learn. The benefits that it can have in a person’s professional development are extensive. The skills that are taught through programming are transferrable to different fields, so even if someone learns Python but decides to go into another field like accounting or engineering, it will still be impactful. Finally, the Python language and the field of Computer Science continue to grow, making education in programming more important than ever.</a:t>
            </a:r>
          </a:p>
        </p:txBody>
      </p:sp>
      <p:sp>
        <p:nvSpPr>
          <p:cNvPr id="4" name="Slide Number Placeholder 3"/>
          <p:cNvSpPr>
            <a:spLocks noGrp="1"/>
          </p:cNvSpPr>
          <p:nvPr>
            <p:ph type="sldNum" sz="quarter" idx="5"/>
          </p:nvPr>
        </p:nvSpPr>
        <p:spPr/>
        <p:txBody>
          <a:bodyPr/>
          <a:lstStyle/>
          <a:p>
            <a:fld id="{5BAF05F0-B487-4047-BF15-D014BBD84BC7}" type="slidenum">
              <a:rPr lang="en-US" smtClean="0"/>
              <a:t>6</a:t>
            </a:fld>
            <a:endParaRPr lang="en-US"/>
          </a:p>
        </p:txBody>
      </p:sp>
    </p:spTree>
    <p:extLst>
      <p:ext uri="{BB962C8B-B14F-4D97-AF65-F5344CB8AC3E}">
        <p14:creationId xmlns:p14="http://schemas.microsoft.com/office/powerpoint/2010/main" val="309994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my references, thank you.</a:t>
            </a:r>
          </a:p>
        </p:txBody>
      </p:sp>
      <p:sp>
        <p:nvSpPr>
          <p:cNvPr id="4" name="Slide Number Placeholder 3"/>
          <p:cNvSpPr>
            <a:spLocks noGrp="1"/>
          </p:cNvSpPr>
          <p:nvPr>
            <p:ph type="sldNum" sz="quarter" idx="5"/>
          </p:nvPr>
        </p:nvSpPr>
        <p:spPr/>
        <p:txBody>
          <a:bodyPr/>
          <a:lstStyle/>
          <a:p>
            <a:fld id="{5BAF05F0-B487-4047-BF15-D014BBD84BC7}" type="slidenum">
              <a:rPr lang="en-US" smtClean="0"/>
              <a:t>7</a:t>
            </a:fld>
            <a:endParaRPr lang="en-US"/>
          </a:p>
        </p:txBody>
      </p:sp>
    </p:spTree>
    <p:extLst>
      <p:ext uri="{BB962C8B-B14F-4D97-AF65-F5344CB8AC3E}">
        <p14:creationId xmlns:p14="http://schemas.microsoft.com/office/powerpoint/2010/main" val="321136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013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028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9215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9469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7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16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79802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018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589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1795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3/1/2022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5230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3/1/2022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38508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ed Pencils in a holder">
            <a:extLst>
              <a:ext uri="{FF2B5EF4-FFF2-40B4-BE49-F238E27FC236}">
                <a16:creationId xmlns:a16="http://schemas.microsoft.com/office/drawing/2014/main" id="{0B5F5172-566A-4E78-9A2A-2085244BD627}"/>
              </a:ext>
            </a:extLst>
          </p:cNvPr>
          <p:cNvPicPr>
            <a:picLocks noChangeAspect="1"/>
          </p:cNvPicPr>
          <p:nvPr/>
        </p:nvPicPr>
        <p:blipFill rotWithShape="1">
          <a:blip r:embed="rId3">
            <a:alphaModFix amt="40000"/>
          </a:blip>
          <a:srcRect t="11843" r="-1" b="3865"/>
          <a:stretch/>
        </p:blipFill>
        <p:spPr>
          <a:xfrm>
            <a:off x="20" y="10"/>
            <a:ext cx="12188932" cy="6857990"/>
          </a:xfrm>
          <a:prstGeom prst="rect">
            <a:avLst/>
          </a:prstGeom>
        </p:spPr>
      </p:pic>
      <p:sp>
        <p:nvSpPr>
          <p:cNvPr id="2" name="Title 1">
            <a:extLst>
              <a:ext uri="{FF2B5EF4-FFF2-40B4-BE49-F238E27FC236}">
                <a16:creationId xmlns:a16="http://schemas.microsoft.com/office/drawing/2014/main" id="{252CD799-4521-4A2B-ABFB-CCDCA8B2811B}"/>
              </a:ext>
            </a:extLst>
          </p:cNvPr>
          <p:cNvSpPr>
            <a:spLocks noGrp="1"/>
          </p:cNvSpPr>
          <p:nvPr>
            <p:ph type="ctrTitle"/>
          </p:nvPr>
        </p:nvSpPr>
        <p:spPr>
          <a:xfrm>
            <a:off x="482600" y="732032"/>
            <a:ext cx="6900839" cy="2736390"/>
          </a:xfrm>
        </p:spPr>
        <p:txBody>
          <a:bodyPr anchor="t">
            <a:noAutofit/>
          </a:bodyPr>
          <a:lstStyle/>
          <a:p>
            <a:r>
              <a:rPr lang="en-US" sz="8800" dirty="0">
                <a:solidFill>
                  <a:srgbClr val="FFFFFF"/>
                </a:solidFill>
              </a:rPr>
              <a:t>Python in Education</a:t>
            </a:r>
          </a:p>
        </p:txBody>
      </p:sp>
      <p:sp>
        <p:nvSpPr>
          <p:cNvPr id="3" name="Subtitle 2">
            <a:extLst>
              <a:ext uri="{FF2B5EF4-FFF2-40B4-BE49-F238E27FC236}">
                <a16:creationId xmlns:a16="http://schemas.microsoft.com/office/drawing/2014/main" id="{B66989B0-4E56-4086-AC1D-210443799117}"/>
              </a:ext>
            </a:extLst>
          </p:cNvPr>
          <p:cNvSpPr>
            <a:spLocks noGrp="1"/>
          </p:cNvSpPr>
          <p:nvPr>
            <p:ph type="subTitle" idx="1"/>
          </p:nvPr>
        </p:nvSpPr>
        <p:spPr>
          <a:xfrm>
            <a:off x="6596565" y="4201721"/>
            <a:ext cx="4986084" cy="1949813"/>
          </a:xfrm>
        </p:spPr>
        <p:txBody>
          <a:bodyPr anchor="b">
            <a:normAutofit/>
          </a:bodyPr>
          <a:lstStyle/>
          <a:p>
            <a:pPr algn="r"/>
            <a:r>
              <a:rPr lang="en-US" sz="3200" dirty="0">
                <a:solidFill>
                  <a:srgbClr val="FFFFFF"/>
                </a:solidFill>
              </a:rPr>
              <a:t>Michael O’Hanlon</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D6D5A0CA-7E67-4CE5-81C5-0AA8AF349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4720" y="3685026"/>
            <a:ext cx="1638299" cy="1638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34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E92-5C1F-4CF4-8AC0-CF3CD1124B30}"/>
              </a:ext>
            </a:extLst>
          </p:cNvPr>
          <p:cNvSpPr>
            <a:spLocks noGrp="1"/>
          </p:cNvSpPr>
          <p:nvPr>
            <p:ph type="title"/>
          </p:nvPr>
        </p:nvSpPr>
        <p:spPr/>
        <p:txBody>
          <a:bodyPr/>
          <a:lstStyle/>
          <a:p>
            <a:r>
              <a:rPr lang="en-US" dirty="0"/>
              <a:t>Programming in Education</a:t>
            </a:r>
          </a:p>
        </p:txBody>
      </p:sp>
      <p:sp>
        <p:nvSpPr>
          <p:cNvPr id="3" name="Content Placeholder 2">
            <a:extLst>
              <a:ext uri="{FF2B5EF4-FFF2-40B4-BE49-F238E27FC236}">
                <a16:creationId xmlns:a16="http://schemas.microsoft.com/office/drawing/2014/main" id="{BEE8F614-1BE2-4CC3-997E-41B46352D4C3}"/>
              </a:ext>
            </a:extLst>
          </p:cNvPr>
          <p:cNvSpPr>
            <a:spLocks noGrp="1"/>
          </p:cNvSpPr>
          <p:nvPr>
            <p:ph idx="1"/>
          </p:nvPr>
        </p:nvSpPr>
        <p:spPr/>
        <p:txBody>
          <a:bodyPr/>
          <a:lstStyle/>
          <a:p>
            <a:pPr marL="342900" indent="-342900">
              <a:buFont typeface="Arial" panose="020B0604020202020204" pitchFamily="34" charset="0"/>
              <a:buChar char="•"/>
            </a:pPr>
            <a:r>
              <a:rPr lang="en-US" dirty="0"/>
              <a:t>More readily available than ever</a:t>
            </a:r>
          </a:p>
          <a:p>
            <a:pPr marL="342900" indent="-342900">
              <a:buFont typeface="Arial" panose="020B0604020202020204" pitchFamily="34" charset="0"/>
              <a:buChar char="•"/>
            </a:pPr>
            <a:r>
              <a:rPr lang="en-US" dirty="0"/>
              <a:t>Countless online resources</a:t>
            </a:r>
          </a:p>
          <a:p>
            <a:pPr marL="342900" indent="-342900">
              <a:buFont typeface="Arial" panose="020B0604020202020204" pitchFamily="34" charset="0"/>
              <a:buChar char="•"/>
            </a:pPr>
            <a:r>
              <a:rPr lang="en-US" dirty="0"/>
              <a:t>Scratch, Code.org, Hour of Code</a:t>
            </a:r>
          </a:p>
          <a:p>
            <a:pPr marL="342900" indent="-342900">
              <a:buFont typeface="Arial" panose="020B0604020202020204" pitchFamily="34" charset="0"/>
              <a:buChar char="•"/>
            </a:pPr>
            <a:r>
              <a:rPr lang="en-US" dirty="0"/>
              <a:t>Important to show future career paths</a:t>
            </a:r>
          </a:p>
        </p:txBody>
      </p:sp>
      <p:pic>
        <p:nvPicPr>
          <p:cNvPr id="2050" name="Picture 2" descr="Florida Textbook Law: America&amp;#39;s Fight Over Facts Continues | Time">
            <a:extLst>
              <a:ext uri="{FF2B5EF4-FFF2-40B4-BE49-F238E27FC236}">
                <a16:creationId xmlns:a16="http://schemas.microsoft.com/office/drawing/2014/main" id="{6DF8A320-5293-42EB-A205-9DE471404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773" y="3136392"/>
            <a:ext cx="4065101" cy="270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3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8DD2-7651-44ED-B13E-52BF5A679601}"/>
              </a:ext>
            </a:extLst>
          </p:cNvPr>
          <p:cNvSpPr>
            <a:spLocks noGrp="1"/>
          </p:cNvSpPr>
          <p:nvPr>
            <p:ph type="title"/>
          </p:nvPr>
        </p:nvSpPr>
        <p:spPr/>
        <p:txBody>
          <a:bodyPr/>
          <a:lstStyle/>
          <a:p>
            <a:r>
              <a:rPr lang="en-US" dirty="0"/>
              <a:t>Why Python?</a:t>
            </a:r>
          </a:p>
        </p:txBody>
      </p:sp>
      <p:graphicFrame>
        <p:nvGraphicFramePr>
          <p:cNvPr id="5" name="Content Placeholder 2">
            <a:extLst>
              <a:ext uri="{FF2B5EF4-FFF2-40B4-BE49-F238E27FC236}">
                <a16:creationId xmlns:a16="http://schemas.microsoft.com/office/drawing/2014/main" id="{557BD286-2509-440A-956B-0A694BDFE43B}"/>
              </a:ext>
            </a:extLst>
          </p:cNvPr>
          <p:cNvGraphicFramePr>
            <a:graphicFrameLocks noGrp="1"/>
          </p:cNvGraphicFramePr>
          <p:nvPr>
            <p:ph idx="1"/>
          </p:nvPr>
        </p:nvGraphicFramePr>
        <p:xfrm>
          <a:off x="482600" y="3306870"/>
          <a:ext cx="10506991" cy="257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536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18CA94-E7BC-454D-9417-59032F279829}"/>
              </a:ext>
            </a:extLst>
          </p:cNvPr>
          <p:cNvSpPr>
            <a:spLocks noGrp="1"/>
          </p:cNvSpPr>
          <p:nvPr>
            <p:ph type="title"/>
          </p:nvPr>
        </p:nvSpPr>
        <p:spPr>
          <a:xfrm>
            <a:off x="482601" y="976160"/>
            <a:ext cx="5189964" cy="2237925"/>
          </a:xfrm>
        </p:spPr>
        <p:txBody>
          <a:bodyPr>
            <a:normAutofit/>
          </a:bodyPr>
          <a:lstStyle/>
          <a:p>
            <a:r>
              <a:rPr lang="en-US" dirty="0"/>
              <a:t>Benefits of Programming</a:t>
            </a:r>
          </a:p>
        </p:txBody>
      </p:sp>
      <p:sp>
        <p:nvSpPr>
          <p:cNvPr id="3" name="Content Placeholder 2">
            <a:extLst>
              <a:ext uri="{FF2B5EF4-FFF2-40B4-BE49-F238E27FC236}">
                <a16:creationId xmlns:a16="http://schemas.microsoft.com/office/drawing/2014/main" id="{DCC5663D-AE72-4A1D-9463-3EB32A560F85}"/>
              </a:ext>
            </a:extLst>
          </p:cNvPr>
          <p:cNvSpPr>
            <a:spLocks noGrp="1"/>
          </p:cNvSpPr>
          <p:nvPr>
            <p:ph idx="1"/>
          </p:nvPr>
        </p:nvSpPr>
        <p:spPr>
          <a:xfrm>
            <a:off x="482600" y="3408254"/>
            <a:ext cx="5189963" cy="2470031"/>
          </a:xfrm>
        </p:spPr>
        <p:txBody>
          <a:bodyPr>
            <a:normAutofit/>
          </a:bodyPr>
          <a:lstStyle/>
          <a:p>
            <a:pPr marL="342900" indent="-342900">
              <a:buFont typeface="Arial" panose="020B0604020202020204" pitchFamily="34" charset="0"/>
              <a:buChar char="•"/>
            </a:pPr>
            <a:r>
              <a:rPr lang="en-US" dirty="0"/>
              <a:t>Mathematical skills</a:t>
            </a:r>
          </a:p>
          <a:p>
            <a:pPr marL="342900" indent="-342900">
              <a:buFont typeface="Arial" panose="020B0604020202020204" pitchFamily="34" charset="0"/>
              <a:buChar char="•"/>
            </a:pPr>
            <a:r>
              <a:rPr lang="en-US" dirty="0"/>
              <a:t>Logic</a:t>
            </a:r>
          </a:p>
          <a:p>
            <a:pPr marL="342900" indent="-342900">
              <a:buFont typeface="Arial" panose="020B0604020202020204" pitchFamily="34" charset="0"/>
              <a:buChar char="•"/>
            </a:pPr>
            <a:r>
              <a:rPr lang="en-US" dirty="0"/>
              <a:t>Problem-solving</a:t>
            </a:r>
          </a:p>
          <a:p>
            <a:pPr marL="342900" indent="-342900">
              <a:buFont typeface="Arial" panose="020B0604020202020204" pitchFamily="34" charset="0"/>
              <a:buChar char="•"/>
            </a:pPr>
            <a:r>
              <a:rPr lang="en-US" dirty="0"/>
              <a:t>Communication and teamwork</a:t>
            </a:r>
          </a:p>
          <a:p>
            <a:pPr marL="342900" indent="-342900">
              <a:buFont typeface="Arial" panose="020B0604020202020204" pitchFamily="34" charset="0"/>
              <a:buChar char="•"/>
            </a:pPr>
            <a:r>
              <a:rPr lang="en-US" dirty="0"/>
              <a:t>Career Outlook</a:t>
            </a:r>
          </a:p>
        </p:txBody>
      </p:sp>
      <p:pic>
        <p:nvPicPr>
          <p:cNvPr id="3074" name="Picture 2" descr="A Guide to Benefits Management &amp;amp; Process - Wellingtone">
            <a:extLst>
              <a:ext uri="{FF2B5EF4-FFF2-40B4-BE49-F238E27FC236}">
                <a16:creationId xmlns:a16="http://schemas.microsoft.com/office/drawing/2014/main" id="{DF1A4388-9A94-4E78-8571-5FF1F9D2D1CB}"/>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36948" r="17550" b="-1"/>
          <a:stretch/>
        </p:blipFill>
        <p:spPr bwMode="auto">
          <a:xfrm>
            <a:off x="6280340" y="489856"/>
            <a:ext cx="5349331" cy="5878282"/>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855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D06F3-7948-4E51-B319-F05C3FD94502}"/>
              </a:ext>
            </a:extLst>
          </p:cNvPr>
          <p:cNvSpPr>
            <a:spLocks noGrp="1"/>
          </p:cNvSpPr>
          <p:nvPr>
            <p:ph type="title"/>
          </p:nvPr>
        </p:nvSpPr>
        <p:spPr>
          <a:xfrm>
            <a:off x="482600" y="976160"/>
            <a:ext cx="3964251" cy="2237925"/>
          </a:xfrm>
        </p:spPr>
        <p:txBody>
          <a:bodyPr>
            <a:normAutofit/>
          </a:bodyPr>
          <a:lstStyle/>
          <a:p>
            <a:r>
              <a:rPr lang="en-US" dirty="0"/>
              <a:t>Outlook</a:t>
            </a:r>
          </a:p>
        </p:txBody>
      </p:sp>
      <p:cxnSp>
        <p:nvCxnSpPr>
          <p:cNvPr id="78" name="Straight Connector 77">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102" name="Content Placeholder 2">
            <a:extLst>
              <a:ext uri="{FF2B5EF4-FFF2-40B4-BE49-F238E27FC236}">
                <a16:creationId xmlns:a16="http://schemas.microsoft.com/office/drawing/2014/main" id="{B7783EB7-5FE4-4736-B88F-4C4E843B6D5B}"/>
              </a:ext>
            </a:extLst>
          </p:cNvPr>
          <p:cNvSpPr>
            <a:spLocks noGrp="1"/>
          </p:cNvSpPr>
          <p:nvPr>
            <p:ph idx="1"/>
          </p:nvPr>
        </p:nvSpPr>
        <p:spPr>
          <a:xfrm>
            <a:off x="482600" y="3214086"/>
            <a:ext cx="3964250" cy="3005960"/>
          </a:xfrm>
        </p:spPr>
        <p:txBody>
          <a:bodyPr>
            <a:normAutofit lnSpcReduction="10000"/>
          </a:bodyPr>
          <a:lstStyle/>
          <a:p>
            <a:pPr marL="342900" indent="-342900">
              <a:lnSpc>
                <a:spcPct val="90000"/>
              </a:lnSpc>
              <a:buFont typeface="Arial" panose="020B0604020202020204" pitchFamily="34" charset="0"/>
              <a:buChar char="•"/>
            </a:pPr>
            <a:r>
              <a:rPr lang="en-US" dirty="0"/>
              <a:t>Most popular programming language</a:t>
            </a:r>
          </a:p>
          <a:p>
            <a:pPr marL="342900" indent="-342900">
              <a:lnSpc>
                <a:spcPct val="90000"/>
              </a:lnSpc>
              <a:buFont typeface="Arial" panose="020B0604020202020204" pitchFamily="34" charset="0"/>
              <a:buChar char="•"/>
            </a:pPr>
            <a:r>
              <a:rPr lang="en-US" dirty="0"/>
              <a:t>Popular in growing fields</a:t>
            </a:r>
          </a:p>
          <a:p>
            <a:pPr marL="342900" indent="-342900">
              <a:lnSpc>
                <a:spcPct val="90000"/>
              </a:lnSpc>
              <a:buFont typeface="Arial" panose="020B0604020202020204" pitchFamily="34" charset="0"/>
              <a:buChar char="•"/>
            </a:pPr>
            <a:r>
              <a:rPr lang="en-US" dirty="0"/>
              <a:t>Can be valuable in other fields besides CS</a:t>
            </a:r>
          </a:p>
          <a:p>
            <a:pPr marL="342900" indent="-342900">
              <a:lnSpc>
                <a:spcPct val="90000"/>
              </a:lnSpc>
              <a:buFont typeface="Arial" panose="020B0604020202020204" pitchFamily="34" charset="0"/>
              <a:buChar char="•"/>
            </a:pPr>
            <a:r>
              <a:rPr lang="en-US" dirty="0"/>
              <a:t>STEM employment projections continue to grow</a:t>
            </a:r>
          </a:p>
        </p:txBody>
      </p:sp>
      <p:pic>
        <p:nvPicPr>
          <p:cNvPr id="4098" name="Picture 2" descr="Linear vs. Nonlinear Career Paths | Corporate Compliance Insights">
            <a:extLst>
              <a:ext uri="{FF2B5EF4-FFF2-40B4-BE49-F238E27FC236}">
                <a16:creationId xmlns:a16="http://schemas.microsoft.com/office/drawing/2014/main" id="{8DA40A22-BDC9-4F63-94B3-319AA0F3AC33}"/>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9916" r="1" b="1"/>
          <a:stretch/>
        </p:blipFill>
        <p:spPr bwMode="auto">
          <a:xfrm>
            <a:off x="5040694" y="814152"/>
            <a:ext cx="6588977" cy="5229698"/>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352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engineering drawing&#10;&#10;Description automatically generated">
            <a:extLst>
              <a:ext uri="{FF2B5EF4-FFF2-40B4-BE49-F238E27FC236}">
                <a16:creationId xmlns:a16="http://schemas.microsoft.com/office/drawing/2014/main" id="{8C0D6F9B-98F8-41DD-AE60-26718CDAAE97}"/>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25"/>
          <a:stretch/>
        </p:blipFill>
        <p:spPr>
          <a:xfrm>
            <a:off x="20" y="10"/>
            <a:ext cx="12188932" cy="6857990"/>
          </a:xfrm>
          <a:prstGeom prst="rect">
            <a:avLst/>
          </a:prstGeom>
        </p:spPr>
      </p:pic>
      <p:sp>
        <p:nvSpPr>
          <p:cNvPr id="2" name="Title 1">
            <a:extLst>
              <a:ext uri="{FF2B5EF4-FFF2-40B4-BE49-F238E27FC236}">
                <a16:creationId xmlns:a16="http://schemas.microsoft.com/office/drawing/2014/main" id="{A4D8A5F7-22D7-4641-8AEA-22D60B380B5F}"/>
              </a:ext>
            </a:extLst>
          </p:cNvPr>
          <p:cNvSpPr>
            <a:spLocks noGrp="1"/>
          </p:cNvSpPr>
          <p:nvPr>
            <p:ph type="title"/>
          </p:nvPr>
        </p:nvSpPr>
        <p:spPr>
          <a:xfrm>
            <a:off x="482601" y="799418"/>
            <a:ext cx="5613398" cy="2929357"/>
          </a:xfrm>
        </p:spPr>
        <p:txBody>
          <a:bodyPr anchor="t">
            <a:normAutofit/>
          </a:bodyPr>
          <a:lstStyle/>
          <a:p>
            <a:r>
              <a:rPr lang="en-US" dirty="0">
                <a:solidFill>
                  <a:srgbClr val="FFFFFF"/>
                </a:solidFill>
              </a:rPr>
              <a:t>Conclusion</a:t>
            </a:r>
          </a:p>
        </p:txBody>
      </p:sp>
      <p:cxnSp>
        <p:nvCxnSpPr>
          <p:cNvPr id="112" name="Straight Connector 111">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C3F7477F-5D48-48B3-86AA-13A5592D2457}"/>
              </a:ext>
            </a:extLst>
          </p:cNvPr>
          <p:cNvSpPr>
            <a:spLocks noGrp="1"/>
          </p:cNvSpPr>
          <p:nvPr>
            <p:ph idx="1"/>
          </p:nvPr>
        </p:nvSpPr>
        <p:spPr>
          <a:xfrm>
            <a:off x="563852" y="2279159"/>
            <a:ext cx="5533671" cy="2299681"/>
          </a:xfrm>
        </p:spPr>
        <p:txBody>
          <a:bodyPr anchor="b">
            <a:normAutofit/>
          </a:bodyPr>
          <a:lstStyle/>
          <a:p>
            <a:pPr marL="342900" indent="-342900">
              <a:buFont typeface="Arial" panose="020B0604020202020204" pitchFamily="34" charset="0"/>
              <a:buChar char="•"/>
            </a:pPr>
            <a:r>
              <a:rPr lang="en-US" dirty="0">
                <a:solidFill>
                  <a:srgbClr val="FFFFFF"/>
                </a:solidFill>
              </a:rPr>
              <a:t>Python is incredibly valuable to learn</a:t>
            </a:r>
          </a:p>
          <a:p>
            <a:pPr marL="342900" indent="-342900">
              <a:buFont typeface="Arial" panose="020B0604020202020204" pitchFamily="34" charset="0"/>
              <a:buChar char="•"/>
            </a:pPr>
            <a:r>
              <a:rPr lang="en-US" dirty="0">
                <a:solidFill>
                  <a:srgbClr val="FFFFFF"/>
                </a:solidFill>
              </a:rPr>
              <a:t>Great to include on a resume</a:t>
            </a:r>
          </a:p>
          <a:p>
            <a:pPr marL="342900" indent="-342900">
              <a:buFont typeface="Arial" panose="020B0604020202020204" pitchFamily="34" charset="0"/>
              <a:buChar char="•"/>
            </a:pPr>
            <a:r>
              <a:rPr lang="en-US" dirty="0">
                <a:solidFill>
                  <a:srgbClr val="FFFFFF"/>
                </a:solidFill>
              </a:rPr>
              <a:t>Python and Computer Science continue to grow</a:t>
            </a:r>
          </a:p>
        </p:txBody>
      </p:sp>
      <p:cxnSp>
        <p:nvCxnSpPr>
          <p:cNvPr id="114" name="Straight Connector 113">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53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A2B2-4819-42F9-95EA-3F916E4695DA}"/>
              </a:ext>
            </a:extLst>
          </p:cNvPr>
          <p:cNvSpPr>
            <a:spLocks noGrp="1"/>
          </p:cNvSpPr>
          <p:nvPr>
            <p:ph type="title"/>
          </p:nvPr>
        </p:nvSpPr>
        <p:spPr>
          <a:xfrm>
            <a:off x="482600" y="467769"/>
            <a:ext cx="10634472" cy="2157984"/>
          </a:xfrm>
        </p:spPr>
        <p:txBody>
          <a:bodyPr/>
          <a:lstStyle/>
          <a:p>
            <a:r>
              <a:rPr lang="en-US" dirty="0"/>
              <a:t>References</a:t>
            </a:r>
          </a:p>
        </p:txBody>
      </p:sp>
      <p:sp>
        <p:nvSpPr>
          <p:cNvPr id="3" name="Content Placeholder 2">
            <a:extLst>
              <a:ext uri="{FF2B5EF4-FFF2-40B4-BE49-F238E27FC236}">
                <a16:creationId xmlns:a16="http://schemas.microsoft.com/office/drawing/2014/main" id="{79130977-CFA5-41C4-B383-ADD608FCC25F}"/>
              </a:ext>
            </a:extLst>
          </p:cNvPr>
          <p:cNvSpPr>
            <a:spLocks noGrp="1"/>
          </p:cNvSpPr>
          <p:nvPr>
            <p:ph idx="1"/>
          </p:nvPr>
        </p:nvSpPr>
        <p:spPr>
          <a:xfrm>
            <a:off x="482600" y="2743200"/>
            <a:ext cx="10506991" cy="3420094"/>
          </a:xfrm>
        </p:spPr>
        <p:txBody>
          <a:bodyPr>
            <a:normAutofit fontScale="70000" lnSpcReduction="20000"/>
          </a:bodyPr>
          <a:lstStyle/>
          <a:p>
            <a:r>
              <a:rPr lang="en-US" dirty="0"/>
              <a:t>https://www.techlearning.com/resources/top-5-ways-that-programming-in-education-has-changed</a:t>
            </a:r>
          </a:p>
          <a:p>
            <a:r>
              <a:rPr lang="en-US" dirty="0"/>
              <a:t>https://www.computersciencezone.org/10-skills-necessary-coding/</a:t>
            </a:r>
          </a:p>
          <a:p>
            <a:r>
              <a:rPr lang="en-US" dirty="0"/>
              <a:t>https://www.futurelearn.com/info/insights/python-insights</a:t>
            </a:r>
          </a:p>
          <a:p>
            <a:r>
              <a:rPr lang="en-US" dirty="0"/>
              <a:t>https://www.programiz.com/python-programming</a:t>
            </a:r>
          </a:p>
          <a:p>
            <a:r>
              <a:rPr lang="en-US" dirty="0"/>
              <a:t>https://statisticstimes.com/tech/top-computer-languages.php</a:t>
            </a:r>
          </a:p>
          <a:p>
            <a:r>
              <a:rPr lang="en-US" dirty="0"/>
              <a:t>https://www.bls.gov/opub/btn/volume-10/why-computer-occupations-are-behind-strong-stem-employment-growth.htm#:~:text=The%20U.S.%20Bureau%20of%20Labor,3.7%20percent%20for%20all%20occupations.</a:t>
            </a:r>
          </a:p>
          <a:p>
            <a:r>
              <a:rPr lang="en-US" dirty="0"/>
              <a:t>https://www.commonsense.org/education/articles/teachers-essential-guide-to-coding-in-the-classroom#Is%20coding%20relevant%20to%20non-STEM%20subjects?</a:t>
            </a:r>
          </a:p>
        </p:txBody>
      </p:sp>
    </p:spTree>
    <p:extLst>
      <p:ext uri="{BB962C8B-B14F-4D97-AF65-F5344CB8AC3E}">
        <p14:creationId xmlns:p14="http://schemas.microsoft.com/office/powerpoint/2010/main" val="976909938"/>
      </p:ext>
    </p:extLst>
  </p:cSld>
  <p:clrMapOvr>
    <a:masterClrMapping/>
  </p:clrMapOvr>
</p:sld>
</file>

<file path=ppt/theme/theme1.xml><?xml version="1.0" encoding="utf-8"?>
<a:theme xmlns:a="http://schemas.openxmlformats.org/drawingml/2006/main" name="LevelVTI">
  <a:themeElements>
    <a:clrScheme name="AnalogousFromLightSeedRightStep">
      <a:dk1>
        <a:srgbClr val="000000"/>
      </a:dk1>
      <a:lt1>
        <a:srgbClr val="FFFFFF"/>
      </a:lt1>
      <a:dk2>
        <a:srgbClr val="332A1D"/>
      </a:dk2>
      <a:lt2>
        <a:srgbClr val="E2E3E8"/>
      </a:lt2>
      <a:accent1>
        <a:srgbClr val="A6A27E"/>
      </a:accent1>
      <a:accent2>
        <a:srgbClr val="97A772"/>
      </a:accent2>
      <a:accent3>
        <a:srgbClr val="8CA980"/>
      </a:accent3>
      <a:accent4>
        <a:srgbClr val="76AD7D"/>
      </a:accent4>
      <a:accent5>
        <a:srgbClr val="81AA98"/>
      </a:accent5>
      <a:accent6>
        <a:srgbClr val="73A9A7"/>
      </a:accent6>
      <a:hlink>
        <a:srgbClr val="6971AE"/>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280</TotalTime>
  <Words>730</Words>
  <Application>Microsoft Office PowerPoint</Application>
  <PresentationFormat>Widescreen</PresentationFormat>
  <Paragraphs>52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Seaford</vt:lpstr>
      <vt:lpstr>LevelVTI</vt:lpstr>
      <vt:lpstr>Python in Education</vt:lpstr>
      <vt:lpstr>Programming in Education</vt:lpstr>
      <vt:lpstr>Why Python?</vt:lpstr>
      <vt:lpstr>Benefits of Programming</vt:lpstr>
      <vt:lpstr>Outlook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 Education</dc:title>
  <dc:creator>Michael O'Hanlon</dc:creator>
  <cp:lastModifiedBy>O'Hanlon, Michael P</cp:lastModifiedBy>
  <cp:revision>16</cp:revision>
  <dcterms:created xsi:type="dcterms:W3CDTF">2022-02-02T21:07:55Z</dcterms:created>
  <dcterms:modified xsi:type="dcterms:W3CDTF">2022-03-02T01:08:15Z</dcterms:modified>
</cp:coreProperties>
</file>