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autoAdjust="0" sz="17015"/>
    <p:restoredTop sz="94660"/>
  </p:normalViewPr>
  <p:slideViewPr>
    <p:cSldViewPr snapToGrid="0">
      <p:cViewPr varScale="1">
        <p:scale>
          <a:sx d="100" n="89"/>
          <a:sy d="100" n="89"/>
        </p:scale>
        <p:origin x="120" y="15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61" Target="slides/slide55.xml" Type="http://schemas.openxmlformats.org/officeDocument/2006/relationships/slide"/><Relationship Id="rId60" Target="slides/slide54.xml" Type="http://schemas.openxmlformats.org/officeDocument/2006/relationships/slide"/><Relationship Id="rId53" Target="slides/slide47.xml" Type="http://schemas.openxmlformats.org/officeDocument/2006/relationships/slide"/><Relationship Id="rId52" Target="slides/slide46.xml" Type="http://schemas.openxmlformats.org/officeDocument/2006/relationships/slide"/><Relationship Id="rId51" Target="slides/slide45.xml" Type="http://schemas.openxmlformats.org/officeDocument/2006/relationships/slide"/><Relationship Id="rId50" Target="slides/slide44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33.xml" Type="http://schemas.openxmlformats.org/officeDocument/2006/relationships/slide"/><Relationship Id="rId4" Target="tableStyles.xml" Type="http://schemas.openxmlformats.org/officeDocument/2006/relationships/tableStyles"/><Relationship Id="rId38" Target="slides/slide32.xml" Type="http://schemas.openxmlformats.org/officeDocument/2006/relationships/slide"/><Relationship Id="rId3" Target="presProps.xml" Type="http://schemas.openxmlformats.org/officeDocument/2006/relationships/presProps"/><Relationship Id="rId37" Target="slides/slide31.xml" Type="http://schemas.openxmlformats.org/officeDocument/2006/relationships/slide"/><Relationship Id="rId2" Target="viewProps.xml" Type="http://schemas.openxmlformats.org/officeDocument/2006/relationships/viewProps"/><Relationship Id="rId36" Target="slides/slide30.xml" Type="http://schemas.openxmlformats.org/officeDocument/2006/relationships/slide"/><Relationship Id="rId1" Target="theme/theme2.xml" Type="http://schemas.openxmlformats.org/officeDocument/2006/relationships/theme"/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59" Target="slides/slide53.xml" Type="http://schemas.openxmlformats.org/officeDocument/2006/relationships/slide"/><Relationship Id="rId25" Target="slides/slide19.xml" Type="http://schemas.openxmlformats.org/officeDocument/2006/relationships/slide"/><Relationship Id="rId58" Target="slides/slide52.xml" Type="http://schemas.openxmlformats.org/officeDocument/2006/relationships/slide"/><Relationship Id="rId24" Target="slides/slide18.xml" Type="http://schemas.openxmlformats.org/officeDocument/2006/relationships/slide"/><Relationship Id="rId55" Target="slides/slide49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54" Target="slides/slide48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3" Target="slides/slide7.xml" Type="http://schemas.openxmlformats.org/officeDocument/2006/relationships/slide"/><Relationship Id="rId47" Target="slides/slide41.xml" Type="http://schemas.openxmlformats.org/officeDocument/2006/relationships/slide"/><Relationship Id="rId16" Target="slides/slide10.xml" Type="http://schemas.openxmlformats.org/officeDocument/2006/relationships/slide"/><Relationship Id="rId12" Target="slides/slide6.xml" Type="http://schemas.openxmlformats.org/officeDocument/2006/relationships/slide"/><Relationship Id="rId46" Target="slides/slide40.xml" Type="http://schemas.openxmlformats.org/officeDocument/2006/relationships/slide"/><Relationship Id="rId49" Target="slides/slide43.xml" Type="http://schemas.openxmlformats.org/officeDocument/2006/relationships/slide"/><Relationship Id="rId15" Target="slides/slide9.xml" Type="http://schemas.openxmlformats.org/officeDocument/2006/relationships/slide"/><Relationship Id="rId11" Target="slides/slide5.xml" Type="http://schemas.openxmlformats.org/officeDocument/2006/relationships/slide"/><Relationship Id="rId45" Target="slides/slide39.xml" Type="http://schemas.openxmlformats.org/officeDocument/2006/relationships/slide"/><Relationship Id="rId48" Target="slides/slide42.xml" Type="http://schemas.openxmlformats.org/officeDocument/2006/relationships/slide"/><Relationship Id="rId14" Target="slides/slide8.xml" Type="http://schemas.openxmlformats.org/officeDocument/2006/relationships/slide"/><Relationship Id="rId10" Target="slides/slide4.xml" Type="http://schemas.openxmlformats.org/officeDocument/2006/relationships/slide"/><Relationship Id="rId44" Target="slides/slide38.xml" Type="http://schemas.openxmlformats.org/officeDocument/2006/relationships/slide"/><Relationship Id="rId43" Target="slides/slide37.xml" Type="http://schemas.openxmlformats.org/officeDocument/2006/relationships/slide"/><Relationship Id="rId42" Target="slides/slide36.xml" Type="http://schemas.openxmlformats.org/officeDocument/2006/relationships/slide"/><Relationship Id="rId41" Target="slides/slide35.xml" Type="http://schemas.openxmlformats.org/officeDocument/2006/relationships/slide"/><Relationship Id="rId9" Target="slides/slide3.xml" Type="http://schemas.openxmlformats.org/officeDocument/2006/relationships/slide"/><Relationship Id="rId40" Target="slides/slide34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7" Target="slides/slide51.xml" Type="http://schemas.openxmlformats.org/officeDocument/2006/relationships/slide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56" Target="slides/slide50.xml" Type="http://schemas.openxmlformats.org/officeDocument/2006/relationships/slide"/><Relationship Id="rId22" Target="slides/slide16.xml" Type="http://schemas.openxmlformats.org/officeDocument/2006/relationships/slide"/><Relationship Id="rId28" Target="slides/slide22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28/07/15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done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53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AE5A7-D644-464D-B982-26090501DA7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A616-104E-4A84-ABF0-22257A41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5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https://www.youtube.com/watch?v=uLiNKaUp0AA" TargetMode="External" Type="http://schemas.openxmlformats.org/officeDocument/2006/relationships/hyperlink"/><Relationship Id="rId3" Target="https://www.youtube.com/watch?v=uLiNKaUp0AA" TargetMode="External" Type="http://schemas.openxmlformats.org/officeDocument/2006/relationships/hyperlink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 smtClean="0"/>
              <a:t>ARUS 280 HW #6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37153" y="3549425"/>
            <a:ext cx="9144000" cy="2228552"/>
          </a:xfrm>
        </p:spPr>
        <p:txBody>
          <a:bodyPr numCol="1">
            <a:normAutofit/>
          </a:bodyPr>
          <a:lstStyle/>
          <a:p>
            <a:r>
              <a:rPr dirty="0" lang="en-US" smtClean="0"/>
              <a:t>Eagle Eisenstein as a Semiotician</a:t>
            </a:r>
          </a:p>
          <a:p>
            <a:r>
              <a:rPr dirty="0" lang="en-US" smtClean="0"/>
              <a:t>Taylor’s article “Cinema” from the Blackwell Encyclopedia of the Russian Revolution </a:t>
            </a:r>
          </a:p>
          <a:p>
            <a:r>
              <a:rPr dirty="0" i="1" lang="en-US" smtClean="0" u="sng">
                <a:hlinkClick r:id="rId3"/>
              </a:rPr>
              <a:t>The </a:t>
            </a:r>
            <a:r>
              <a:rPr dirty="0" i="1" lang="en-US" u="sng">
                <a:hlinkClick r:id="rId4"/>
              </a:rPr>
              <a:t>Strike</a:t>
            </a:r>
            <a:r>
              <a:rPr dirty="0" lang="en-US"/>
              <a:t> (Sergei Eisenstein, 1924, 1:35</a:t>
            </a:r>
            <a:r>
              <a:rPr dirty="0" lang="en-US" smtClean="0"/>
              <a:t>)</a:t>
            </a:r>
          </a:p>
          <a:p>
            <a:r>
              <a:rPr dirty="0" err="1" lang="en-US" smtClean="0"/>
              <a:t>Beumers’s</a:t>
            </a:r>
            <a:r>
              <a:rPr dirty="0" lang="en-US" smtClean="0"/>
              <a:t> Cinema the chapter by Richard Taylor, “THE STRIKE” (47–56). </a:t>
            </a:r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71124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40 min</a:t>
            </a:r>
          </a:p>
          <a:p>
            <a:r>
              <a:rPr dirty="0" lang="en-US" smtClean="0" sz="3200"/>
              <a:t>Kids do what their fathers did carrying goats around</a:t>
            </a:r>
          </a:p>
          <a:p>
            <a:r>
              <a:rPr dirty="0" lang="en-US" smtClean="0" sz="3200"/>
              <a:t>Kids cutting up a boot, getting washed n making stuff</a:t>
            </a:r>
          </a:p>
          <a:p>
            <a:r>
              <a:rPr dirty="0" lang="en-US" smtClean="0" sz="3200"/>
              <a:t>Guys chilling</a:t>
            </a:r>
          </a:p>
          <a:p>
            <a:r>
              <a:rPr dirty="0" lang="en-US" smtClean="0" sz="3200"/>
              <a:t>Boss gets orders, no workers gets mad</a:t>
            </a:r>
          </a:p>
          <a:p>
            <a:r>
              <a:rPr dirty="0" lang="en-US" smtClean="0" sz="3200"/>
              <a:t>Animals take residence in factories</a:t>
            </a:r>
          </a:p>
          <a:p>
            <a:r>
              <a:rPr dirty="0" lang="en-US" smtClean="0" sz="3200"/>
              <a:t>His typewriter is broken, he sees he needs the workers</a:t>
            </a:r>
          </a:p>
          <a:p>
            <a:r>
              <a:rPr dirty="0" lang="en-US" smtClean="0" sz="3200"/>
              <a:t>Workers want 8 hours, fair treatment 30% increase in wages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5011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4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They will fight to get what they want</a:t>
            </a:r>
          </a:p>
          <a:p>
            <a:r>
              <a:rPr dirty="0" lang="en-US" smtClean="0" sz="3200"/>
              <a:t>Bosses read demands, all big guys puffing cigars</a:t>
            </a:r>
          </a:p>
          <a:p>
            <a:r>
              <a:rPr dirty="0" lang="en-US" smtClean="0" sz="3200"/>
              <a:t>They say this is politics and they don’t like it</a:t>
            </a:r>
          </a:p>
          <a:p>
            <a:r>
              <a:rPr dirty="0" lang="en-US" smtClean="0" sz="3200"/>
              <a:t>Police show up on horses</a:t>
            </a:r>
          </a:p>
          <a:p>
            <a:r>
              <a:rPr dirty="0" lang="en-US" smtClean="0" sz="3200"/>
              <a:t>They chase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on the hillside</a:t>
            </a:r>
          </a:p>
          <a:p>
            <a:r>
              <a:rPr dirty="0" lang="en-US" smtClean="0" sz="3200"/>
              <a:t>Bosses then mix drinks, guy drops something on his shoes</a:t>
            </a:r>
          </a:p>
        </p:txBody>
      </p:sp>
    </p:spTree>
    <p:extLst>
      <p:ext uri="{BB962C8B-B14F-4D97-AF65-F5344CB8AC3E}">
        <p14:creationId xmlns:p14="http://schemas.microsoft.com/office/powerpoint/2010/main" val="220033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50 min</a:t>
            </a:r>
          </a:p>
          <a:p>
            <a:r>
              <a:rPr dirty="0" err="1" lang="en-US" smtClean="0" sz="3200"/>
              <a:t>Adminsistration</a:t>
            </a:r>
            <a:r>
              <a:rPr dirty="0" lang="en-US" smtClean="0" sz="3200"/>
              <a:t> considered demands</a:t>
            </a:r>
          </a:p>
          <a:p>
            <a:r>
              <a:rPr dirty="0" lang="en-US" smtClean="0" sz="3200"/>
              <a:t>Boss has spill, someone cleans it up</a:t>
            </a:r>
          </a:p>
          <a:p>
            <a:r>
              <a:rPr dirty="0" lang="en-US" smtClean="0" sz="3200"/>
              <a:t>People gambled, there were thieves</a:t>
            </a:r>
          </a:p>
          <a:p>
            <a:r>
              <a:rPr dirty="0" lang="en-US" smtClean="0" sz="3200"/>
              <a:t>The admin studied the welfare</a:t>
            </a:r>
          </a:p>
          <a:p>
            <a:r>
              <a:rPr dirty="0" lang="en-US" smtClean="0" sz="3200"/>
              <a:t>The strike is still going</a:t>
            </a:r>
          </a:p>
          <a:p>
            <a:r>
              <a:rPr dirty="0" lang="en-US" smtClean="0" sz="3200"/>
              <a:t>Food store closes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71661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5</a:t>
            </a:r>
            <a:r>
              <a:rPr dirty="0" lang="en-US" smtClean="0" sz="3200"/>
              <a:t>5 min</a:t>
            </a:r>
          </a:p>
          <a:p>
            <a:r>
              <a:rPr dirty="0" lang="en-US" smtClean="0" sz="3200"/>
              <a:t>People going nuts, scavenging for food children eat anything, fathers sleep to ignore hunger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</a:t>
            </a:r>
            <a:r>
              <a:rPr dirty="0" err="1" lang="en-US" smtClean="0" sz="3200"/>
              <a:t>inna</a:t>
            </a:r>
            <a:r>
              <a:rPr dirty="0" lang="en-US" smtClean="0" sz="3200"/>
              <a:t> city</a:t>
            </a:r>
          </a:p>
          <a:p>
            <a:r>
              <a:rPr dirty="0" lang="en-US" smtClean="0" sz="3200"/>
              <a:t>They run after a goat</a:t>
            </a:r>
          </a:p>
          <a:p>
            <a:r>
              <a:rPr dirty="0" lang="en-US" smtClean="0" sz="3200"/>
              <a:t>2 guys throw someone somewhere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9098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z="3200"/>
              <a:t>1</a:t>
            </a:r>
            <a:r>
              <a:rPr dirty="0" lang="en-US" smtClean="0" sz="3200"/>
              <a:t> hour</a:t>
            </a:r>
          </a:p>
          <a:p>
            <a:r>
              <a:rPr dirty="0" lang="en-US" smtClean="0" sz="3200"/>
              <a:t>Workforce says no because its illegal, </a:t>
            </a:r>
            <a:r>
              <a:rPr dirty="0" err="1" lang="en-US" smtClean="0" sz="3200"/>
              <a:t>etc</a:t>
            </a:r>
            <a:endParaRPr dirty="0" lang="en-US" smtClean="0" sz="3200"/>
          </a:p>
          <a:p>
            <a:r>
              <a:rPr dirty="0" lang="en-US" smtClean="0" sz="3200"/>
              <a:t>Watcher gets him when guy take paper</a:t>
            </a:r>
          </a:p>
          <a:p>
            <a:r>
              <a:rPr dirty="0" lang="en-US" smtClean="0" sz="3200"/>
              <a:t>Thief uses water paints to get picture of guy(????)</a:t>
            </a:r>
          </a:p>
          <a:p>
            <a:r>
              <a:rPr dirty="0" lang="en-US" smtClean="0" sz="3200"/>
              <a:t>They would do a civil manner if they submit(????)</a:t>
            </a:r>
          </a:p>
          <a:p>
            <a:r>
              <a:rPr dirty="0" lang="en-US" smtClean="0" sz="3200"/>
              <a:t>Watcher sends pic to CEO who gives to </a:t>
            </a:r>
            <a:r>
              <a:rPr dirty="0" err="1" lang="en-US" smtClean="0" sz="3200"/>
              <a:t>dectective</a:t>
            </a:r>
            <a:r>
              <a:rPr dirty="0" lang="en-US" smtClean="0" sz="3200"/>
              <a:t> to find the man</a:t>
            </a:r>
          </a:p>
          <a:p>
            <a:r>
              <a:rPr dirty="0" lang="en-US" smtClean="0" sz="3200"/>
              <a:t>They find the man  and he fights not to get arrested, he even tries to rob a car</a:t>
            </a:r>
          </a:p>
        </p:txBody>
      </p:sp>
    </p:spTree>
    <p:extLst>
      <p:ext uri="{BB962C8B-B14F-4D97-AF65-F5344CB8AC3E}">
        <p14:creationId xmlns:p14="http://schemas.microsoft.com/office/powerpoint/2010/main" val="12570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5 min</a:t>
            </a:r>
          </a:p>
          <a:p>
            <a:r>
              <a:rPr dirty="0" lang="en-US" smtClean="0" sz="3200"/>
              <a:t>Police just beat him up</a:t>
            </a:r>
          </a:p>
          <a:p>
            <a:r>
              <a:rPr dirty="0" lang="en-US" smtClean="0" sz="3200"/>
              <a:t>Two kids dance on a table, CEO talks to someone</a:t>
            </a:r>
          </a:p>
          <a:p>
            <a:r>
              <a:rPr dirty="0" lang="en-US" smtClean="0" sz="3200"/>
              <a:t>Kids eat food</a:t>
            </a:r>
          </a:p>
          <a:p>
            <a:r>
              <a:rPr dirty="0" lang="en-US" smtClean="0" sz="3200"/>
              <a:t>CEO shows guy the picture</a:t>
            </a:r>
          </a:p>
          <a:p>
            <a:r>
              <a:rPr dirty="0" lang="en-US" smtClean="0" sz="3200"/>
              <a:t>He asks him to identify more </a:t>
            </a:r>
            <a:r>
              <a:rPr dirty="0" err="1" lang="en-US" smtClean="0" sz="3200"/>
              <a:t>ppl</a:t>
            </a:r>
            <a:endParaRPr dirty="0" lang="en-US" smtClean="0" sz="3200"/>
          </a:p>
          <a:p>
            <a:r>
              <a:rPr dirty="0" lang="en-US" smtClean="0" sz="3200"/>
              <a:t>The workers discuss the refusal</a:t>
            </a:r>
          </a:p>
          <a:p>
            <a:r>
              <a:rPr dirty="0" lang="en-US" smtClean="0" sz="3200"/>
              <a:t>A few  </a:t>
            </a:r>
            <a:r>
              <a:rPr dirty="0" err="1" lang="en-US" smtClean="0" sz="3200"/>
              <a:t>wanna</a:t>
            </a:r>
            <a:r>
              <a:rPr dirty="0" lang="en-US" smtClean="0" sz="3200"/>
              <a:t> go back to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25945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10 min</a:t>
            </a:r>
          </a:p>
          <a:p>
            <a:r>
              <a:rPr dirty="0" lang="en-US" smtClean="0" sz="3200"/>
              <a:t>Someone sends an arrest warrant</a:t>
            </a:r>
          </a:p>
          <a:p>
            <a:r>
              <a:rPr dirty="0" lang="en-US" smtClean="0" sz="3200"/>
              <a:t>Some guy gets ready to go </a:t>
            </a:r>
          </a:p>
          <a:p>
            <a:r>
              <a:rPr dirty="0" lang="en-US" smtClean="0" sz="3200"/>
              <a:t>They play a game as if they are rulers</a:t>
            </a:r>
          </a:p>
          <a:p>
            <a:r>
              <a:rPr dirty="0" lang="en-US" smtClean="0" sz="3200"/>
              <a:t>They </a:t>
            </a:r>
            <a:r>
              <a:rPr dirty="0" err="1" lang="en-US" smtClean="0" sz="3200"/>
              <a:t>countinue</a:t>
            </a:r>
            <a:r>
              <a:rPr dirty="0" lang="en-US" smtClean="0" sz="3200"/>
              <a:t> to play in </a:t>
            </a:r>
            <a:r>
              <a:rPr dirty="0" err="1" lang="en-US" smtClean="0" sz="3200"/>
              <a:t>barrells</a:t>
            </a: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42496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15 min</a:t>
            </a:r>
          </a:p>
          <a:p>
            <a:r>
              <a:rPr dirty="0" lang="en-US" smtClean="0" sz="3200"/>
              <a:t>People </a:t>
            </a:r>
            <a:r>
              <a:rPr dirty="0" err="1" lang="en-US" smtClean="0" sz="3200"/>
              <a:t>gotta</a:t>
            </a:r>
            <a:r>
              <a:rPr dirty="0" lang="en-US" smtClean="0" sz="3200"/>
              <a:t> go somewhere and they get followed</a:t>
            </a:r>
          </a:p>
          <a:p>
            <a:r>
              <a:rPr dirty="0" lang="en-US" smtClean="0" sz="3200"/>
              <a:t>People walk into some place</a:t>
            </a:r>
          </a:p>
          <a:p>
            <a:r>
              <a:rPr dirty="0" lang="en-US" smtClean="0" sz="3200"/>
              <a:t>Small guy gets a bottle mostly likely, and burns a building down</a:t>
            </a:r>
          </a:p>
          <a:p>
            <a:r>
              <a:rPr dirty="0" lang="en-US" smtClean="0" sz="3200"/>
              <a:t>People take all the goods from the mansion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564433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20 min</a:t>
            </a:r>
          </a:p>
          <a:p>
            <a:r>
              <a:rPr dirty="0" lang="en-US" smtClean="0" sz="3200"/>
              <a:t>Officers guard a fire alarm tell no one to ring it, a woman comes along and rings it</a:t>
            </a:r>
          </a:p>
          <a:p>
            <a:r>
              <a:rPr dirty="0" err="1" lang="en-US" smtClean="0" sz="3200"/>
              <a:t>Ppl</a:t>
            </a:r>
            <a:r>
              <a:rPr dirty="0" lang="en-US" smtClean="0" sz="3200"/>
              <a:t> are drinking</a:t>
            </a:r>
          </a:p>
          <a:p>
            <a:r>
              <a:rPr dirty="0" lang="en-US" smtClean="0" sz="3200"/>
              <a:t>Firemen w/ primitive water engine come</a:t>
            </a:r>
          </a:p>
          <a:p>
            <a:r>
              <a:rPr dirty="0" lang="en-US" smtClean="0" sz="3200"/>
              <a:t>They spray water at the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a dead end</a:t>
            </a:r>
          </a:p>
          <a:p>
            <a:r>
              <a:rPr dirty="0" lang="en-US" smtClean="0" sz="3200"/>
              <a:t>People attack someone but they get out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520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25 min</a:t>
            </a:r>
          </a:p>
          <a:p>
            <a:r>
              <a:rPr dirty="0" lang="en-US" smtClean="0" sz="3200"/>
              <a:t>They flushed someone into  a hole</a:t>
            </a:r>
          </a:p>
          <a:p>
            <a:r>
              <a:rPr dirty="0" lang="en-US" smtClean="0" sz="3200"/>
              <a:t>They were flush-happy</a:t>
            </a:r>
          </a:p>
          <a:p>
            <a:r>
              <a:rPr dirty="0" lang="en-US" smtClean="0" sz="3200"/>
              <a:t>So they burned down a state liquor store. And got flushed</a:t>
            </a:r>
          </a:p>
          <a:p>
            <a:r>
              <a:rPr dirty="0" lang="en-US" smtClean="0" sz="3200"/>
              <a:t>Police tell people to disperse, a child goes among them and a mother saves him and everyone saves the mother</a:t>
            </a:r>
          </a:p>
          <a:p>
            <a:r>
              <a:rPr dirty="0" lang="en-US" smtClean="0" sz="3200"/>
              <a:t>They are prevailing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2218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The Strike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Sergei Eisenstein, 1924, 1:35 every five minutes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207162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30 min</a:t>
            </a:r>
          </a:p>
          <a:p>
            <a:r>
              <a:rPr dirty="0" lang="en-US" smtClean="0" sz="3200"/>
              <a:t>All of a sudden they are chased back</a:t>
            </a:r>
          </a:p>
          <a:p>
            <a:r>
              <a:rPr dirty="0" lang="en-US" smtClean="0" sz="3200"/>
              <a:t>They flee and barricade a gate</a:t>
            </a:r>
          </a:p>
          <a:p>
            <a:r>
              <a:rPr dirty="0" lang="en-US" smtClean="0" sz="3200"/>
              <a:t>The gate falls. They continue to flee</a:t>
            </a:r>
          </a:p>
          <a:p>
            <a:r>
              <a:rPr dirty="0" lang="en-US" smtClean="0" sz="3200"/>
              <a:t>They chase everyone to their apartments</a:t>
            </a:r>
          </a:p>
          <a:p>
            <a:r>
              <a:rPr dirty="0" lang="en-US" smtClean="0" sz="3200"/>
              <a:t>Everyone going crazy, a woman tries to escape</a:t>
            </a:r>
          </a:p>
          <a:p>
            <a:r>
              <a:rPr dirty="0" lang="en-US" smtClean="0" sz="3200"/>
              <a:t>They are rushing everyone into apartments making people climb walls</a:t>
            </a:r>
          </a:p>
          <a:p>
            <a:r>
              <a:rPr dirty="0" lang="en-US" smtClean="0" sz="3200"/>
              <a:t>Kids are hanging out playing w/ toys</a:t>
            </a:r>
          </a:p>
          <a:p>
            <a:r>
              <a:rPr dirty="0" lang="en-US" smtClean="0" sz="3200"/>
              <a:t>Demons enter officers as they throw a kid off the roof 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41320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 hour  35 min</a:t>
            </a:r>
          </a:p>
          <a:p>
            <a:r>
              <a:rPr dirty="0" lang="en-US" smtClean="0" sz="3200"/>
              <a:t>guy says you cant put </a:t>
            </a:r>
            <a:r>
              <a:rPr dirty="0" err="1" lang="en-US" smtClean="0" sz="3200"/>
              <a:t>em</a:t>
            </a:r>
            <a:r>
              <a:rPr dirty="0" lang="en-US" smtClean="0" sz="3200"/>
              <a:t> in prison too many</a:t>
            </a:r>
          </a:p>
          <a:p>
            <a:r>
              <a:rPr dirty="0" lang="en-US" smtClean="0" sz="3200"/>
              <a:t>General asks him to join, but he refuses</a:t>
            </a:r>
          </a:p>
          <a:p>
            <a:r>
              <a:rPr dirty="0" lang="en-US" smtClean="0" sz="3200"/>
              <a:t>They showed goats getting killed and officers getting killed too</a:t>
            </a:r>
          </a:p>
          <a:p>
            <a:r>
              <a:rPr dirty="0" lang="en-US" smtClean="0" sz="3200"/>
              <a:t>So they killed everyone</a:t>
            </a:r>
          </a:p>
          <a:p>
            <a:pPr indent="0" marL="0">
              <a:buNone/>
            </a:pPr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00635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 smtClean="0"/>
              <a:t>Taylor’s article “Cinema” from the Blackwell Encyclopedia of the Russian Revolution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 (civil war was going on the whole time)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40934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276</a:t>
            </a:r>
          </a:p>
          <a:p>
            <a:r>
              <a:rPr dirty="0" lang="en-US" smtClean="0" sz="3200"/>
              <a:t>People used movies to promote political agendas</a:t>
            </a:r>
          </a:p>
          <a:p>
            <a:r>
              <a:rPr dirty="0" lang="en-US" smtClean="0" sz="3200"/>
              <a:t>That’s how the Bolsheviks came up</a:t>
            </a:r>
          </a:p>
          <a:p>
            <a:r>
              <a:rPr dirty="0" lang="en-US" smtClean="0" sz="3200"/>
              <a:t>Bolshevik needed silent film because country was diverse and illiterate 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583092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277</a:t>
            </a:r>
          </a:p>
          <a:p>
            <a:r>
              <a:rPr dirty="0" lang="en-US" smtClean="0" sz="3200"/>
              <a:t>People then accepted everything they saw in the movies as real, no prep needed</a:t>
            </a:r>
          </a:p>
          <a:p>
            <a:r>
              <a:rPr dirty="0" lang="en-US" smtClean="0" sz="3200"/>
              <a:t>Russian film depended on </a:t>
            </a:r>
            <a:r>
              <a:rPr dirty="0" err="1" lang="en-US" smtClean="0" sz="3200"/>
              <a:t>france</a:t>
            </a:r>
            <a:r>
              <a:rPr dirty="0" lang="en-US" smtClean="0" sz="3200"/>
              <a:t> but when the Bolsheviks came, they threated normal cinema business</a:t>
            </a:r>
          </a:p>
          <a:p>
            <a:r>
              <a:rPr dirty="0" lang="en-US" smtClean="0" sz="3200"/>
              <a:t>In order to use cinema to help the gov’t </a:t>
            </a:r>
            <a:r>
              <a:rPr dirty="0" err="1" lang="en-US" smtClean="0" sz="3200"/>
              <a:t>lunacharky</a:t>
            </a:r>
            <a:r>
              <a:rPr dirty="0" lang="en-US" smtClean="0" sz="3200"/>
              <a:t> (a commissariat) said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develop it slowly. The made agitation movies</a:t>
            </a:r>
          </a:p>
          <a:p>
            <a:r>
              <a:rPr dirty="0" lang="en-US" smtClean="0" sz="3200"/>
              <a:t>Bolshevik said, “well make our own Hollywood but all foreigners can work w/ us” in Moscow and Petrograd</a:t>
            </a:r>
          </a:p>
          <a:p>
            <a:r>
              <a:rPr dirty="0" lang="en-US" smtClean="0" sz="3200"/>
              <a:t>The movies sucked, it was supposed to be for communist propaganda. Act quick or they can’t do anything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32369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278</a:t>
            </a:r>
          </a:p>
          <a:p>
            <a:r>
              <a:rPr dirty="0" lang="en-US" smtClean="0" sz="3200"/>
              <a:t>Problems were basically, they couldn’t get movies to countryside and the movies couldn’t convert </a:t>
            </a:r>
            <a:r>
              <a:rPr dirty="0" err="1" lang="en-US" smtClean="0" sz="3200"/>
              <a:t>ppl</a:t>
            </a:r>
            <a:r>
              <a:rPr dirty="0" lang="en-US" smtClean="0" sz="3200"/>
              <a:t> to bolshevism</a:t>
            </a:r>
          </a:p>
          <a:p>
            <a:r>
              <a:rPr dirty="0" err="1" lang="en-US" smtClean="0" sz="3200"/>
              <a:t>Govt</a:t>
            </a:r>
            <a:r>
              <a:rPr dirty="0" lang="en-US" smtClean="0" sz="3200"/>
              <a:t> made </a:t>
            </a:r>
            <a:r>
              <a:rPr dirty="0" err="1" lang="en-US" smtClean="0" sz="3200"/>
              <a:t>agit</a:t>
            </a:r>
            <a:r>
              <a:rPr dirty="0" lang="en-US" smtClean="0" sz="3200"/>
              <a:t> trains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380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279</a:t>
            </a:r>
          </a:p>
          <a:p>
            <a:r>
              <a:rPr dirty="0" err="1" lang="en-US" smtClean="0" sz="3200"/>
              <a:t>Agit</a:t>
            </a:r>
            <a:r>
              <a:rPr dirty="0" lang="en-US" smtClean="0" sz="3200"/>
              <a:t> trains started for the red army </a:t>
            </a:r>
            <a:r>
              <a:rPr dirty="0" err="1" lang="en-US" smtClean="0" sz="3200"/>
              <a:t>dist</a:t>
            </a:r>
            <a:r>
              <a:rPr dirty="0" lang="en-US" smtClean="0" sz="3200"/>
              <a:t> </a:t>
            </a:r>
            <a:r>
              <a:rPr dirty="0" err="1" lang="en-US" smtClean="0" sz="3200"/>
              <a:t>pamplets</a:t>
            </a:r>
            <a:r>
              <a:rPr dirty="0" lang="en-US" smtClean="0" sz="3200"/>
              <a:t> to red army units and made a living-space interior a success	</a:t>
            </a:r>
          </a:p>
          <a:p>
            <a:r>
              <a:rPr dirty="0" lang="en-US" smtClean="0" sz="3200"/>
              <a:t>They started to make good use of </a:t>
            </a:r>
            <a:r>
              <a:rPr dirty="0" err="1" lang="en-US" smtClean="0" sz="3200"/>
              <a:t>agit</a:t>
            </a:r>
            <a:r>
              <a:rPr dirty="0" lang="en-US" smtClean="0" sz="3200"/>
              <a:t>-trains and it was supervised by the top </a:t>
            </a:r>
            <a:r>
              <a:rPr dirty="0" err="1" lang="en-US" smtClean="0" sz="3200"/>
              <a:t>ppl</a:t>
            </a:r>
            <a:r>
              <a:rPr dirty="0" lang="en-US" smtClean="0" sz="3200"/>
              <a:t> in Bolsheviks, including Lenin</a:t>
            </a:r>
          </a:p>
          <a:p>
            <a:r>
              <a:rPr dirty="0" lang="en-US" smtClean="0" sz="3200"/>
              <a:t>The trains showed how to keep healthy but made the leaders look superhuman, even when </a:t>
            </a:r>
            <a:r>
              <a:rPr dirty="0" err="1" lang="en-US" smtClean="0" sz="3200"/>
              <a:t>ppl</a:t>
            </a:r>
            <a:r>
              <a:rPr dirty="0" lang="en-US" smtClean="0" sz="3200"/>
              <a:t> tried to kill him</a:t>
            </a:r>
          </a:p>
          <a:p>
            <a:r>
              <a:rPr dirty="0" lang="en-US" smtClean="0" sz="3200"/>
              <a:t>Also used to show the Soviet </a:t>
            </a:r>
            <a:r>
              <a:rPr dirty="0" err="1" lang="en-US" smtClean="0" sz="3200"/>
              <a:t>ppl</a:t>
            </a:r>
            <a:r>
              <a:rPr dirty="0" lang="en-US" smtClean="0" sz="3200"/>
              <a:t> the rest of their country</a:t>
            </a:r>
          </a:p>
          <a:p>
            <a:r>
              <a:rPr dirty="0" err="1" lang="en-US" smtClean="0" sz="3200"/>
              <a:t>Lunacharsky</a:t>
            </a:r>
            <a:r>
              <a:rPr dirty="0" lang="en-US" smtClean="0" sz="3200"/>
              <a:t> was also thinking about future , wrote a book for future of Soviet </a:t>
            </a:r>
            <a:r>
              <a:rPr dirty="0" err="1" lang="en-US" smtClean="0" sz="3200"/>
              <a:t>cinmna</a:t>
            </a:r>
            <a:r>
              <a:rPr dirty="0" lang="en-US" smtClean="0" sz="3200"/>
              <a:t> guidelines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14632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280</a:t>
            </a:r>
          </a:p>
          <a:p>
            <a:r>
              <a:rPr dirty="0" lang="en-US" smtClean="0" sz="3200"/>
              <a:t>He basically said, we must do something novel</a:t>
            </a:r>
          </a:p>
          <a:p>
            <a:r>
              <a:rPr dirty="0" lang="en-US" smtClean="0" sz="3200"/>
              <a:t>So they started a school based on film</a:t>
            </a:r>
          </a:p>
          <a:p>
            <a:r>
              <a:rPr dirty="0" lang="en-US" smtClean="0" sz="3200"/>
              <a:t>By 1921 Soviet </a:t>
            </a:r>
            <a:r>
              <a:rPr dirty="0" err="1" lang="en-US" smtClean="0" sz="3200"/>
              <a:t>cinemna</a:t>
            </a:r>
            <a:r>
              <a:rPr dirty="0" lang="en-US" smtClean="0" sz="3200"/>
              <a:t> was figuring things out but it was already the most important of the arts</a:t>
            </a:r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854748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1736726"/>
            <a:ext cx="10515600" cy="2852737"/>
          </a:xfrm>
        </p:spPr>
        <p:txBody>
          <a:bodyPr numCol="1"/>
          <a:lstStyle/>
          <a:p>
            <a:r>
              <a:rPr dirty="0" lang="en-US" smtClean="0"/>
              <a:t>Eagle Eisenstein as a Semiotician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 dirty="0" lang="en-US" smtClean="0"/>
              <a:t>Every page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091349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5 (pdf)</a:t>
            </a:r>
          </a:p>
          <a:p>
            <a:r>
              <a:rPr dirty="0" lang="en-US" smtClean="0" sz="3200"/>
              <a:t>Sergei M. Eisenstein important to Soviet cinema use of symbols</a:t>
            </a:r>
          </a:p>
          <a:p>
            <a:r>
              <a:rPr dirty="0" lang="en-US" smtClean="0" sz="3200"/>
              <a:t>Basically cinema is a complex form of communication based off language of emotions, he’ right</a:t>
            </a:r>
          </a:p>
          <a:p>
            <a:r>
              <a:rPr dirty="0" lang="en-US" smtClean="0" sz="3200"/>
              <a:t>Left of </a:t>
            </a:r>
            <a:r>
              <a:rPr lang="en-US" smtClean="0" sz="3200"/>
              <a:t>at page 6</a:t>
            </a:r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4184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/>
              <a:t>5 min</a:t>
            </a:r>
          </a:p>
          <a:p>
            <a:r>
              <a:rPr dirty="0" lang="en-US" smtClean="0"/>
              <a:t>Talks about how </a:t>
            </a:r>
            <a:r>
              <a:rPr dirty="0" err="1" lang="en-US" smtClean="0"/>
              <a:t>orginzation</a:t>
            </a:r>
            <a:r>
              <a:rPr dirty="0" lang="en-US" smtClean="0"/>
              <a:t> benefits the people, </a:t>
            </a:r>
            <a:r>
              <a:rPr dirty="0" err="1" lang="en-US" smtClean="0"/>
              <a:t>lenin</a:t>
            </a:r>
            <a:endParaRPr dirty="0" lang="en-US"/>
          </a:p>
          <a:p>
            <a:r>
              <a:rPr dirty="0" lang="en-US" smtClean="0"/>
              <a:t>people working at a factory and some guy looking along</a:t>
            </a:r>
          </a:p>
          <a:p>
            <a:r>
              <a:rPr dirty="0" lang="en-US" smtClean="0"/>
              <a:t>All is calm, then trouble stirs</a:t>
            </a:r>
          </a:p>
          <a:p>
            <a:r>
              <a:rPr dirty="0" lang="en-US" smtClean="0"/>
              <a:t>Young guys hanging on building frame while mangers looking to see if there is trouble, </a:t>
            </a:r>
          </a:p>
          <a:p>
            <a:r>
              <a:rPr dirty="0" lang="en-US" smtClean="0"/>
              <a:t>They cannot get to the bottom of things</a:t>
            </a:r>
          </a:p>
          <a:p>
            <a:r>
              <a:rPr dirty="0" lang="en-US" smtClean="0"/>
              <a:t>Report to a big boss 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08723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6 (pdf)</a:t>
            </a:r>
          </a:p>
          <a:p>
            <a:r>
              <a:rPr dirty="0" lang="en-US" smtClean="0" sz="3200"/>
              <a:t>Got inner speech from Ley </a:t>
            </a:r>
            <a:r>
              <a:rPr dirty="0" err="1" lang="en-US" smtClean="0" sz="3200"/>
              <a:t>Vygotski</a:t>
            </a:r>
            <a:endParaRPr dirty="0" lang="en-US" smtClean="0" sz="3200"/>
          </a:p>
          <a:p>
            <a:r>
              <a:rPr dirty="0" lang="en-US" smtClean="0" sz="3200"/>
              <a:t>He said inner speech brings forth thought</a:t>
            </a:r>
          </a:p>
          <a:p>
            <a:r>
              <a:rPr dirty="0" lang="en-US" smtClean="0" sz="3200"/>
              <a:t>He said thought is a whole thing not separate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Agrees wants to make a model use image to speak this inner language</a:t>
            </a:r>
          </a:p>
          <a:p>
            <a:r>
              <a:rPr dirty="0" lang="en-US" smtClean="0" sz="3200"/>
              <a:t>Found image-sensual in </a:t>
            </a:r>
            <a:r>
              <a:rPr dirty="0" err="1" lang="en-US" smtClean="0" sz="3200"/>
              <a:t>metynomic</a:t>
            </a:r>
            <a:r>
              <a:rPr dirty="0" lang="en-US" smtClean="0" sz="3200"/>
              <a:t> or metaphor things. Model based off typology, icon and index says you </a:t>
            </a:r>
            <a:r>
              <a:rPr dirty="0" err="1" lang="en-US" smtClean="0" sz="3200"/>
              <a:t>gotta</a:t>
            </a:r>
            <a:r>
              <a:rPr dirty="0" lang="en-US" smtClean="0" sz="3200"/>
              <a:t> do it right</a:t>
            </a:r>
          </a:p>
        </p:txBody>
      </p:sp>
    </p:spTree>
    <p:extLst>
      <p:ext uri="{BB962C8B-B14F-4D97-AF65-F5344CB8AC3E}">
        <p14:creationId xmlns:p14="http://schemas.microsoft.com/office/powerpoint/2010/main" val="312124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7 (pdf)</a:t>
            </a:r>
          </a:p>
          <a:p>
            <a:r>
              <a:rPr dirty="0" err="1" lang="en-US" smtClean="0" sz="3200"/>
              <a:t>Cimena</a:t>
            </a:r>
            <a:r>
              <a:rPr dirty="0" lang="en-US" smtClean="0" sz="3200"/>
              <a:t> is man made, and </a:t>
            </a:r>
            <a:r>
              <a:rPr dirty="0" err="1" lang="en-US" smtClean="0" sz="3200"/>
              <a:t>unfies</a:t>
            </a:r>
            <a:r>
              <a:rPr dirty="0" lang="en-US" smtClean="0" sz="3200"/>
              <a:t> all potentials of the arts</a:t>
            </a:r>
            <a:endParaRPr dirty="0" lang="en-US"/>
          </a:p>
          <a:p>
            <a:r>
              <a:rPr dirty="0" err="1" lang="en-US" smtClean="0" sz="3200"/>
              <a:t>Scuplture</a:t>
            </a:r>
            <a:r>
              <a:rPr dirty="0" lang="en-US" smtClean="0" sz="3200"/>
              <a:t>- changing plastic</a:t>
            </a:r>
          </a:p>
          <a:p>
            <a:r>
              <a:rPr dirty="0" lang="en-US" smtClean="0" sz="3200"/>
              <a:t>Painting- movement</a:t>
            </a:r>
          </a:p>
          <a:p>
            <a:r>
              <a:rPr dirty="0" lang="en-US" smtClean="0" sz="3200"/>
              <a:t>Music- </a:t>
            </a:r>
            <a:r>
              <a:rPr dirty="0" err="1" lang="en-US" smtClean="0" sz="3200"/>
              <a:t>visuality</a:t>
            </a:r>
            <a:endParaRPr dirty="0" lang="en-US" smtClean="0" sz="3200"/>
          </a:p>
          <a:p>
            <a:r>
              <a:rPr dirty="0" lang="en-US" smtClean="0" sz="3200"/>
              <a:t>Literature- can see it</a:t>
            </a:r>
          </a:p>
          <a:p>
            <a:r>
              <a:rPr dirty="0" lang="en-US" smtClean="0" sz="3200"/>
              <a:t>Cinema put it into one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Had to blow up wall that stood </a:t>
            </a:r>
            <a:r>
              <a:rPr dirty="0" err="1" lang="en-US" smtClean="0" sz="3200"/>
              <a:t>btwn</a:t>
            </a:r>
            <a:r>
              <a:rPr dirty="0" lang="en-US" smtClean="0" sz="3200"/>
              <a:t> language of logic and language of images, movies had to make sense</a:t>
            </a:r>
          </a:p>
        </p:txBody>
      </p:sp>
    </p:spTree>
    <p:extLst>
      <p:ext uri="{BB962C8B-B14F-4D97-AF65-F5344CB8AC3E}">
        <p14:creationId xmlns:p14="http://schemas.microsoft.com/office/powerpoint/2010/main" val="310409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8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Tries to use </a:t>
            </a:r>
            <a:r>
              <a:rPr dirty="0" err="1" lang="en-US" smtClean="0" sz="3200"/>
              <a:t>cimena</a:t>
            </a:r>
            <a:r>
              <a:rPr dirty="0" lang="en-US" smtClean="0" sz="3200"/>
              <a:t> to get to </a:t>
            </a:r>
            <a:r>
              <a:rPr dirty="0" err="1" lang="en-US" smtClean="0" sz="3200"/>
              <a:t>psycology</a:t>
            </a:r>
            <a:r>
              <a:rPr dirty="0" lang="en-US" smtClean="0" sz="3200"/>
              <a:t> of man in order to advance mankind</a:t>
            </a:r>
          </a:p>
          <a:p>
            <a:r>
              <a:rPr dirty="0" lang="en-US" smtClean="0" sz="3200"/>
              <a:t>What does 2</a:t>
            </a:r>
            <a:r>
              <a:rPr baseline="30000" dirty="0" lang="en-US" smtClean="0" sz="3200"/>
              <a:t>nd</a:t>
            </a:r>
            <a:r>
              <a:rPr dirty="0" lang="en-US" smtClean="0" sz="3200"/>
              <a:t> </a:t>
            </a:r>
            <a:r>
              <a:rPr dirty="0" err="1" lang="en-US" smtClean="0" sz="3200"/>
              <a:t>parargraph</a:t>
            </a:r>
            <a:r>
              <a:rPr dirty="0" lang="en-US" smtClean="0" sz="3200"/>
              <a:t> mean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Copies Japanese ideograms. Pictures are turned into alphabets in Japanese and emotions are merges of those alphabets.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has an off screen narrator speak while someone acts out the scene</a:t>
            </a:r>
          </a:p>
        </p:txBody>
      </p:sp>
    </p:spTree>
    <p:extLst>
      <p:ext uri="{BB962C8B-B14F-4D97-AF65-F5344CB8AC3E}">
        <p14:creationId xmlns:p14="http://schemas.microsoft.com/office/powerpoint/2010/main" val="46289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9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Did it more than images he used brightness all visual aspects to talk his inner voice language</a:t>
            </a:r>
          </a:p>
          <a:p>
            <a:r>
              <a:rPr dirty="0" lang="en-US" smtClean="0" sz="3200"/>
              <a:t>D.W. Griffith does things like a </a:t>
            </a:r>
            <a:r>
              <a:rPr dirty="0" err="1" lang="en-US" smtClean="0" sz="3200"/>
              <a:t>metyoymn</a:t>
            </a:r>
            <a:r>
              <a:rPr dirty="0" lang="en-US" smtClean="0" sz="3200"/>
              <a:t> while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Uses metaphor he cares about using quality to create quality</a:t>
            </a:r>
          </a:p>
          <a:p>
            <a:r>
              <a:rPr dirty="0" lang="en-US" smtClean="0" sz="3200"/>
              <a:t>So </a:t>
            </a:r>
            <a:r>
              <a:rPr dirty="0" err="1" lang="en-US" smtClean="0" sz="3200"/>
              <a:t>Eisen</a:t>
            </a:r>
            <a:r>
              <a:rPr dirty="0" lang="en-US" smtClean="0" sz="3200"/>
              <a:t>. Puts all objects of the same object together to create paradigms</a:t>
            </a:r>
          </a:p>
        </p:txBody>
      </p:sp>
    </p:spTree>
    <p:extLst>
      <p:ext uri="{BB962C8B-B14F-4D97-AF65-F5344CB8AC3E}">
        <p14:creationId xmlns:p14="http://schemas.microsoft.com/office/powerpoint/2010/main" val="34628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10 (pdf)</a:t>
            </a:r>
          </a:p>
          <a:p>
            <a:r>
              <a:rPr dirty="0" lang="en-US" smtClean="0" sz="3200"/>
              <a:t>What is the 1</a:t>
            </a:r>
            <a:r>
              <a:rPr baseline="30000" dirty="0" lang="en-US" smtClean="0" sz="3200"/>
              <a:t>st</a:t>
            </a:r>
            <a:r>
              <a:rPr dirty="0" lang="en-US" smtClean="0" sz="3200"/>
              <a:t> paragraph </a:t>
            </a:r>
            <a:r>
              <a:rPr dirty="0" err="1" lang="en-US" smtClean="0" sz="3200"/>
              <a:t>abt</a:t>
            </a:r>
            <a:endParaRPr dirty="0" lang="en-US" smtClean="0" sz="3200"/>
          </a:p>
          <a:p>
            <a:r>
              <a:rPr dirty="0" lang="en-US" smtClean="0" sz="3200"/>
              <a:t>The persons physical characteristics were </a:t>
            </a:r>
            <a:r>
              <a:rPr dirty="0" err="1" lang="en-US" smtClean="0" sz="3200"/>
              <a:t>impt</a:t>
            </a:r>
            <a:r>
              <a:rPr dirty="0" lang="en-US" smtClean="0" sz="3200"/>
              <a:t>, just like kabuki his characters reminded </a:t>
            </a:r>
            <a:r>
              <a:rPr dirty="0" err="1" lang="en-US" smtClean="0" sz="3200"/>
              <a:t>ppl</a:t>
            </a:r>
            <a:r>
              <a:rPr dirty="0" lang="en-US" smtClean="0" sz="3200"/>
              <a:t> and acted like their respective animals</a:t>
            </a:r>
          </a:p>
        </p:txBody>
      </p:sp>
    </p:spTree>
    <p:extLst>
      <p:ext uri="{BB962C8B-B14F-4D97-AF65-F5344CB8AC3E}">
        <p14:creationId xmlns:p14="http://schemas.microsoft.com/office/powerpoint/2010/main" val="300920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11 (pdf)</a:t>
            </a:r>
          </a:p>
          <a:p>
            <a:r>
              <a:rPr dirty="0" err="1" lang="en-US" smtClean="0" sz="3200"/>
              <a:t>Eisen</a:t>
            </a:r>
            <a:r>
              <a:rPr dirty="0" lang="en-US" smtClean="0" sz="3200"/>
              <a:t>. Talks about </a:t>
            </a:r>
            <a:r>
              <a:rPr dirty="0" err="1" lang="en-US" smtClean="0" sz="3200"/>
              <a:t>fragementation</a:t>
            </a:r>
            <a:r>
              <a:rPr dirty="0" lang="en-US" smtClean="0" sz="3200"/>
              <a:t> of signs, says actors task is to match his </a:t>
            </a:r>
            <a:r>
              <a:rPr dirty="0" err="1" lang="en-US" smtClean="0" sz="3200"/>
              <a:t>charcter</a:t>
            </a:r>
            <a:r>
              <a:rPr dirty="0" lang="en-US" smtClean="0" sz="3200"/>
              <a:t> in a few features</a:t>
            </a:r>
          </a:p>
          <a:p>
            <a:r>
              <a:rPr dirty="0" lang="en-US" smtClean="0" sz="3200"/>
              <a:t>He has to live out his character</a:t>
            </a:r>
          </a:p>
          <a:p>
            <a:r>
              <a:rPr dirty="0" lang="en-US" smtClean="0" sz="3200"/>
              <a:t>Also the change in quality of a scene as you see it can also cause a change in emotion</a:t>
            </a:r>
          </a:p>
        </p:txBody>
      </p:sp>
    </p:spTree>
    <p:extLst>
      <p:ext uri="{BB962C8B-B14F-4D97-AF65-F5344CB8AC3E}">
        <p14:creationId xmlns:p14="http://schemas.microsoft.com/office/powerpoint/2010/main" val="338990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12 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Gestures are important</a:t>
            </a:r>
            <a:endParaRPr dirty="0" lang="en-US" smtClean="0" sz="3200"/>
          </a:p>
          <a:p>
            <a:r>
              <a:rPr dirty="0" lang="en-US" smtClean="0" sz="3200"/>
              <a:t>Colors have no meaning, just conceptuality and they help make movies look good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13(pdf)</a:t>
            </a:r>
          </a:p>
          <a:p>
            <a:r>
              <a:rPr/>
              <a:t>Colors depend on the movie to work</a:t>
            </a:r>
          </a:p>
          <a:p>
            <a:r>
              <a:rPr/>
              <a:t>Music used to push out gestures</a:t>
            </a:r>
          </a:p>
          <a:p>
            <a:r>
              <a:rPr/>
              <a:t>Uses music to express emotion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14(pdf)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makes his music clash, like like yin and yang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Music should signify something to the audience</a:t>
            </a:r>
          </a:p>
          <a:p>
            <a:r>
              <a:rPr sz="3000"/>
              <a:t>I dont get this paragrahph at all (p 3)</a:t>
            </a:r>
          </a:p>
          <a:p>
            <a:r>
              <a:rPr sz="3000"/>
              <a:t>Cinematic art works by telling u its real and fake at the same time</a:t>
            </a:r>
          </a:p>
          <a:p>
            <a:r>
              <a:rPr/>
              <a:t>Everything in Eisen. work is overlapping</a:t>
            </a:r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15(pdf)</a:t>
            </a:r>
          </a:p>
          <a:p>
            <a:r>
              <a:rPr/>
              <a:t>His work is ultimately dynamic</a:t>
            </a:r>
          </a:p>
          <a:p>
            <a:r>
              <a:rPr/>
              <a:t>Cinema is living</a:t>
            </a:r>
          </a:p>
          <a:p>
            <a:r>
              <a:rPr/>
              <a:t>People gotta enjoy the movie</a:t>
            </a:r>
          </a:p>
          <a:p>
            <a:r>
              <a:rPr/>
              <a:t>As people watch, they also make the image for theirselves, their own personal way of how they see things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/>
          <a:lstStyle/>
          <a:p>
            <a:r>
              <a:rPr dirty="0" lang="en-US" smtClean="0" sz="2000"/>
              <a:t>10 min</a:t>
            </a:r>
          </a:p>
          <a:p>
            <a:r>
              <a:rPr dirty="0" lang="en-US" smtClean="0" sz="2000"/>
              <a:t>We see all the bosses report to their superiors on what the managers found to be four guys</a:t>
            </a:r>
          </a:p>
          <a:p>
            <a:r>
              <a:rPr dirty="0" lang="en-US" smtClean="0" sz="2000"/>
              <a:t>Basically a prelude (like </a:t>
            </a:r>
            <a:r>
              <a:rPr dirty="0" lang="en-US" smtClean="0" sz="2000"/>
              <a:t>a cartoon </a:t>
            </a:r>
            <a:r>
              <a:rPr dirty="0" err="1" lang="en-US" smtClean="0" sz="2000"/>
              <a:t>showprelude</a:t>
            </a:r>
            <a:r>
              <a:rPr dirty="0" lang="en-US" smtClean="0" sz="2000"/>
              <a:t>) to the four characters</a:t>
            </a:r>
          </a:p>
          <a:p>
            <a:r>
              <a:rPr dirty="0" lang="en-US" smtClean="0" sz="2000"/>
              <a:t>The monkey, </a:t>
            </a:r>
          </a:p>
          <a:p>
            <a:r>
              <a:rPr dirty="0" lang="en-US" smtClean="0" sz="2000"/>
              <a:t>The quiet one</a:t>
            </a:r>
          </a:p>
          <a:p>
            <a:r>
              <a:rPr dirty="0" lang="en-US" smtClean="0" sz="2000"/>
              <a:t>The patriarch</a:t>
            </a:r>
          </a:p>
          <a:p>
            <a:r>
              <a:rPr dirty="0" lang="en-US" smtClean="0" sz="2000"/>
              <a:t>The fellow-countryman</a:t>
            </a:r>
          </a:p>
          <a:p>
            <a:r>
              <a:rPr dirty="0" err="1" lang="en-US" smtClean="0" sz="2000"/>
              <a:t>Zoya</a:t>
            </a:r>
            <a:endParaRPr dirty="0" lang="en-US" smtClean="0" sz="2000"/>
          </a:p>
          <a:p>
            <a:r>
              <a:rPr dirty="0" lang="en-US" smtClean="0" sz="2000"/>
              <a:t>Bulldog</a:t>
            </a:r>
          </a:p>
          <a:p>
            <a:r>
              <a:rPr dirty="0" lang="en-US" smtClean="0" sz="2000"/>
              <a:t>The fox</a:t>
            </a:r>
          </a:p>
          <a:p>
            <a:r>
              <a:rPr dirty="0" lang="en-US" smtClean="0" sz="2000"/>
              <a:t>The tailor</a:t>
            </a:r>
          </a:p>
          <a:p>
            <a:r>
              <a:rPr dirty="0" lang="en-US" smtClean="0" sz="2000"/>
              <a:t>The shepherd</a:t>
            </a:r>
          </a:p>
          <a:p>
            <a:r>
              <a:rPr dirty="0" lang="en-US" smtClean="0" sz="2000"/>
              <a:t>The owl </a:t>
            </a:r>
          </a:p>
          <a:p>
            <a:r>
              <a:rPr dirty="0" lang="en-US" smtClean="0" sz="2000"/>
              <a:t>The fly by night</a:t>
            </a:r>
            <a:endParaRPr dirty="0" lang="en-US" smtClean="0"/>
          </a:p>
        </p:txBody>
      </p:sp>
    </p:spTree>
    <p:extLst>
      <p:ext uri="{BB962C8B-B14F-4D97-AF65-F5344CB8AC3E}">
        <p14:creationId xmlns:p14="http://schemas.microsoft.com/office/powerpoint/2010/main" val="4138976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16(pdf)</a:t>
            </a:r>
          </a:p>
          <a:p>
            <a:r>
              <a:rPr/>
              <a:t>There is norms and deviation in movies</a:t>
            </a:r>
          </a:p>
          <a:p>
            <a:r>
              <a:rPr/>
              <a:t>Idk I think it talks abt montage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17(pdf)</a:t>
            </a:r>
          </a:p>
          <a:p>
            <a:r>
              <a:rPr/>
              <a:t>The essence of cinema is to create meaning</a:t>
            </a:r>
          </a:p>
          <a:p>
            <a:r>
              <a:rPr/>
              <a:t>I think this is talking about how ppl can switch between shots in their work and take advantage of that and do different things with it</a:t>
            </a:r>
          </a:p>
          <a:p>
            <a:r>
              <a:rPr/>
              <a:t>Different viewpoints in conflict are also represented as dynamic</a:t>
            </a:r>
          </a:p>
          <a:p>
            <a:r>
              <a:rPr/>
              <a:t>Eisen calls the use of several aspects (codes) of cinema vertical montage</a:t>
            </a:r>
          </a:p>
          <a:p>
            <a:r>
              <a:rPr/>
              <a:t>The movie has to give credit to all the details that make it up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18(pdf)</a:t>
            </a:r>
          </a:p>
          <a:p>
            <a:r>
              <a:rPr/>
              <a:t>The vertical montage is made when you take apart details you see in real life and re-create them in your movies</a:t>
            </a:r>
          </a:p>
          <a:p>
            <a:r>
              <a:rPr/>
              <a:t>Thought comes after a media of communication</a:t>
            </a:r>
          </a:p>
          <a:p>
            <a:r>
              <a:rPr/>
              <a:t>"         "  in words</a:t>
            </a:r>
          </a:p>
          <a:p>
            <a:r>
              <a:rPr/>
              <a:t>"          " in a cinema</a:t>
            </a:r>
          </a:p>
          <a:p>
            <a:r>
              <a:rPr/>
              <a:t>"          " same w/ complex sound and pictures and combined</a:t>
            </a:r>
          </a:p>
          <a:p>
            <a:r>
              <a:rPr/>
              <a:t>"           " then </a:t>
            </a:r>
          </a:p>
          <a:p>
            <a:r>
              <a:rPr/>
              <a:t>Souds futurisitc, but its not</a:t>
            </a:r>
          </a:p>
          <a:p>
            <a:r>
              <a:rPr/>
              <a:t>Sassure called it syntagmatism, where complexity of elements in time</a:t>
            </a:r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19(pdf)</a:t>
            </a:r>
          </a:p>
          <a:p>
            <a:r>
              <a:rPr/>
              <a:t>All the details depend on each other</a:t>
            </a:r>
          </a:p>
          <a:p>
            <a:r>
              <a:rPr/>
              <a:t>This happens at a complex level</a:t>
            </a:r>
          </a:p>
          <a:p>
            <a:r>
              <a:rPr/>
              <a:t>Also called Tyjanov idea of dual poetry</a:t>
            </a:r>
          </a:p>
          <a:p>
            <a:r>
              <a:rPr/>
              <a:t>Eisens shots are dynamic internally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Eisen. uses music to start a new shot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It helps the music appear better also.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What is happening is that for visuals, a new key staff is made, making movies is like writing orchestra music.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he continued w/ it he figured out all the complexities.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As you see the entire movie you figure out what it means.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Ex.  simple stuff is not enough to see the plot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Detials in movies work like a main character, (foggy), then secondary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Details in movies work like a main character, (foggy), then secondary characters (rippling waves) to adjust it.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Instead of having ppl killed, we should see why ppl are getting killed, revolt, call to war etc.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Vertical montage works with paradigms, and semiotics to create  not only living, but beautiful movies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22(pdf)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Because of Eisen we can better study semiotics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/>
              <a:t>Beumers’s Cinema the chapter by Richard Taylor, </a:t>
            </a:r>
            <a:endParaRPr dirty="0" lang="en-US"/>
          </a:p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“THE STRIKE” (47–56).  EVERY PARAGRAPH</a:t>
            </a:r>
            <a:endParaRPr dirty="0" lang="en-US"/>
          </a:p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2198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47(pdf)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made the strike in 1925.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tried to do things before but it failed, he got it tho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Made  Mabuse the Gambler in 1922 w/ Fritz Lang. His first film was The Wise Man.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He broke with Prolekut and became sole owner, the strike changed his life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48(pdf)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second file The Battleship Potemkin, was like the stike because it was revolutionary, all the extra- stuff was nt needed.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strike was based off Lenin saying 'organization is everything' for the proletariat. 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Movie starts off as 1. 'All is calm in the factory' but then trouble slowly brews, othr guy was spy working in the factory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15 min</a:t>
            </a:r>
          </a:p>
          <a:p>
            <a:r>
              <a:rPr dirty="0" lang="en-US" smtClean="0" sz="3200"/>
              <a:t>Got a man walking away with a barrel</a:t>
            </a:r>
          </a:p>
          <a:p>
            <a:r>
              <a:rPr dirty="0" lang="en-US" smtClean="0" sz="3200"/>
              <a:t>Got a man w/ a monkey then a dog</a:t>
            </a:r>
          </a:p>
          <a:p>
            <a:r>
              <a:rPr dirty="0" lang="en-US" smtClean="0" sz="3200"/>
              <a:t>They still introduce everyone </a:t>
            </a:r>
          </a:p>
          <a:p>
            <a:r>
              <a:rPr dirty="0" lang="en-US" smtClean="0" sz="3200"/>
              <a:t>Bears in chains</a:t>
            </a:r>
          </a:p>
          <a:p>
            <a:r>
              <a:rPr dirty="0" lang="en-US" smtClean="0" sz="3200"/>
              <a:t>They are to entertain the crowd</a:t>
            </a:r>
          </a:p>
          <a:p>
            <a:r>
              <a:rPr dirty="0" lang="en-US" smtClean="0" sz="3200"/>
              <a:t>Activists </a:t>
            </a:r>
            <a:r>
              <a:rPr dirty="0" err="1" lang="en-US" smtClean="0" sz="3200"/>
              <a:t>wanna</a:t>
            </a:r>
            <a:r>
              <a:rPr dirty="0" lang="en-US" smtClean="0" sz="3200"/>
              <a:t> strike</a:t>
            </a:r>
            <a:r>
              <a:rPr dirty="0" lang="en-US" smtClean="0" sz="4000"/>
              <a:t>,</a:t>
            </a:r>
            <a:r>
              <a:rPr dirty="0" lang="en-US" sz="3200"/>
              <a:t> </a:t>
            </a:r>
            <a:r>
              <a:rPr dirty="0" lang="en-US" smtClean="0" sz="3200"/>
              <a:t>they argue and then say ok</a:t>
            </a:r>
          </a:p>
          <a:p>
            <a:r>
              <a:rPr dirty="0" lang="en-US" smtClean="0" sz="3200"/>
              <a:t>They climb around boats in the river and </a:t>
            </a:r>
            <a:r>
              <a:rPr dirty="0" err="1" lang="en-US" smtClean="0" sz="3200"/>
              <a:t>theres</a:t>
            </a:r>
            <a:r>
              <a:rPr dirty="0" lang="en-US" smtClean="0" sz="3200"/>
              <a:t> a spy</a:t>
            </a:r>
          </a:p>
          <a:p>
            <a:r>
              <a:rPr dirty="0" lang="en-US" smtClean="0" sz="3200"/>
              <a:t>They meet in the bathroom and a spy says they stir up the people</a:t>
            </a:r>
          </a:p>
        </p:txBody>
      </p:sp>
    </p:spTree>
    <p:extLst>
      <p:ext uri="{BB962C8B-B14F-4D97-AF65-F5344CB8AC3E}">
        <p14:creationId xmlns:p14="http://schemas.microsoft.com/office/powerpoint/2010/main" val="3585861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 49(pdf)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Two sides are established, the lone capitalists, and the organised workers.  The workers have meetings in the water, bathroom, </a:t>
            </a:r>
            <a:r>
              <a:rPr sz="3000"/>
              <a:t>but they find whoever is spying on them always. </a:t>
            </a:r>
          </a:p>
          <a:p>
            <a:r>
              <a:rPr sz="3000"/>
              <a:t>They go to a pinic, in the factory yard, they knock down a spy with the wheel. </a:t>
            </a:r>
          </a:p>
          <a:p>
            <a:r>
              <a:rPr sz="3000"/>
              <a:t>Second part is called a reason to strike, guy loses his micometer, when he goes to the office they say he stole it, he kills himself as a result</a:t>
            </a:r>
          </a:p>
          <a:p>
            <a:endParaRPr sz="3000"/>
          </a:p>
          <a:p>
            <a:endParaRPr sz="30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50(pdf)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locomotive was a sign of the peoples power. the hat in the water was a sign of rich ppl impotence. 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Third section 'the plant stood still' children', cats,pigs, n ducklings represent nature &amp; life. The lemon represents rejection of the workers requests. </a:t>
            </a:r>
          </a:p>
          <a:p>
            <a:r>
              <a:rPr dirty="0" lang="en-US" smtClean="0" sz="3200"/>
              <a:t>the fourth section 'The strike drags on' food store closes, ppl starve, spy takes pic of man taking off image, gets him beaten then becomes a tratior identify the enemies</a:t>
            </a: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51(pdf)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fifth part 'provocation to disaster' some agent goes to the underworld, and their leaders chooses a group of ppl from barrels to cause trouble. The owl follows a group of ppl through the steets.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criminals burn down  a building a firefighters are called, but they turn the hoses on the workers and flush out the ringleaders. 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52(pdf)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The sixth part 'Liquidation' the calvary comes in and gets reckless. The worker denies to help and is sent back to his cell.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Eisen uses a cattle  killed to describe whats going on.He did the montage the way he did to achieve the most brilliant death scene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54(pdf).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( pg 53 was just scenes from part six).I do not understand the first paragraph. </a:t>
            </a:r>
          </a:p>
          <a:p>
            <a:r>
              <a:rPr sz="3200">
                <a:solidFill>
                  <a:schemeClr val="tx1"/>
                </a:solidFill>
                <a:latin typeface="+mn-lt"/>
              </a:rPr>
              <a:t>Although it received  a gold medal, ppl didn;'t like the film, they said it was hard to know what was going on</a:t>
            </a: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sz="3200">
              <a:solidFill>
                <a:schemeClr val="tx1"/>
              </a:solidFill>
              <a:latin typeface="+mn-lt"/>
            </a:endParaRPr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P </a:t>
            </a:r>
            <a:r>
              <a:rPr sz="3200">
                <a:solidFill>
                  <a:schemeClr val="tx1"/>
                </a:solidFill>
                <a:latin typeface="+mn-lt"/>
              </a:rPr>
              <a:t> 55(pdf).</a:t>
            </a:r>
          </a:p>
          <a:p>
            <a:r>
              <a:rPr/>
              <a:t>However it would serve as the basis of his films, thats where Russian culture, artistic innovations and syntagmatic (complex use of poetry</a:t>
            </a:r>
          </a:p>
          <a:p>
            <a:endParaRPr/>
          </a:p>
          <a:p>
            <a:endParaRPr/>
          </a:p>
          <a:p>
            <a:endParaRPr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124589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20 min</a:t>
            </a:r>
          </a:p>
          <a:p>
            <a:r>
              <a:rPr dirty="0" lang="en-US" smtClean="0" sz="3200"/>
              <a:t>After they got a </a:t>
            </a:r>
            <a:r>
              <a:rPr dirty="0" err="1" lang="en-US" smtClean="0" sz="3200"/>
              <a:t>pinic</a:t>
            </a:r>
            <a:r>
              <a:rPr dirty="0" lang="en-US" smtClean="0" sz="3200"/>
              <a:t> going where they show their teeth</a:t>
            </a:r>
          </a:p>
          <a:p>
            <a:r>
              <a:rPr dirty="0" lang="en-US" smtClean="0" sz="3200"/>
              <a:t>A machine was carrying a wheel and they knocked over the manager w/ it </a:t>
            </a:r>
          </a:p>
          <a:p>
            <a:r>
              <a:rPr dirty="0" lang="en-US" smtClean="0" sz="3200"/>
              <a:t>They get ready to strike</a:t>
            </a:r>
          </a:p>
          <a:p>
            <a:r>
              <a:rPr dirty="0" lang="en-US" smtClean="0" sz="3200"/>
              <a:t>A micrometer got stolen, it costs 25 rubles, someone loses three weeks pay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292372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25 min</a:t>
            </a:r>
          </a:p>
          <a:p>
            <a:r>
              <a:rPr dirty="0" lang="en-US" smtClean="0" sz="3200"/>
              <a:t>The guy goes report him, the managers say he stole it and he gets no pay</a:t>
            </a:r>
          </a:p>
          <a:p>
            <a:r>
              <a:rPr dirty="0" lang="en-US" smtClean="0" sz="3200"/>
              <a:t>He kills himself because he cannot live as a thief</a:t>
            </a:r>
          </a:p>
          <a:p>
            <a:r>
              <a:rPr dirty="0" lang="en-US" smtClean="0" sz="3200"/>
              <a:t>His friends see the note and when the manager comes they overtake him, and probably kill</a:t>
            </a:r>
          </a:p>
          <a:p>
            <a:r>
              <a:rPr dirty="0" lang="en-US" smtClean="0" sz="3200"/>
              <a:t>It is noised throughout the factory that everyone should stop work</a:t>
            </a:r>
          </a:p>
        </p:txBody>
      </p:sp>
    </p:spTree>
    <p:extLst>
      <p:ext uri="{BB962C8B-B14F-4D97-AF65-F5344CB8AC3E}">
        <p14:creationId xmlns:p14="http://schemas.microsoft.com/office/powerpoint/2010/main" val="17740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30 min</a:t>
            </a:r>
          </a:p>
          <a:p>
            <a:r>
              <a:rPr dirty="0" lang="en-US" smtClean="0" sz="3200"/>
              <a:t>Two men start fighting, everyone starts running somewhere</a:t>
            </a:r>
          </a:p>
          <a:p>
            <a:r>
              <a:rPr dirty="0" lang="en-US" smtClean="0" sz="3200"/>
              <a:t>They head to the old foundry, but they hold them at the door</a:t>
            </a:r>
          </a:p>
          <a:p>
            <a:r>
              <a:rPr dirty="0" lang="en-US" smtClean="0" sz="3200"/>
              <a:t>They start throwing rocks at it</a:t>
            </a:r>
          </a:p>
          <a:p>
            <a:r>
              <a:rPr dirty="0" lang="en-US" smtClean="0" sz="3200"/>
              <a:t>Then they head to the office</a:t>
            </a:r>
          </a:p>
          <a:p>
            <a:r>
              <a:rPr dirty="0" err="1" lang="en-US" smtClean="0" sz="3200"/>
              <a:t>Ceo</a:t>
            </a:r>
            <a:r>
              <a:rPr dirty="0" lang="en-US" smtClean="0" sz="3200"/>
              <a:t> start calling people</a:t>
            </a:r>
          </a:p>
          <a:p>
            <a:r>
              <a:rPr dirty="0" lang="en-US" smtClean="0" sz="3200"/>
              <a:t>The workers say let no one in or out</a:t>
            </a:r>
          </a:p>
          <a:p>
            <a:r>
              <a:rPr dirty="0" lang="en-US" smtClean="0" sz="3200"/>
              <a:t>Managers going crazy</a:t>
            </a:r>
          </a:p>
        </p:txBody>
      </p:sp>
    </p:spTree>
    <p:extLst>
      <p:ext uri="{BB962C8B-B14F-4D97-AF65-F5344CB8AC3E}">
        <p14:creationId xmlns:p14="http://schemas.microsoft.com/office/powerpoint/2010/main" val="36260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365"/>
            <a:ext cx="10515600" cy="6015598"/>
          </a:xfrm>
        </p:spPr>
        <p:txBody>
          <a:bodyPr numCol="1">
            <a:normAutofit/>
          </a:bodyPr>
          <a:lstStyle/>
          <a:p>
            <a:r>
              <a:rPr dirty="0" lang="en-US" smtClean="0" sz="3200"/>
              <a:t>35 min</a:t>
            </a:r>
          </a:p>
          <a:p>
            <a:r>
              <a:rPr dirty="0" lang="en-US" smtClean="0" sz="3200"/>
              <a:t>They say they need us</a:t>
            </a:r>
          </a:p>
          <a:p>
            <a:r>
              <a:rPr dirty="0" lang="en-US" smtClean="0" sz="3200"/>
              <a:t>They seize the  managers and roll him in a  carriage</a:t>
            </a:r>
          </a:p>
          <a:p>
            <a:r>
              <a:rPr dirty="0" lang="en-US" smtClean="0" sz="3200"/>
              <a:t>The managers get thrown down a hill to a boat for them to leave</a:t>
            </a:r>
          </a:p>
          <a:p>
            <a:r>
              <a:rPr dirty="0" lang="en-US" smtClean="0" sz="3200"/>
              <a:t>He asks why didn’t you warn</a:t>
            </a:r>
          </a:p>
          <a:p>
            <a:r>
              <a:rPr dirty="0" lang="en-US" smtClean="0" sz="3200"/>
              <a:t>So there is no work, daughter wakes up a man says get up for work</a:t>
            </a:r>
          </a:p>
          <a:p>
            <a:endParaRPr dirty="0" lang="en-US" smtClean="0" sz="3200"/>
          </a:p>
        </p:txBody>
      </p:sp>
    </p:spTree>
    <p:extLst>
      <p:ext uri="{BB962C8B-B14F-4D97-AF65-F5344CB8AC3E}">
        <p14:creationId xmlns:p14="http://schemas.microsoft.com/office/powerpoint/2010/main" val="65725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Company>University at Albany</Company>
  <Words>2284</Words>
  <Paragraphs>371</Paragraphs>
  <Slides>55</Slides>
  <Notes>0</Notes>
  <TotalTime>447</TotalTime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baseType="lpstr" size="59">
      <vt:lpstr>Arial</vt:lpstr>
      <vt:lpstr>Calibri</vt:lpstr>
      <vt:lpstr>Calibri Light</vt:lpstr>
      <vt:lpstr>Office Theme</vt:lpstr>
      <vt:lpstr>ARUS 280 HW #6</vt:lpstr>
      <vt:lpstr>The Strike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Taylor’s article “Cinema” from the Blackwell Encyclopedia of the Russian Revolution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Eagle Eisenstein as a Semiotician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Beumers’s Cinema the chapter by Richard Taylor,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lication>Microsoft Office PowerPoint</Application>
  <AppVersion>15.0000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2017-02-16T15:32:42Z</dcterms:created>
  <dc:creator>Odumosu, Michael</dc:creator>
  <cp:lastModifiedBy>Library User</cp:lastModifiedBy>
  <dcterms:modified xsi:type="dcterms:W3CDTF">2017-02-22T00:56:23Z</dcterms:modified>
  <cp:revision>30</cp:revision>
  <dc:title>ARUS 280 HW #4</dc:title>
</cp:coreProperties>
</file>