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88825"/>
  <p:notesSz cx="6858000" cy="9144000"/>
  <p:embeddedFontLs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CBE4C5E-2ECF-4EE9-B3C8-DE75D65C620D}">
  <a:tblStyle styleId="{3CBE4C5E-2ECF-4EE9-B3C8-DE75D65C62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slide" Target="slides/slide20.xml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D5DBE5"/>
            </a:gs>
            <a:gs pos="90000">
              <a:srgbClr val="8296B0"/>
            </a:gs>
            <a:gs pos="100000">
              <a:srgbClr val="8296B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4699025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6114707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285571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" name="Shape 21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idx="1" type="subTitle"/>
          </p:nvPr>
        </p:nvSpPr>
        <p:spPr>
          <a:xfrm>
            <a:off x="2428668" y="4344914"/>
            <a:ext cx="7516442" cy="11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2428668" y="1600200"/>
            <a:ext cx="8329030" cy="26801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4353824" y="-850211"/>
            <a:ext cx="4572000" cy="9472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088" lvl="0" marL="246888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648" lvl="1" marL="6126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508" lvl="2" marL="9784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667" lvl="3" marL="13441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5128" lvl="4" marL="170992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588" lvl="5" marL="20756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2748" lvl="6" marL="24414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0207" lvl="7" marL="28072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667" lvl="8" marL="31729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3" name="Shape 93"/>
          <p:cNvSpPr/>
          <p:nvPr/>
        </p:nvSpPr>
        <p:spPr>
          <a:xfrm>
            <a:off x="11885690" y="0"/>
            <a:ext cx="304721" cy="6858000"/>
          </a:xfrm>
          <a:prstGeom prst="rect">
            <a:avLst/>
          </a:prstGeom>
          <a:solidFill>
            <a:schemeClr val="dk2">
              <a:alpha val="86666"/>
            </a:schemeClr>
          </a:solidFill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779712" y="-495299"/>
            <a:ext cx="5486399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088" lvl="0" marL="246888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648" lvl="1" marL="6126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508" lvl="2" marL="9784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667" lvl="3" marL="13441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5128" lvl="4" marL="170992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588" lvl="5" marL="20756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2748" lvl="6" marL="24414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0207" lvl="7" marL="28072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667" lvl="8" marL="31729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type="title"/>
          </p:nvPr>
        </p:nvSpPr>
        <p:spPr>
          <a:xfrm rot="5400000">
            <a:off x="7750175" y="2535236"/>
            <a:ext cx="5486399" cy="17875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/>
          <p:nvPr/>
        </p:nvSpPr>
        <p:spPr>
          <a:xfrm>
            <a:off x="11885690" y="0"/>
            <a:ext cx="304721" cy="6858000"/>
          </a:xfrm>
          <a:prstGeom prst="rect">
            <a:avLst/>
          </a:prstGeom>
          <a:solidFill>
            <a:schemeClr val="dk2">
              <a:alpha val="86666"/>
            </a:schemeClr>
          </a:solidFill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24328" y="16002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088" lvl="0" marL="246888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648" lvl="1" marL="6126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508" lvl="2" marL="9784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667" lvl="3" marL="13441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5128" lvl="4" marL="170992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588" lvl="5" marL="20756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2748" lvl="6" marL="24414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0207" lvl="7" marL="28072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667" lvl="8" marL="31729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1935496" y="16002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088" lvl="0" marL="246888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648" lvl="1" marL="6126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508" lvl="2" marL="9784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667" lvl="3" marL="13441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5128" lvl="4" marL="170992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588" lvl="5" marL="20756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2748" lvl="6" marL="24414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0207" lvl="7" marL="28072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667" lvl="8" marL="31729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088" lvl="0" marL="246888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648" lvl="1" marL="6126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508" lvl="2" marL="9784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667" lvl="3" marL="13441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5128" lvl="4" marL="170992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588" lvl="5" marL="20756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2748" lvl="6" marL="24414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0207" lvl="7" marL="28072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667" lvl="8" marL="31729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919453" y="4259996"/>
            <a:ext cx="7264622" cy="1150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1919453" y="1600200"/>
            <a:ext cx="8283272" cy="2654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24328" y="2514600"/>
            <a:ext cx="4572000" cy="3655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4488" lvl="0" marL="246888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0048" lvl="1" marL="6126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0208" lvl="2" marL="9784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0367" lvl="3" marL="13441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7828" lvl="4" marL="170992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5288" lvl="5" marL="20756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5448" lvl="6" marL="24414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907" lvl="7" marL="28072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367" lvl="8" marL="31729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824328" y="1499616"/>
            <a:ext cx="4572000" cy="9387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1936615" y="2514706"/>
            <a:ext cx="4572000" cy="36574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4488" lvl="0" marL="246888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0048" lvl="1" marL="6126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0208" lvl="2" marL="9784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0367" lvl="3" marL="13441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7828" lvl="4" marL="170992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5288" lvl="5" marL="20756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5448" lvl="6" marL="24414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907" lvl="7" marL="28072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367" lvl="8" marL="31729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1936615" y="1499616"/>
            <a:ext cx="4572000" cy="9387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1884103" y="0"/>
            <a:ext cx="30472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180251" y="482600"/>
            <a:ext cx="6195985" cy="5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088" lvl="0" marL="246888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648" lvl="1" marL="6126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508" lvl="2" marL="9784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667" lvl="3" marL="13441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5128" lvl="4" marL="170992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588" lvl="5" marL="20756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2748" lvl="6" marL="24414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0207" lvl="7" marL="28072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667" lvl="8" marL="31729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1074240" y="1828800"/>
            <a:ext cx="329342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1074240" y="381000"/>
            <a:ext cx="3293421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0" i="0" sz="2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11884103" y="0"/>
            <a:ext cx="30472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1884103" y="0"/>
            <a:ext cx="30472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1884103" y="0"/>
            <a:ext cx="30472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/>
        </p:nvSpPr>
        <p:spPr>
          <a:xfrm>
            <a:off x="11884103" y="0"/>
            <a:ext cx="30472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5180251" y="482600"/>
            <a:ext cx="6195985" cy="5689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74240" y="1828800"/>
            <a:ext cx="329342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1074240" y="381000"/>
            <a:ext cx="3293421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D5DBE5"/>
            </a:gs>
            <a:gs pos="90000">
              <a:srgbClr val="8296B0"/>
            </a:gs>
            <a:gs pos="100000">
              <a:srgbClr val="8296B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6595932" y="6356351"/>
            <a:ext cx="39740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0766796" y="6356351"/>
            <a:ext cx="609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/>
          <p:nvPr/>
        </p:nvSpPr>
        <p:spPr>
          <a:xfrm>
            <a:off x="11885690" y="0"/>
            <a:ext cx="304721" cy="6858000"/>
          </a:xfrm>
          <a:prstGeom prst="rect">
            <a:avLst/>
          </a:prstGeom>
          <a:solidFill>
            <a:schemeClr val="dk2">
              <a:alpha val="86666"/>
            </a:schemeClr>
          </a:solidFill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" type="body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088" lvl="0" marL="246888" marR="0" rtl="0" algn="l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648" lvl="1" marL="6126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508" lvl="2" marL="9784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667" lvl="3" marL="13441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5128" lvl="4" marL="170992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588" lvl="5" marL="20756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2748" lvl="6" marL="244144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0207" lvl="7" marL="280720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667" lvl="8" marL="317296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subTitle"/>
          </p:nvPr>
        </p:nvSpPr>
        <p:spPr>
          <a:xfrm>
            <a:off x="2428668" y="4344914"/>
            <a:ext cx="7516442" cy="11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Chapaev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(Georgi and Sergei Vasiliev, 1934, 1:31)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Beumers’s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Cinema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Stephen Hutchings, “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CHAPAEV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,” 69–78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Gillespie’s Russian Cinema on the “Vasiliev Brothers’” film Chapaev.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type="ctrTitle"/>
          </p:nvPr>
        </p:nvSpPr>
        <p:spPr>
          <a:xfrm>
            <a:off x="2428668" y="1600200"/>
            <a:ext cx="8329030" cy="2680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ARUS 280 HW #14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 guy from the crowd ask a questions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general is smoking a pipe the whole time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blond general is with the other generals wife congratualitng her for fixing the machine he is happy for her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tells her that he is leaving, that might be the husband actually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we see a river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 man tries to  shoot another man but his gun is empty or he cannot fire it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talked, the man trying  to shoot the husband talks as is he failed at something, but they were playing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at a generals office the husband tells him to get straight,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bald general is playing music while another general dances with wooden shooes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seems to be cleaning the floor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1903413" y="1600200"/>
            <a:ext cx="94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looks at the letter then the bald general angrilly and he says something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bald general stops playing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two watchmen are talking and shoot into the night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general comes to see them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another guy shows up, the seem to be planning a revolution they almost shoot him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general goes to another room and talks with the man that he upbraded earlier.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seems to be mapping some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1903413" y="177800"/>
            <a:ext cx="9472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1903413" y="1600200"/>
            <a:ext cx="94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 man is singing while another man is sleeping, he wakes up and they talks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thinking about how they should draw up a plan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gets mad and rools up in his bed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on a hill the people prepare theirselves including the wife,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 man is on a horse the upbraided officer and sends the husband down the hill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1903413" y="177800"/>
            <a:ext cx="9472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/>
              <a:t>5 </a:t>
            </a: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1903413" y="1600200"/>
            <a:ext cx="94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 man drops off hay it seems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 guy comes up a hill to  warn the people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 guy talks to a group of poeple, another guy pushes him off but the general shoots him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receivee orders and assemble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 child talks to a dad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emeny is comming they are marching in fine apprael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 man dies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903413" y="177800"/>
            <a:ext cx="9472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1903413" y="1600200"/>
            <a:ext cx="94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see them coming closer ready to shoot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wife prepares the machine gun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 they wait till they are in range,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wife mows them down with the machine gun and they throw grendades and they scatter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a calvary comes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but they have calvary too and the enemy retreats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look at their victory poster</a:t>
            </a: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1903413" y="177800"/>
            <a:ext cx="9472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1903413" y="1600200"/>
            <a:ext cx="94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wife comes into the room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she wants to see plans, and they give them to her and they let her eat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husband feeds her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guys are singing a song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get ready to go and they read a letter and meet two men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wave someone off in an automobile</a:t>
            </a: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903413" y="177800"/>
            <a:ext cx="9472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575" y="3900800"/>
            <a:ext cx="43148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idx="1" type="body"/>
          </p:nvPr>
        </p:nvSpPr>
        <p:spPr>
          <a:xfrm>
            <a:off x="1903413" y="1600200"/>
            <a:ext cx="94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well dressed generals are planning again looking at a good map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discuss a sucessful stragetgy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then the men with his wife sing a song, one man is chilling someone goes talk to him he is alright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that man then goes talk to the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385623"/>
                </a:solidFill>
              </a:rPr>
              <a:t>husband and his wife holding a long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385623"/>
                </a:solidFill>
              </a:rPr>
              <a:t>needle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</a:pPr>
            <a:r>
              <a:t/>
            </a:r>
            <a:endParaRPr>
              <a:solidFill>
                <a:srgbClr val="385623"/>
              </a:solidFill>
            </a:endParaRP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1903413" y="177800"/>
            <a:ext cx="9472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1903413" y="1600200"/>
            <a:ext cx="94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all start to sing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man continues to talk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talks to her wife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later they fall asleep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generals seem to be marching through the night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kill the sleeping watchmen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general fires a shot into the sky</a:t>
            </a: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903413" y="177800"/>
            <a:ext cx="9472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1903413" y="1600200"/>
            <a:ext cx="94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start to raid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ppl wake up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invades put fire to the whole place,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set up the machine gun and gun down everyone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guys says watch my six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another man goes to take down the tank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guy with the machine gun is shot by the tank,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guy goes behind the tank and throws mozzletoff on the tank</a:t>
            </a: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1903413" y="177800"/>
            <a:ext cx="9472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24328" y="16002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5 MIN</a:t>
            </a:r>
          </a:p>
        </p:txBody>
      </p:sp>
      <p:graphicFrame>
        <p:nvGraphicFramePr>
          <p:cNvPr id="109" name="Shape 109" title="Table sample"/>
          <p:cNvGraphicFramePr/>
          <p:nvPr/>
        </p:nvGraphicFramePr>
        <p:xfrm>
          <a:off x="1935163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{3CBE4C5E-2ECF-4EE9-B3C8-DE75D65C620D}</a:tableStyleId>
              </a:tblPr>
              <a:tblGrid>
                <a:gridCol w="1524000"/>
                <a:gridCol w="1524000"/>
                <a:gridCol w="1524000"/>
              </a:tblGrid>
              <a:tr h="52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87575" marL="87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Group A</a:t>
                      </a:r>
                    </a:p>
                  </a:txBody>
                  <a:tcPr marT="45725" marB="45725" marR="87575" marL="87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Group B</a:t>
                      </a:r>
                    </a:p>
                  </a:txBody>
                  <a:tcPr marT="45725" marB="45725" marR="87575" marL="87575" anchor="ctr"/>
                </a:tc>
              </a:tr>
              <a:tr h="52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Class 1</a:t>
                      </a:r>
                    </a:p>
                  </a:txBody>
                  <a:tcPr marT="45725" marB="45725" marR="87575" marL="87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82</a:t>
                      </a:r>
                    </a:p>
                  </a:txBody>
                  <a:tcPr marT="45725" marB="45725" marR="87575" marL="87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85</a:t>
                      </a:r>
                    </a:p>
                  </a:txBody>
                  <a:tcPr marT="45725" marB="45725" marR="87575" marL="87575" anchor="ctr"/>
                </a:tc>
              </a:tr>
              <a:tr h="52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Class 2</a:t>
                      </a:r>
                    </a:p>
                  </a:txBody>
                  <a:tcPr marT="45725" marB="45725" marR="87575" marL="87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76</a:t>
                      </a:r>
                    </a:p>
                  </a:txBody>
                  <a:tcPr marT="45725" marB="45725" marR="87575" marL="87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88</a:t>
                      </a:r>
                    </a:p>
                  </a:txBody>
                  <a:tcPr marT="45725" marB="45725" marR="87575" marL="87575" anchor="ctr"/>
                </a:tc>
              </a:tr>
              <a:tr h="52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Class 3</a:t>
                      </a:r>
                    </a:p>
                  </a:txBody>
                  <a:tcPr marT="45725" marB="45725" marR="87575" marL="87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84</a:t>
                      </a:r>
                    </a:p>
                  </a:txBody>
                  <a:tcPr marT="45725" marB="45725" marR="87575" marL="87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90</a:t>
                      </a:r>
                    </a:p>
                  </a:txBody>
                  <a:tcPr marT="45725" marB="45725" marR="87575" marL="87575" anchor="ctr"/>
                </a:tc>
              </a:tr>
            </a:tbl>
          </a:graphicData>
        </a:graphic>
      </p:graphicFrame>
      <p:sp>
        <p:nvSpPr>
          <p:cNvPr id="110" name="Shape 110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Chapaev</a:t>
            </a:r>
            <a:r>
              <a:rPr b="0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 (Georgi and Sergei Vasiliev, 1934)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1903413" y="1600200"/>
            <a:ext cx="94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invaders pull up with a cannon and they run early, taking the machine gun out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seem to rally the next day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wife is given a cup to drink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takes the injured man with a machine gun down a hill running away from the invaders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blond guy gets shot  as he gets into the water he dies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guy swimming in the water gets mowed down by a machine gun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peeople with horses come to the hill,  and seem to kill off the invaders at the hill</a:t>
            </a: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903413" y="177800"/>
            <a:ext cx="9472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890741" y="1676400"/>
            <a:ext cx="94728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 scene takes place on a field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A man  with a machine gun vechicle rallies men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They head to a bridge and drive away the soldiers there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 general seems to tell two men to go swim and have something done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While they are waiting a singing  regiment comes along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24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 link https://www.youtube.com/watch?v=4B4wx4J3YSM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1903413" y="1600200"/>
            <a:ext cx="9472824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 head of that regiment meets the blond general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 blond general is smoking a pipe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A women comes from a carriage to smile at the general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These are very young looking people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Men are swimming out of the river where the general ordered them to swim in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Then were are taken to the camp where the blond general shoots into the air for his subordinates to hold a meeting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They hold a meeting discussing war strategy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Then were are taken to a home were a man walks a in a room with two other men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8011" y="3352800"/>
            <a:ext cx="3352799" cy="331582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" type="body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In the room dark haired man is shouting at two men because they were making the sweet potatoes the wrong way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Then a scene with the blond general and the other general’s wife and they are fixing a primitive machine gun in the field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 blond general tries to commit adultery with the woman, but she not down with it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He offers to help her finish fixing the machines but she refuses</a:t>
            </a:r>
          </a:p>
          <a:p>
            <a:pPr indent="-246888" lvl="0" marL="24688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Char char="›"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Next we are taken to a scene where hand</a:t>
            </a:r>
          </a:p>
          <a:p>
            <a: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somely dressed generals are taken to a a</a:t>
            </a:r>
          </a:p>
          <a:p>
            <a:pPr indent="0" lvl="0" marL="0" marR="0" rtl="0" algn="l">
              <a:lnSpc>
                <a:spcPct val="80000"/>
              </a:lnSpc>
              <a:spcBef>
                <a:spcPts val="1400"/>
              </a:spcBef>
              <a:buClr>
                <a:srgbClr val="385623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 tent that looks like this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4611" y="9698"/>
            <a:ext cx="3476624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" type="body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So the black haired general are talking and smoking a joint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Then we come to a scene which looks like a house where two guys approach a guy in a overcoat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They start shouting wanting something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Then that guy pulls up and shouts at them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They get in order and leave,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lang="en-US" sz="2590">
                <a:solidFill>
                  <a:srgbClr val="385623"/>
                </a:solidFill>
              </a:rPr>
              <a:t>he shouts at the guy with the overall and he breaks a chair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They the guy in the overcoat talks to him as if he is stressed out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85623"/>
              </a:buClr>
              <a:buSzPct val="99615"/>
              <a:buFont typeface="Arial"/>
              <a:buChar char="›"/>
            </a:pPr>
            <a:r>
              <a:rPr b="0" i="0" lang="en-US" sz="259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That guy looks like the general I saw earlier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buNone/>
            </a:pPr>
            <a:r>
              <a:t/>
            </a:r>
            <a:endParaRPr b="0" i="0" sz="2590" u="none" cap="none" strike="noStrike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general went upstairs and as he was heading upstairs they both started to laugh together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 general is talking with another man, an officer gives the bald head  general a letter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then a young men go wake up young men to go do something in a house, and he goes to grab a pig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an elderly woman shouts at him for taking the pig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i="1" lang="en-US"/>
              <a:t>2</a:t>
            </a: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guy runs off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two guys hit a joint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gerenal upbraids an officers, tells him  he needs to calm down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two guys pull up and he shouts at the general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dont let him leave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general tells him to remove his badge jacket and gun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 guy discusses his case with the general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countinues to try to talk sense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another comes in to discuess something important,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he talks some sense into the guy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another guy is spying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outside the guy gives an announcement 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bearded ppl are looking at him speak</a:t>
            </a:r>
          </a:p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/>
              <a:buChar char="›"/>
            </a:pPr>
            <a:r>
              <a:rPr lang="en-US">
                <a:solidFill>
                  <a:srgbClr val="385623"/>
                </a:solidFill>
              </a:rPr>
              <a:t>they agree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1903413" y="177800"/>
            <a:ext cx="9472824" cy="1239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1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armacy desig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