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5"/>
        </a:solidFill>
      </p:bgPr>
    </p:bg>
    <p:spTree>
      <p:nvGrpSpPr>
        <p:cNvPr id="84" name="Shape 84"/>
        <p:cNvGrpSpPr/>
        <p:nvPr/>
      </p:nvGrpSpPr>
      <p:grpSpPr>
        <a:xfrm>
          <a:off x="0" y="0"/>
          <a:ext cx="0" cy="0"/>
          <a:chOff x="0" y="0"/>
          <a:chExt cx="0" cy="0"/>
        </a:xfrm>
      </p:grpSpPr>
      <p:sp>
        <p:nvSpPr>
          <p:cNvPr id="85" name="Shape 85"/>
          <p:cNvSpPr txBox="1"/>
          <p:nvPr>
            <p:ph type="ctrTitle"/>
          </p:nvPr>
        </p:nvSpPr>
        <p:spPr>
          <a:xfrm>
            <a:off x="598100" y="1785397"/>
            <a:ext cx="8222100" cy="838800"/>
          </a:xfrm>
          <a:prstGeom prst="rect">
            <a:avLst/>
          </a:prstGeom>
        </p:spPr>
        <p:txBody>
          <a:bodyPr anchorCtr="0" anchor="b" bIns="91425" lIns="91425" rIns="91425" tIns="91425">
            <a:noAutofit/>
          </a:bodyPr>
          <a:lstStyle/>
          <a:p>
            <a:pPr lvl="0">
              <a:spcBef>
                <a:spcPts val="0"/>
              </a:spcBef>
              <a:buNone/>
            </a:pPr>
            <a:r>
              <a:rPr lang="en">
                <a:solidFill>
                  <a:srgbClr val="5B0F00"/>
                </a:solidFill>
              </a:rPr>
              <a:t>ARUS 280 HW#9</a:t>
            </a:r>
          </a:p>
        </p:txBody>
      </p:sp>
      <p:sp>
        <p:nvSpPr>
          <p:cNvPr id="86" name="Shape 86"/>
          <p:cNvSpPr txBox="1"/>
          <p:nvPr>
            <p:ph idx="1" type="subTitle"/>
          </p:nvPr>
        </p:nvSpPr>
        <p:spPr>
          <a:xfrm>
            <a:off x="598100" y="2715949"/>
            <a:ext cx="8222100" cy="1663800"/>
          </a:xfrm>
          <a:prstGeom prst="rect">
            <a:avLst/>
          </a:prstGeom>
        </p:spPr>
        <p:txBody>
          <a:bodyPr anchorCtr="0" anchor="t" bIns="91425" lIns="91425" rIns="91425" tIns="91425">
            <a:noAutofit/>
          </a:bodyPr>
          <a:lstStyle/>
          <a:p>
            <a:pPr lvl="0" rtl="0" algn="ctr">
              <a:spcBef>
                <a:spcPts val="0"/>
              </a:spcBef>
              <a:buNone/>
            </a:pPr>
            <a:r>
              <a:rPr lang="en" sz="2300">
                <a:solidFill>
                  <a:srgbClr val="5B0F00"/>
                </a:solidFill>
              </a:rPr>
              <a:t>Ascher chapter 6 (“Reform and Counter-Reform, 1861–94”)</a:t>
            </a:r>
          </a:p>
          <a:p>
            <a:pPr lvl="0" rtl="0" algn="ctr">
              <a:spcBef>
                <a:spcPts val="0"/>
              </a:spcBef>
              <a:buNone/>
            </a:pPr>
            <a:r>
              <a:rPr lang="en" sz="2300">
                <a:solidFill>
                  <a:srgbClr val="5B0F00"/>
                </a:solidFill>
              </a:rPr>
              <a:t>Ascher chapter 7 (“Revolutionary Russia, 1884–1917”).</a:t>
            </a:r>
          </a:p>
          <a:p>
            <a:pPr lvl="0" rtl="0" algn="ctr">
              <a:spcBef>
                <a:spcPts val="0"/>
              </a:spcBef>
              <a:buNone/>
            </a:pPr>
            <a:r>
              <a:rPr lang="en" sz="2300">
                <a:solidFill>
                  <a:srgbClr val="5B0F00"/>
                </a:solidFill>
              </a:rPr>
              <a:t>October (1927, 1:40)</a:t>
            </a:r>
          </a:p>
          <a:p>
            <a:pPr lvl="0" rtl="0" algn="ctr">
              <a:spcBef>
                <a:spcPts val="0"/>
              </a:spcBef>
              <a:buNone/>
            </a:pPr>
            <a:r>
              <a:rPr lang="en" sz="2300">
                <a:solidFill>
                  <a:srgbClr val="5B0F00"/>
                </a:solidFill>
              </a:rPr>
              <a:t>Battleship Potemkin (1926, 1:12).</a:t>
            </a:r>
          </a:p>
          <a:p>
            <a:pPr lvl="0" rtl="0" algn="ctr">
              <a:spcBef>
                <a:spcPts val="0"/>
              </a:spcBef>
              <a:buNone/>
            </a:pPr>
            <a:r>
              <a:t/>
            </a:r>
            <a:endParaRPr sz="2300">
              <a:solidFill>
                <a:srgbClr val="5B0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87900" y="302875"/>
            <a:ext cx="8520600" cy="607800"/>
          </a:xfrm>
          <a:prstGeom prst="rect">
            <a:avLst/>
          </a:prstGeom>
        </p:spPr>
        <p:txBody>
          <a:bodyPr anchorCtr="0" anchor="t" bIns="91425" lIns="91425" rIns="91425" tIns="91425">
            <a:noAutofit/>
          </a:bodyPr>
          <a:lstStyle/>
          <a:p>
            <a:pPr lvl="0">
              <a:spcBef>
                <a:spcPts val="0"/>
              </a:spcBef>
              <a:buNone/>
            </a:pPr>
            <a:r>
              <a:rPr lang="en" sz="2500"/>
              <a:t>Ascher chapter 7 (“Revolutionary Russia, 1884–1917”).</a:t>
            </a:r>
          </a:p>
          <a:p>
            <a:pPr lvl="0">
              <a:spcBef>
                <a:spcPts val="0"/>
              </a:spcBef>
              <a:buNone/>
            </a:pPr>
            <a:r>
              <a:t/>
            </a:r>
            <a:endParaRPr sz="2500"/>
          </a:p>
          <a:p>
            <a:pPr lvl="0" rtl="0">
              <a:spcBef>
                <a:spcPts val="0"/>
              </a:spcBef>
              <a:buNone/>
            </a:pPr>
            <a:r>
              <a:t/>
            </a:r>
            <a:endParaRPr sz="2500"/>
          </a:p>
        </p:txBody>
      </p:sp>
      <p:sp>
        <p:nvSpPr>
          <p:cNvPr id="147" name="Shape 14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t>EVERY PARAGRAPH</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130-133 </a:t>
            </a:r>
          </a:p>
        </p:txBody>
      </p:sp>
      <p:sp>
        <p:nvSpPr>
          <p:cNvPr id="153" name="Shape 153"/>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a:spcBef>
                <a:spcPts val="0"/>
              </a:spcBef>
              <a:buClr>
                <a:srgbClr val="FF0000"/>
              </a:buClr>
              <a:buSzPct val="100000"/>
            </a:pPr>
            <a:r>
              <a:rPr lang="en" sz="1900">
                <a:solidFill>
                  <a:srgbClr val="FF0000"/>
                </a:solidFill>
              </a:rPr>
              <a:t>when Nicholas II came to the throne in 1894 after Alex III died from illness, ppl said he was the most incapable;</a:t>
            </a:r>
          </a:p>
          <a:p>
            <a:pPr indent="-349250" lvl="0" marL="457200">
              <a:spcBef>
                <a:spcPts val="0"/>
              </a:spcBef>
              <a:buClr>
                <a:srgbClr val="FF0000"/>
              </a:buClr>
              <a:buSzPct val="100000"/>
            </a:pPr>
            <a:r>
              <a:rPr lang="en" sz="1900">
                <a:solidFill>
                  <a:srgbClr val="FF0000"/>
                </a:solidFill>
              </a:rPr>
              <a:t>guy loved his faminly</a:t>
            </a:r>
          </a:p>
          <a:p>
            <a:pPr indent="-349250" lvl="0" marL="457200" rtl="0">
              <a:spcBef>
                <a:spcPts val="0"/>
              </a:spcBef>
              <a:buClr>
                <a:srgbClr val="FF0000"/>
              </a:buClr>
              <a:buSzPct val="100000"/>
            </a:pPr>
            <a:r>
              <a:rPr lang="en" sz="1900">
                <a:solidFill>
                  <a:srgbClr val="FF0000"/>
                </a:solidFill>
              </a:rPr>
              <a:t>Nicholas ii was a religious man and speng all his time w/ his family</a:t>
            </a:r>
          </a:p>
          <a:p>
            <a:pPr indent="-349250" lvl="0" marL="457200" rtl="0">
              <a:spcBef>
                <a:spcPts val="0"/>
              </a:spcBef>
              <a:buClr>
                <a:srgbClr val="FF0000"/>
              </a:buClr>
              <a:buSzPct val="100000"/>
            </a:pPr>
            <a:r>
              <a:rPr lang="en" sz="1900">
                <a:solidFill>
                  <a:srgbClr val="FF0000"/>
                </a:solidFill>
              </a:rPr>
              <a:t>he wanted to hold the values of his father and Pudonosolvev</a:t>
            </a:r>
          </a:p>
          <a:p>
            <a:pPr indent="-349250" lvl="0" marL="457200" rtl="0">
              <a:spcBef>
                <a:spcPts val="0"/>
              </a:spcBef>
              <a:buClr>
                <a:srgbClr val="FF0000"/>
              </a:buClr>
              <a:buSzPct val="100000"/>
            </a:pPr>
            <a:r>
              <a:rPr lang="en" sz="1900">
                <a:solidFill>
                  <a:srgbClr val="FF0000"/>
                </a:solidFill>
              </a:rPr>
              <a:t>Nick II lacked will to learn more abt gov't</a:t>
            </a:r>
          </a:p>
        </p:txBody>
      </p:sp>
      <p:sp>
        <p:nvSpPr>
          <p:cNvPr id="154" name="Shape 154"/>
          <p:cNvSpPr txBox="1"/>
          <p:nvPr>
            <p:ph idx="2" type="body"/>
          </p:nvPr>
        </p:nvSpPr>
        <p:spPr>
          <a:xfrm>
            <a:off x="4886850" y="0"/>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however ppl gave him the benefit of the doubt, but said the zemstros wld nvr be part of national gov't </a:t>
            </a:r>
          </a:p>
          <a:p>
            <a:pPr indent="-336550" lvl="0" marL="457200" rtl="0">
              <a:spcBef>
                <a:spcPts val="0"/>
              </a:spcBef>
              <a:buClr>
                <a:srgbClr val="FF0000"/>
              </a:buClr>
              <a:buSzPct val="100000"/>
            </a:pPr>
            <a:r>
              <a:rPr lang="en" sz="1700">
                <a:solidFill>
                  <a:srgbClr val="FF0000"/>
                </a:solidFill>
              </a:rPr>
              <a:t>in 1890 russia went thru industrialization, witte said Russia cn still be an autocracy was wrong </a:t>
            </a:r>
          </a:p>
          <a:p>
            <a:pPr indent="-336550" lvl="0" marL="457200" rtl="0">
              <a:spcBef>
                <a:spcPts val="0"/>
              </a:spcBef>
              <a:buClr>
                <a:srgbClr val="FF0000"/>
              </a:buClr>
              <a:buSzPct val="100000"/>
            </a:pPr>
            <a:r>
              <a:rPr lang="en" sz="1700">
                <a:solidFill>
                  <a:srgbClr val="FF0000"/>
                </a:solidFill>
              </a:rPr>
              <a:t>state got things going and by the 1890 the Russiam workforce was 3x the germans</a:t>
            </a:r>
          </a:p>
          <a:p>
            <a:pPr indent="-336550" lvl="0" marL="457200" rtl="0">
              <a:spcBef>
                <a:spcPts val="0"/>
              </a:spcBef>
              <a:buClr>
                <a:srgbClr val="FF0000"/>
              </a:buClr>
              <a:buSzPct val="100000"/>
            </a:pPr>
            <a:r>
              <a:rPr lang="en" sz="1700">
                <a:solidFill>
                  <a:srgbClr val="FF0000"/>
                </a:solidFill>
              </a:rPr>
              <a:t>employees were kind ... gov't kept secret labor problems </a:t>
            </a:r>
          </a:p>
          <a:p>
            <a:pPr indent="-336550" lvl="0" marL="457200" rtl="0">
              <a:spcBef>
                <a:spcPts val="0"/>
              </a:spcBef>
              <a:buClr>
                <a:srgbClr val="FF0000"/>
              </a:buClr>
              <a:buSzPct val="100000"/>
            </a:pPr>
            <a:r>
              <a:rPr lang="en" sz="1700">
                <a:solidFill>
                  <a:srgbClr val="FF0000"/>
                </a:solidFill>
              </a:rPr>
              <a:t>then the conditions got worse employers treated them w/ disprect and the workers came with grievances...</a:t>
            </a:r>
          </a:p>
          <a:p>
            <a:pPr lvl="0" rtl="0">
              <a:spcBef>
                <a:spcPts val="0"/>
              </a:spcBef>
              <a:buNone/>
            </a:pPr>
            <a:r>
              <a:t/>
            </a:r>
            <a:endParaRPr sz="17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134-135 </a:t>
            </a:r>
          </a:p>
        </p:txBody>
      </p:sp>
      <p:sp>
        <p:nvSpPr>
          <p:cNvPr id="160" name="Shape 160"/>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by 1860 Russian workers wldnt take it went on strikes that were illegal for political demands</a:t>
            </a:r>
          </a:p>
          <a:p>
            <a:pPr indent="-349250" lvl="0" marL="457200" rtl="0">
              <a:spcBef>
                <a:spcPts val="0"/>
              </a:spcBef>
              <a:buClr>
                <a:srgbClr val="FF0000"/>
              </a:buClr>
              <a:buSzPct val="100000"/>
            </a:pPr>
            <a:r>
              <a:rPr lang="en" sz="1900">
                <a:solidFill>
                  <a:srgbClr val="FF0000"/>
                </a:solidFill>
              </a:rPr>
              <a:t>A marxist group formed in the ppl interests called for gov't run by ppl divided to Bolsheviks and mensheviks</a:t>
            </a:r>
          </a:p>
          <a:p>
            <a:pPr indent="-349250" lvl="0" marL="457200" rtl="0">
              <a:spcBef>
                <a:spcPts val="0"/>
              </a:spcBef>
              <a:buClr>
                <a:srgbClr val="FF0000"/>
              </a:buClr>
              <a:buSzPct val="100000"/>
            </a:pPr>
            <a:r>
              <a:rPr lang="en" sz="1900">
                <a:solidFill>
                  <a:srgbClr val="FF0000"/>
                </a:solidFill>
              </a:rPr>
              <a:t>split based on what a party member is</a:t>
            </a:r>
          </a:p>
          <a:p>
            <a:pPr lvl="0" rtl="0">
              <a:spcBef>
                <a:spcPts val="0"/>
              </a:spcBef>
              <a:buNone/>
            </a:pPr>
            <a:r>
              <a:t/>
            </a:r>
            <a:endParaRPr sz="1900">
              <a:solidFill>
                <a:srgbClr val="FF0000"/>
              </a:solidFill>
            </a:endParaRPr>
          </a:p>
        </p:txBody>
      </p:sp>
      <p:sp>
        <p:nvSpPr>
          <p:cNvPr id="161" name="Shape 161"/>
          <p:cNvSpPr txBox="1"/>
          <p:nvPr>
            <p:ph idx="2" type="body"/>
          </p:nvPr>
        </p:nvSpPr>
        <p:spPr>
          <a:xfrm>
            <a:off x="4875950" y="784475"/>
            <a:ext cx="3999900" cy="4029300"/>
          </a:xfrm>
          <a:prstGeom prst="rect">
            <a:avLst/>
          </a:prstGeom>
        </p:spPr>
        <p:txBody>
          <a:bodyPr anchorCtr="0" anchor="t" bIns="91425" lIns="91425" rIns="91425" tIns="91425">
            <a:noAutofit/>
          </a:bodyPr>
          <a:lstStyle/>
          <a:p>
            <a:pPr indent="-336550" lvl="0" marL="457200">
              <a:spcBef>
                <a:spcPts val="0"/>
              </a:spcBef>
              <a:buClr>
                <a:srgbClr val="FF0000"/>
              </a:buClr>
              <a:buSzPct val="100000"/>
            </a:pPr>
            <a:r>
              <a:rPr lang="en" sz="1700">
                <a:solidFill>
                  <a:srgbClr val="FF0000"/>
                </a:solidFill>
              </a:rPr>
              <a:t>Socialist Revo. said killing everyone is the way to go</a:t>
            </a:r>
          </a:p>
          <a:p>
            <a:pPr lvl="0">
              <a:spcBef>
                <a:spcPts val="0"/>
              </a:spcBef>
              <a:buNone/>
            </a:pPr>
            <a:r>
              <a:t/>
            </a:r>
            <a:endParaRPr sz="1700">
              <a:solidFill>
                <a:srgbClr val="FF0000"/>
              </a:solidFill>
            </a:endParaRPr>
          </a:p>
          <a:p>
            <a:pPr indent="-336550" lvl="0" marL="457200">
              <a:spcBef>
                <a:spcPts val="0"/>
              </a:spcBef>
              <a:buClr>
                <a:srgbClr val="FF0000"/>
              </a:buClr>
              <a:buSzPct val="100000"/>
            </a:pPr>
            <a:r>
              <a:rPr lang="en" sz="1700">
                <a:solidFill>
                  <a:srgbClr val="FF0000"/>
                </a:solidFill>
              </a:rPr>
              <a:t>liberalism was an organized force but then they got too much power and it slowed down</a:t>
            </a:r>
          </a:p>
          <a:p>
            <a:pPr lvl="0" rtl="0">
              <a:spcBef>
                <a:spcPts val="0"/>
              </a:spcBef>
              <a:buNone/>
            </a:pPr>
            <a:r>
              <a:t/>
            </a:r>
            <a:endParaRPr sz="17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136-138</a:t>
            </a:r>
          </a:p>
        </p:txBody>
      </p:sp>
      <p:sp>
        <p:nvSpPr>
          <p:cNvPr id="167" name="Shape 167"/>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liberals wanted a basic reordering of society</a:t>
            </a:r>
          </a:p>
          <a:p>
            <a:pPr indent="-349250" lvl="0" marL="457200" rtl="0">
              <a:spcBef>
                <a:spcPts val="0"/>
              </a:spcBef>
              <a:buClr>
                <a:srgbClr val="FF0000"/>
              </a:buClr>
              <a:buSzPct val="100000"/>
            </a:pPr>
            <a:r>
              <a:rPr lang="en" sz="1900">
                <a:solidFill>
                  <a:srgbClr val="FF0000"/>
                </a:solidFill>
              </a:rPr>
              <a:t>Japan and Russia had problems in 1905...</a:t>
            </a:r>
          </a:p>
          <a:p>
            <a:pPr indent="-349250" lvl="0" marL="457200" rtl="0">
              <a:spcBef>
                <a:spcPts val="0"/>
              </a:spcBef>
              <a:buClr>
                <a:srgbClr val="FF0000"/>
              </a:buClr>
              <a:buSzPct val="100000"/>
            </a:pPr>
            <a:r>
              <a:rPr lang="en" sz="1900">
                <a:solidFill>
                  <a:srgbClr val="FF0000"/>
                </a:solidFill>
              </a:rPr>
              <a:t>Japan went to war w/ Russia</a:t>
            </a:r>
          </a:p>
          <a:p>
            <a:pPr indent="-349250" lvl="0" marL="457200">
              <a:spcBef>
                <a:spcPts val="0"/>
              </a:spcBef>
              <a:buClr>
                <a:srgbClr val="FF0000"/>
              </a:buClr>
              <a:buSzPct val="100000"/>
            </a:pPr>
            <a:r>
              <a:rPr lang="en" sz="1900">
                <a:solidFill>
                  <a:srgbClr val="FF0000"/>
                </a:solidFill>
              </a:rPr>
              <a:t>Russian were outmatched and public lost trust</a:t>
            </a:r>
          </a:p>
          <a:p>
            <a:pPr lvl="0" rtl="0">
              <a:spcBef>
                <a:spcPts val="0"/>
              </a:spcBef>
              <a:buNone/>
            </a:pPr>
            <a:r>
              <a:t/>
            </a:r>
            <a:endParaRPr sz="1900">
              <a:solidFill>
                <a:srgbClr val="FF0000"/>
              </a:solidFill>
            </a:endParaRPr>
          </a:p>
        </p:txBody>
      </p:sp>
      <p:sp>
        <p:nvSpPr>
          <p:cNvPr id="168" name="Shape 168"/>
          <p:cNvSpPr txBox="1"/>
          <p:nvPr>
            <p:ph idx="2" type="body"/>
          </p:nvPr>
        </p:nvSpPr>
        <p:spPr>
          <a:xfrm>
            <a:off x="4875950" y="7844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ppl question everything , gov't allowed meetings</a:t>
            </a:r>
          </a:p>
          <a:p>
            <a:pPr indent="-336550" lvl="0" marL="457200" rtl="0">
              <a:spcBef>
                <a:spcPts val="0"/>
              </a:spcBef>
              <a:buClr>
                <a:srgbClr val="FF0000"/>
              </a:buClr>
              <a:buSzPct val="100000"/>
            </a:pPr>
            <a:r>
              <a:rPr lang="en" sz="1700">
                <a:solidFill>
                  <a:srgbClr val="FF0000"/>
                </a:solidFill>
              </a:rPr>
              <a:t>political meeting got reckless they called for change </a:t>
            </a:r>
          </a:p>
          <a:p>
            <a:pPr indent="-336550" lvl="0" marL="457200" rtl="0">
              <a:spcBef>
                <a:spcPts val="0"/>
              </a:spcBef>
              <a:buClr>
                <a:srgbClr val="FF0000"/>
              </a:buClr>
              <a:buSzPct val="100000"/>
            </a:pPr>
            <a:r>
              <a:rPr lang="en" sz="1700">
                <a:solidFill>
                  <a:srgbClr val="FF0000"/>
                </a:solidFill>
              </a:rPr>
              <a:t>bloody sunday made things very violent but Father Gapon made things peaceful again</a:t>
            </a:r>
          </a:p>
          <a:p>
            <a:pPr indent="-336550" lvl="0" marL="457200">
              <a:spcBef>
                <a:spcPts val="0"/>
              </a:spcBef>
              <a:buClr>
                <a:srgbClr val="FF0000"/>
              </a:buClr>
              <a:buSzPct val="100000"/>
            </a:pPr>
            <a:r>
              <a:rPr lang="en" sz="1700">
                <a:solidFill>
                  <a:srgbClr val="FF0000"/>
                </a:solidFill>
              </a:rPr>
              <a:t>gov't wanted to ban protests soldiers shot into crowds then ppl got redhot</a:t>
            </a:r>
          </a:p>
          <a:p>
            <a:pPr lvl="0" rtl="0">
              <a:spcBef>
                <a:spcPts val="0"/>
              </a:spcBef>
              <a:buNone/>
            </a:pPr>
            <a:r>
              <a:t/>
            </a:r>
            <a:endParaRPr sz="17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139-141 </a:t>
            </a:r>
          </a:p>
        </p:txBody>
      </p:sp>
      <p:sp>
        <p:nvSpPr>
          <p:cNvPr id="174" name="Shape 174"/>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revolution really got going by the workers</a:t>
            </a:r>
          </a:p>
          <a:p>
            <a:pPr indent="-349250" lvl="0" marL="457200" rtl="0">
              <a:spcBef>
                <a:spcPts val="0"/>
              </a:spcBef>
              <a:buClr>
                <a:srgbClr val="FF0000"/>
              </a:buClr>
              <a:buSzPct val="100000"/>
            </a:pPr>
            <a:r>
              <a:rPr lang="en" sz="1900">
                <a:solidFill>
                  <a:srgbClr val="FF0000"/>
                </a:solidFill>
              </a:rPr>
              <a:t>everyone rebelled </a:t>
            </a:r>
          </a:p>
          <a:p>
            <a:pPr indent="-349250" lvl="0" marL="457200" rtl="0">
              <a:spcBef>
                <a:spcPts val="0"/>
              </a:spcBef>
              <a:buClr>
                <a:srgbClr val="FF0000"/>
              </a:buClr>
              <a:buSzPct val="100000"/>
            </a:pPr>
            <a:r>
              <a:rPr lang="en" sz="1900">
                <a:solidFill>
                  <a:srgbClr val="FF0000"/>
                </a:solidFill>
              </a:rPr>
              <a:t>if gov't did something it wld all go away but emperor was too stubborn </a:t>
            </a:r>
          </a:p>
          <a:p>
            <a:pPr indent="-349250" lvl="0" marL="457200">
              <a:spcBef>
                <a:spcPts val="0"/>
              </a:spcBef>
              <a:buClr>
                <a:srgbClr val="FF0000"/>
              </a:buClr>
              <a:buSzPct val="100000"/>
            </a:pPr>
            <a:r>
              <a:rPr lang="en" sz="1900">
                <a:solidFill>
                  <a:srgbClr val="FF0000"/>
                </a:solidFill>
              </a:rPr>
              <a:t>climax came in 1905 when all the cities went on strike, tsar finally accepted democracy </a:t>
            </a:r>
          </a:p>
          <a:p>
            <a:pPr lvl="0" rtl="0">
              <a:spcBef>
                <a:spcPts val="0"/>
              </a:spcBef>
              <a:buNone/>
            </a:pPr>
            <a:r>
              <a:t/>
            </a:r>
            <a:endParaRPr sz="1900">
              <a:solidFill>
                <a:srgbClr val="FF0000"/>
              </a:solidFill>
            </a:endParaRPr>
          </a:p>
        </p:txBody>
      </p:sp>
      <p:sp>
        <p:nvSpPr>
          <p:cNvPr id="175" name="Shape 175"/>
          <p:cNvSpPr txBox="1"/>
          <p:nvPr>
            <p:ph idx="2" type="body"/>
          </p:nvPr>
        </p:nvSpPr>
        <p:spPr>
          <a:xfrm>
            <a:off x="4875950" y="7844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it was great victory they had "Days of Liberty " where ppl were so free they got scared, they somehow decided to kill Jews, what a shame</a:t>
            </a:r>
          </a:p>
          <a:p>
            <a:pPr indent="-336550" lvl="0" marL="457200" rtl="0">
              <a:spcBef>
                <a:spcPts val="0"/>
              </a:spcBef>
              <a:buClr>
                <a:srgbClr val="FF0000"/>
              </a:buClr>
              <a:buSzPct val="100000"/>
            </a:pPr>
            <a:r>
              <a:rPr lang="en" sz="1700">
                <a:solidFill>
                  <a:srgbClr val="FF0000"/>
                </a:solidFill>
              </a:rPr>
              <a:t>the autocrats forced this because they knew there was no place in the new system </a:t>
            </a:r>
          </a:p>
          <a:p>
            <a:pPr indent="-336550" lvl="0" marL="457200" rtl="0">
              <a:spcBef>
                <a:spcPts val="0"/>
              </a:spcBef>
              <a:buClr>
                <a:srgbClr val="FF0000"/>
              </a:buClr>
              <a:buSzPct val="100000"/>
            </a:pPr>
            <a:r>
              <a:rPr lang="en" sz="1700">
                <a:solidFill>
                  <a:srgbClr val="FF0000"/>
                </a:solidFill>
              </a:rPr>
              <a:t>govt arose and ppl were confused on who to follow</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142-145 </a:t>
            </a:r>
          </a:p>
        </p:txBody>
      </p:sp>
      <p:sp>
        <p:nvSpPr>
          <p:cNvPr id="181" name="Shape 181"/>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days of liberty ppl got reckless </a:t>
            </a:r>
          </a:p>
          <a:p>
            <a:pPr indent="-349250" lvl="0" marL="457200" rtl="0">
              <a:spcBef>
                <a:spcPts val="0"/>
              </a:spcBef>
              <a:buClr>
                <a:srgbClr val="FF0000"/>
              </a:buClr>
              <a:buSzPct val="100000"/>
            </a:pPr>
            <a:r>
              <a:rPr lang="en" sz="1900">
                <a:solidFill>
                  <a:srgbClr val="FF0000"/>
                </a:solidFill>
              </a:rPr>
              <a:t>even soldiers felt lk they didnt have to obey orders anymore</a:t>
            </a:r>
          </a:p>
          <a:p>
            <a:pPr indent="-349250" lvl="0" marL="457200" rtl="0">
              <a:spcBef>
                <a:spcPts val="0"/>
              </a:spcBef>
              <a:buClr>
                <a:srgbClr val="FF0000"/>
              </a:buClr>
              <a:buSzPct val="100000"/>
            </a:pPr>
            <a:r>
              <a:rPr lang="en" sz="1900">
                <a:solidFill>
                  <a:srgbClr val="FF0000"/>
                </a:solidFill>
              </a:rPr>
              <a:t>then in 1905 st petersburg committte staged the greatest rebellion ever. but admiral F.V. Dubasov shut it down. alot of ppl died</a:t>
            </a:r>
          </a:p>
        </p:txBody>
      </p:sp>
      <p:sp>
        <p:nvSpPr>
          <p:cNvPr id="182" name="Shape 182"/>
          <p:cNvSpPr txBox="1"/>
          <p:nvPr>
            <p:ph idx="2" type="body"/>
          </p:nvPr>
        </p:nvSpPr>
        <p:spPr>
          <a:xfrm>
            <a:off x="4875950" y="7844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after gov't chased down anyone suspected of support, revolutionaries ran away</a:t>
            </a:r>
          </a:p>
          <a:p>
            <a:pPr indent="-336550" lvl="0" marL="457200" rtl="0">
              <a:spcBef>
                <a:spcPts val="0"/>
              </a:spcBef>
              <a:buClr>
                <a:srgbClr val="FF0000"/>
              </a:buClr>
              <a:buSzPct val="100000"/>
            </a:pPr>
            <a:r>
              <a:rPr lang="en" sz="1700">
                <a:solidFill>
                  <a:srgbClr val="FF0000"/>
                </a:solidFill>
              </a:rPr>
              <a:t>govt allowed democratic election fr ppl to go down AKA duma</a:t>
            </a:r>
          </a:p>
          <a:p>
            <a:pPr indent="-336550" lvl="0" marL="457200" rtl="0">
              <a:spcBef>
                <a:spcPts val="0"/>
              </a:spcBef>
              <a:buClr>
                <a:srgbClr val="FF0000"/>
              </a:buClr>
              <a:buSzPct val="100000"/>
            </a:pPr>
            <a:r>
              <a:rPr lang="en" sz="1700">
                <a:solidFill>
                  <a:srgbClr val="FF0000"/>
                </a:solidFill>
              </a:rPr>
              <a:t>duma didnt agree w/ gov't so gov’t dissolved it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146-150 </a:t>
            </a:r>
          </a:p>
        </p:txBody>
      </p:sp>
      <p:sp>
        <p:nvSpPr>
          <p:cNvPr id="188" name="Shape 188"/>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Kadets protested virgoursly but were not organized, </a:t>
            </a:r>
          </a:p>
          <a:p>
            <a:pPr indent="-349250" lvl="0" marL="457200" rtl="0">
              <a:spcBef>
                <a:spcPts val="0"/>
              </a:spcBef>
              <a:buClr>
                <a:srgbClr val="FF0000"/>
              </a:buClr>
              <a:buSzPct val="100000"/>
            </a:pPr>
            <a:r>
              <a:rPr lang="en" sz="1900">
                <a:solidFill>
                  <a:srgbClr val="FF0000"/>
                </a:solidFill>
              </a:rPr>
              <a:t>Gov’t felt tht 2nd duma wld be organized, they werent</a:t>
            </a:r>
          </a:p>
          <a:p>
            <a:pPr indent="-349250" lvl="0" marL="457200" rtl="0">
              <a:spcBef>
                <a:spcPts val="0"/>
              </a:spcBef>
              <a:buClr>
                <a:srgbClr val="FF0000"/>
              </a:buClr>
              <a:buSzPct val="100000"/>
            </a:pPr>
            <a:r>
              <a:rPr lang="en" sz="1900">
                <a:solidFill>
                  <a:srgbClr val="FF0000"/>
                </a:solidFill>
              </a:rPr>
              <a:t>P.A. Stolypin a conservatist and good speaker, shut it down ending the revolution</a:t>
            </a:r>
          </a:p>
          <a:p>
            <a:pPr indent="-349250" lvl="0" marL="457200" rtl="0">
              <a:spcBef>
                <a:spcPts val="0"/>
              </a:spcBef>
              <a:buClr>
                <a:srgbClr val="FF0000"/>
              </a:buClr>
              <a:buSzPct val="100000"/>
            </a:pPr>
            <a:r>
              <a:rPr lang="en" sz="1900">
                <a:solidFill>
                  <a:srgbClr val="FF0000"/>
                </a:solidFill>
              </a:rPr>
              <a:t>The revolution failed because the diverse ppl did not work together </a:t>
            </a:r>
          </a:p>
        </p:txBody>
      </p:sp>
      <p:sp>
        <p:nvSpPr>
          <p:cNvPr id="189" name="Shape 189"/>
          <p:cNvSpPr txBox="1"/>
          <p:nvPr>
            <p:ph idx="2" type="body"/>
          </p:nvPr>
        </p:nvSpPr>
        <p:spPr>
          <a:xfrm>
            <a:off x="4875950" y="7844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Russia at that point took a step foward to civil society</a:t>
            </a:r>
          </a:p>
          <a:p>
            <a:pPr indent="-336550" lvl="0" marL="457200" rtl="0">
              <a:spcBef>
                <a:spcPts val="0"/>
              </a:spcBef>
              <a:buClr>
                <a:srgbClr val="FF0000"/>
              </a:buClr>
              <a:buSzPct val="100000"/>
            </a:pPr>
            <a:r>
              <a:rPr lang="en" sz="1700">
                <a:solidFill>
                  <a:srgbClr val="FF0000"/>
                </a:solidFill>
              </a:rPr>
              <a:t>Stolypin reforms were about making the peasants feel like citizens</a:t>
            </a:r>
          </a:p>
          <a:p>
            <a:pPr indent="-336550" lvl="0" marL="457200" rtl="0">
              <a:spcBef>
                <a:spcPts val="0"/>
              </a:spcBef>
              <a:buClr>
                <a:srgbClr val="FF0000"/>
              </a:buClr>
              <a:buSzPct val="100000"/>
            </a:pPr>
            <a:r>
              <a:rPr lang="en" sz="1700">
                <a:solidFill>
                  <a:srgbClr val="FF0000"/>
                </a:solidFill>
              </a:rPr>
              <a:t>What he did was give land to peasants</a:t>
            </a:r>
          </a:p>
          <a:p>
            <a:pPr indent="-336550" lvl="0" marL="457200" rtl="0">
              <a:spcBef>
                <a:spcPts val="0"/>
              </a:spcBef>
              <a:buClr>
                <a:srgbClr val="FF0000"/>
              </a:buClr>
              <a:buSzPct val="100000"/>
            </a:pPr>
            <a:r>
              <a:rPr lang="en" sz="1700">
                <a:solidFill>
                  <a:srgbClr val="FF0000"/>
                </a:solidFill>
              </a:rPr>
              <a:t>It was difficult, peasants were not letting go of the commune and they had to divide diverse lands</a:t>
            </a:r>
          </a:p>
          <a:p>
            <a:pPr indent="-336550" lvl="0" marL="457200" rtl="0">
              <a:spcBef>
                <a:spcPts val="0"/>
              </a:spcBef>
              <a:buClr>
                <a:srgbClr val="FF0000"/>
              </a:buClr>
              <a:buSzPct val="100000"/>
            </a:pPr>
            <a:r>
              <a:rPr lang="en" sz="1700">
                <a:solidFill>
                  <a:srgbClr val="FF0000"/>
                </a:solidFill>
              </a:rPr>
              <a:t>It was going really slow, ppl questions if political reform was possible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265500" y="865225"/>
            <a:ext cx="4045200" cy="780600"/>
          </a:xfrm>
          <a:prstGeom prst="rect">
            <a:avLst/>
          </a:prstGeom>
        </p:spPr>
        <p:txBody>
          <a:bodyPr anchorCtr="0" anchor="b" bIns="91425" lIns="91425" rIns="91425" tIns="91425">
            <a:noAutofit/>
          </a:bodyPr>
          <a:lstStyle/>
          <a:p>
            <a:pPr lvl="0">
              <a:spcBef>
                <a:spcPts val="0"/>
              </a:spcBef>
              <a:buNone/>
            </a:pPr>
            <a:r>
              <a:rPr lang="en"/>
              <a:t>THESE BOOKS </a:t>
            </a:r>
          </a:p>
        </p:txBody>
      </p:sp>
      <p:sp>
        <p:nvSpPr>
          <p:cNvPr id="195" name="Shape 195"/>
          <p:cNvSpPr txBox="1"/>
          <p:nvPr>
            <p:ph type="title"/>
          </p:nvPr>
        </p:nvSpPr>
        <p:spPr>
          <a:xfrm>
            <a:off x="265500" y="2694500"/>
            <a:ext cx="4045200" cy="1461600"/>
          </a:xfrm>
          <a:prstGeom prst="rect">
            <a:avLst/>
          </a:prstGeom>
        </p:spPr>
        <p:txBody>
          <a:bodyPr anchorCtr="0" anchor="b" bIns="91425" lIns="91425" rIns="91425" tIns="91425">
            <a:noAutofit/>
          </a:bodyPr>
          <a:lstStyle/>
          <a:p>
            <a:pPr lvl="0" rtl="0">
              <a:spcBef>
                <a:spcPts val="0"/>
              </a:spcBef>
              <a:buNone/>
            </a:pPr>
            <a:r>
              <a:rPr lang="en"/>
              <a:t>ARE TOO LONG</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151-155 </a:t>
            </a:r>
          </a:p>
        </p:txBody>
      </p:sp>
      <p:sp>
        <p:nvSpPr>
          <p:cNvPr id="201" name="Shape 201"/>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Stolypin got killed by a madman working for the SR in 1911</a:t>
            </a:r>
          </a:p>
          <a:p>
            <a:pPr indent="-349250" lvl="0" marL="457200" rtl="0">
              <a:spcBef>
                <a:spcPts val="0"/>
              </a:spcBef>
              <a:buClr>
                <a:srgbClr val="FF0000"/>
              </a:buClr>
              <a:buSzPct val="100000"/>
            </a:pPr>
            <a:r>
              <a:rPr lang="en" sz="1900">
                <a:solidFill>
                  <a:srgbClr val="FF0000"/>
                </a:solidFill>
              </a:rPr>
              <a:t>V.N Kolockostov showed no interest in reform had soldiers shoot at marching ppl</a:t>
            </a:r>
          </a:p>
          <a:p>
            <a:pPr indent="-349250" lvl="0" marL="457200" rtl="0">
              <a:spcBef>
                <a:spcPts val="0"/>
              </a:spcBef>
              <a:buClr>
                <a:srgbClr val="FF0000"/>
              </a:buClr>
              <a:buSzPct val="100000"/>
            </a:pPr>
            <a:r>
              <a:rPr lang="en" sz="1900">
                <a:solidFill>
                  <a:srgbClr val="FF0000"/>
                </a:solidFill>
              </a:rPr>
              <a:t>Resutls of WWI caused end of autocracy hatred among nations and socialism</a:t>
            </a:r>
          </a:p>
          <a:p>
            <a:pPr indent="-349250" lvl="0" marL="457200" rtl="0">
              <a:spcBef>
                <a:spcPts val="0"/>
              </a:spcBef>
              <a:buClr>
                <a:srgbClr val="FF0000"/>
              </a:buClr>
              <a:buSzPct val="100000"/>
            </a:pPr>
            <a:r>
              <a:rPr lang="en" sz="1900">
                <a:solidFill>
                  <a:srgbClr val="FF0000"/>
                </a:solidFill>
              </a:rPr>
              <a:t>Bismarck unfied Germany in 1871, Wilhelm II united w/ Austria and Italy, Russia join w/ Britain and France </a:t>
            </a:r>
          </a:p>
        </p:txBody>
      </p:sp>
      <p:sp>
        <p:nvSpPr>
          <p:cNvPr id="202" name="Shape 202"/>
          <p:cNvSpPr txBox="1"/>
          <p:nvPr>
            <p:ph idx="2" type="body"/>
          </p:nvPr>
        </p:nvSpPr>
        <p:spPr>
          <a:xfrm>
            <a:off x="4832400" y="0"/>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You know how WWI started</a:t>
            </a:r>
          </a:p>
          <a:p>
            <a:pPr indent="-349250" lvl="0" marL="457200" rtl="0">
              <a:spcBef>
                <a:spcPts val="0"/>
              </a:spcBef>
              <a:buClr>
                <a:srgbClr val="FF0000"/>
              </a:buClr>
              <a:buSzPct val="100000"/>
            </a:pPr>
            <a:r>
              <a:rPr lang="en" sz="1900">
                <a:solidFill>
                  <a:srgbClr val="FF0000"/>
                </a:solidFill>
              </a:rPr>
              <a:t>[same thing]</a:t>
            </a:r>
          </a:p>
          <a:p>
            <a:pPr indent="-349250" lvl="0" marL="457200" rtl="0">
              <a:spcBef>
                <a:spcPts val="0"/>
              </a:spcBef>
              <a:buClr>
                <a:srgbClr val="FF0000"/>
              </a:buClr>
              <a:buSzPct val="100000"/>
            </a:pPr>
            <a:r>
              <a:rPr lang="en" sz="1900">
                <a:solidFill>
                  <a:srgbClr val="FF0000"/>
                </a:solidFill>
              </a:rPr>
              <a:t>P.N Durnovo told the tsar to make ties w/ Germany</a:t>
            </a:r>
          </a:p>
          <a:p>
            <a:pPr indent="-349250" lvl="0" marL="457200" rtl="0">
              <a:spcBef>
                <a:spcPts val="0"/>
              </a:spcBef>
              <a:buClr>
                <a:srgbClr val="FF0000"/>
              </a:buClr>
              <a:buSzPct val="100000"/>
            </a:pPr>
            <a:r>
              <a:rPr lang="en" sz="1900">
                <a:solidFill>
                  <a:srgbClr val="FF0000"/>
                </a:solidFill>
              </a:rPr>
              <a:t>When Germans showed up, Russians lost badly</a:t>
            </a:r>
          </a:p>
          <a:p>
            <a:pPr indent="-349250" lvl="0" marL="457200" rtl="0">
              <a:spcBef>
                <a:spcPts val="0"/>
              </a:spcBef>
              <a:buClr>
                <a:srgbClr val="FF0000"/>
              </a:buClr>
              <a:buSzPct val="100000"/>
            </a:pPr>
            <a:r>
              <a:rPr lang="en" sz="1900">
                <a:solidFill>
                  <a:srgbClr val="FF0000"/>
                </a:solidFill>
              </a:rPr>
              <a:t>The tsar appointed himself general, then everyone got confused sent every man to war</a:t>
            </a:r>
          </a:p>
          <a:p>
            <a:pPr indent="-349250" lvl="0" marL="457200" rtl="0">
              <a:spcBef>
                <a:spcPts val="0"/>
              </a:spcBef>
              <a:buClr>
                <a:srgbClr val="FF0000"/>
              </a:buClr>
              <a:buSzPct val="100000"/>
            </a:pPr>
            <a:r>
              <a:rPr lang="en" sz="1900">
                <a:solidFill>
                  <a:srgbClr val="FF0000"/>
                </a:solidFill>
              </a:rPr>
              <a:t>Gov’t told frount lines to go into battle, when soldiers died ppl pick up weapons, ppl just surrendered</a:t>
            </a:r>
          </a:p>
          <a:p>
            <a:pPr indent="-349250" lvl="0" marL="457200" rtl="0">
              <a:spcBef>
                <a:spcPts val="0"/>
              </a:spcBef>
              <a:buClr>
                <a:srgbClr val="FF0000"/>
              </a:buClr>
              <a:buSzPct val="100000"/>
            </a:pPr>
            <a:r>
              <a:rPr lang="en" sz="1900">
                <a:solidFill>
                  <a:srgbClr val="FF0000"/>
                </a:solidFill>
              </a:rPr>
              <a:t>Domestically Russia fell apart no one to work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151-155 </a:t>
            </a:r>
          </a:p>
        </p:txBody>
      </p:sp>
      <p:sp>
        <p:nvSpPr>
          <p:cNvPr id="208" name="Shape 208"/>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Stolypin got killed by a madman working for the SR in 1911</a:t>
            </a:r>
          </a:p>
          <a:p>
            <a:pPr indent="-349250" lvl="0" marL="457200" rtl="0">
              <a:spcBef>
                <a:spcPts val="0"/>
              </a:spcBef>
              <a:buClr>
                <a:srgbClr val="FF0000"/>
              </a:buClr>
              <a:buSzPct val="100000"/>
            </a:pPr>
            <a:r>
              <a:rPr lang="en" sz="1900">
                <a:solidFill>
                  <a:srgbClr val="FF0000"/>
                </a:solidFill>
              </a:rPr>
              <a:t>V.N Kolockostov showed no interest in reform had soldiers shoot at marching ppl</a:t>
            </a:r>
          </a:p>
          <a:p>
            <a:pPr indent="-349250" lvl="0" marL="457200" rtl="0">
              <a:spcBef>
                <a:spcPts val="0"/>
              </a:spcBef>
              <a:buClr>
                <a:srgbClr val="FF0000"/>
              </a:buClr>
              <a:buSzPct val="100000"/>
            </a:pPr>
            <a:r>
              <a:rPr lang="en" sz="1900">
                <a:solidFill>
                  <a:srgbClr val="FF0000"/>
                </a:solidFill>
              </a:rPr>
              <a:t>Resutls of WWI caused end of autocracy hatred among nations and socialism</a:t>
            </a:r>
          </a:p>
          <a:p>
            <a:pPr indent="-349250" lvl="0" marL="457200" rtl="0">
              <a:spcBef>
                <a:spcPts val="0"/>
              </a:spcBef>
              <a:buClr>
                <a:srgbClr val="FF0000"/>
              </a:buClr>
              <a:buSzPct val="100000"/>
            </a:pPr>
            <a:r>
              <a:rPr lang="en" sz="1900">
                <a:solidFill>
                  <a:srgbClr val="FF0000"/>
                </a:solidFill>
              </a:rPr>
              <a:t>Bismarck unfied Germany in 1871, Wilhelm II united w/ Austria and Italy, Russia join w/ Britain and France </a:t>
            </a:r>
          </a:p>
        </p:txBody>
      </p:sp>
      <p:sp>
        <p:nvSpPr>
          <p:cNvPr id="209" name="Shape 209"/>
          <p:cNvSpPr txBox="1"/>
          <p:nvPr>
            <p:ph idx="2" type="body"/>
          </p:nvPr>
        </p:nvSpPr>
        <p:spPr>
          <a:xfrm>
            <a:off x="4832400" y="0"/>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You know how WWI started</a:t>
            </a:r>
          </a:p>
          <a:p>
            <a:pPr indent="-349250" lvl="0" marL="457200" rtl="0">
              <a:spcBef>
                <a:spcPts val="0"/>
              </a:spcBef>
              <a:buClr>
                <a:srgbClr val="FF0000"/>
              </a:buClr>
              <a:buSzPct val="100000"/>
            </a:pPr>
            <a:r>
              <a:rPr lang="en" sz="1900">
                <a:solidFill>
                  <a:srgbClr val="FF0000"/>
                </a:solidFill>
              </a:rPr>
              <a:t>[same thing]</a:t>
            </a:r>
          </a:p>
          <a:p>
            <a:pPr indent="-349250" lvl="0" marL="457200" rtl="0">
              <a:spcBef>
                <a:spcPts val="0"/>
              </a:spcBef>
              <a:buClr>
                <a:srgbClr val="FF0000"/>
              </a:buClr>
              <a:buSzPct val="100000"/>
            </a:pPr>
            <a:r>
              <a:rPr lang="en" sz="1900">
                <a:solidFill>
                  <a:srgbClr val="FF0000"/>
                </a:solidFill>
              </a:rPr>
              <a:t>P.N Durnovo told the tsar to make ties w/ Germany</a:t>
            </a:r>
          </a:p>
          <a:p>
            <a:pPr indent="-349250" lvl="0" marL="457200" rtl="0">
              <a:spcBef>
                <a:spcPts val="0"/>
              </a:spcBef>
              <a:buClr>
                <a:srgbClr val="FF0000"/>
              </a:buClr>
              <a:buSzPct val="100000"/>
            </a:pPr>
            <a:r>
              <a:rPr lang="en" sz="1900">
                <a:solidFill>
                  <a:srgbClr val="FF0000"/>
                </a:solidFill>
              </a:rPr>
              <a:t>When Germans showed up, Russians lost badly</a:t>
            </a:r>
          </a:p>
          <a:p>
            <a:pPr indent="-349250" lvl="0" marL="457200" rtl="0">
              <a:spcBef>
                <a:spcPts val="0"/>
              </a:spcBef>
              <a:buClr>
                <a:srgbClr val="FF0000"/>
              </a:buClr>
              <a:buSzPct val="100000"/>
            </a:pPr>
            <a:r>
              <a:rPr lang="en" sz="1900">
                <a:solidFill>
                  <a:srgbClr val="FF0000"/>
                </a:solidFill>
              </a:rPr>
              <a:t>The tsar appointed himself general, then everyone got confused sent every man to war</a:t>
            </a:r>
          </a:p>
          <a:p>
            <a:pPr indent="-349250" lvl="0" marL="457200" rtl="0">
              <a:spcBef>
                <a:spcPts val="0"/>
              </a:spcBef>
              <a:buClr>
                <a:srgbClr val="FF0000"/>
              </a:buClr>
              <a:buSzPct val="100000"/>
            </a:pPr>
            <a:r>
              <a:rPr lang="en" sz="1900">
                <a:solidFill>
                  <a:srgbClr val="FF0000"/>
                </a:solidFill>
              </a:rPr>
              <a:t>Gov’t told frount lines to go into battle, when soldiers died ppl pick up weapons, ppl just surrendered</a:t>
            </a:r>
          </a:p>
          <a:p>
            <a:pPr indent="-349250" lvl="0" marL="457200" rtl="0">
              <a:spcBef>
                <a:spcPts val="0"/>
              </a:spcBef>
              <a:buClr>
                <a:srgbClr val="FF0000"/>
              </a:buClr>
              <a:buSzPct val="100000"/>
            </a:pPr>
            <a:r>
              <a:rPr lang="en" sz="1900">
                <a:solidFill>
                  <a:srgbClr val="FF0000"/>
                </a:solidFill>
              </a:rPr>
              <a:t>Domestically Russia fell apart no one to work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87900" y="302875"/>
            <a:ext cx="8520600" cy="607800"/>
          </a:xfrm>
          <a:prstGeom prst="rect">
            <a:avLst/>
          </a:prstGeom>
        </p:spPr>
        <p:txBody>
          <a:bodyPr anchorCtr="0" anchor="t" bIns="91425" lIns="91425" rIns="91425" tIns="91425">
            <a:noAutofit/>
          </a:bodyPr>
          <a:lstStyle/>
          <a:p>
            <a:pPr lvl="0">
              <a:spcBef>
                <a:spcPts val="0"/>
              </a:spcBef>
              <a:buNone/>
            </a:pPr>
            <a:r>
              <a:rPr lang="en" sz="2500"/>
              <a:t>Ascher chapter 6 (“Reform and Counter-Reform, 1861–94”)</a:t>
            </a:r>
          </a:p>
          <a:p>
            <a:pPr lvl="0" rtl="0">
              <a:spcBef>
                <a:spcPts val="0"/>
              </a:spcBef>
              <a:buNone/>
            </a:pPr>
            <a:r>
              <a:t/>
            </a:r>
            <a:endParaRPr sz="2500"/>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EVERY PARAGRAPH</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156-159 </a:t>
            </a:r>
          </a:p>
        </p:txBody>
      </p:sp>
      <p:sp>
        <p:nvSpPr>
          <p:cNvPr id="215" name="Shape 215"/>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Russians were losing many men and the ppl got fed up</a:t>
            </a:r>
          </a:p>
          <a:p>
            <a:pPr indent="-349250" lvl="0" marL="457200" rtl="0">
              <a:spcBef>
                <a:spcPts val="0"/>
              </a:spcBef>
              <a:buClr>
                <a:srgbClr val="FF0000"/>
              </a:buClr>
              <a:buSzPct val="100000"/>
            </a:pPr>
            <a:r>
              <a:rPr lang="en" sz="1900">
                <a:solidFill>
                  <a:srgbClr val="FF0000"/>
                </a:solidFill>
              </a:rPr>
              <a:t>Grigorii Efimovich Rasputin a monk came to power born in 1872 in Toblosk</a:t>
            </a:r>
          </a:p>
          <a:p>
            <a:pPr indent="-349250" lvl="0" marL="457200" rtl="0">
              <a:spcBef>
                <a:spcPts val="0"/>
              </a:spcBef>
              <a:buClr>
                <a:srgbClr val="FF0000"/>
              </a:buClr>
              <a:buSzPct val="100000"/>
            </a:pPr>
            <a:r>
              <a:rPr lang="en" sz="1900">
                <a:solidFill>
                  <a:srgbClr val="FF0000"/>
                </a:solidFill>
              </a:rPr>
              <a:t>Rasputin undertook a religious adventure met a monk in St Petersburg and told him he wanted to be Christian</a:t>
            </a:r>
          </a:p>
          <a:p>
            <a:pPr indent="-349250" lvl="0" marL="457200" rtl="0">
              <a:spcBef>
                <a:spcPts val="0"/>
              </a:spcBef>
              <a:buClr>
                <a:srgbClr val="FF0000"/>
              </a:buClr>
              <a:buSzPct val="100000"/>
            </a:pPr>
            <a:r>
              <a:rPr lang="en" sz="1900">
                <a:solidFill>
                  <a:srgbClr val="FF0000"/>
                </a:solidFill>
              </a:rPr>
              <a:t>He also claim heal people, but did it through hypnosis, he had affairs so the claim shld be false</a:t>
            </a:r>
          </a:p>
        </p:txBody>
      </p:sp>
      <p:sp>
        <p:nvSpPr>
          <p:cNvPr id="216" name="Shape 216"/>
          <p:cNvSpPr txBox="1"/>
          <p:nvPr>
            <p:ph idx="2" type="body"/>
          </p:nvPr>
        </p:nvSpPr>
        <p:spPr>
          <a:xfrm>
            <a:off x="4832400" y="7844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Some ppl minded … empress took over while tsar was gone </a:t>
            </a:r>
          </a:p>
          <a:p>
            <a:pPr indent="-349250" lvl="0" marL="457200" rtl="0">
              <a:spcBef>
                <a:spcPts val="0"/>
              </a:spcBef>
              <a:buClr>
                <a:srgbClr val="FF0000"/>
              </a:buClr>
              <a:buSzPct val="100000"/>
            </a:pPr>
            <a:r>
              <a:rPr lang="en" sz="1900">
                <a:solidFill>
                  <a:srgbClr val="FF0000"/>
                </a:solidFill>
              </a:rPr>
              <a:t>They decided to kill Rasputin but ppl were fed up w/ Russian gov’t</a:t>
            </a:r>
          </a:p>
          <a:p>
            <a:pPr indent="-349250" lvl="0" marL="457200" rtl="0">
              <a:spcBef>
                <a:spcPts val="0"/>
              </a:spcBef>
              <a:buClr>
                <a:srgbClr val="FF0000"/>
              </a:buClr>
              <a:buSzPct val="100000"/>
            </a:pPr>
            <a:r>
              <a:rPr lang="en" sz="1900">
                <a:solidFill>
                  <a:srgbClr val="FF0000"/>
                </a:solidFill>
              </a:rPr>
              <a:t>Political groups talked against gov’t…</a:t>
            </a:r>
          </a:p>
          <a:p>
            <a:pPr indent="-349250" lvl="0" marL="457200" rtl="0">
              <a:spcBef>
                <a:spcPts val="0"/>
              </a:spcBef>
              <a:buClr>
                <a:srgbClr val="FF0000"/>
              </a:buClr>
              <a:buSzPct val="100000"/>
            </a:pPr>
            <a:r>
              <a:rPr lang="en" sz="1900">
                <a:solidFill>
                  <a:srgbClr val="FF0000"/>
                </a:solidFill>
              </a:rPr>
              <a:t>Workers went on strike, gov’t sent them to war</a:t>
            </a:r>
          </a:p>
          <a:p>
            <a:pPr indent="-349250" lvl="0" marL="457200" rtl="0">
              <a:spcBef>
                <a:spcPts val="0"/>
              </a:spcBef>
              <a:buClr>
                <a:srgbClr val="FF0000"/>
              </a:buClr>
              <a:buSzPct val="100000"/>
            </a:pPr>
            <a:r>
              <a:rPr lang="en" sz="1900">
                <a:solidFill>
                  <a:srgbClr val="FF0000"/>
                </a:solidFill>
              </a:rPr>
              <a:t>Lenin said Russia was going to go into an major upheaval</a:t>
            </a:r>
          </a:p>
          <a:p>
            <a:pPr indent="-349250" lvl="0" marL="457200" rtl="0">
              <a:spcBef>
                <a:spcPts val="0"/>
              </a:spcBef>
              <a:buClr>
                <a:srgbClr val="FF0000"/>
              </a:buClr>
              <a:buSzPct val="100000"/>
            </a:pPr>
            <a:r>
              <a:rPr lang="en" sz="1900">
                <a:solidFill>
                  <a:srgbClr val="FF0000"/>
                </a:solidFill>
              </a:rPr>
              <a:t>Ppl told the tsar to make reform but he ignored everyone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160 </a:t>
            </a:r>
          </a:p>
        </p:txBody>
      </p:sp>
      <p:sp>
        <p:nvSpPr>
          <p:cNvPr id="222" name="Shape 222"/>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Nicholas II left the throne in March 15</a:t>
            </a:r>
          </a:p>
          <a:p>
            <a:pPr indent="-349250" lvl="0" marL="457200" rtl="0">
              <a:spcBef>
                <a:spcPts val="0"/>
              </a:spcBef>
              <a:buClr>
                <a:srgbClr val="FF0000"/>
              </a:buClr>
              <a:buSzPct val="100000"/>
            </a:pPr>
            <a:r>
              <a:rPr lang="en" sz="1900">
                <a:solidFill>
                  <a:srgbClr val="FF0000"/>
                </a:solidFill>
              </a:rPr>
              <a:t>Duma became the provisional gov’t abolished all restrictions</a:t>
            </a:r>
          </a:p>
          <a:p>
            <a:pPr indent="-349250" lvl="0" marL="457200" rtl="0">
              <a:spcBef>
                <a:spcPts val="0"/>
              </a:spcBef>
              <a:buClr>
                <a:srgbClr val="FF0000"/>
              </a:buClr>
              <a:buSzPct val="100000"/>
            </a:pPr>
            <a:r>
              <a:rPr lang="en" sz="1900">
                <a:solidFill>
                  <a:srgbClr val="FF0000"/>
                </a:solidFill>
              </a:rPr>
              <a:t>Soviets showed up at the same time n took over politics</a:t>
            </a:r>
          </a:p>
          <a:p>
            <a:pPr lvl="0" rtl="0">
              <a:spcBef>
                <a:spcPts val="0"/>
              </a:spcBef>
              <a:buNone/>
            </a:pPr>
            <a:r>
              <a:t/>
            </a:r>
            <a:endParaRPr sz="1900">
              <a:solidFill>
                <a:srgbClr val="FF0000"/>
              </a:solidFill>
            </a:endParaRPr>
          </a:p>
        </p:txBody>
      </p:sp>
      <p:sp>
        <p:nvSpPr>
          <p:cNvPr id="223" name="Shape 223"/>
          <p:cNvSpPr txBox="1"/>
          <p:nvPr>
            <p:ph idx="2" type="body"/>
          </p:nvPr>
        </p:nvSpPr>
        <p:spPr>
          <a:xfrm>
            <a:off x="4832400" y="784475"/>
            <a:ext cx="3999900" cy="4029300"/>
          </a:xfrm>
          <a:prstGeom prst="rect">
            <a:avLst/>
          </a:prstGeom>
        </p:spPr>
        <p:txBody>
          <a:bodyPr anchorCtr="0" anchor="t" bIns="91425" lIns="91425" rIns="91425" tIns="91425">
            <a:noAutofit/>
          </a:bodyPr>
          <a:lstStyle/>
          <a:p>
            <a:pPr lvl="0" rtl="0">
              <a:spcBef>
                <a:spcPts val="0"/>
              </a:spcBef>
              <a:buNone/>
            </a:pPr>
            <a:r>
              <a:t/>
            </a:r>
            <a:endParaRPr sz="19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161-164 </a:t>
            </a:r>
          </a:p>
        </p:txBody>
      </p:sp>
      <p:sp>
        <p:nvSpPr>
          <p:cNvPr id="229" name="Shape 229"/>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Soviets refused to help govern cuz they felt that it would lead to bourgeoise control and they don’t agree</a:t>
            </a:r>
          </a:p>
          <a:p>
            <a:pPr indent="-349250" lvl="0" marL="457200" rtl="0">
              <a:spcBef>
                <a:spcPts val="0"/>
              </a:spcBef>
              <a:buClr>
                <a:srgbClr val="FF0000"/>
              </a:buClr>
              <a:buSzPct val="100000"/>
            </a:pPr>
            <a:r>
              <a:rPr lang="en" sz="1900">
                <a:solidFill>
                  <a:srgbClr val="FF0000"/>
                </a:solidFill>
              </a:rPr>
              <a:t>Soviets issued order 1 baiscally blocking counter-revolutions</a:t>
            </a:r>
          </a:p>
          <a:p>
            <a:pPr indent="-349250" lvl="0" marL="457200" rtl="0">
              <a:spcBef>
                <a:spcPts val="0"/>
              </a:spcBef>
              <a:buClr>
                <a:srgbClr val="FF0000"/>
              </a:buClr>
              <a:buSzPct val="100000"/>
            </a:pPr>
            <a:r>
              <a:rPr lang="en" sz="1900">
                <a:solidFill>
                  <a:srgbClr val="FF0000"/>
                </a:solidFill>
              </a:rPr>
              <a:t>If the war didn’t end soon both gov’ts will fall apart</a:t>
            </a:r>
          </a:p>
          <a:p>
            <a:pPr indent="-349250" lvl="0" marL="457200" rtl="0">
              <a:spcBef>
                <a:spcPts val="0"/>
              </a:spcBef>
              <a:buClr>
                <a:srgbClr val="FF0000"/>
              </a:buClr>
              <a:buSzPct val="100000"/>
            </a:pPr>
            <a:r>
              <a:rPr lang="en" sz="1900">
                <a:solidFill>
                  <a:srgbClr val="FF0000"/>
                </a:solidFill>
              </a:rPr>
              <a:t>Provisional gov’t stayed in war to get desired lands</a:t>
            </a:r>
          </a:p>
          <a:p>
            <a:pPr indent="-349250" lvl="0" marL="457200" rtl="0">
              <a:spcBef>
                <a:spcPts val="0"/>
              </a:spcBef>
              <a:buClr>
                <a:srgbClr val="FF0000"/>
              </a:buClr>
              <a:buSzPct val="100000"/>
            </a:pPr>
            <a:r>
              <a:rPr lang="en" sz="1900">
                <a:solidFill>
                  <a:srgbClr val="FF0000"/>
                </a:solidFill>
              </a:rPr>
              <a:t>Soviets demanded out but provisional gov’t wldn’t listen, they faced loses</a:t>
            </a:r>
          </a:p>
          <a:p>
            <a:pPr lvl="0" rtl="0">
              <a:spcBef>
                <a:spcPts val="0"/>
              </a:spcBef>
              <a:buNone/>
            </a:pPr>
            <a:r>
              <a:t/>
            </a:r>
            <a:endParaRPr sz="1900">
              <a:solidFill>
                <a:srgbClr val="FF0000"/>
              </a:solidFill>
            </a:endParaRPr>
          </a:p>
        </p:txBody>
      </p:sp>
      <p:sp>
        <p:nvSpPr>
          <p:cNvPr id="230" name="Shape 230"/>
          <p:cNvSpPr txBox="1"/>
          <p:nvPr>
            <p:ph idx="2" type="body"/>
          </p:nvPr>
        </p:nvSpPr>
        <p:spPr>
          <a:xfrm>
            <a:off x="4908600" y="394500"/>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Lenin brought back by Germans said Russia make friends and become Soviets</a:t>
            </a:r>
          </a:p>
          <a:p>
            <a:pPr indent="-349250" lvl="0" marL="457200" rtl="0">
              <a:spcBef>
                <a:spcPts val="0"/>
              </a:spcBef>
              <a:buClr>
                <a:srgbClr val="FF0000"/>
              </a:buClr>
              <a:buSzPct val="100000"/>
            </a:pPr>
            <a:r>
              <a:rPr lang="en" sz="1900">
                <a:solidFill>
                  <a:srgbClr val="FF0000"/>
                </a:solidFill>
              </a:rPr>
              <a:t>As ppl took apart Russia for theirselves, Lenin received more attention</a:t>
            </a:r>
          </a:p>
          <a:p>
            <a:pPr indent="-349250" lvl="0" marL="457200" rtl="0">
              <a:spcBef>
                <a:spcPts val="0"/>
              </a:spcBef>
              <a:buClr>
                <a:srgbClr val="FF0000"/>
              </a:buClr>
              <a:buSzPct val="100000"/>
            </a:pPr>
            <a:r>
              <a:rPr lang="en" sz="1900">
                <a:solidFill>
                  <a:srgbClr val="FF0000"/>
                </a:solidFill>
              </a:rPr>
              <a:t>The Bolsheviks listened to Lenin</a:t>
            </a:r>
          </a:p>
          <a:p>
            <a:pPr indent="-349250" lvl="0" marL="457200" rtl="0">
              <a:spcBef>
                <a:spcPts val="0"/>
              </a:spcBef>
              <a:buClr>
                <a:srgbClr val="FF0000"/>
              </a:buClr>
              <a:buSzPct val="100000"/>
            </a:pPr>
            <a:r>
              <a:rPr lang="en" sz="1900">
                <a:solidFill>
                  <a:srgbClr val="FF0000"/>
                </a:solidFill>
              </a:rPr>
              <a:t>People staged an uprising, but Soviets didn’t want to take power yet</a:t>
            </a:r>
          </a:p>
          <a:p>
            <a:pPr indent="-349250" lvl="0" marL="457200" rtl="0">
              <a:spcBef>
                <a:spcPts val="0"/>
              </a:spcBef>
              <a:buClr>
                <a:srgbClr val="FF0000"/>
              </a:buClr>
              <a:buSzPct val="100000"/>
            </a:pPr>
            <a:r>
              <a:rPr lang="en" sz="1900">
                <a:solidFill>
                  <a:srgbClr val="FF0000"/>
                </a:solidFill>
              </a:rPr>
              <a:t>Larv Kormilov came in as gen. But plans were for crushing revo..</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165-167 </a:t>
            </a:r>
          </a:p>
        </p:txBody>
      </p:sp>
      <p:sp>
        <p:nvSpPr>
          <p:cNvPr id="236" name="Shape 236"/>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Kormilov was dismissed, but he started a reblellion</a:t>
            </a:r>
          </a:p>
          <a:p>
            <a:pPr indent="-349250" lvl="0" marL="457200" rtl="0">
              <a:spcBef>
                <a:spcPts val="0"/>
              </a:spcBef>
              <a:buClr>
                <a:srgbClr val="FF0000"/>
              </a:buClr>
              <a:buSzPct val="100000"/>
            </a:pPr>
            <a:r>
              <a:rPr lang="en" sz="1900">
                <a:solidFill>
                  <a:srgbClr val="FF0000"/>
                </a:solidFill>
              </a:rPr>
              <a:t>Soviets stopped him by having workers redirect train routes</a:t>
            </a:r>
          </a:p>
          <a:p>
            <a:pPr indent="-349250" lvl="0" marL="457200" rtl="0">
              <a:spcBef>
                <a:spcPts val="0"/>
              </a:spcBef>
              <a:buClr>
                <a:srgbClr val="FF0000"/>
              </a:buClr>
              <a:buSzPct val="100000"/>
            </a:pPr>
            <a:r>
              <a:rPr lang="en" sz="1900">
                <a:solidFill>
                  <a:srgbClr val="FF0000"/>
                </a:solidFill>
              </a:rPr>
              <a:t>Ppl lost faith in the Provisional gov’t thats when Lenin took over</a:t>
            </a:r>
          </a:p>
          <a:p>
            <a:pPr indent="-349250" lvl="0" marL="457200" rtl="0">
              <a:spcBef>
                <a:spcPts val="0"/>
              </a:spcBef>
              <a:buClr>
                <a:srgbClr val="FF0000"/>
              </a:buClr>
              <a:buSzPct val="100000"/>
            </a:pPr>
            <a:r>
              <a:rPr lang="en" sz="1900">
                <a:solidFill>
                  <a:srgbClr val="FF0000"/>
                </a:solidFill>
              </a:rPr>
              <a:t>They threw revolutions for socialism which met little opposition</a:t>
            </a:r>
          </a:p>
          <a:p>
            <a:pPr indent="-349250" lvl="0" marL="457200" rtl="0">
              <a:spcBef>
                <a:spcPts val="0"/>
              </a:spcBef>
              <a:buClr>
                <a:srgbClr val="FF0000"/>
              </a:buClr>
              <a:buSzPct val="100000"/>
            </a:pPr>
            <a:r>
              <a:rPr lang="en" sz="1900">
                <a:solidFill>
                  <a:srgbClr val="FF0000"/>
                </a:solidFill>
              </a:rPr>
              <a:t>Lenin said that taking over was very easy</a:t>
            </a:r>
          </a:p>
        </p:txBody>
      </p:sp>
      <p:sp>
        <p:nvSpPr>
          <p:cNvPr id="237" name="Shape 237"/>
          <p:cNvSpPr txBox="1"/>
          <p:nvPr>
            <p:ph idx="2" type="body"/>
          </p:nvPr>
        </p:nvSpPr>
        <p:spPr>
          <a:xfrm>
            <a:off x="4908600" y="394500"/>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First thing Lenin did when he came in was free land to the peasants and no more nobles…</a:t>
            </a:r>
          </a:p>
          <a:p>
            <a:pPr indent="-349250" lvl="0" marL="457200" rtl="0">
              <a:spcBef>
                <a:spcPts val="0"/>
              </a:spcBef>
              <a:buClr>
                <a:srgbClr val="FF0000"/>
              </a:buClr>
              <a:buSzPct val="100000"/>
            </a:pPr>
            <a:r>
              <a:rPr lang="en" sz="1900">
                <a:solidFill>
                  <a:srgbClr val="FF0000"/>
                </a:solidFill>
              </a:rPr>
              <a:t>He gave workers more power in management</a:t>
            </a:r>
          </a:p>
          <a:p>
            <a:pPr indent="-349250" lvl="0" marL="457200" rtl="0">
              <a:spcBef>
                <a:spcPts val="0"/>
              </a:spcBef>
              <a:buClr>
                <a:srgbClr val="FF0000"/>
              </a:buClr>
              <a:buSzPct val="100000"/>
            </a:pPr>
            <a:r>
              <a:rPr lang="en" sz="1900">
                <a:solidFill>
                  <a:srgbClr val="FF0000"/>
                </a:solidFill>
              </a:rPr>
              <a:t>Made treaty of brest-Litvosk w/ Germany to leave war, knowing that proletariat would take over</a:t>
            </a:r>
          </a:p>
          <a:p>
            <a:pPr indent="-349250" lvl="0" marL="457200" rtl="0">
              <a:spcBef>
                <a:spcPts val="0"/>
              </a:spcBef>
              <a:buClr>
                <a:srgbClr val="FF0000"/>
              </a:buClr>
              <a:buSzPct val="100000"/>
            </a:pPr>
            <a:r>
              <a:t/>
            </a:r>
            <a:endParaRPr sz="190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168-170 </a:t>
            </a:r>
          </a:p>
        </p:txBody>
      </p:sp>
      <p:sp>
        <p:nvSpPr>
          <p:cNvPr id="243" name="Shape 243"/>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However he wanted only one politccal power and shut down newpsapers till the new gov’y established</a:t>
            </a:r>
          </a:p>
          <a:p>
            <a:pPr indent="-349250" lvl="0" marL="457200" rtl="0">
              <a:spcBef>
                <a:spcPts val="0"/>
              </a:spcBef>
              <a:buClr>
                <a:srgbClr val="FF0000"/>
              </a:buClr>
              <a:buSzPct val="100000"/>
            </a:pPr>
            <a:r>
              <a:rPr lang="en" sz="1900">
                <a:solidFill>
                  <a:srgbClr val="FF0000"/>
                </a:solidFill>
              </a:rPr>
              <a:t>Cheka, (police) shot down opposers, ppl got mad but Lenin said ppl cant be rebelling anymore</a:t>
            </a:r>
          </a:p>
          <a:p>
            <a:pPr indent="-349250" lvl="0" marL="457200" rtl="0">
              <a:spcBef>
                <a:spcPts val="0"/>
              </a:spcBef>
              <a:buClr>
                <a:srgbClr val="FF0000"/>
              </a:buClr>
              <a:buSzPct val="100000"/>
            </a:pPr>
            <a:r>
              <a:rPr lang="en" sz="1900">
                <a:solidFill>
                  <a:srgbClr val="FF0000"/>
                </a:solidFill>
              </a:rPr>
              <a:t>Lenin had the whole tsarist family killed in order to gain support</a:t>
            </a:r>
          </a:p>
        </p:txBody>
      </p:sp>
      <p:sp>
        <p:nvSpPr>
          <p:cNvPr id="244" name="Shape 244"/>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Lenin said, Soviet Russia or your dead, and thats what happened to the bourgeoise commitee</a:t>
            </a:r>
          </a:p>
          <a:p>
            <a:pPr indent="-349250" lvl="0" marL="457200" rtl="0">
              <a:spcBef>
                <a:spcPts val="0"/>
              </a:spcBef>
              <a:buClr>
                <a:srgbClr val="FF0000"/>
              </a:buClr>
              <a:buSzPct val="100000"/>
            </a:pPr>
            <a:r>
              <a:rPr lang="en" sz="1900">
                <a:solidFill>
                  <a:srgbClr val="FF0000"/>
                </a:solidFill>
              </a:rPr>
              <a:t>Lenin ran into many challenges later, but overcame all of them</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87900" y="302875"/>
            <a:ext cx="8520600" cy="607800"/>
          </a:xfrm>
          <a:prstGeom prst="rect">
            <a:avLst/>
          </a:prstGeom>
        </p:spPr>
        <p:txBody>
          <a:bodyPr anchorCtr="0" anchor="t" bIns="91425" lIns="91425" rIns="91425" tIns="91425">
            <a:noAutofit/>
          </a:bodyPr>
          <a:lstStyle/>
          <a:p>
            <a:pPr lvl="0" algn="ctr">
              <a:spcBef>
                <a:spcPts val="0"/>
              </a:spcBef>
              <a:buNone/>
            </a:pPr>
            <a:r>
              <a:rPr lang="en" sz="2500"/>
              <a:t>October (1927, 1:40)</a:t>
            </a:r>
          </a:p>
          <a:p>
            <a:pPr lvl="0">
              <a:spcBef>
                <a:spcPts val="0"/>
              </a:spcBef>
              <a:buNone/>
            </a:pPr>
            <a:r>
              <a:t/>
            </a:r>
            <a:endParaRPr sz="2500"/>
          </a:p>
          <a:p>
            <a:pPr lvl="0" rtl="0">
              <a:spcBef>
                <a:spcPts val="0"/>
              </a:spcBef>
              <a:buNone/>
            </a:pPr>
            <a:r>
              <a:t/>
            </a:r>
            <a:endParaRPr sz="2500"/>
          </a:p>
        </p:txBody>
      </p:sp>
      <p:sp>
        <p:nvSpPr>
          <p:cNvPr id="250" name="Shape 250"/>
          <p:cNvSpPr txBox="1"/>
          <p:nvPr>
            <p:ph idx="1" type="body"/>
          </p:nvPr>
        </p:nvSpPr>
        <p:spPr>
          <a:xfrm>
            <a:off x="387900" y="1229875"/>
            <a:ext cx="8520600" cy="3339000"/>
          </a:xfrm>
          <a:prstGeom prst="rect">
            <a:avLst/>
          </a:prstGeom>
        </p:spPr>
        <p:txBody>
          <a:bodyPr anchorCtr="0" anchor="t" bIns="91425" lIns="91425" rIns="91425" tIns="91425">
            <a:noAutofit/>
          </a:bodyPr>
          <a:lstStyle/>
          <a:p>
            <a:pPr lvl="0" rtl="0">
              <a:spcBef>
                <a:spcPts val="0"/>
              </a:spcBef>
              <a:buNone/>
            </a:pPr>
            <a:r>
              <a:rPr lang="en"/>
              <a:t>EVERY PARAGRAPH</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87900" y="302875"/>
            <a:ext cx="8520600" cy="607800"/>
          </a:xfrm>
          <a:prstGeom prst="rect">
            <a:avLst/>
          </a:prstGeom>
        </p:spPr>
        <p:txBody>
          <a:bodyPr anchorCtr="0" anchor="t" bIns="91425" lIns="91425" rIns="91425" tIns="91425">
            <a:noAutofit/>
          </a:bodyPr>
          <a:lstStyle/>
          <a:p>
            <a:pPr lvl="0" rtl="0" algn="ctr">
              <a:spcBef>
                <a:spcPts val="0"/>
              </a:spcBef>
              <a:buNone/>
            </a:pPr>
            <a:r>
              <a:rPr lang="en" sz="2500"/>
              <a:t>Battleship Potemkin (1926, 1:12)</a:t>
            </a:r>
          </a:p>
        </p:txBody>
      </p:sp>
      <p:sp>
        <p:nvSpPr>
          <p:cNvPr id="256" name="Shape 25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t>EVERY PARAGRAPH</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t/>
            </a:r>
            <a:endParaRPr/>
          </a:p>
        </p:txBody>
      </p:sp>
      <p:sp>
        <p:nvSpPr>
          <p:cNvPr id="262" name="Shape 262"/>
          <p:cNvSpPr txBox="1"/>
          <p:nvPr>
            <p:ph idx="1" type="body"/>
          </p:nvPr>
        </p:nvSpPr>
        <p:spPr>
          <a:xfrm>
            <a:off x="311700" y="1229975"/>
            <a:ext cx="3999900" cy="3339000"/>
          </a:xfrm>
          <a:prstGeom prst="rect">
            <a:avLst/>
          </a:prstGeom>
        </p:spPr>
        <p:txBody>
          <a:bodyPr anchorCtr="0" anchor="t" bIns="91425" lIns="91425" rIns="91425" tIns="91425">
            <a:noAutofit/>
          </a:bodyPr>
          <a:lstStyle/>
          <a:p>
            <a:pPr lvl="0">
              <a:spcBef>
                <a:spcPts val="0"/>
              </a:spcBef>
              <a:buNone/>
            </a:pPr>
            <a:r>
              <a:t/>
            </a:r>
            <a:endParaRPr/>
          </a:p>
        </p:txBody>
      </p:sp>
      <p:sp>
        <p:nvSpPr>
          <p:cNvPr id="263" name="Shape 263"/>
          <p:cNvSpPr txBox="1"/>
          <p:nvPr>
            <p:ph idx="2" type="body"/>
          </p:nvPr>
        </p:nvSpPr>
        <p:spPr>
          <a:xfrm>
            <a:off x="4832400" y="1229975"/>
            <a:ext cx="3999900" cy="33390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145175"/>
            <a:ext cx="8520600" cy="394500"/>
          </a:xfrm>
          <a:prstGeom prst="rect">
            <a:avLst/>
          </a:prstGeom>
        </p:spPr>
        <p:txBody>
          <a:bodyPr anchorCtr="0" anchor="t" bIns="91425" lIns="91425" rIns="91425" tIns="91425">
            <a:noAutofit/>
          </a:bodyPr>
          <a:lstStyle/>
          <a:p>
            <a:pPr lvl="0">
              <a:spcBef>
                <a:spcPts val="0"/>
              </a:spcBef>
              <a:buNone/>
            </a:pPr>
            <a:r>
              <a:rPr lang="en" sz="2200"/>
              <a:t>Pg 109-111</a:t>
            </a:r>
          </a:p>
        </p:txBody>
      </p:sp>
      <p:sp>
        <p:nvSpPr>
          <p:cNvPr id="98" name="Shape 98"/>
          <p:cNvSpPr txBox="1"/>
          <p:nvPr>
            <p:ph idx="1" type="body"/>
          </p:nvPr>
        </p:nvSpPr>
        <p:spPr>
          <a:xfrm>
            <a:off x="311700" y="580550"/>
            <a:ext cx="3999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in 1861 Russia did reform toward modernization to keep up w/ everyone</a:t>
            </a:r>
          </a:p>
          <a:p>
            <a:pPr indent="-349250" lvl="0" marL="457200" rtl="0">
              <a:spcBef>
                <a:spcPts val="0"/>
              </a:spcBef>
              <a:buClr>
                <a:srgbClr val="FF0000"/>
              </a:buClr>
              <a:buSzPct val="100000"/>
            </a:pPr>
            <a:r>
              <a:rPr lang="en" sz="1900">
                <a:solidFill>
                  <a:srgbClr val="FF0000"/>
                </a:solidFill>
              </a:rPr>
              <a:t>Alexander II came to power in 1855, he was an uneducated indecisve guy who relied on his advisors, </a:t>
            </a:r>
          </a:p>
          <a:p>
            <a:pPr indent="-349250" lvl="0" marL="457200" rtl="0">
              <a:spcBef>
                <a:spcPts val="0"/>
              </a:spcBef>
              <a:buClr>
                <a:srgbClr val="FF0000"/>
              </a:buClr>
              <a:buSzPct val="100000"/>
            </a:pPr>
            <a:r>
              <a:rPr lang="en" sz="1900">
                <a:solidFill>
                  <a:srgbClr val="FF0000"/>
                </a:solidFill>
              </a:rPr>
              <a:t>When he came in Russia was being humiliated </a:t>
            </a:r>
          </a:p>
          <a:p>
            <a:pPr indent="-349250" lvl="0" marL="457200" rtl="0">
              <a:spcBef>
                <a:spcPts val="0"/>
              </a:spcBef>
              <a:buClr>
                <a:srgbClr val="FF0000"/>
              </a:buClr>
              <a:buSzPct val="100000"/>
            </a:pPr>
            <a:r>
              <a:rPr lang="en" sz="1900">
                <a:solidFill>
                  <a:srgbClr val="FF0000"/>
                </a:solidFill>
              </a:rPr>
              <a:t>they didn't have enough soldiers ... for the Crimean War ...</a:t>
            </a:r>
          </a:p>
          <a:p>
            <a:pPr indent="-349250" lvl="0" marL="457200" rtl="0">
              <a:spcBef>
                <a:spcPts val="0"/>
              </a:spcBef>
              <a:buClr>
                <a:srgbClr val="FF0000"/>
              </a:buClr>
              <a:buSzPct val="100000"/>
            </a:pPr>
            <a:r>
              <a:rPr lang="en" sz="1900">
                <a:solidFill>
                  <a:srgbClr val="FF0000"/>
                </a:solidFill>
              </a:rPr>
              <a:t>as a result they abolished serfdom to get more soldiers</a:t>
            </a:r>
          </a:p>
        </p:txBody>
      </p:sp>
      <p:sp>
        <p:nvSpPr>
          <p:cNvPr id="99" name="Shape 99"/>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as a result they abolished serfdom to get more soldiers</a:t>
            </a:r>
          </a:p>
          <a:p>
            <a:pPr lvl="0" rtl="0">
              <a:spcBef>
                <a:spcPts val="0"/>
              </a:spcBef>
              <a:buNone/>
            </a:pPr>
            <a:r>
              <a:t/>
            </a:r>
            <a:endParaRPr sz="1900">
              <a:solidFill>
                <a:srgbClr val="FF0000"/>
              </a:solidFill>
            </a:endParaRPr>
          </a:p>
          <a:p>
            <a:pPr indent="-361950" lvl="0" marL="457200" rtl="0">
              <a:spcBef>
                <a:spcPts val="0"/>
              </a:spcBef>
              <a:buClr>
                <a:srgbClr val="FF0000"/>
              </a:buClr>
              <a:buSzPct val="100000"/>
            </a:pPr>
            <a:r>
              <a:rPr lang="en" sz="2100">
                <a:solidFill>
                  <a:srgbClr val="FF0000"/>
                </a:solidFill>
              </a:rPr>
              <a:t>they also realized that after 600 rebellions it was better to just have it abolished</a:t>
            </a:r>
          </a:p>
          <a:p>
            <a:pPr lvl="0" rtl="0">
              <a:spcBef>
                <a:spcPts val="0"/>
              </a:spcBef>
              <a:buNone/>
            </a:pPr>
            <a:r>
              <a:t/>
            </a:r>
            <a:endParaRPr sz="2100">
              <a:solidFill>
                <a:srgbClr val="FF0000"/>
              </a:solidFill>
            </a:endParaRPr>
          </a:p>
          <a:p>
            <a:pPr indent="-361950" lvl="0" marL="457200" rtl="0">
              <a:spcBef>
                <a:spcPts val="0"/>
              </a:spcBef>
              <a:buClr>
                <a:srgbClr val="FF0000"/>
              </a:buClr>
              <a:buSzPct val="100000"/>
            </a:pPr>
            <a:r>
              <a:rPr lang="en" sz="2100">
                <a:solidFill>
                  <a:srgbClr val="FF0000"/>
                </a:solidFill>
              </a:rPr>
              <a:t>however even though they were free, they were still controlled </a:t>
            </a:r>
          </a:p>
          <a:p>
            <a:pPr lvl="0">
              <a:spcBef>
                <a:spcPts val="0"/>
              </a:spcBef>
              <a:buNone/>
            </a:pPr>
            <a:r>
              <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112-114</a:t>
            </a:r>
          </a:p>
        </p:txBody>
      </p:sp>
      <p:sp>
        <p:nvSpPr>
          <p:cNvPr id="105" name="Shape 105"/>
          <p:cNvSpPr txBox="1"/>
          <p:nvPr>
            <p:ph idx="1" type="body"/>
          </p:nvPr>
        </p:nvSpPr>
        <p:spPr>
          <a:xfrm>
            <a:off x="311700" y="539675"/>
            <a:ext cx="3999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state peasants - people who lived on state property</a:t>
            </a:r>
          </a:p>
          <a:p>
            <a:pPr indent="-349250" lvl="0" marL="457200" rtl="0">
              <a:spcBef>
                <a:spcPts val="0"/>
              </a:spcBef>
              <a:buClr>
                <a:srgbClr val="FF0000"/>
              </a:buClr>
              <a:buSzPct val="100000"/>
            </a:pPr>
            <a:r>
              <a:rPr lang="en" sz="1900">
                <a:solidFill>
                  <a:srgbClr val="FF0000"/>
                </a:solidFill>
              </a:rPr>
              <a:t>once it was abolished Alex II moved very carefully forming comittees... on how to keep Russia together</a:t>
            </a:r>
          </a:p>
          <a:p>
            <a:pPr indent="-349250" lvl="0" marL="457200" rtl="0">
              <a:spcBef>
                <a:spcPts val="0"/>
              </a:spcBef>
              <a:buClr>
                <a:srgbClr val="FF0000"/>
              </a:buClr>
              <a:buSzPct val="100000"/>
            </a:pPr>
            <a:r>
              <a:rPr lang="en" sz="1900">
                <a:solidFill>
                  <a:srgbClr val="FF0000"/>
                </a:solidFill>
              </a:rPr>
              <a:t>the peasants were free to do whatever ...</a:t>
            </a:r>
          </a:p>
          <a:p>
            <a:pPr indent="-349250" lvl="0" marL="457200" rtl="0">
              <a:spcBef>
                <a:spcPts val="0"/>
              </a:spcBef>
              <a:buClr>
                <a:srgbClr val="FF0000"/>
              </a:buClr>
              <a:buSzPct val="100000"/>
            </a:pPr>
            <a:r>
              <a:rPr lang="en" sz="1900">
                <a:solidFill>
                  <a:srgbClr val="FF0000"/>
                </a:solidFill>
              </a:rPr>
              <a:t>however the peasants got a little land and had to pay for their own freedom</a:t>
            </a:r>
          </a:p>
          <a:p>
            <a:pPr indent="-349250" lvl="0" marL="457200" rtl="0">
              <a:spcBef>
                <a:spcPts val="0"/>
              </a:spcBef>
              <a:buClr>
                <a:srgbClr val="FF0000"/>
              </a:buClr>
              <a:buSzPct val="100000"/>
            </a:pPr>
            <a:r>
              <a:rPr lang="en" sz="1900">
                <a:solidFill>
                  <a:srgbClr val="FF0000"/>
                </a:solidFill>
              </a:rPr>
              <a:t>the Assembly of the the Commue took over and made</a:t>
            </a:r>
          </a:p>
          <a:p>
            <a:pPr lvl="0" rtl="0">
              <a:spcBef>
                <a:spcPts val="0"/>
              </a:spcBef>
              <a:buNone/>
            </a:pPr>
            <a:r>
              <a:t/>
            </a:r>
            <a:endParaRPr sz="1900">
              <a:solidFill>
                <a:srgbClr val="FF0000"/>
              </a:solidFill>
            </a:endParaRPr>
          </a:p>
        </p:txBody>
      </p:sp>
      <p:sp>
        <p:nvSpPr>
          <p:cNvPr id="106" name="Shape 106"/>
          <p:cNvSpPr txBox="1"/>
          <p:nvPr>
            <p:ph idx="2" type="body"/>
          </p:nvPr>
        </p:nvSpPr>
        <p:spPr>
          <a:xfrm>
            <a:off x="4832400" y="294875"/>
            <a:ext cx="3999900" cy="4029300"/>
          </a:xfrm>
          <a:prstGeom prst="rect">
            <a:avLst/>
          </a:prstGeom>
        </p:spPr>
        <p:txBody>
          <a:bodyPr anchorCtr="0" anchor="t" bIns="91425" lIns="91425" rIns="91425" tIns="91425">
            <a:noAutofit/>
          </a:bodyPr>
          <a:lstStyle/>
          <a:p>
            <a:pPr lvl="0" rtl="0">
              <a:spcBef>
                <a:spcPts val="0"/>
              </a:spcBef>
              <a:buNone/>
            </a:pPr>
            <a:r>
              <a:rPr lang="en" sz="1800">
                <a:solidFill>
                  <a:srgbClr val="FF0000"/>
                </a:solidFill>
              </a:rPr>
              <a:t>           Sure justice was done</a:t>
            </a:r>
          </a:p>
          <a:p>
            <a:pPr indent="-342900" lvl="0" marL="457200" rtl="0">
              <a:spcBef>
                <a:spcPts val="0"/>
              </a:spcBef>
              <a:buClr>
                <a:srgbClr val="FF0000"/>
              </a:buClr>
              <a:buSzPct val="100000"/>
            </a:pPr>
            <a:r>
              <a:rPr lang="en" sz="1800">
                <a:solidFill>
                  <a:srgbClr val="FF0000"/>
                </a:solidFill>
              </a:rPr>
              <a:t>the peasants were pissed because they wanted all the land free of charge, they rebelled but not as much...</a:t>
            </a:r>
          </a:p>
          <a:p>
            <a:pPr indent="-342900" lvl="0" marL="457200" rtl="0">
              <a:spcBef>
                <a:spcPts val="0"/>
              </a:spcBef>
              <a:buClr>
                <a:srgbClr val="FF0000"/>
              </a:buClr>
              <a:buSzPct val="100000"/>
            </a:pPr>
            <a:r>
              <a:rPr lang="en" sz="1800">
                <a:solidFill>
                  <a:srgbClr val="FF0000"/>
                </a:solidFill>
              </a:rPr>
              <a:t>in late 1800 peasant life sucked, pop. grew, land divisions were smaller so they cld produce too much crop</a:t>
            </a:r>
          </a:p>
          <a:p>
            <a:pPr indent="-342900" lvl="0" marL="457200">
              <a:spcBef>
                <a:spcPts val="0"/>
              </a:spcBef>
              <a:buClr>
                <a:srgbClr val="FF0000"/>
              </a:buClr>
              <a:buSzPct val="100000"/>
            </a:pPr>
            <a:r>
              <a:t/>
            </a:r>
            <a:endParaRPr sz="1800">
              <a:solidFill>
                <a:srgbClr val="FF0000"/>
              </a:solidFill>
            </a:endParaRPr>
          </a:p>
          <a:p>
            <a:pPr indent="-342900" lvl="0" marL="457200">
              <a:spcBef>
                <a:spcPts val="0"/>
              </a:spcBef>
              <a:buClr>
                <a:srgbClr val="FF0000"/>
              </a:buClr>
              <a:buSzPct val="100000"/>
            </a:pPr>
            <a:r>
              <a:rPr lang="en" sz="1800">
                <a:solidFill>
                  <a:srgbClr val="FF0000"/>
                </a:solidFill>
              </a:rPr>
              <a:t>Alex II also passed judicial reforms so the peasants do not get punished as much. But they didnt know anything ...</a:t>
            </a:r>
          </a:p>
          <a:p>
            <a:pPr lvl="0" rtl="0">
              <a:spcBef>
                <a:spcPts val="0"/>
              </a:spcBef>
              <a:buNone/>
            </a:pPr>
            <a:r>
              <a:t/>
            </a:r>
            <a:endParaRPr sz="18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115-117</a:t>
            </a:r>
          </a:p>
        </p:txBody>
      </p:sp>
      <p:sp>
        <p:nvSpPr>
          <p:cNvPr id="112" name="Shape 112"/>
          <p:cNvSpPr txBox="1"/>
          <p:nvPr>
            <p:ph idx="1" type="body"/>
          </p:nvPr>
        </p:nvSpPr>
        <p:spPr>
          <a:xfrm>
            <a:off x="311700" y="784475"/>
            <a:ext cx="3999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local gov't were set up based off three groups (nobles,townsmen,peasants) based off who owned the most land...</a:t>
            </a:r>
          </a:p>
          <a:p>
            <a:pPr indent="-349250" lvl="0" marL="457200" rtl="0">
              <a:spcBef>
                <a:spcPts val="0"/>
              </a:spcBef>
              <a:buClr>
                <a:srgbClr val="FF0000"/>
              </a:buClr>
              <a:buSzPct val="100000"/>
            </a:pPr>
            <a:r>
              <a:rPr lang="en" sz="1900">
                <a:solidFill>
                  <a:srgbClr val="FF0000"/>
                </a:solidFill>
              </a:rPr>
              <a:t>zemstvos gov'ts actually made things better</a:t>
            </a:r>
          </a:p>
          <a:p>
            <a:pPr indent="-349250" lvl="0" marL="457200" rtl="0">
              <a:spcBef>
                <a:spcPts val="0"/>
              </a:spcBef>
              <a:buClr>
                <a:srgbClr val="FF0000"/>
              </a:buClr>
              <a:buSzPct val="100000"/>
            </a:pPr>
            <a:r>
              <a:rPr lang="en" sz="1900">
                <a:solidFill>
                  <a:srgbClr val="FF0000"/>
                </a:solidFill>
              </a:rPr>
              <a:t>gov't saw they were getting powerful and held them down, but after they let them go and worked w/ them thinking they would accomp. things</a:t>
            </a:r>
          </a:p>
        </p:txBody>
      </p:sp>
      <p:sp>
        <p:nvSpPr>
          <p:cNvPr id="113" name="Shape 113"/>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1874 they reduce military service from 25 to 6 yrs and made military life easier, but still failed to improve the tech of the military</a:t>
            </a:r>
          </a:p>
          <a:p>
            <a:pPr indent="-336550" lvl="0" marL="457200" rtl="0">
              <a:spcBef>
                <a:spcPts val="0"/>
              </a:spcBef>
              <a:buClr>
                <a:srgbClr val="FF0000"/>
              </a:buClr>
              <a:buSzPct val="100000"/>
            </a:pPr>
            <a:r>
              <a:rPr lang="en" sz="1700">
                <a:solidFill>
                  <a:srgbClr val="FF0000"/>
                </a:solidFill>
              </a:rPr>
              <a:t>it didn't workout overall, the country had groups of all ppl and social statuses and they were all upset</a:t>
            </a:r>
          </a:p>
          <a:p>
            <a:pPr indent="-336550" lvl="0" marL="457200" rtl="0">
              <a:spcBef>
                <a:spcPts val="0"/>
              </a:spcBef>
              <a:buClr>
                <a:srgbClr val="FF0000"/>
              </a:buClr>
              <a:buSzPct val="100000"/>
            </a:pPr>
            <a:r>
              <a:rPr lang="en" sz="1700">
                <a:solidFill>
                  <a:srgbClr val="FF0000"/>
                </a:solidFill>
              </a:rPr>
              <a:t>the noblility was losing plenty of power and they got mad politically</a:t>
            </a:r>
          </a:p>
          <a:p>
            <a:pPr indent="-336550" lvl="0" marL="457200" rtl="0">
              <a:spcBef>
                <a:spcPts val="0"/>
              </a:spcBef>
              <a:buClr>
                <a:srgbClr val="FF0000"/>
              </a:buClr>
              <a:buSzPct val="100000"/>
            </a:pPr>
            <a:r>
              <a:rPr lang="en" sz="1700">
                <a:solidFill>
                  <a:srgbClr val="FF0000"/>
                </a:solidFill>
              </a:rPr>
              <a:t>the nobles sold plenty of land also</a:t>
            </a:r>
          </a:p>
          <a:p>
            <a:pPr indent="-336550" lvl="0" marL="457200" rtl="0">
              <a:spcBef>
                <a:spcPts val="0"/>
              </a:spcBef>
              <a:buClr>
                <a:srgbClr val="FF0000"/>
              </a:buClr>
              <a:buSzPct val="100000"/>
            </a:pPr>
            <a:r>
              <a:rPr lang="en" sz="1700">
                <a:solidFill>
                  <a:srgbClr val="FF0000"/>
                </a:solidFill>
              </a:rPr>
              <a:t>what made it worse was that nobles never modernized</a:t>
            </a:r>
          </a:p>
          <a:p>
            <a:pPr lvl="0" rtl="0">
              <a:spcBef>
                <a:spcPts val="0"/>
              </a:spcBef>
              <a:buNone/>
            </a:pPr>
            <a:r>
              <a:t/>
            </a:r>
            <a:endParaRPr sz="17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118-119</a:t>
            </a:r>
          </a:p>
        </p:txBody>
      </p:sp>
      <p:sp>
        <p:nvSpPr>
          <p:cNvPr id="119" name="Shape 119"/>
          <p:cNvSpPr txBox="1"/>
          <p:nvPr>
            <p:ph idx="1" type="body"/>
          </p:nvPr>
        </p:nvSpPr>
        <p:spPr>
          <a:xfrm>
            <a:off x="311700" y="662075"/>
            <a:ext cx="3999900" cy="3784500"/>
          </a:xfrm>
          <a:prstGeom prst="rect">
            <a:avLst/>
          </a:prstGeom>
        </p:spPr>
        <p:txBody>
          <a:bodyPr anchorCtr="0" anchor="t" bIns="91425" lIns="91425" rIns="91425" tIns="91425">
            <a:noAutofit/>
          </a:bodyPr>
          <a:lstStyle/>
          <a:p>
            <a:pPr indent="-342900" lvl="0" marL="457200" rtl="0">
              <a:spcBef>
                <a:spcPts val="0"/>
              </a:spcBef>
              <a:buClr>
                <a:srgbClr val="FF0000"/>
              </a:buClr>
              <a:buSzPct val="100000"/>
            </a:pPr>
            <a:r>
              <a:rPr lang="en" sz="1800">
                <a:solidFill>
                  <a:srgbClr val="FF0000"/>
                </a:solidFill>
              </a:rPr>
              <a:t>it was hard becuase nobles didn't know how to manage anything, the told the serfs to get the work done</a:t>
            </a:r>
          </a:p>
          <a:p>
            <a:pPr indent="-342900" lvl="0" marL="457200" rtl="0">
              <a:spcBef>
                <a:spcPts val="0"/>
              </a:spcBef>
              <a:buClr>
                <a:srgbClr val="FF0000"/>
              </a:buClr>
              <a:buSzPct val="100000"/>
            </a:pPr>
            <a:r>
              <a:rPr lang="en" sz="1800">
                <a:solidFill>
                  <a:srgbClr val="FF0000"/>
                </a:solidFill>
              </a:rPr>
              <a:t>gov't was alarmed, so many nobles disappear no one left to admin. the zemstvos</a:t>
            </a:r>
          </a:p>
          <a:p>
            <a:pPr indent="-342900" lvl="0" marL="457200" rtl="0">
              <a:spcBef>
                <a:spcPts val="0"/>
              </a:spcBef>
              <a:buClr>
                <a:srgbClr val="FF0000"/>
              </a:buClr>
              <a:buSzPct val="100000"/>
            </a:pPr>
            <a:r>
              <a:rPr lang="en" sz="1800">
                <a:solidFill>
                  <a:srgbClr val="FF0000"/>
                </a:solidFill>
              </a:rPr>
              <a:t>no provision made to teach new social groups how to hold political offices</a:t>
            </a:r>
          </a:p>
          <a:p>
            <a:pPr indent="-342900" lvl="0" marL="457200" rtl="0">
              <a:spcBef>
                <a:spcPts val="0"/>
              </a:spcBef>
              <a:buClr>
                <a:srgbClr val="FF0000"/>
              </a:buClr>
              <a:buSzPct val="100000"/>
            </a:pPr>
            <a:r>
              <a:rPr lang="en" sz="1800">
                <a:solidFill>
                  <a:srgbClr val="FF0000"/>
                </a:solidFill>
              </a:rPr>
              <a:t>this was because poor ppl were being educated and the intelligensia demanded change ASAP</a:t>
            </a:r>
          </a:p>
          <a:p>
            <a:pPr indent="-342900" lvl="0" marL="457200" rtl="0">
              <a:spcBef>
                <a:spcPts val="0"/>
              </a:spcBef>
              <a:buClr>
                <a:srgbClr val="FF0000"/>
              </a:buClr>
              <a:buSzPct val="100000"/>
            </a:pPr>
            <a:r>
              <a:t/>
            </a:r>
            <a:endParaRPr sz="1800">
              <a:solidFill>
                <a:srgbClr val="FF0000"/>
              </a:solidFill>
            </a:endParaRPr>
          </a:p>
        </p:txBody>
      </p:sp>
      <p:sp>
        <p:nvSpPr>
          <p:cNvPr id="120" name="Shape 120"/>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36550" lvl="0" marL="457200">
              <a:spcBef>
                <a:spcPts val="0"/>
              </a:spcBef>
              <a:buClr>
                <a:srgbClr val="FF0000"/>
              </a:buClr>
              <a:buSzPct val="100000"/>
            </a:pPr>
            <a:r>
              <a:rPr lang="en" sz="1700">
                <a:solidFill>
                  <a:srgbClr val="FF0000"/>
                </a:solidFill>
              </a:rPr>
              <a:t>Pisarev started nihilism in reponse saying that "what can be broken shold be broken"</a:t>
            </a:r>
          </a:p>
          <a:p>
            <a:pPr indent="-336550" lvl="0" marL="457200">
              <a:spcBef>
                <a:spcPts val="0"/>
              </a:spcBef>
              <a:buClr>
                <a:srgbClr val="FF0000"/>
              </a:buClr>
              <a:buSzPct val="100000"/>
            </a:pPr>
            <a:r>
              <a:rPr lang="en" sz="1700">
                <a:solidFill>
                  <a:srgbClr val="FF0000"/>
                </a:solidFill>
              </a:rPr>
              <a:t>at this point ppl wanted populism and socialism</a:t>
            </a:r>
          </a:p>
          <a:p>
            <a:pPr indent="-336550" lvl="0" marL="457200">
              <a:spcBef>
                <a:spcPts val="0"/>
              </a:spcBef>
              <a:buClr>
                <a:srgbClr val="FF0000"/>
              </a:buClr>
              <a:buSzPct val="100000"/>
            </a:pPr>
            <a:r>
              <a:rPr lang="en" sz="1700">
                <a:solidFill>
                  <a:srgbClr val="FF0000"/>
                </a:solidFill>
              </a:rPr>
              <a:t>they tried a go-to-the-people movement where they taught the peasants in the country, but they were confused and turned them to the police</a:t>
            </a:r>
          </a:p>
          <a:p>
            <a:pPr indent="-336550" lvl="0" marL="457200" rtl="0">
              <a:spcBef>
                <a:spcPts val="0"/>
              </a:spcBef>
              <a:buClr>
                <a:srgbClr val="FF0000"/>
              </a:buClr>
              <a:buSzPct val="100000"/>
            </a:pPr>
            <a:r>
              <a:t/>
            </a:r>
            <a:endParaRPr sz="17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120-123</a:t>
            </a:r>
          </a:p>
        </p:txBody>
      </p:sp>
      <p:sp>
        <p:nvSpPr>
          <p:cNvPr id="126" name="Shape 126"/>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 reformers struggled between acting in peace or violence</a:t>
            </a:r>
          </a:p>
          <a:p>
            <a:pPr indent="-349250" lvl="0" marL="457200" rtl="0">
              <a:spcBef>
                <a:spcPts val="0"/>
              </a:spcBef>
              <a:buClr>
                <a:srgbClr val="FF0000"/>
              </a:buClr>
              <a:buSzPct val="100000"/>
            </a:pPr>
            <a:r>
              <a:rPr lang="en" sz="1900">
                <a:solidFill>
                  <a:srgbClr val="FF0000"/>
                </a:solidFill>
              </a:rPr>
              <a:t>Russia went to war w/ Turkey and imposed treaty of san stefano giving them many lands   </a:t>
            </a:r>
          </a:p>
          <a:p>
            <a:pPr indent="-349250" lvl="0" marL="457200" rtl="0">
              <a:spcBef>
                <a:spcPts val="0"/>
              </a:spcBef>
              <a:buClr>
                <a:srgbClr val="FF0000"/>
              </a:buClr>
              <a:buSzPct val="100000"/>
            </a:pPr>
            <a:r>
              <a:rPr lang="en" sz="1900">
                <a:solidFill>
                  <a:srgbClr val="FF0000"/>
                </a:solidFill>
              </a:rPr>
              <a:t>however they lost an embarrising war to great britian and austria, they were mad</a:t>
            </a:r>
          </a:p>
          <a:p>
            <a:pPr indent="-349250" lvl="0" marL="457200" rtl="0">
              <a:spcBef>
                <a:spcPts val="0"/>
              </a:spcBef>
              <a:buClr>
                <a:srgbClr val="FF0000"/>
              </a:buClr>
              <a:buSzPct val="100000"/>
            </a:pPr>
            <a:r>
              <a:rPr lang="en" sz="1900">
                <a:solidFill>
                  <a:srgbClr val="FF0000"/>
                </a:solidFill>
              </a:rPr>
              <a:t>then ppl started to come for gov't officials, gov't turned to educated ppl for help but the ppl said no </a:t>
            </a:r>
          </a:p>
          <a:p>
            <a:pPr lvl="0" rtl="0">
              <a:spcBef>
                <a:spcPts val="0"/>
              </a:spcBef>
              <a:buNone/>
            </a:pPr>
            <a:r>
              <a:t/>
            </a:r>
            <a:endParaRPr sz="1900">
              <a:solidFill>
                <a:srgbClr val="FF0000"/>
              </a:solidFill>
            </a:endParaRPr>
          </a:p>
        </p:txBody>
      </p:sp>
      <p:sp>
        <p:nvSpPr>
          <p:cNvPr id="127" name="Shape 127"/>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36550" lvl="0" marL="457200">
              <a:spcBef>
                <a:spcPts val="0"/>
              </a:spcBef>
              <a:buClr>
                <a:srgbClr val="FF0000"/>
              </a:buClr>
              <a:buSzPct val="100000"/>
            </a:pPr>
            <a:r>
              <a:rPr lang="en" sz="1700">
                <a:solidFill>
                  <a:srgbClr val="FF0000"/>
                </a:solidFill>
              </a:rPr>
              <a:t>they couldn't shut it down, but the public  knew that the gov't couldnt controll things by them and lost faith in them</a:t>
            </a:r>
          </a:p>
          <a:p>
            <a:pPr indent="-336550" lvl="0" marL="457200">
              <a:spcBef>
                <a:spcPts val="0"/>
              </a:spcBef>
              <a:buClr>
                <a:srgbClr val="FF0000"/>
              </a:buClr>
              <a:buSzPct val="100000"/>
            </a:pPr>
            <a:r>
              <a:rPr lang="en" sz="1700">
                <a:solidFill>
                  <a:srgbClr val="FF0000"/>
                </a:solidFill>
              </a:rPr>
              <a:t>the rebelllers got bold and tried to kill the tsar twice, the tsar became afraid and stayed away of the ppl</a:t>
            </a:r>
          </a:p>
          <a:p>
            <a:pPr indent="-336550" lvl="0" marL="457200">
              <a:spcBef>
                <a:spcPts val="0"/>
              </a:spcBef>
              <a:buClr>
                <a:srgbClr val="FF0000"/>
              </a:buClr>
              <a:buSzPct val="100000"/>
            </a:pPr>
            <a:r>
              <a:rPr lang="en" sz="1700">
                <a:solidFill>
                  <a:srgbClr val="FF0000"/>
                </a:solidFill>
              </a:rPr>
              <a:t>Alex II got more modern ppl into office but he realized fist alone cannot do the job</a:t>
            </a:r>
          </a:p>
          <a:p>
            <a:pPr indent="-336550" lvl="0" marL="457200">
              <a:spcBef>
                <a:spcPts val="0"/>
              </a:spcBef>
              <a:buClr>
                <a:srgbClr val="FF0000"/>
              </a:buClr>
              <a:buSzPct val="100000"/>
            </a:pPr>
            <a:r>
              <a:rPr lang="en" sz="1700">
                <a:solidFill>
                  <a:srgbClr val="FF0000"/>
                </a:solidFill>
              </a:rPr>
              <a:t>Loris Melikov went after the heads cldnt get them, and said lets negiotiate allow ppl to run things ...</a:t>
            </a:r>
          </a:p>
          <a:p>
            <a:pPr indent="-336550" lvl="0" marL="457200" rtl="0">
              <a:spcBef>
                <a:spcPts val="0"/>
              </a:spcBef>
              <a:buClr>
                <a:srgbClr val="FF0000"/>
              </a:buClr>
              <a:buSzPct val="100000"/>
            </a:pPr>
            <a:r>
              <a:t/>
            </a:r>
            <a:endParaRPr sz="17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124-125</a:t>
            </a:r>
          </a:p>
        </p:txBody>
      </p:sp>
      <p:sp>
        <p:nvSpPr>
          <p:cNvPr id="133" name="Shape 133"/>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a:spcBef>
                <a:spcPts val="0"/>
              </a:spcBef>
              <a:buClr>
                <a:srgbClr val="FF0000"/>
              </a:buClr>
              <a:buSzPct val="100000"/>
            </a:pPr>
            <a:r>
              <a:rPr lang="en" sz="1900">
                <a:solidFill>
                  <a:srgbClr val="FF0000"/>
                </a:solidFill>
              </a:rPr>
              <a:t>Alex II sent Loris plan to a committee who altogether approved, but the People's will TERMINATED it.</a:t>
            </a:r>
          </a:p>
          <a:p>
            <a:pPr indent="-349250" lvl="0" marL="457200">
              <a:spcBef>
                <a:spcPts val="0"/>
              </a:spcBef>
              <a:buClr>
                <a:srgbClr val="FF0000"/>
              </a:buClr>
              <a:buSzPct val="100000"/>
            </a:pPr>
            <a:r>
              <a:rPr lang="en" sz="1900">
                <a:solidFill>
                  <a:srgbClr val="FF0000"/>
                </a:solidFill>
              </a:rPr>
              <a:t>they finally killed him by throwing bombs at his chariot</a:t>
            </a:r>
          </a:p>
          <a:p>
            <a:pPr indent="-349250" lvl="0" marL="457200">
              <a:spcBef>
                <a:spcPts val="0"/>
              </a:spcBef>
              <a:buClr>
                <a:srgbClr val="FF0000"/>
              </a:buClr>
              <a:buSzPct val="100000"/>
            </a:pPr>
            <a:r>
              <a:rPr lang="en" sz="1900">
                <a:solidFill>
                  <a:srgbClr val="FF0000"/>
                </a:solidFill>
              </a:rPr>
              <a:t>when the tsar died Russia experience turbulence, they said nothing cld stop it and blamed and killed the Jewish people for it what a shame</a:t>
            </a:r>
          </a:p>
          <a:p>
            <a:pPr lvl="0" rtl="0">
              <a:spcBef>
                <a:spcPts val="0"/>
              </a:spcBef>
              <a:buNone/>
            </a:pPr>
            <a:r>
              <a:t/>
            </a:r>
            <a:endParaRPr sz="1900">
              <a:solidFill>
                <a:srgbClr val="FF0000"/>
              </a:solidFill>
            </a:endParaRPr>
          </a:p>
        </p:txBody>
      </p:sp>
      <p:sp>
        <p:nvSpPr>
          <p:cNvPr id="134" name="Shape 134"/>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tsar Alex III said protect the Jews even though he hated them because he didn't want the pogroms to take over Russia, revolutionaries supported them, but later realized they were just racists</a:t>
            </a:r>
          </a:p>
          <a:p>
            <a:pPr indent="-336550" lvl="0" marL="457200" rtl="0">
              <a:spcBef>
                <a:spcPts val="0"/>
              </a:spcBef>
              <a:buClr>
                <a:srgbClr val="FF0000"/>
              </a:buClr>
              <a:buSzPct val="100000"/>
            </a:pPr>
            <a:r>
              <a:rPr lang="en" sz="1700">
                <a:solidFill>
                  <a:srgbClr val="FF0000"/>
                </a:solidFill>
              </a:rPr>
              <a:t>Alex III was a narrow-minded guy inspired by Constantine Pobdolivshev who was a professor in Moscow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126-127</a:t>
            </a:r>
          </a:p>
        </p:txBody>
      </p:sp>
      <p:sp>
        <p:nvSpPr>
          <p:cNvPr id="140" name="Shape 140"/>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a:spcBef>
                <a:spcPts val="0"/>
              </a:spcBef>
              <a:buClr>
                <a:srgbClr val="FF0000"/>
              </a:buClr>
              <a:buSzPct val="100000"/>
            </a:pPr>
            <a:r>
              <a:rPr lang="en" sz="1900">
                <a:solidFill>
                  <a:srgbClr val="FF0000"/>
                </a:solidFill>
              </a:rPr>
              <a:t>Pobdolivshev was all about ppl are evil ... gov't and religion needs to control them ... keep em stupid ... nothing about well-being ...</a:t>
            </a:r>
          </a:p>
          <a:p>
            <a:pPr indent="-349250" lvl="0" marL="457200">
              <a:spcBef>
                <a:spcPts val="0"/>
              </a:spcBef>
              <a:buClr>
                <a:srgbClr val="FF0000"/>
              </a:buClr>
              <a:buSzPct val="100000"/>
            </a:pPr>
            <a:r>
              <a:rPr lang="en" sz="1900">
                <a:solidFill>
                  <a:srgbClr val="FF0000"/>
                </a:solidFill>
              </a:rPr>
              <a:t>he said that the tsar was the way to go, and that he needs help from elite who are educated ...</a:t>
            </a:r>
          </a:p>
          <a:p>
            <a:pPr indent="-349250" lvl="0" marL="457200" rtl="0">
              <a:spcBef>
                <a:spcPts val="0"/>
              </a:spcBef>
              <a:buClr>
                <a:srgbClr val="FF0000"/>
              </a:buClr>
              <a:buSzPct val="100000"/>
            </a:pPr>
            <a:r>
              <a:t/>
            </a:r>
            <a:endParaRPr sz="1900">
              <a:solidFill>
                <a:srgbClr val="FF0000"/>
              </a:solidFill>
            </a:endParaRPr>
          </a:p>
        </p:txBody>
      </p:sp>
      <p:sp>
        <p:nvSpPr>
          <p:cNvPr id="141" name="Shape 141"/>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he didnt care abt ppl culture only they come to Russian Orthrodoxy, he said the Jews shld convert or ...</a:t>
            </a:r>
          </a:p>
          <a:p>
            <a:pPr indent="-336550" lvl="0" marL="457200" rtl="0">
              <a:spcBef>
                <a:spcPts val="0"/>
              </a:spcBef>
              <a:buClr>
                <a:srgbClr val="FF0000"/>
              </a:buClr>
              <a:buSzPct val="100000"/>
            </a:pPr>
            <a:r>
              <a:rPr lang="en" sz="1700">
                <a:solidFill>
                  <a:srgbClr val="FF0000"/>
                </a:solidFill>
              </a:rPr>
              <a:t>gov't then waged war on the revolutionaries using emergency regulation like a mutual state</a:t>
            </a:r>
          </a:p>
          <a:p>
            <a:pPr lvl="0" rtl="0">
              <a:spcBef>
                <a:spcPts val="0"/>
              </a:spcBef>
              <a:buNone/>
            </a:pPr>
            <a:r>
              <a:t/>
            </a:r>
            <a:endParaRPr sz="17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