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done</a:t>
            </a:r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" name="Shape 47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" name="Shape 48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" name="Shape 49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415611" y="992766"/>
            <a:ext cx="11360700" cy="27369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algn="ctr">
              <a:spcBef>
                <a:spcPts val="0"/>
              </a:spcBef>
              <a:buSzPct val="100000"/>
              <a:defRPr sz="6900"/>
            </a:lvl1pPr>
            <a:lvl2pPr lvl="1" algn="ctr">
              <a:spcBef>
                <a:spcPts val="0"/>
              </a:spcBef>
              <a:buSzPct val="100000"/>
              <a:defRPr sz="6900"/>
            </a:lvl2pPr>
            <a:lvl3pPr lvl="2" algn="ctr">
              <a:spcBef>
                <a:spcPts val="0"/>
              </a:spcBef>
              <a:buSzPct val="100000"/>
              <a:defRPr sz="6900"/>
            </a:lvl3pPr>
            <a:lvl4pPr lvl="3" algn="ctr">
              <a:spcBef>
                <a:spcPts val="0"/>
              </a:spcBef>
              <a:buSzPct val="100000"/>
              <a:defRPr sz="6900"/>
            </a:lvl4pPr>
            <a:lvl5pPr lvl="4" algn="ctr">
              <a:spcBef>
                <a:spcPts val="0"/>
              </a:spcBef>
              <a:buSzPct val="100000"/>
              <a:defRPr sz="6900"/>
            </a:lvl5pPr>
            <a:lvl6pPr lvl="5" algn="ctr">
              <a:spcBef>
                <a:spcPts val="0"/>
              </a:spcBef>
              <a:buSzPct val="100000"/>
              <a:defRPr sz="6900"/>
            </a:lvl6pPr>
            <a:lvl7pPr lvl="6" algn="ctr">
              <a:spcBef>
                <a:spcPts val="0"/>
              </a:spcBef>
              <a:buSzPct val="100000"/>
              <a:defRPr sz="6900"/>
            </a:lvl7pPr>
            <a:lvl8pPr lvl="7" algn="ctr">
              <a:spcBef>
                <a:spcPts val="0"/>
              </a:spcBef>
              <a:buSzPct val="100000"/>
              <a:defRPr sz="6900"/>
            </a:lvl8pPr>
            <a:lvl9pPr lvl="8" algn="ctr">
              <a:spcBef>
                <a:spcPts val="0"/>
              </a:spcBef>
              <a:buSzPct val="100000"/>
              <a:defRPr sz="69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algn="ctr">
              <a:spcBef>
                <a:spcPts val="0"/>
              </a:spcBef>
              <a:buSzPct val="100000"/>
              <a:defRPr sz="16000"/>
            </a:lvl1pPr>
            <a:lvl2pPr lvl="1" algn="ctr">
              <a:spcBef>
                <a:spcPts val="0"/>
              </a:spcBef>
              <a:buSzPct val="100000"/>
              <a:defRPr sz="16000"/>
            </a:lvl2pPr>
            <a:lvl3pPr lvl="2" algn="ctr">
              <a:spcBef>
                <a:spcPts val="0"/>
              </a:spcBef>
              <a:buSzPct val="100000"/>
              <a:defRPr sz="16000"/>
            </a:lvl3pPr>
            <a:lvl4pPr lvl="3" algn="ctr">
              <a:spcBef>
                <a:spcPts val="0"/>
              </a:spcBef>
              <a:buSzPct val="100000"/>
              <a:defRPr sz="16000"/>
            </a:lvl4pPr>
            <a:lvl5pPr lvl="4" algn="ctr">
              <a:spcBef>
                <a:spcPts val="0"/>
              </a:spcBef>
              <a:buSzPct val="100000"/>
              <a:defRPr sz="16000"/>
            </a:lvl5pPr>
            <a:lvl6pPr lvl="5" algn="ctr">
              <a:spcBef>
                <a:spcPts val="0"/>
              </a:spcBef>
              <a:buSzPct val="100000"/>
              <a:defRPr sz="16000"/>
            </a:lvl6pPr>
            <a:lvl7pPr lvl="6" algn="ctr">
              <a:spcBef>
                <a:spcPts val="0"/>
              </a:spcBef>
              <a:buSzPct val="100000"/>
              <a:defRPr sz="16000"/>
            </a:lvl7pPr>
            <a:lvl8pPr lvl="7" algn="ctr">
              <a:spcBef>
                <a:spcPts val="0"/>
              </a:spcBef>
              <a:buSzPct val="100000"/>
              <a:defRPr sz="16000"/>
            </a:lvl8pPr>
            <a:lvl9pPr lvl="8" algn="ctr">
              <a:spcBef>
                <a:spcPts val="0"/>
              </a:spcBef>
              <a:buSzPct val="100000"/>
              <a:defRPr sz="16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15600" y="4202966"/>
            <a:ext cx="11360700" cy="1734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32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648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077200" y="6356350"/>
            <a:ext cx="32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indent="-50800" lvl="0" marL="228600" marR="0" rtl="0" algn="l">
              <a:lnSpc>
                <a:spcPct val="90000"/>
              </a:lnSpc>
              <a:spcBef>
                <a:spcPts val="840"/>
              </a:spcBef>
              <a:buClr>
                <a:srgbClr val="1480D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720"/>
              </a:spcBef>
              <a:buClr>
                <a:srgbClr val="1480D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600"/>
              </a:spcBef>
              <a:buClr>
                <a:srgbClr val="1480D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40"/>
              </a:spcBef>
              <a:buClr>
                <a:srgbClr val="1480D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40"/>
              </a:spcBef>
              <a:buClr>
                <a:srgbClr val="1480D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40"/>
              </a:spcBef>
              <a:buClr>
                <a:srgbClr val="1480D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40"/>
              </a:spcBef>
              <a:buClr>
                <a:srgbClr val="1480D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40"/>
              </a:spcBef>
              <a:buClr>
                <a:srgbClr val="1480D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40"/>
              </a:spcBef>
              <a:buClr>
                <a:srgbClr val="1480D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838200" y="6356350"/>
            <a:ext cx="32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4648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077200" y="6356350"/>
            <a:ext cx="32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indent="-50800" lvl="0" marL="228600" marR="0" rtl="0" algn="l">
              <a:lnSpc>
                <a:spcPct val="90000"/>
              </a:lnSpc>
              <a:spcBef>
                <a:spcPts val="840"/>
              </a:spcBef>
              <a:buClr>
                <a:srgbClr val="1480D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720"/>
              </a:spcBef>
              <a:buClr>
                <a:srgbClr val="1480D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600"/>
              </a:spcBef>
              <a:buClr>
                <a:srgbClr val="1480D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40"/>
              </a:spcBef>
              <a:buClr>
                <a:srgbClr val="1480D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40"/>
              </a:spcBef>
              <a:buClr>
                <a:srgbClr val="1480D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40"/>
              </a:spcBef>
              <a:buClr>
                <a:srgbClr val="1480D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40"/>
              </a:spcBef>
              <a:buClr>
                <a:srgbClr val="1480D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40"/>
              </a:spcBef>
              <a:buClr>
                <a:srgbClr val="1480D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40"/>
              </a:spcBef>
              <a:buClr>
                <a:srgbClr val="1480D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indent="-50800" lvl="0" marL="228600" marR="0" rtl="0" algn="l">
              <a:lnSpc>
                <a:spcPct val="90000"/>
              </a:lnSpc>
              <a:spcBef>
                <a:spcPts val="840"/>
              </a:spcBef>
              <a:buClr>
                <a:srgbClr val="1480D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720"/>
              </a:spcBef>
              <a:buClr>
                <a:srgbClr val="1480D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600"/>
              </a:spcBef>
              <a:buClr>
                <a:srgbClr val="1480D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40"/>
              </a:spcBef>
              <a:buClr>
                <a:srgbClr val="1480D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40"/>
              </a:spcBef>
              <a:buClr>
                <a:srgbClr val="1480D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40"/>
              </a:spcBef>
              <a:buClr>
                <a:srgbClr val="1480D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40"/>
              </a:spcBef>
              <a:buClr>
                <a:srgbClr val="1480D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40"/>
              </a:spcBef>
              <a:buClr>
                <a:srgbClr val="1480D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40"/>
              </a:spcBef>
              <a:buClr>
                <a:srgbClr val="1480D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53666" y="600200"/>
            <a:ext cx="8490300" cy="54543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6096000" y="-166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algn="ctr">
              <a:spcBef>
                <a:spcPts val="0"/>
              </a:spcBef>
              <a:buSzPct val="100000"/>
              <a:defRPr sz="5600"/>
            </a:lvl1pPr>
            <a:lvl2pPr lvl="1" algn="ctr">
              <a:spcBef>
                <a:spcPts val="0"/>
              </a:spcBef>
              <a:buSzPct val="100000"/>
              <a:defRPr sz="5600"/>
            </a:lvl2pPr>
            <a:lvl3pPr lvl="2" algn="ctr">
              <a:spcBef>
                <a:spcPts val="0"/>
              </a:spcBef>
              <a:buSzPct val="100000"/>
              <a:defRPr sz="5600"/>
            </a:lvl3pPr>
            <a:lvl4pPr lvl="3" algn="ctr">
              <a:spcBef>
                <a:spcPts val="0"/>
              </a:spcBef>
              <a:buSzPct val="100000"/>
              <a:defRPr sz="5600"/>
            </a:lvl4pPr>
            <a:lvl5pPr lvl="4" algn="ctr">
              <a:spcBef>
                <a:spcPts val="0"/>
              </a:spcBef>
              <a:buSzPct val="100000"/>
              <a:defRPr sz="5600"/>
            </a:lvl5pPr>
            <a:lvl6pPr lvl="5" algn="ctr">
              <a:spcBef>
                <a:spcPts val="0"/>
              </a:spcBef>
              <a:buSzPct val="100000"/>
              <a:defRPr sz="5600"/>
            </a:lvl6pPr>
            <a:lvl7pPr lvl="6" algn="ctr">
              <a:spcBef>
                <a:spcPts val="0"/>
              </a:spcBef>
              <a:buSzPct val="100000"/>
              <a:defRPr sz="5600"/>
            </a:lvl7pPr>
            <a:lvl8pPr lvl="7" algn="ctr">
              <a:spcBef>
                <a:spcPts val="0"/>
              </a:spcBef>
              <a:buSzPct val="100000"/>
              <a:defRPr sz="5600"/>
            </a:lvl8pPr>
            <a:lvl9pPr lvl="8" algn="ctr">
              <a:spcBef>
                <a:spcPts val="0"/>
              </a:spcBef>
              <a:buSzPct val="100000"/>
              <a:defRPr sz="56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415600" y="5640766"/>
            <a:ext cx="7998300" cy="8067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www.miniclip.com/games/8-ball-pool-multiplayer/en/#t-n-G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subTitle"/>
          </p:nvPr>
        </p:nvSpPr>
        <p:spPr>
          <a:xfrm>
            <a:off x="339400" y="3778833"/>
            <a:ext cx="11360700" cy="10569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8947"/>
              <a:buFont typeface="Arial"/>
              <a:buNone/>
            </a:pPr>
            <a:r>
              <a:rPr lang="en-US" sz="3800">
                <a:solidFill>
                  <a:srgbClr val="8DC451"/>
                </a:solidFill>
              </a:rPr>
              <a:t>Ascher Ch #2  Beumers’s History, 5–37 (“The Beginnings of Russian Cinema”); Yuri Tsivian, “Early Russian Cinema”</a:t>
            </a:r>
          </a:p>
        </p:txBody>
      </p:sp>
      <p:sp>
        <p:nvSpPr>
          <p:cNvPr id="73" name="Shape 73"/>
          <p:cNvSpPr txBox="1"/>
          <p:nvPr>
            <p:ph type="ctrTitle"/>
          </p:nvPr>
        </p:nvSpPr>
        <p:spPr>
          <a:xfrm>
            <a:off x="415611" y="992766"/>
            <a:ext cx="11360700" cy="2736900"/>
          </a:xfrm>
          <a:prstGeom prst="rect">
            <a:avLst/>
          </a:prstGeom>
        </p:spPr>
        <p:txBody>
          <a:bodyPr anchorCtr="0" anchor="b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69C470"/>
                </a:solidFill>
              </a:rPr>
              <a:t> </a:t>
            </a:r>
            <a:r>
              <a:rPr lang="en-US">
                <a:solidFill>
                  <a:srgbClr val="8DC451"/>
                </a:solidFill>
              </a:rPr>
              <a:t>ARUS 280 HW #2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415600" y="1536624"/>
            <a:ext cx="11360700" cy="48531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425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100">
                <a:solidFill>
                  <a:srgbClr val="00FF00"/>
                </a:solidFill>
              </a:rPr>
              <a:t>in making films out of books, directors were inspired by poems</a:t>
            </a:r>
          </a:p>
          <a:p>
            <a:pPr indent="-425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100">
                <a:solidFill>
                  <a:srgbClr val="00FF00"/>
                </a:solidFill>
              </a:rPr>
              <a:t>Khanzhonkov (Khanz) used celluoid (a material for screening films) to make a cool military feature film The Defence of Sevastpool ...</a:t>
            </a:r>
          </a:p>
          <a:p>
            <a:pPr indent="-425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100">
                <a:solidFill>
                  <a:srgbClr val="00FF00"/>
                </a:solidFill>
              </a:rPr>
              <a:t>before cimena became a part of normal life, it had to show comedy and drama</a:t>
            </a:r>
          </a:p>
          <a:p>
            <a:pPr indent="-425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100">
                <a:solidFill>
                  <a:srgbClr val="00FF00"/>
                </a:solidFill>
              </a:rPr>
              <a:t>movies about negativity toward arraged marriages for young girls who had others in mind was the theme at that time</a:t>
            </a:r>
          </a:p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13-14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415600" y="1536624"/>
            <a:ext cx="11360700" cy="48531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425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100">
                <a:solidFill>
                  <a:srgbClr val="00FF00"/>
                </a:solidFill>
              </a:rPr>
              <a:t>these films show how much life sucks for those in Russia</a:t>
            </a:r>
          </a:p>
          <a:p>
            <a:pPr indent="-425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100">
                <a:solidFill>
                  <a:srgbClr val="00FF00"/>
                </a:solidFill>
              </a:rPr>
              <a:t>film Keys to Happiness about a woman who tries to navigate world but kills herself, theme - woman fail in the world or are rejected by men</a:t>
            </a:r>
          </a:p>
          <a:p>
            <a:pPr indent="-425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100">
                <a:solidFill>
                  <a:srgbClr val="00FF00"/>
                </a:solidFill>
              </a:rPr>
              <a:t>as genre searches continued in 1912 Khanzhonkov started animation with help of painter Wlayshaw Starewicz</a:t>
            </a:r>
          </a:p>
          <a:p>
            <a:pPr indent="-425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t/>
            </a:r>
            <a:endParaRPr b="1" sz="3100">
              <a:solidFill>
                <a:srgbClr val="00FF00"/>
              </a:solidFill>
            </a:endParaRPr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15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415600" y="1536624"/>
            <a:ext cx="11360700" cy="48531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425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100">
                <a:solidFill>
                  <a:srgbClr val="00FF00"/>
                </a:solidFill>
              </a:rPr>
              <a:t>Starewicz was interested in filming ants and turning them into ant-looking humans (think of a bunch of ant men walking around lol)</a:t>
            </a:r>
          </a:p>
          <a:p>
            <a:pPr indent="-425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100">
                <a:solidFill>
                  <a:srgbClr val="00FF00"/>
                </a:solidFill>
              </a:rPr>
              <a:t>The Lily of Belgium about a grandfather telling a military story to her granddaughter, the story was animated</a:t>
            </a:r>
          </a:p>
          <a:p>
            <a:pPr indent="-425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100">
                <a:solidFill>
                  <a:srgbClr val="00FF00"/>
                </a:solidFill>
              </a:rPr>
              <a:t>once Russian film has been established, it gained interest and many debates were made</a:t>
            </a:r>
          </a:p>
          <a:p>
            <a:pPr indent="-425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t/>
            </a:r>
            <a:endParaRPr b="1" sz="3100">
              <a:solidFill>
                <a:srgbClr val="00FF00"/>
              </a:solidFill>
            </a:endParaRPr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16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415600" y="1536624"/>
            <a:ext cx="11360700" cy="48531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425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100">
                <a:solidFill>
                  <a:srgbClr val="00FF00"/>
                </a:solidFill>
              </a:rPr>
              <a:t>Leonid Andreev, a writer said, cinema is great becausem it can portary everything and anything in life</a:t>
            </a:r>
          </a:p>
          <a:p>
            <a:pPr indent="-425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100">
                <a:solidFill>
                  <a:srgbClr val="00FF00"/>
                </a:solidFill>
              </a:rPr>
              <a:t>in 1910 cinema however struggled to establish itself as an art form, instead of entertainment</a:t>
            </a:r>
          </a:p>
          <a:p>
            <a:pPr indent="-425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100">
                <a:solidFill>
                  <a:srgbClr val="00FF00"/>
                </a:solidFill>
              </a:rPr>
              <a:t>foreign stars were the stars of cinema movies and Russian theater stars were not allowed in the movies</a:t>
            </a:r>
          </a:p>
          <a:p>
            <a:pPr indent="-425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100">
                <a:solidFill>
                  <a:srgbClr val="00FF00"/>
                </a:solidFill>
              </a:rPr>
              <a:t>Iosif Ermovilev,1914 a merchant made his film and got many sucessful directors (Protazanov ... ) under his company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rgbClr val="00FF00"/>
              </a:solidFill>
            </a:endParaRPr>
          </a:p>
        </p:txBody>
      </p:sp>
      <p:sp>
        <p:nvSpPr>
          <p:cNvPr id="176" name="Shape 176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17-18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415600" y="1536624"/>
            <a:ext cx="11360700" cy="48531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4127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900">
                <a:solidFill>
                  <a:srgbClr val="00FF00"/>
                </a:solidFill>
              </a:rPr>
              <a:t>by 1915 Khanz was on top he hired director Yevgeni Bauer, a few ppl left for Ermoliov however. </a:t>
            </a:r>
          </a:p>
          <a:p>
            <a:pPr indent="-4127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900">
                <a:solidFill>
                  <a:srgbClr val="00FF00"/>
                </a:solidFill>
              </a:rPr>
              <a:t>cinema became an art n industry, then WWI came</a:t>
            </a:r>
          </a:p>
          <a:p>
            <a:pPr indent="-4127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900">
                <a:solidFill>
                  <a:srgbClr val="00FF00"/>
                </a:solidFill>
              </a:rPr>
              <a:t>Pathe closed its office, and Thiemann &amp; Reinhardt shut down because they sounded too German</a:t>
            </a:r>
          </a:p>
          <a:p>
            <a:pPr indent="-4127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900">
                <a:solidFill>
                  <a:srgbClr val="00FF00"/>
                </a:solidFill>
              </a:rPr>
              <a:t>cinema went from foreign to domestic</a:t>
            </a:r>
          </a:p>
          <a:p>
            <a:pPr indent="-4127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900">
                <a:solidFill>
                  <a:srgbClr val="00FF00"/>
                </a:solidFill>
              </a:rPr>
              <a:t>when Protazanov joined Ermoliev, he became a better director</a:t>
            </a:r>
          </a:p>
          <a:p>
            <a:pPr indent="-4127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900">
                <a:solidFill>
                  <a:srgbClr val="00FF00"/>
                </a:solidFill>
              </a:rPr>
              <a:t>war got ppl depressed, when Rasputin a monk got assinated in 1916 ppl lost complete trust in the gov't</a:t>
            </a:r>
          </a:p>
          <a:p>
            <a:pPr indent="-4127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900">
                <a:solidFill>
                  <a:srgbClr val="00FF00"/>
                </a:solidFill>
              </a:rPr>
              <a:t>to make ppl feel better compaines turn to melodramas</a:t>
            </a:r>
          </a:p>
          <a:p>
            <a:pPr indent="-4127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t/>
            </a:r>
            <a:endParaRPr b="1" sz="2900">
              <a:solidFill>
                <a:srgbClr val="00FF00"/>
              </a:solidFill>
            </a:endParaRPr>
          </a:p>
        </p:txBody>
      </p:sp>
      <p:sp>
        <p:nvSpPr>
          <p:cNvPr id="183" name="Shape 183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19-20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415600" y="1536624"/>
            <a:ext cx="11360700" cy="48531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4127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900">
                <a:solidFill>
                  <a:srgbClr val="00FF00"/>
                </a:solidFill>
              </a:rPr>
              <a:t>Mirages 1915, about a young woman who read a book of a millonarie and falls in love w/ her son, he drops here and her fiancee and family reject her, she kills her self</a:t>
            </a:r>
          </a:p>
          <a:p>
            <a:pPr indent="-4127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900">
                <a:solidFill>
                  <a:srgbClr val="00FF00"/>
                </a:solidFill>
              </a:rPr>
              <a:t>Yevgeni Bauer is the master of women melodrama</a:t>
            </a:r>
          </a:p>
          <a:p>
            <a:pPr indent="-4127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900">
                <a:solidFill>
                  <a:srgbClr val="00FF00"/>
                </a:solidFill>
              </a:rPr>
              <a:t>his melodramas were about moral decline and what was going on in the minds of women</a:t>
            </a:r>
          </a:p>
          <a:p>
            <a:pPr indent="-4127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900">
                <a:solidFill>
                  <a:srgbClr val="00FF00"/>
                </a:solidFill>
              </a:rPr>
              <a:t>Twilight of a Woman Soul (1913) about a women and how she loses her privilege when she gets raped</a:t>
            </a:r>
          </a:p>
          <a:p>
            <a:pPr indent="-4127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t/>
            </a:r>
            <a:endParaRPr b="1" sz="2900">
              <a:solidFill>
                <a:srgbClr val="00FF00"/>
              </a:solidFill>
            </a:endParaRPr>
          </a:p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21-22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415600" y="1536624"/>
            <a:ext cx="11360700" cy="48531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4127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900">
                <a:solidFill>
                  <a:srgbClr val="00FF00"/>
                </a:solidFill>
              </a:rPr>
              <a:t>these melodrams juxtapose the new woman who looks for independence, to the old one who is seen as an object of beauty to be tossed</a:t>
            </a:r>
          </a:p>
          <a:p>
            <a:pPr indent="-4127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900">
                <a:solidFill>
                  <a:srgbClr val="00FF00"/>
                </a:solidFill>
              </a:rPr>
              <a:t>Silent Witness (1914) bauer juxtaposes urban n rural life in this melodrama ...</a:t>
            </a:r>
          </a:p>
          <a:p>
            <a:pPr indent="-4127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900">
                <a:solidFill>
                  <a:srgbClr val="00FF00"/>
                </a:solidFill>
              </a:rPr>
              <a:t>he also made short comedies that copied the 1910's style</a:t>
            </a:r>
          </a:p>
          <a:p>
            <a:pPr indent="-4127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900">
                <a:solidFill>
                  <a:srgbClr val="00FF00"/>
                </a:solidFill>
              </a:rPr>
              <a:t>women role still played a major factor in Bauer movies, even though country was declining</a:t>
            </a:r>
          </a:p>
          <a:p>
            <a:pPr indent="-4127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900">
                <a:solidFill>
                  <a:srgbClr val="00FF00"/>
                </a:solidFill>
              </a:rPr>
              <a:t>Bauer women dont always do their own things men are always the victims however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00FF00"/>
              </a:solidFill>
            </a:endParaRPr>
          </a:p>
        </p:txBody>
      </p:sp>
      <p:sp>
        <p:nvSpPr>
          <p:cNvPr id="197" name="Shape 197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23-26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415600" y="1536624"/>
            <a:ext cx="11360700" cy="48531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800">
                <a:solidFill>
                  <a:srgbClr val="00FF00"/>
                </a:solidFill>
              </a:rPr>
              <a:t>his best film A Life for a life (1916) about a rich family who hosts a double marriage, Nata loves Prince Bartinisky but he is a gambler who causes much problems and doesn't care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800">
                <a:solidFill>
                  <a:srgbClr val="00FF00"/>
                </a:solidFill>
              </a:rPr>
              <a:t>the main star was a lady Kholodnaya who played as Nata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800">
                <a:solidFill>
                  <a:srgbClr val="00FF00"/>
                </a:solidFill>
              </a:rPr>
              <a:t>the main star however wasn't a good actress Bauer had to work w/ that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800">
                <a:solidFill>
                  <a:srgbClr val="00FF00"/>
                </a:solidFill>
              </a:rPr>
              <a:t>she died of influenza, a controversial death, some said she died because she was being a spy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800">
                <a:solidFill>
                  <a:srgbClr val="00FF00"/>
                </a:solidFill>
              </a:rPr>
              <a:t>women in his melodramas also were powerful and wise when ppl were counting on them the most, or male counterparts messed up , but they had to make hard sacrifies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FF00"/>
              </a:solidFill>
            </a:endParaRPr>
          </a:p>
        </p:txBody>
      </p:sp>
      <p:sp>
        <p:nvSpPr>
          <p:cNvPr id="204" name="Shape 204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27-29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415600" y="1536624"/>
            <a:ext cx="11360700" cy="48531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800">
                <a:solidFill>
                  <a:srgbClr val="00FF00"/>
                </a:solidFill>
              </a:rPr>
              <a:t>after she died Bauer was making the same type of film. The Dying Swan (1916) about a a mute dancer named Giselle who is courted by some man, when she sees him w/ another girl he tells her father to let her dance to make him jealous. the man later explains the confusion n they get married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800">
                <a:solidFill>
                  <a:srgbClr val="00FF00"/>
                </a:solidFill>
              </a:rPr>
              <a:t>(irrelevant stuff)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800">
                <a:solidFill>
                  <a:srgbClr val="00FF00"/>
                </a:solidFill>
              </a:rPr>
              <a:t>his melodramas explore basically how ppl feel, and he puts them in a candyland setting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800">
                <a:solidFill>
                  <a:srgbClr val="00FF00"/>
                </a:solidFill>
              </a:rPr>
              <a:t>in early Russian cinema, women were view as objects of contemplation instead of equality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800">
                <a:solidFill>
                  <a:srgbClr val="00FF00"/>
                </a:solidFill>
              </a:rPr>
              <a:t>author says women are sensetive n emotional w/ dreams. Men are square couch potatoes who lived by square rules ...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t/>
            </a:r>
            <a:endParaRPr b="1" sz="2800">
              <a:solidFill>
                <a:srgbClr val="00FF00"/>
              </a:solidFill>
            </a:endParaRPr>
          </a:p>
        </p:txBody>
      </p:sp>
      <p:sp>
        <p:nvSpPr>
          <p:cNvPr id="211" name="Shape 211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30-31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415600" y="1536624"/>
            <a:ext cx="11360700" cy="48531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800">
                <a:solidFill>
                  <a:srgbClr val="00FF00"/>
                </a:solidFill>
              </a:rPr>
              <a:t>melodrama made learning literally about how humans act in situations ,more interesting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800">
                <a:solidFill>
                  <a:srgbClr val="00FF00"/>
                </a:solidFill>
              </a:rPr>
              <a:t>after 1917 when tsar fell, revolutionaries came back to Russia n censorship was released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800">
                <a:solidFill>
                  <a:srgbClr val="00FF00"/>
                </a:solidFill>
              </a:rPr>
              <a:t>what happened was all the major companies were still around, but gov't stopped doing business w/ them, they kept cinema open cuz they lost equipment w/ them as well. Foreign movies were halted, so they decided to add cinema as a department in the Soviet gov't basically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t/>
            </a:r>
            <a:endParaRPr b="1" sz="2800">
              <a:solidFill>
                <a:srgbClr val="00FF00"/>
              </a:solidFill>
            </a:endParaRPr>
          </a:p>
        </p:txBody>
      </p:sp>
      <p:sp>
        <p:nvSpPr>
          <p:cNvPr id="218" name="Shape 218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32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80D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bullet point here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1480D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bullet point here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840"/>
              </a:spcBef>
              <a:buClr>
                <a:srgbClr val="1480D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Third bullet point here</a:t>
            </a:r>
          </a:p>
        </p:txBody>
      </p:sp>
      <p:grpSp>
        <p:nvGrpSpPr>
          <p:cNvPr id="79" name="Shape 79"/>
          <p:cNvGrpSpPr/>
          <p:nvPr/>
        </p:nvGrpSpPr>
        <p:grpSpPr>
          <a:xfrm>
            <a:off x="1353845" y="1825625"/>
            <a:ext cx="4150305" cy="4351336"/>
            <a:chOff x="515645" y="0"/>
            <a:chExt cx="4150305" cy="4351336"/>
          </a:xfrm>
        </p:grpSpPr>
        <p:sp>
          <p:nvSpPr>
            <p:cNvPr id="80" name="Shape 80"/>
            <p:cNvSpPr/>
            <p:nvPr/>
          </p:nvSpPr>
          <p:spPr>
            <a:xfrm>
              <a:off x="1698483" y="1403741"/>
              <a:ext cx="1784215" cy="1543419"/>
            </a:xfrm>
            <a:prstGeom prst="hexagon">
              <a:avLst>
                <a:gd fmla="val 28570" name="adj"/>
                <a:gd fmla="val 115470" name="vf"/>
              </a:avLst>
            </a:prstGeom>
            <a:gradFill>
              <a:gsLst>
                <a:gs pos="0">
                  <a:srgbClr val="9E4D9B"/>
                </a:gs>
                <a:gs pos="50000">
                  <a:srgbClr val="971D93"/>
                </a:gs>
                <a:gs pos="100000">
                  <a:srgbClr val="891586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 txBox="1"/>
            <p:nvPr/>
          </p:nvSpPr>
          <p:spPr>
            <a:xfrm>
              <a:off x="1994153" y="1659507"/>
              <a:ext cx="1192875" cy="1031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rIns="35550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2815746" y="665318"/>
              <a:ext cx="673178" cy="580033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DECFE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862835" y="0"/>
              <a:ext cx="1462151" cy="1264932"/>
            </a:xfrm>
            <a:prstGeom prst="hexagon">
              <a:avLst>
                <a:gd fmla="val 28570" name="adj"/>
                <a:gd fmla="val 115470" name="vf"/>
              </a:avLst>
            </a:prstGeom>
            <a:gradFill>
              <a:gsLst>
                <a:gs pos="0">
                  <a:srgbClr val="A56BD7"/>
                </a:gs>
                <a:gs pos="50000">
                  <a:srgbClr val="9B4ED8"/>
                </a:gs>
                <a:gs pos="100000">
                  <a:srgbClr val="893DC5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 txBox="1"/>
            <p:nvPr/>
          </p:nvSpPr>
          <p:spPr>
            <a:xfrm>
              <a:off x="1723012" y="211562"/>
              <a:ext cx="1741799" cy="84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rIns="35550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Beumers’s</a:t>
              </a:r>
            </a:p>
          </p:txBody>
        </p:sp>
        <p:sp>
          <p:nvSpPr>
            <p:cNvPr id="85" name="Shape 85"/>
            <p:cNvSpPr/>
            <p:nvPr/>
          </p:nvSpPr>
          <p:spPr>
            <a:xfrm>
              <a:off x="3601398" y="1749673"/>
              <a:ext cx="673178" cy="580033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DECFE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203800" y="778018"/>
              <a:ext cx="1462151" cy="1264932"/>
            </a:xfrm>
            <a:prstGeom prst="hexagon">
              <a:avLst>
                <a:gd fmla="val 28570" name="adj"/>
                <a:gd fmla="val 115470" name="vf"/>
              </a:avLst>
            </a:prstGeom>
            <a:gradFill>
              <a:gsLst>
                <a:gs pos="0">
                  <a:srgbClr val="8370DD"/>
                </a:gs>
                <a:gs pos="50000">
                  <a:srgbClr val="6E53DF"/>
                </a:gs>
                <a:gs pos="100000">
                  <a:srgbClr val="5C42CB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 txBox="1"/>
            <p:nvPr/>
          </p:nvSpPr>
          <p:spPr>
            <a:xfrm>
              <a:off x="3446110" y="987645"/>
              <a:ext cx="977531" cy="845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rIns="35550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3055633" y="2973703"/>
              <a:ext cx="673178" cy="580033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DECFE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3203800" y="2307514"/>
              <a:ext cx="1462151" cy="1264932"/>
            </a:xfrm>
            <a:prstGeom prst="hexagon">
              <a:avLst>
                <a:gd fmla="val 28570" name="adj"/>
                <a:gd fmla="val 115470" name="vf"/>
              </a:avLst>
            </a:prstGeom>
            <a:gradFill>
              <a:gsLst>
                <a:gs pos="0">
                  <a:srgbClr val="7670BE"/>
                </a:gs>
                <a:gs pos="50000">
                  <a:srgbClr val="6158BA"/>
                </a:gs>
                <a:gs pos="100000">
                  <a:srgbClr val="5148AA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 txBox="1"/>
            <p:nvPr/>
          </p:nvSpPr>
          <p:spPr>
            <a:xfrm>
              <a:off x="3261633" y="2518000"/>
              <a:ext cx="1352699" cy="84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rIns="35550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History</a:t>
              </a:r>
            </a:p>
          </p:txBody>
        </p:sp>
        <p:sp>
          <p:nvSpPr>
            <p:cNvPr id="91" name="Shape 91"/>
            <p:cNvSpPr/>
            <p:nvPr/>
          </p:nvSpPr>
          <p:spPr>
            <a:xfrm>
              <a:off x="1701803" y="3100763"/>
              <a:ext cx="673178" cy="580033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DECFE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862835" y="3086403"/>
              <a:ext cx="1462151" cy="1264932"/>
            </a:xfrm>
            <a:prstGeom prst="hexagon">
              <a:avLst>
                <a:gd fmla="val 28570" name="adj"/>
                <a:gd fmla="val 115470" name="vf"/>
              </a:avLst>
            </a:prstGeom>
            <a:gradFill>
              <a:gsLst>
                <a:gs pos="0">
                  <a:srgbClr val="5FAEEE"/>
                </a:gs>
                <a:gs pos="50000">
                  <a:srgbClr val="3BA6F3"/>
                </a:gs>
                <a:gs pos="100000">
                  <a:srgbClr val="2A93DF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 txBox="1"/>
            <p:nvPr/>
          </p:nvSpPr>
          <p:spPr>
            <a:xfrm>
              <a:off x="2105146" y="3296030"/>
              <a:ext cx="977531" cy="845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rIns="35550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903284" y="2016844"/>
              <a:ext cx="673178" cy="580033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DECFE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515645" y="2308383"/>
              <a:ext cx="1462151" cy="1264932"/>
            </a:xfrm>
            <a:prstGeom prst="hexagon">
              <a:avLst>
                <a:gd fmla="val 28570" name="adj"/>
                <a:gd fmla="val 115470" name="vf"/>
              </a:avLst>
            </a:prstGeom>
            <a:gradFill>
              <a:gsLst>
                <a:gs pos="0">
                  <a:srgbClr val="6D8FDD"/>
                </a:gs>
                <a:gs pos="50000">
                  <a:srgbClr val="517FDF"/>
                </a:gs>
                <a:gs pos="100000">
                  <a:srgbClr val="3F6DCC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 txBox="1"/>
            <p:nvPr/>
          </p:nvSpPr>
          <p:spPr>
            <a:xfrm>
              <a:off x="757956" y="2518009"/>
              <a:ext cx="977531" cy="845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rIns="35550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5–37</a:t>
              </a:r>
            </a:p>
          </p:txBody>
        </p:sp>
        <p:sp>
          <p:nvSpPr>
            <p:cNvPr id="97" name="Shape 97"/>
            <p:cNvSpPr/>
            <p:nvPr/>
          </p:nvSpPr>
          <p:spPr>
            <a:xfrm>
              <a:off x="515645" y="776277"/>
              <a:ext cx="1462151" cy="1264932"/>
            </a:xfrm>
            <a:prstGeom prst="hexagon">
              <a:avLst>
                <a:gd fmla="val 28570" name="adj"/>
                <a:gd fmla="val 115470" name="vf"/>
              </a:avLst>
            </a:prstGeom>
            <a:gradFill>
              <a:gsLst>
                <a:gs pos="0">
                  <a:srgbClr val="A56BD7"/>
                </a:gs>
                <a:gs pos="50000">
                  <a:srgbClr val="9B4ED8"/>
                </a:gs>
                <a:gs pos="100000">
                  <a:srgbClr val="893DC5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 txBox="1"/>
            <p:nvPr/>
          </p:nvSpPr>
          <p:spPr>
            <a:xfrm>
              <a:off x="757956" y="985904"/>
              <a:ext cx="977531" cy="845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rIns="35550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Shape 9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8947"/>
              <a:buFont typeface="Arial"/>
              <a:buNone/>
            </a:pPr>
            <a:r>
              <a:rPr lang="en-US" sz="3800">
                <a:solidFill>
                  <a:srgbClr val="8DC451"/>
                </a:solidFill>
                <a:latin typeface="Arial"/>
                <a:ea typeface="Arial"/>
                <a:cs typeface="Arial"/>
                <a:sym typeface="Arial"/>
              </a:rPr>
              <a:t>Every Paragraph”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415600" y="1536624"/>
            <a:ext cx="11360700" cy="48531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800">
                <a:solidFill>
                  <a:srgbClr val="00FF00"/>
                </a:solidFill>
              </a:rPr>
              <a:t>Cinema vists became a luxury as more started to close many directors started to leave Russia also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800">
                <a:solidFill>
                  <a:srgbClr val="00FF00"/>
                </a:solidFill>
              </a:rPr>
              <a:t>many artists remained in Moscow and became loyed to the Soviet Union agit-trains ran around country showing Soviet propagands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800">
                <a:solidFill>
                  <a:srgbClr val="00FF00"/>
                </a:solidFill>
              </a:rPr>
              <a:t>Lev Kuleshov, an apprentice of Bauer, started making films, he was about manipulating images to tell a story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t/>
            </a:r>
            <a:endParaRPr b="1" sz="2800">
              <a:solidFill>
                <a:srgbClr val="00FF00"/>
              </a:solidFill>
            </a:endParaRPr>
          </a:p>
        </p:txBody>
      </p:sp>
      <p:sp>
        <p:nvSpPr>
          <p:cNvPr id="225" name="Shape 225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33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415600" y="1536624"/>
            <a:ext cx="11360700" cy="48531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800">
                <a:solidFill>
                  <a:srgbClr val="00FF00"/>
                </a:solidFill>
              </a:rPr>
              <a:t>all cinema is about is how creative the director and artists is the abilty to take pictures and do things w/ it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800">
                <a:solidFill>
                  <a:srgbClr val="00FF00"/>
                </a:solidFill>
              </a:rPr>
              <a:t>he does this in The Project of Engineer Prite (1918)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800">
                <a:solidFill>
                  <a:srgbClr val="00FF00"/>
                </a:solidFill>
              </a:rPr>
              <a:t>(irrelevant stuff)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800">
                <a:solidFill>
                  <a:srgbClr val="00FF00"/>
                </a:solidFill>
              </a:rPr>
              <a:t>in 1917-1919 melodrama movies ended. Now movies were about getting rid of the church, ending workers union and progress to the future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800">
                <a:solidFill>
                  <a:srgbClr val="00FF00"/>
                </a:solidFill>
              </a:rPr>
              <a:t>it was slow because you basically had to do the system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FF00"/>
              </a:solidFill>
            </a:endParaRPr>
          </a:p>
        </p:txBody>
      </p:sp>
      <p:sp>
        <p:nvSpPr>
          <p:cNvPr id="232" name="Shape 232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34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415600" y="1536624"/>
            <a:ext cx="11360700" cy="48531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movies made during the Soviet Revolution and the October Revolution were evil n demonic such that took place in remote countries as Satan Triumphant by Protazanov - the movie was about the devil coming to play hymns and then seducing women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(irrelevant stuff)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Protazanov was good at being stylistic, while making movies ppl liked. by acting german (germans like demon stuff) he did well abroad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8/27/1919 Soviet film was nationalized, foreign films were out of the picture (smiley face)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Soviets realized how powerful film was 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it could educate and spread ideas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t/>
            </a:r>
            <a:endParaRPr b="1" sz="2600">
              <a:solidFill>
                <a:srgbClr val="00FF00"/>
              </a:solidFill>
            </a:endParaRPr>
          </a:p>
        </p:txBody>
      </p:sp>
      <p:sp>
        <p:nvSpPr>
          <p:cNvPr id="239" name="Shape 239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35 -37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415600" y="1536624"/>
            <a:ext cx="11360700" cy="48531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movies made during the Soviet Revolution and the October Revolution were evil n demonic such that took place in remote countries as Satan Triumphant by Protazanov - the movie was about the devil coming to play hymns and then seducing women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(irrelevant stuff)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Protazanov was good at being stylistic, while making movies ppl liked. by acting german (germans like demon stuff) he did well abroad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8/27/1919 Soviet film was nationalized, foreign films were out of the picture (smiley face)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Soviets realized how powerful film was 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it could educate and spread ideas</a:t>
            </a:r>
          </a:p>
        </p:txBody>
      </p:sp>
      <p:sp>
        <p:nvSpPr>
          <p:cNvPr id="246" name="Shape 246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35 -37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80D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bullet point here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1480D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bullet point here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840"/>
              </a:spcBef>
              <a:buClr>
                <a:srgbClr val="1480D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Third bullet point here</a:t>
            </a:r>
          </a:p>
        </p:txBody>
      </p:sp>
      <p:grpSp>
        <p:nvGrpSpPr>
          <p:cNvPr id="252" name="Shape 252"/>
          <p:cNvGrpSpPr/>
          <p:nvPr/>
        </p:nvGrpSpPr>
        <p:grpSpPr>
          <a:xfrm>
            <a:off x="1353845" y="1825625"/>
            <a:ext cx="4150354" cy="4351203"/>
            <a:chOff x="515645" y="0"/>
            <a:chExt cx="4150354" cy="4351203"/>
          </a:xfrm>
        </p:grpSpPr>
        <p:sp>
          <p:nvSpPr>
            <p:cNvPr id="253" name="Shape 253"/>
            <p:cNvSpPr/>
            <p:nvPr/>
          </p:nvSpPr>
          <p:spPr>
            <a:xfrm>
              <a:off x="1698483" y="1403741"/>
              <a:ext cx="1784100" cy="1543499"/>
            </a:xfrm>
            <a:prstGeom prst="hexagon">
              <a:avLst>
                <a:gd fmla="val 28570" name="adj"/>
                <a:gd fmla="val 115470" name="vf"/>
              </a:avLst>
            </a:prstGeom>
            <a:gradFill>
              <a:gsLst>
                <a:gs pos="0">
                  <a:srgbClr val="9E4D9B"/>
                </a:gs>
                <a:gs pos="50000">
                  <a:srgbClr val="971D93"/>
                </a:gs>
                <a:gs pos="100000">
                  <a:srgbClr val="89158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 txBox="1"/>
            <p:nvPr/>
          </p:nvSpPr>
          <p:spPr>
            <a:xfrm>
              <a:off x="1994153" y="1659507"/>
              <a:ext cx="1192800" cy="10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rIns="35550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2815746" y="665318"/>
              <a:ext cx="673200" cy="579900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DECFE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1862835" y="0"/>
              <a:ext cx="1462200" cy="1264800"/>
            </a:xfrm>
            <a:prstGeom prst="hexagon">
              <a:avLst>
                <a:gd fmla="val 28570" name="adj"/>
                <a:gd fmla="val 115470" name="vf"/>
              </a:avLst>
            </a:prstGeom>
            <a:gradFill>
              <a:gsLst>
                <a:gs pos="0">
                  <a:srgbClr val="A56BD7"/>
                </a:gs>
                <a:gs pos="50000">
                  <a:srgbClr val="9B4ED8"/>
                </a:gs>
                <a:gs pos="100000">
                  <a:srgbClr val="893DC5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 txBox="1"/>
            <p:nvPr/>
          </p:nvSpPr>
          <p:spPr>
            <a:xfrm>
              <a:off x="1723012" y="211562"/>
              <a:ext cx="1741799" cy="84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rIns="35550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Ascher</a:t>
              </a:r>
            </a:p>
          </p:txBody>
        </p:sp>
        <p:sp>
          <p:nvSpPr>
            <p:cNvPr id="258" name="Shape 258"/>
            <p:cNvSpPr/>
            <p:nvPr/>
          </p:nvSpPr>
          <p:spPr>
            <a:xfrm>
              <a:off x="3601398" y="1749673"/>
              <a:ext cx="673200" cy="579900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DECFE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3203800" y="778018"/>
              <a:ext cx="1462200" cy="1264800"/>
            </a:xfrm>
            <a:prstGeom prst="hexagon">
              <a:avLst>
                <a:gd fmla="val 28570" name="adj"/>
                <a:gd fmla="val 115470" name="vf"/>
              </a:avLst>
            </a:prstGeom>
            <a:gradFill>
              <a:gsLst>
                <a:gs pos="0">
                  <a:srgbClr val="8370DD"/>
                </a:gs>
                <a:gs pos="50000">
                  <a:srgbClr val="6E53DF"/>
                </a:gs>
                <a:gs pos="100000">
                  <a:srgbClr val="5C42CB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 txBox="1"/>
            <p:nvPr/>
          </p:nvSpPr>
          <p:spPr>
            <a:xfrm>
              <a:off x="3446110" y="987645"/>
              <a:ext cx="977400" cy="84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rIns="35550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3055633" y="2973703"/>
              <a:ext cx="673200" cy="579900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DECFE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203800" y="2307514"/>
              <a:ext cx="1462200" cy="1264800"/>
            </a:xfrm>
            <a:prstGeom prst="hexagon">
              <a:avLst>
                <a:gd fmla="val 28570" name="adj"/>
                <a:gd fmla="val 115470" name="vf"/>
              </a:avLst>
            </a:prstGeom>
            <a:gradFill>
              <a:gsLst>
                <a:gs pos="0">
                  <a:srgbClr val="7670BE"/>
                </a:gs>
                <a:gs pos="50000">
                  <a:srgbClr val="6158BA"/>
                </a:gs>
                <a:gs pos="100000">
                  <a:srgbClr val="5148AA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 txBox="1"/>
            <p:nvPr/>
          </p:nvSpPr>
          <p:spPr>
            <a:xfrm>
              <a:off x="3261633" y="2518000"/>
              <a:ext cx="1352699" cy="84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rIns="35550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chapter</a:t>
              </a:r>
            </a:p>
          </p:txBody>
        </p:sp>
        <p:sp>
          <p:nvSpPr>
            <p:cNvPr id="264" name="Shape 264"/>
            <p:cNvSpPr/>
            <p:nvPr/>
          </p:nvSpPr>
          <p:spPr>
            <a:xfrm>
              <a:off x="1701803" y="3100763"/>
              <a:ext cx="673200" cy="579900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DECFE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1862835" y="3086403"/>
              <a:ext cx="1462200" cy="1264800"/>
            </a:xfrm>
            <a:prstGeom prst="hexagon">
              <a:avLst>
                <a:gd fmla="val 28570" name="adj"/>
                <a:gd fmla="val 115470" name="vf"/>
              </a:avLst>
            </a:prstGeom>
            <a:gradFill>
              <a:gsLst>
                <a:gs pos="0">
                  <a:srgbClr val="5FAEEE"/>
                </a:gs>
                <a:gs pos="50000">
                  <a:srgbClr val="3BA6F3"/>
                </a:gs>
                <a:gs pos="100000">
                  <a:srgbClr val="2A93DF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 txBox="1"/>
            <p:nvPr/>
          </p:nvSpPr>
          <p:spPr>
            <a:xfrm>
              <a:off x="2105146" y="3296030"/>
              <a:ext cx="977400" cy="84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rIns="35550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903284" y="2016844"/>
              <a:ext cx="673200" cy="579900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DECFE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515645" y="2308383"/>
              <a:ext cx="1462200" cy="1264800"/>
            </a:xfrm>
            <a:prstGeom prst="hexagon">
              <a:avLst>
                <a:gd fmla="val 28570" name="adj"/>
                <a:gd fmla="val 115470" name="vf"/>
              </a:avLst>
            </a:prstGeom>
            <a:gradFill>
              <a:gsLst>
                <a:gs pos="0">
                  <a:srgbClr val="6D8FDD"/>
                </a:gs>
                <a:gs pos="50000">
                  <a:srgbClr val="517FDF"/>
                </a:gs>
                <a:gs pos="100000">
                  <a:srgbClr val="3F6DCC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 txBox="1"/>
            <p:nvPr/>
          </p:nvSpPr>
          <p:spPr>
            <a:xfrm>
              <a:off x="757956" y="2518009"/>
              <a:ext cx="977400" cy="84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rIns="35550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270" name="Shape 270"/>
            <p:cNvSpPr/>
            <p:nvPr/>
          </p:nvSpPr>
          <p:spPr>
            <a:xfrm>
              <a:off x="515645" y="776277"/>
              <a:ext cx="1462200" cy="1264800"/>
            </a:xfrm>
            <a:prstGeom prst="hexagon">
              <a:avLst>
                <a:gd fmla="val 28570" name="adj"/>
                <a:gd fmla="val 115470" name="vf"/>
              </a:avLst>
            </a:prstGeom>
            <a:gradFill>
              <a:gsLst>
                <a:gs pos="0">
                  <a:srgbClr val="A56BD7"/>
                </a:gs>
                <a:gs pos="50000">
                  <a:srgbClr val="9B4ED8"/>
                </a:gs>
                <a:gs pos="100000">
                  <a:srgbClr val="893DC5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 txBox="1"/>
            <p:nvPr/>
          </p:nvSpPr>
          <p:spPr>
            <a:xfrm>
              <a:off x="757956" y="985904"/>
              <a:ext cx="977400" cy="84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rIns="35550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2" name="Shape 27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8947"/>
              <a:buFont typeface="Arial"/>
              <a:buNone/>
            </a:pPr>
            <a:r>
              <a:rPr lang="en-US" sz="3800">
                <a:solidFill>
                  <a:srgbClr val="8DC451"/>
                </a:solidFill>
                <a:latin typeface="Arial"/>
                <a:ea typeface="Arial"/>
                <a:cs typeface="Arial"/>
                <a:sym typeface="Arial"/>
              </a:rPr>
              <a:t>Every Paragraph”</a:t>
            </a: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415600" y="1536624"/>
            <a:ext cx="11360700" cy="48531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425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100">
                <a:solidFill>
                  <a:srgbClr val="00FF00"/>
                </a:solidFill>
              </a:rPr>
              <a:t>Moscow was a little town before it grew to a big city</a:t>
            </a:r>
          </a:p>
          <a:p>
            <a:pPr indent="-425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100">
                <a:solidFill>
                  <a:srgbClr val="00FF00"/>
                </a:solidFill>
              </a:rPr>
              <a:t>Prince Iurii started Moscow as a fort in the 1100, it was close to four rivers and several outland routes good for trading and refugees</a:t>
            </a:r>
          </a:p>
          <a:p>
            <a:pPr indent="-425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100">
                <a:solidFill>
                  <a:srgbClr val="00FF00"/>
                </a:solidFill>
              </a:rPr>
              <a:t>Daniel Vladmir som founded the house of Moscow</a:t>
            </a:r>
          </a:p>
          <a:p>
            <a:pPr indent="-425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t/>
            </a:r>
            <a:endParaRPr b="1" sz="3100">
              <a:solidFill>
                <a:srgbClr val="00FF00"/>
              </a:solidFill>
            </a:endParaRPr>
          </a:p>
        </p:txBody>
      </p:sp>
      <p:sp>
        <p:nvSpPr>
          <p:cNvPr id="279" name="Shape 279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21	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264700" y="1234799"/>
            <a:ext cx="11360700" cy="48531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4127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900">
                <a:solidFill>
                  <a:srgbClr val="00FF00"/>
                </a:solidFill>
              </a:rPr>
              <a:t>princes made most of what they had, they expaneded their kingdoms</a:t>
            </a:r>
          </a:p>
          <a:p>
            <a:pPr indent="-4127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900">
                <a:solidFill>
                  <a:srgbClr val="00FF00"/>
                </a:solidFill>
              </a:rPr>
              <a:t>Ivan nicknamed Kalita either cuz he was shrewd and wanted to give to the poor or the Mongol ruler</a:t>
            </a:r>
          </a:p>
          <a:p>
            <a:pPr indent="-4127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900">
                <a:solidFill>
                  <a:srgbClr val="00FF00"/>
                </a:solidFill>
              </a:rPr>
              <a:t>Ivan defeated another prince who didn't want to pay tax, collected all the taxes in Russia for the Khan so Khan made him "Grand Prince of Vladmir", gave him land..</a:t>
            </a:r>
          </a:p>
          <a:p>
            <a:pPr indent="-4127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900">
                <a:solidFill>
                  <a:srgbClr val="00FF00"/>
                </a:solidFill>
              </a:rPr>
              <a:t>Ivan turn Moscow into spiritual center of nation</a:t>
            </a:r>
          </a:p>
          <a:p>
            <a:pPr indent="-4127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900">
                <a:solidFill>
                  <a:srgbClr val="00FF00"/>
                </a:solidFill>
              </a:rPr>
              <a:t>Peter, Ivan father died in 1326, told him to build a church and bury him in Moscow</a:t>
            </a:r>
          </a:p>
          <a:p>
            <a:pPr indent="-4127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900">
                <a:solidFill>
                  <a:srgbClr val="00FF00"/>
                </a:solidFill>
              </a:rPr>
              <a:t>since then spirtual and secular authorities worked together in Moscow</a:t>
            </a:r>
          </a:p>
        </p:txBody>
      </p:sp>
      <p:sp>
        <p:nvSpPr>
          <p:cNvPr id="286" name="Shape 286"/>
          <p:cNvSpPr txBox="1"/>
          <p:nvPr>
            <p:ph type="title"/>
          </p:nvPr>
        </p:nvSpPr>
        <p:spPr>
          <a:xfrm>
            <a:off x="264700" y="375391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22-23	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264700" y="1234800"/>
            <a:ext cx="11360700" cy="31416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3873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500">
                <a:solidFill>
                  <a:srgbClr val="00FF00"/>
                </a:solidFill>
              </a:rPr>
              <a:t>his grandson Dmitrii, a talented and courageous ruler in 1359, made Moscow grow by defying the Mongols</a:t>
            </a:r>
          </a:p>
          <a:p>
            <a:pPr indent="-3873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500">
                <a:solidFill>
                  <a:srgbClr val="00FF00"/>
                </a:solidFill>
              </a:rPr>
              <a:t>Khan Mamai called fr peace but the seven Kievan princes joined forces for The Great Battle at Kulikovo's Pole </a:t>
            </a:r>
          </a:p>
          <a:p>
            <a:pPr indent="-3873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500">
                <a:solidFill>
                  <a:srgbClr val="00FF00"/>
                </a:solidFill>
              </a:rPr>
              <a:t>Sept 8- they went to war bloody clash</a:t>
            </a:r>
          </a:p>
          <a:p>
            <a:pPr indent="-3873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500">
                <a:solidFill>
                  <a:srgbClr val="00FF00"/>
                </a:solidFill>
              </a:rPr>
              <a:t>Mongols were winning but Dmitrii had his best soldiers in the forest who ambushed the Mongols</a:t>
            </a:r>
          </a:p>
          <a:p>
            <a:pPr indent="-3873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500">
                <a:solidFill>
                  <a:srgbClr val="00FF00"/>
                </a:solidFill>
              </a:rPr>
              <a:t>ppl said he was the bravest alive</a:t>
            </a:r>
          </a:p>
          <a:p>
            <a:pPr indent="-3873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500">
                <a:solidFill>
                  <a:srgbClr val="00FF00"/>
                </a:solidFill>
              </a:rPr>
              <a:t>Khan Tokhtamysh arose, and Dmitrii was scared and ran away Moscow fell into chaos and 1382 Toktamysh took over by faking surrender </a:t>
            </a:r>
          </a:p>
          <a:p>
            <a:pPr indent="-3873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500">
                <a:solidFill>
                  <a:srgbClr val="00FF00"/>
                </a:solidFill>
              </a:rPr>
              <a:t>however Mongol empire was falling apart</a:t>
            </a:r>
          </a:p>
          <a:p>
            <a:pPr indent="-3873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500">
                <a:solidFill>
                  <a:srgbClr val="00FF00"/>
                </a:solidFill>
              </a:rPr>
              <a:t>if the Russian princes such as Vasilli I &amp; II didnt fight among theirselves mongol rule wldve be 50 years, it was 200yrs however</a:t>
            </a:r>
          </a:p>
        </p:txBody>
      </p:sp>
      <p:sp>
        <p:nvSpPr>
          <p:cNvPr id="293" name="Shape 293"/>
          <p:cNvSpPr txBox="1"/>
          <p:nvPr>
            <p:ph type="title"/>
          </p:nvPr>
        </p:nvSpPr>
        <p:spPr>
          <a:xfrm>
            <a:off x="264700" y="375391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24-26	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264700" y="1234799"/>
            <a:ext cx="11360700" cy="48531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4127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900">
                <a:solidFill>
                  <a:srgbClr val="00FF00"/>
                </a:solidFill>
              </a:rPr>
              <a:t>Moscow was impt cuz it replaced Constantinople as the HQ of the greek orthrodox church, </a:t>
            </a:r>
          </a:p>
          <a:p>
            <a:pPr indent="-4127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900">
                <a:solidFill>
                  <a:srgbClr val="00FF00"/>
                </a:solidFill>
              </a:rPr>
              <a:t>Moscow gained spiritual independence in 1453 when Constantinople fell to the Turks</a:t>
            </a:r>
          </a:p>
          <a:p>
            <a:pPr indent="-4127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900">
                <a:solidFill>
                  <a:srgbClr val="00FF00"/>
                </a:solidFill>
              </a:rPr>
              <a:t>1462 Vasilli II died Ivan III ambitions, ruthless ruler of Moscow bought fought or inherited lands</a:t>
            </a:r>
          </a:p>
          <a:p>
            <a:pPr indent="-4127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900">
                <a:solidFill>
                  <a:srgbClr val="00FF00"/>
                </a:solidFill>
              </a:rPr>
              <a:t>he centralized Russia made Double eagle Russian empire symbol. till 1917</a:t>
            </a:r>
          </a:p>
          <a:p>
            <a:pPr indent="-4127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900">
                <a:solidFill>
                  <a:srgbClr val="00FF00"/>
                </a:solidFill>
              </a:rPr>
              <a:t>Known as gatherer of Russian lands still countinued to unify lands</a:t>
            </a:r>
          </a:p>
        </p:txBody>
      </p:sp>
      <p:sp>
        <p:nvSpPr>
          <p:cNvPr id="300" name="Shape 300"/>
          <p:cNvSpPr txBox="1"/>
          <p:nvPr>
            <p:ph type="title"/>
          </p:nvPr>
        </p:nvSpPr>
        <p:spPr>
          <a:xfrm>
            <a:off x="264700" y="375391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27-28	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264700" y="1234800"/>
            <a:ext cx="11360700" cy="54219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4000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700">
                <a:solidFill>
                  <a:srgbClr val="00FF00"/>
                </a:solidFill>
              </a:rPr>
              <a:t>Ivan III son Vasilli III  (1505-1533) followed two-part policy of external expansion and getting wealth through layers</a:t>
            </a:r>
          </a:p>
          <a:p>
            <a:pPr indent="-4000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700">
                <a:solidFill>
                  <a:srgbClr val="00FF00"/>
                </a:solidFill>
              </a:rPr>
              <a:t>The military was never connected to land ownership, once finished term in army got an administrative or judicial office</a:t>
            </a:r>
          </a:p>
          <a:p>
            <a:pPr indent="-4000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700">
                <a:solidFill>
                  <a:srgbClr val="00FF00"/>
                </a:solidFill>
              </a:rPr>
              <a:t>for the 1500’s Vasilli III expanision policy led to a need for more troops</a:t>
            </a:r>
          </a:p>
          <a:p>
            <a:pPr indent="-4000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700">
                <a:solidFill>
                  <a:srgbClr val="00FF00"/>
                </a:solidFill>
              </a:rPr>
              <a:t>in order to impose the posemite system, Ivan had to take fertlie land from Novgorod, eventually every noble had to serve the state</a:t>
            </a:r>
          </a:p>
          <a:p>
            <a:pPr indent="-4000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700">
                <a:solidFill>
                  <a:srgbClr val="00FF00"/>
                </a:solidFill>
              </a:rPr>
              <a:t>system weakened the urban centers</a:t>
            </a:r>
          </a:p>
          <a:p>
            <a:pPr indent="-4000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700">
                <a:solidFill>
                  <a:srgbClr val="00FF00"/>
                </a:solidFill>
              </a:rPr>
              <a:t>durning the appanage system, ppl focused on good economy and suppling men for the Mongol army</a:t>
            </a:r>
          </a:p>
          <a:p>
            <a:pPr indent="-4000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700">
                <a:solidFill>
                  <a:srgbClr val="00FF00"/>
                </a:solidFill>
              </a:rPr>
              <a:t>the prince’s council dealt w/ issues the princes have to deal with...</a:t>
            </a:r>
          </a:p>
        </p:txBody>
      </p:sp>
      <p:sp>
        <p:nvSpPr>
          <p:cNvPr id="307" name="Shape 307"/>
          <p:cNvSpPr txBox="1"/>
          <p:nvPr>
            <p:ph type="title"/>
          </p:nvPr>
        </p:nvSpPr>
        <p:spPr>
          <a:xfrm>
            <a:off x="264700" y="375391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29-31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415600" y="1536624"/>
            <a:ext cx="11360700" cy="48531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469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800">
                <a:solidFill>
                  <a:srgbClr val="00FF00"/>
                </a:solidFill>
              </a:rPr>
              <a:t>Maxim Gorky said the other day he was in the Kingdom of Shadows everything grey, it was really a video </a:t>
            </a:r>
          </a:p>
          <a:p>
            <a:pPr indent="-469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800">
                <a:solidFill>
                  <a:srgbClr val="00FF00"/>
                </a:solidFill>
              </a:rPr>
              <a:t>in early 1900's Russian filmakers covered all sorts of things, </a:t>
            </a:r>
          </a:p>
          <a:p>
            <a:pPr indent="-469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800">
                <a:solidFill>
                  <a:srgbClr val="00FF00"/>
                </a:solidFill>
              </a:rPr>
              <a:t>the cinemetograph was presented at a fair in St. Petersburg in 1896, it scared ppl especially the trains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00FF00"/>
              </a:solidFill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8947"/>
              <a:buFont typeface="Arial"/>
              <a:buNone/>
            </a:pPr>
            <a:r>
              <a:rPr b="1" lang="en-US" sz="3800">
                <a:solidFill>
                  <a:srgbClr val="00FF00"/>
                </a:solidFill>
              </a:rPr>
              <a:t>pg 5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264700" y="1234800"/>
            <a:ext cx="11360700" cy="54219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000">
                <a:solidFill>
                  <a:srgbClr val="00FF00"/>
                </a:solidFill>
              </a:rPr>
              <a:t>Although princes had power, needed local officals to keep things in order</a:t>
            </a: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000">
                <a:solidFill>
                  <a:srgbClr val="00FF00"/>
                </a:solidFill>
              </a:rPr>
              <a:t>in late 1600 and 1700’s princes setup  departments (prikzay) to centralize administration, used code (menstichestvo) to chose leading boyar families, didn’t work hard to choose digintaries in hierachy</a:t>
            </a: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000">
                <a:solidFill>
                  <a:srgbClr val="00FF00"/>
                </a:solidFill>
              </a:rPr>
              <a:t>Ivan IV “The Terrible “ (1547-1584) was a mercurial, colorful, articulate and unscrouplous ruler also called a demented and crazy ruler</a:t>
            </a: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000">
                <a:solidFill>
                  <a:srgbClr val="00FF00"/>
                </a:solidFill>
              </a:rPr>
              <a:t>he had severe moral instablity </a:t>
            </a:r>
          </a:p>
        </p:txBody>
      </p:sp>
      <p:sp>
        <p:nvSpPr>
          <p:cNvPr id="314" name="Shape 314"/>
          <p:cNvSpPr txBox="1"/>
          <p:nvPr>
            <p:ph type="title"/>
          </p:nvPr>
        </p:nvSpPr>
        <p:spPr>
          <a:xfrm>
            <a:off x="264700" y="375391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32-33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264700" y="1234800"/>
            <a:ext cx="11360700" cy="54219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800">
                <a:solidFill>
                  <a:srgbClr val="00FF00"/>
                </a:solidFill>
              </a:rPr>
              <a:t>politically he defeated the Mongols (Tatars) but domestically he left his country so unstable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800">
                <a:solidFill>
                  <a:srgbClr val="00FF00"/>
                </a:solidFill>
              </a:rPr>
              <a:t>he was so unstable in 1575 he gave his throne to a Tatar prince only to take it back a year later, basically mocking autocracy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800">
                <a:solidFill>
                  <a:srgbClr val="00FF00"/>
                </a:solidFill>
              </a:rPr>
              <a:t>when Ivan IV father died at the age of 3 his life was abt two boyar families: the Shiuskys and Belskys fought fr power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800">
                <a:solidFill>
                  <a:srgbClr val="00FF00"/>
                </a:solidFill>
              </a:rPr>
              <a:t>Ivan started to enjoy it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800">
                <a:solidFill>
                  <a:srgbClr val="00FF00"/>
                </a:solidFill>
              </a:rPr>
              <a:t>Ivan had a vision fr himself and made himself ruler of all Russians in 1547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800">
                <a:solidFill>
                  <a:srgbClr val="00FF00"/>
                </a:solidFill>
              </a:rPr>
              <a:t>he faced a series of crieses but turned from a tyrant to a shrewd politican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800">
                <a:solidFill>
                  <a:srgbClr val="00FF00"/>
                </a:solidFill>
              </a:rPr>
              <a:t>a fire started in the city and nearly burned Moscow</a:t>
            </a:r>
          </a:p>
        </p:txBody>
      </p:sp>
      <p:sp>
        <p:nvSpPr>
          <p:cNvPr id="321" name="Shape 321"/>
          <p:cNvSpPr txBox="1"/>
          <p:nvPr>
            <p:ph type="title"/>
          </p:nvPr>
        </p:nvSpPr>
        <p:spPr>
          <a:xfrm>
            <a:off x="264700" y="375391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34-35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264700" y="1234800"/>
            <a:ext cx="11360700" cy="54219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800">
                <a:solidFill>
                  <a:srgbClr val="00FF00"/>
                </a:solidFill>
              </a:rPr>
              <a:t>ppl didn't believe this was an accident, said witches used human souls to start the fire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800">
                <a:solidFill>
                  <a:srgbClr val="00FF00"/>
                </a:solidFill>
              </a:rPr>
              <a:t>another said it was the boyar Glinsky family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800">
                <a:solidFill>
                  <a:srgbClr val="00FF00"/>
                </a:solidFill>
              </a:rPr>
              <a:t>ppl just wanted someone to die but Ivan calmed the mob down then had the ringleaders executed 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800">
                <a:solidFill>
                  <a:srgbClr val="00FF00"/>
                </a:solidFill>
              </a:rPr>
              <a:t>When Ivan came to he was imore mature hiring thoughtful counselors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800">
                <a:solidFill>
                  <a:srgbClr val="00FF00"/>
                </a:solidFill>
              </a:rPr>
              <a:t>he eliminated corruption, modernize army, clean up church, donestic program</a:t>
            </a:r>
          </a:p>
        </p:txBody>
      </p:sp>
      <p:sp>
        <p:nvSpPr>
          <p:cNvPr id="328" name="Shape 328"/>
          <p:cNvSpPr txBox="1"/>
          <p:nvPr>
            <p:ph type="title"/>
          </p:nvPr>
        </p:nvSpPr>
        <p:spPr>
          <a:xfrm>
            <a:off x="264700" y="375391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36-37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264700" y="1234800"/>
            <a:ext cx="11360700" cy="54219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800">
                <a:solidFill>
                  <a:srgbClr val="00FF00"/>
                </a:solidFill>
              </a:rPr>
              <a:t>however he never trusted his boyars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800">
                <a:solidFill>
                  <a:srgbClr val="00FF00"/>
                </a:solidFill>
              </a:rPr>
              <a:t>In 1553 Ivan had a fever, he told the boyars an oath of allegiance to his son but the boyars wanted to take over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800">
                <a:solidFill>
                  <a:srgbClr val="00FF00"/>
                </a:solidFill>
              </a:rPr>
              <a:t>Ivan recovered in a miracle and he went on a trip to the Krillo- Benabsky monastery, but his child drowned on the way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800">
                <a:solidFill>
                  <a:srgbClr val="00FF00"/>
                </a:solidFill>
              </a:rPr>
              <a:t>1560 his wife died then ppl started to turn against him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800">
                <a:solidFill>
                  <a:srgbClr val="00FF00"/>
                </a:solidFill>
              </a:rPr>
              <a:t>in 1564 Ivan n his family left to a village Alexandrovsk, in order to make the ppl want him more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800">
                <a:solidFill>
                  <a:srgbClr val="00FF00"/>
                </a:solidFill>
              </a:rPr>
              <a:t>he guessed right ppl missed him</a:t>
            </a:r>
          </a:p>
        </p:txBody>
      </p:sp>
      <p:sp>
        <p:nvSpPr>
          <p:cNvPr id="335" name="Shape 335"/>
          <p:cNvSpPr txBox="1"/>
          <p:nvPr>
            <p:ph type="title"/>
          </p:nvPr>
        </p:nvSpPr>
        <p:spPr>
          <a:xfrm>
            <a:off x="264700" y="375391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38-39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" type="body"/>
          </p:nvPr>
        </p:nvSpPr>
        <p:spPr>
          <a:xfrm>
            <a:off x="264700" y="1234800"/>
            <a:ext cx="11360700" cy="54219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4000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700">
                <a:solidFill>
                  <a:srgbClr val="00FF00"/>
                </a:solidFill>
              </a:rPr>
              <a:t>he came back as a old looking man w/ no hair and shriveled face, he also turned to a barbaric ruler</a:t>
            </a:r>
          </a:p>
          <a:p>
            <a:pPr indent="-4000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700">
                <a:solidFill>
                  <a:srgbClr val="00FF00"/>
                </a:solidFill>
              </a:rPr>
              <a:t>to destroy treason he made the oprichima, zemschina and the Blackness of Hell apolice force fr killing traitors</a:t>
            </a:r>
          </a:p>
          <a:p>
            <a:pPr indent="-4000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700">
                <a:solidFill>
                  <a:srgbClr val="00FF00"/>
                </a:solidFill>
              </a:rPr>
              <a:t>he had innocent ppl killed w/ slighest misconduct</a:t>
            </a:r>
          </a:p>
          <a:p>
            <a:pPr indent="-4000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700">
                <a:solidFill>
                  <a:srgbClr val="00FF00"/>
                </a:solidFill>
              </a:rPr>
              <a:t>killed off boyar oprichniki</a:t>
            </a:r>
          </a:p>
          <a:p>
            <a:pPr indent="-4000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700">
                <a:solidFill>
                  <a:srgbClr val="00FF00"/>
                </a:solidFill>
              </a:rPr>
              <a:t>as a result no one challenged his authority </a:t>
            </a:r>
          </a:p>
          <a:p>
            <a:pPr indent="-4000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700">
                <a:solidFill>
                  <a:srgbClr val="00FF00"/>
                </a:solidFill>
              </a:rPr>
              <a:t>as a result Tatars started to invade again, and he cldnt get Livonia which wld hv given him access to the Baltic</a:t>
            </a:r>
          </a:p>
          <a:p>
            <a:pPr indent="-4000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700">
                <a:solidFill>
                  <a:srgbClr val="00FF00"/>
                </a:solidFill>
              </a:rPr>
              <a:t>Ivan spent last 3 years in mental anguish, made his niece in law miscarry, killed his son with a sceptre</a:t>
            </a:r>
          </a:p>
          <a:p>
            <a:pPr indent="-4000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700">
                <a:solidFill>
                  <a:srgbClr val="00FF00"/>
                </a:solidFill>
              </a:rPr>
              <a:t>he said boyars choose a ruler, he didnt wanna rule boyars thought. he was testing him. Died in 1854 through sickness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00FF00"/>
              </a:solidFill>
            </a:endParaRPr>
          </a:p>
        </p:txBody>
      </p:sp>
      <p:sp>
        <p:nvSpPr>
          <p:cNvPr id="342" name="Shape 342"/>
          <p:cNvSpPr txBox="1"/>
          <p:nvPr>
            <p:ph type="title"/>
          </p:nvPr>
        </p:nvSpPr>
        <p:spPr>
          <a:xfrm>
            <a:off x="264700" y="375391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40-42(end)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idx="1" type="body"/>
          </p:nvPr>
        </p:nvSpPr>
        <p:spPr>
          <a:xfrm>
            <a:off x="331775" y="949749"/>
            <a:ext cx="11360700" cy="5740500"/>
          </a:xfrm>
          <a:prstGeom prst="rect">
            <a:avLst/>
          </a:prstGeom>
          <a:solidFill>
            <a:srgbClr val="8E7CC3"/>
          </a:solidFill>
        </p:spPr>
        <p:txBody>
          <a:bodyPr anchorCtr="0" anchor="ctr" bIns="121900" lIns="121900" rIns="121900" tIns="1219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0FF00"/>
                </a:solidFill>
              </a:rPr>
              <a:t>http://www.miniclip.com/games/8-ball-pool-multiplayer/</a:t>
            </a:r>
            <a:r>
              <a:rPr b="1" lang="en-US" sz="2600" u="sng">
                <a:solidFill>
                  <a:schemeClr val="hlink"/>
                </a:solidFill>
                <a:hlinkClick r:id="rId3"/>
              </a:rPr>
              <a:t>http://www.miniclip.com/games/8-ball-pool-multiplayer/en/#t-n-G</a:t>
            </a:r>
            <a:r>
              <a:rPr b="1" lang="en-US" sz="2600">
                <a:solidFill>
                  <a:srgbClr val="00FF00"/>
                </a:solidFill>
              </a:rPr>
              <a:t>en/#t-n-G</a:t>
            </a:r>
          </a:p>
        </p:txBody>
      </p:sp>
      <p:sp>
        <p:nvSpPr>
          <p:cNvPr id="349" name="Shape 349"/>
          <p:cNvSpPr txBox="1"/>
          <p:nvPr>
            <p:ph type="title"/>
          </p:nvPr>
        </p:nvSpPr>
        <p:spPr>
          <a:xfrm>
            <a:off x="264700" y="10711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play a game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1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80D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bullet point here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1480D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bullet point here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840"/>
              </a:spcBef>
              <a:buClr>
                <a:srgbClr val="1480D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Third bullet point here</a:t>
            </a:r>
          </a:p>
        </p:txBody>
      </p:sp>
      <p:grpSp>
        <p:nvGrpSpPr>
          <p:cNvPr id="355" name="Shape 355"/>
          <p:cNvGrpSpPr/>
          <p:nvPr/>
        </p:nvGrpSpPr>
        <p:grpSpPr>
          <a:xfrm>
            <a:off x="1353845" y="1825625"/>
            <a:ext cx="4150354" cy="4351203"/>
            <a:chOff x="515645" y="0"/>
            <a:chExt cx="4150354" cy="4351203"/>
          </a:xfrm>
        </p:grpSpPr>
        <p:sp>
          <p:nvSpPr>
            <p:cNvPr id="356" name="Shape 356"/>
            <p:cNvSpPr/>
            <p:nvPr/>
          </p:nvSpPr>
          <p:spPr>
            <a:xfrm>
              <a:off x="1698483" y="1403741"/>
              <a:ext cx="1784100" cy="1543499"/>
            </a:xfrm>
            <a:prstGeom prst="hexagon">
              <a:avLst>
                <a:gd fmla="val 28570" name="adj"/>
                <a:gd fmla="val 115470" name="vf"/>
              </a:avLst>
            </a:prstGeom>
            <a:gradFill>
              <a:gsLst>
                <a:gs pos="0">
                  <a:srgbClr val="9E4D9B"/>
                </a:gs>
                <a:gs pos="50000">
                  <a:srgbClr val="971D93"/>
                </a:gs>
                <a:gs pos="100000">
                  <a:srgbClr val="89158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 txBox="1"/>
            <p:nvPr/>
          </p:nvSpPr>
          <p:spPr>
            <a:xfrm>
              <a:off x="1994153" y="1659507"/>
              <a:ext cx="1192800" cy="10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rIns="35550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pdf</a:t>
              </a:r>
            </a:p>
          </p:txBody>
        </p:sp>
        <p:sp>
          <p:nvSpPr>
            <p:cNvPr id="358" name="Shape 358"/>
            <p:cNvSpPr/>
            <p:nvPr/>
          </p:nvSpPr>
          <p:spPr>
            <a:xfrm>
              <a:off x="2815746" y="665318"/>
              <a:ext cx="673200" cy="579900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DECFE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1862835" y="0"/>
              <a:ext cx="1462200" cy="1264800"/>
            </a:xfrm>
            <a:prstGeom prst="hexagon">
              <a:avLst>
                <a:gd fmla="val 28570" name="adj"/>
                <a:gd fmla="val 115470" name="vf"/>
              </a:avLst>
            </a:prstGeom>
            <a:gradFill>
              <a:gsLst>
                <a:gs pos="0">
                  <a:srgbClr val="A56BD7"/>
                </a:gs>
                <a:gs pos="50000">
                  <a:srgbClr val="9B4ED8"/>
                </a:gs>
                <a:gs pos="100000">
                  <a:srgbClr val="893DC5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 txBox="1"/>
            <p:nvPr/>
          </p:nvSpPr>
          <p:spPr>
            <a:xfrm>
              <a:off x="1723012" y="211562"/>
              <a:ext cx="1741799" cy="84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rIns="35550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Yuri</a:t>
              </a:r>
            </a:p>
          </p:txBody>
        </p:sp>
        <p:sp>
          <p:nvSpPr>
            <p:cNvPr id="361" name="Shape 361"/>
            <p:cNvSpPr/>
            <p:nvPr/>
          </p:nvSpPr>
          <p:spPr>
            <a:xfrm>
              <a:off x="3601398" y="1749673"/>
              <a:ext cx="673200" cy="579900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DECFE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3203800" y="778018"/>
              <a:ext cx="1462200" cy="1264800"/>
            </a:xfrm>
            <a:prstGeom prst="hexagon">
              <a:avLst>
                <a:gd fmla="val 28570" name="adj"/>
                <a:gd fmla="val 115470" name="vf"/>
              </a:avLst>
            </a:prstGeom>
            <a:gradFill>
              <a:gsLst>
                <a:gs pos="0">
                  <a:srgbClr val="8370DD"/>
                </a:gs>
                <a:gs pos="50000">
                  <a:srgbClr val="6E53DF"/>
                </a:gs>
                <a:gs pos="100000">
                  <a:srgbClr val="5C42CB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 txBox="1"/>
            <p:nvPr/>
          </p:nvSpPr>
          <p:spPr>
            <a:xfrm>
              <a:off x="3203247" y="996600"/>
              <a:ext cx="1192800" cy="84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rIns="35550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Russian</a:t>
              </a:r>
            </a:p>
          </p:txBody>
        </p:sp>
        <p:sp>
          <p:nvSpPr>
            <p:cNvPr id="364" name="Shape 364"/>
            <p:cNvSpPr/>
            <p:nvPr/>
          </p:nvSpPr>
          <p:spPr>
            <a:xfrm>
              <a:off x="3055633" y="2973703"/>
              <a:ext cx="673200" cy="579900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DECFE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3203800" y="2307514"/>
              <a:ext cx="1462200" cy="1264800"/>
            </a:xfrm>
            <a:prstGeom prst="hexagon">
              <a:avLst>
                <a:gd fmla="val 28570" name="adj"/>
                <a:gd fmla="val 115470" name="vf"/>
              </a:avLst>
            </a:prstGeom>
            <a:gradFill>
              <a:gsLst>
                <a:gs pos="0">
                  <a:srgbClr val="7670BE"/>
                </a:gs>
                <a:gs pos="50000">
                  <a:srgbClr val="6158BA"/>
                </a:gs>
                <a:gs pos="100000">
                  <a:srgbClr val="5148AA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 txBox="1"/>
            <p:nvPr/>
          </p:nvSpPr>
          <p:spPr>
            <a:xfrm>
              <a:off x="3261633" y="2518000"/>
              <a:ext cx="1352699" cy="84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rIns="35550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Tvsian</a:t>
              </a:r>
            </a:p>
          </p:txBody>
        </p:sp>
        <p:sp>
          <p:nvSpPr>
            <p:cNvPr id="367" name="Shape 367"/>
            <p:cNvSpPr/>
            <p:nvPr/>
          </p:nvSpPr>
          <p:spPr>
            <a:xfrm>
              <a:off x="1701803" y="3100763"/>
              <a:ext cx="673200" cy="579900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DECFE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1862835" y="3086403"/>
              <a:ext cx="1462200" cy="1264800"/>
            </a:xfrm>
            <a:prstGeom prst="hexagon">
              <a:avLst>
                <a:gd fmla="val 28570" name="adj"/>
                <a:gd fmla="val 115470" name="vf"/>
              </a:avLst>
            </a:prstGeom>
            <a:gradFill>
              <a:gsLst>
                <a:gs pos="0">
                  <a:srgbClr val="5FAEEE"/>
                </a:gs>
                <a:gs pos="50000">
                  <a:srgbClr val="3BA6F3"/>
                </a:gs>
                <a:gs pos="100000">
                  <a:srgbClr val="2A93DF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 txBox="1"/>
            <p:nvPr/>
          </p:nvSpPr>
          <p:spPr>
            <a:xfrm>
              <a:off x="2023338" y="3293725"/>
              <a:ext cx="1192800" cy="84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rIns="35550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Cinema</a:t>
              </a:r>
            </a:p>
          </p:txBody>
        </p:sp>
        <p:sp>
          <p:nvSpPr>
            <p:cNvPr id="370" name="Shape 370"/>
            <p:cNvSpPr/>
            <p:nvPr/>
          </p:nvSpPr>
          <p:spPr>
            <a:xfrm>
              <a:off x="903284" y="2016844"/>
              <a:ext cx="673200" cy="579900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DECFE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15645" y="2308383"/>
              <a:ext cx="1462200" cy="1264800"/>
            </a:xfrm>
            <a:prstGeom prst="hexagon">
              <a:avLst>
                <a:gd fmla="val 28570" name="adj"/>
                <a:gd fmla="val 115470" name="vf"/>
              </a:avLst>
            </a:prstGeom>
            <a:gradFill>
              <a:gsLst>
                <a:gs pos="0">
                  <a:srgbClr val="6D8FDD"/>
                </a:gs>
                <a:gs pos="50000">
                  <a:srgbClr val="517FDF"/>
                </a:gs>
                <a:gs pos="100000">
                  <a:srgbClr val="3F6DCC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 txBox="1"/>
            <p:nvPr/>
          </p:nvSpPr>
          <p:spPr>
            <a:xfrm>
              <a:off x="757956" y="2518009"/>
              <a:ext cx="977400" cy="84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rIns="35550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Early</a:t>
              </a:r>
            </a:p>
          </p:txBody>
        </p:sp>
        <p:sp>
          <p:nvSpPr>
            <p:cNvPr id="373" name="Shape 373"/>
            <p:cNvSpPr/>
            <p:nvPr/>
          </p:nvSpPr>
          <p:spPr>
            <a:xfrm>
              <a:off x="515645" y="776277"/>
              <a:ext cx="1462200" cy="1264800"/>
            </a:xfrm>
            <a:prstGeom prst="hexagon">
              <a:avLst>
                <a:gd fmla="val 28570" name="adj"/>
                <a:gd fmla="val 115470" name="vf"/>
              </a:avLst>
            </a:prstGeom>
            <a:gradFill>
              <a:gsLst>
                <a:gs pos="0">
                  <a:srgbClr val="A56BD7"/>
                </a:gs>
                <a:gs pos="50000">
                  <a:srgbClr val="9B4ED8"/>
                </a:gs>
                <a:gs pos="100000">
                  <a:srgbClr val="893DC5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 txBox="1"/>
            <p:nvPr/>
          </p:nvSpPr>
          <p:spPr>
            <a:xfrm>
              <a:off x="757956" y="985904"/>
              <a:ext cx="977400" cy="84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rIns="35550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5" name="Shape 37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8947"/>
              <a:buFont typeface="Arial"/>
              <a:buNone/>
            </a:pPr>
            <a:r>
              <a:rPr lang="en-US" sz="3800">
                <a:solidFill>
                  <a:srgbClr val="8DC451"/>
                </a:solidFill>
                <a:latin typeface="Arial"/>
                <a:ea typeface="Arial"/>
                <a:cs typeface="Arial"/>
                <a:sym typeface="Arial"/>
              </a:rPr>
              <a:t>Every Paragraph”</a:t>
            </a:r>
          </a:p>
        </p:txBody>
      </p:sp>
    </p:spTree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idx="1" type="body"/>
          </p:nvPr>
        </p:nvSpPr>
        <p:spPr>
          <a:xfrm>
            <a:off x="331775" y="949749"/>
            <a:ext cx="11360700" cy="57405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what is the real relationship between theater and cinema, the connection between pre and post Russia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can be answered from veterans of dead Soviet directors and memoirs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Inside the Film Factory (italic) includes essays about how Protozanov was different from others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Inside Film Factory (italic) is to open new doors to our understanding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most important gaps in Soviet film literature is a through economic history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there is a place where they examine prominent directors roles in Soviet cimena, by rediscovering them in a new way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close examination of Anatoli Luncharsky helps us to realize what is expected from Soviet cinema in the 1920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00FF00"/>
              </a:solidFill>
            </a:endParaRPr>
          </a:p>
        </p:txBody>
      </p:sp>
      <p:sp>
        <p:nvSpPr>
          <p:cNvPr id="382" name="Shape 382"/>
          <p:cNvSpPr txBox="1"/>
          <p:nvPr>
            <p:ph type="title"/>
          </p:nvPr>
        </p:nvSpPr>
        <p:spPr>
          <a:xfrm>
            <a:off x="264700" y="10711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13-14(pdf)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idx="1" type="body"/>
          </p:nvPr>
        </p:nvSpPr>
        <p:spPr>
          <a:xfrm>
            <a:off x="331775" y="949749"/>
            <a:ext cx="11360700" cy="57405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cimena literature also has to include setting in which those prominent directors lived in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Inside the Film Factory does this well but we need more understanding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1st encounter raises questions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two cinema publications, made identical articles about Russian cinema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said "Russian film is tragic"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Kino-Gazeta (newspaper) said the same thing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Russian loved tragic endings so much, when directors rewrote films they had to rewrite the ending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00FF00"/>
              </a:solidFill>
            </a:endParaRPr>
          </a:p>
        </p:txBody>
      </p:sp>
      <p:sp>
        <p:nvSpPr>
          <p:cNvPr id="389" name="Shape 389"/>
          <p:cNvSpPr txBox="1"/>
          <p:nvPr>
            <p:ph type="title"/>
          </p:nvPr>
        </p:nvSpPr>
        <p:spPr>
          <a:xfrm>
            <a:off x="264700" y="10711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15-16(pdf)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idx="1" type="body"/>
          </p:nvPr>
        </p:nvSpPr>
        <p:spPr>
          <a:xfrm>
            <a:off x="331775" y="949749"/>
            <a:ext cx="11360700" cy="57405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domestic and foreign films were basically two different versions of the same version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one ended happy for international other ended sad for domestic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(irrelevant stuff)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(irrelevant stuff)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one day after the February Revolution, Russia accidently sent sad- ending movies to America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Russian cinema always wanted to compete w/ high art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t/>
            </a:r>
            <a:endParaRPr b="1" sz="2600">
              <a:solidFill>
                <a:srgbClr val="00FF00"/>
              </a:solidFill>
            </a:endParaRPr>
          </a:p>
        </p:txBody>
      </p:sp>
      <p:sp>
        <p:nvSpPr>
          <p:cNvPr id="396" name="Shape 396"/>
          <p:cNvSpPr txBox="1"/>
          <p:nvPr>
            <p:ph type="title"/>
          </p:nvPr>
        </p:nvSpPr>
        <p:spPr>
          <a:xfrm>
            <a:off x="264700" y="10711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17(pdf)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415600" y="1536624"/>
            <a:ext cx="11360700" cy="48531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450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500">
                <a:solidFill>
                  <a:srgbClr val="00FF00"/>
                </a:solidFill>
              </a:rPr>
              <a:t>a 17 year old spread news of the invetion, same day of Nicholas II inaugration May 14,1896</a:t>
            </a:r>
          </a:p>
          <a:p>
            <a:pPr indent="-450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500">
                <a:solidFill>
                  <a:srgbClr val="00FF00"/>
                </a:solidFill>
              </a:rPr>
              <a:t>March 1897 cinemetograph was shows in many towns in Russia</a:t>
            </a:r>
          </a:p>
          <a:p>
            <a:pPr indent="-450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500">
                <a:solidFill>
                  <a:srgbClr val="00FF00"/>
                </a:solidFill>
              </a:rPr>
              <a:t>Russo-Japanese war, made ppl feel discouraged, ppl moved to the city, but gov't tried to quota them</a:t>
            </a:r>
          </a:p>
          <a:p>
            <a:pPr indent="-450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500">
                <a:solidFill>
                  <a:srgbClr val="00FF00"/>
                </a:solidFill>
              </a:rPr>
              <a:t>Silver age (1890 -1910) Russia culture was at its peak, covering depression of time</a:t>
            </a:r>
          </a:p>
          <a:p>
            <a:pPr indent="-450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t/>
            </a:r>
            <a:endParaRPr b="1" sz="3500">
              <a:solidFill>
                <a:srgbClr val="00FF00"/>
              </a:solidFill>
            </a:endParaRPr>
          </a:p>
          <a:p>
            <a:pPr indent="-450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t/>
            </a:r>
            <a:endParaRPr b="1" sz="3500">
              <a:solidFill>
                <a:srgbClr val="00FF00"/>
              </a:solidFill>
            </a:endParaRPr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6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idx="1" type="body"/>
          </p:nvPr>
        </p:nvSpPr>
        <p:spPr>
          <a:xfrm>
            <a:off x="331775" y="949749"/>
            <a:ext cx="11360700" cy="57405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Stenka Razin(1908) accpeted as the 1st Russian film. although he wrote a Boris Godunov (1917)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the history behind Boris Godunov based off accidents and misunderstandings how Russian cinema works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Aleinikov said he won a lottery ticket to help make the film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Boris Godunov was difficult to stage as theater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basically you get a bunch of writings and make the theater move fast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it was just like watching the film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in cinema all of a sudden you on the street, then in a room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t/>
            </a:r>
            <a:endParaRPr b="1" sz="2600">
              <a:solidFill>
                <a:srgbClr val="00FF00"/>
              </a:solidFill>
            </a:endParaRPr>
          </a:p>
        </p:txBody>
      </p:sp>
      <p:sp>
        <p:nvSpPr>
          <p:cNvPr id="403" name="Shape 403"/>
          <p:cNvSpPr txBox="1"/>
          <p:nvPr>
            <p:ph type="title"/>
          </p:nvPr>
        </p:nvSpPr>
        <p:spPr>
          <a:xfrm>
            <a:off x="264700" y="10711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18(pdf)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idx="1" type="body"/>
          </p:nvPr>
        </p:nvSpPr>
        <p:spPr>
          <a:xfrm>
            <a:off x="331775" y="949749"/>
            <a:ext cx="11360700" cy="57405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Aleinikov read about Brynasov who warned about the dangers of naturalism in cimena. So he decided to liven things up then said Drankov was going to show a film "Boris Godunaov" in the newspaper. Drankov was scared so he looked for a theatre that played Boris Godunov. Orlov an actor, said the 1st problem Drankov had w/ the actors were over cuts</a:t>
            </a:r>
          </a:p>
        </p:txBody>
      </p:sp>
      <p:sp>
        <p:nvSpPr>
          <p:cNvPr id="410" name="Shape 410"/>
          <p:cNvSpPr txBox="1"/>
          <p:nvPr>
            <p:ph type="title"/>
          </p:nvPr>
        </p:nvSpPr>
        <p:spPr>
          <a:xfrm>
            <a:off x="264700" y="10711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19(pdf) page summary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idx="1" type="body"/>
          </p:nvPr>
        </p:nvSpPr>
        <p:spPr>
          <a:xfrm>
            <a:off x="331775" y="949749"/>
            <a:ext cx="11360700" cy="57405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Drankov especially wanted to cut the tragedy scene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2nd conflict arose over sets, a dilema occured when an actor had a problem with filming at a fountain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Drankov was a photographer then, he never shot film V.I Vasileva ordered a 2nd hand Pathe camera for him to use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1st starting he had to deal w/ changing light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t/>
            </a:r>
            <a:endParaRPr b="1" sz="2600">
              <a:solidFill>
                <a:srgbClr val="00FF00"/>
              </a:solidFill>
            </a:endParaRPr>
          </a:p>
        </p:txBody>
      </p:sp>
      <p:sp>
        <p:nvSpPr>
          <p:cNvPr id="417" name="Shape 417"/>
          <p:cNvSpPr txBox="1"/>
          <p:nvPr>
            <p:ph type="title"/>
          </p:nvPr>
        </p:nvSpPr>
        <p:spPr>
          <a:xfrm>
            <a:off x="264700" y="10711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20(pdf)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idx="1" type="body"/>
          </p:nvPr>
        </p:nvSpPr>
        <p:spPr>
          <a:xfrm>
            <a:off x="331775" y="949749"/>
            <a:ext cx="11360700" cy="57405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everyone agreed to rush scenes then they had to move trees for proper lighting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Drankov moved his sets as the earth went from sunrise to sunset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he dealt w/ framing, the problem is he had to get the frames right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Drankov was annoyed he cld get full shots of the Granite palace and the boyars procession because there was no celing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when fliming Stenka Razin, he stopped using sets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Boris Godunav was filmed w/ out the actor Boris Godunov, (E .A. Alashevsky) because he didnt wanna be filmed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t/>
            </a:r>
            <a:endParaRPr b="1" sz="2600">
              <a:solidFill>
                <a:srgbClr val="00FF00"/>
              </a:solidFill>
            </a:endParaRPr>
          </a:p>
        </p:txBody>
      </p:sp>
      <p:sp>
        <p:nvSpPr>
          <p:cNvPr id="424" name="Shape 424"/>
          <p:cNvSpPr txBox="1"/>
          <p:nvPr>
            <p:ph type="title"/>
          </p:nvPr>
        </p:nvSpPr>
        <p:spPr>
          <a:xfrm>
            <a:off x="264700" y="10711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21(pdf)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idx="1" type="body"/>
          </p:nvPr>
        </p:nvSpPr>
        <p:spPr>
          <a:xfrm>
            <a:off x="331775" y="949749"/>
            <a:ext cx="11360700" cy="57405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3873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500">
                <a:solidFill>
                  <a:srgbClr val="00FF00"/>
                </a:solidFill>
              </a:rPr>
              <a:t>Drankov had his work played at the Moscow Art Theatre basically Russian film had a rough start</a:t>
            </a:r>
          </a:p>
          <a:p>
            <a:pPr indent="-3873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500">
                <a:solidFill>
                  <a:srgbClr val="00FF00"/>
                </a:solidFill>
              </a:rPr>
              <a:t>most confusing thing about Russian film was immobile figures</a:t>
            </a:r>
          </a:p>
          <a:p>
            <a:pPr indent="-3873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500">
                <a:solidFill>
                  <a:srgbClr val="00FF00"/>
                </a:solidFill>
              </a:rPr>
              <a:t>Fyodor Otsep wanted to write book The Three Schools of Cinematography where Russian schools talked about psychology, removing dymanic elements. called their own movies "film story"</a:t>
            </a:r>
          </a:p>
          <a:p>
            <a:pPr indent="-3873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500">
                <a:solidFill>
                  <a:srgbClr val="00FF00"/>
                </a:solidFill>
              </a:rPr>
              <a:t>a critic of a Russian film (His Eyes) said Russin movies had no movement</a:t>
            </a:r>
          </a:p>
          <a:p>
            <a:pPr indent="-3873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500">
                <a:solidFill>
                  <a:srgbClr val="00FF00"/>
                </a:solidFill>
              </a:rPr>
              <a:t>Americans fell behind Russian films, critics said they were too figdety</a:t>
            </a:r>
          </a:p>
          <a:p>
            <a:pPr indent="-3873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500">
                <a:solidFill>
                  <a:srgbClr val="00FF00"/>
                </a:solidFill>
              </a:rPr>
              <a:t>Russian film is all about immobility</a:t>
            </a:r>
          </a:p>
          <a:p>
            <a:pPr indent="-3873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500">
                <a:solidFill>
                  <a:srgbClr val="00FF00"/>
                </a:solidFill>
              </a:rPr>
              <a:t>a full scene is a scene that an actor is not hurried, in other words they get to express theirselves</a:t>
            </a:r>
          </a:p>
          <a:p>
            <a:pPr indent="-3873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500">
                <a:solidFill>
                  <a:srgbClr val="00FF00"/>
                </a:solidFill>
              </a:rPr>
              <a:t>best directors followed that Russian style: Vladmir Gardin said he was the best at it</a:t>
            </a:r>
          </a:p>
          <a:p>
            <a:pPr indent="-3873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t/>
            </a:r>
            <a:endParaRPr b="1" sz="2500">
              <a:solidFill>
                <a:srgbClr val="00FF00"/>
              </a:solidFill>
            </a:endParaRPr>
          </a:p>
        </p:txBody>
      </p:sp>
      <p:sp>
        <p:nvSpPr>
          <p:cNvPr id="431" name="Shape 431"/>
          <p:cNvSpPr txBox="1"/>
          <p:nvPr>
            <p:ph type="title"/>
          </p:nvPr>
        </p:nvSpPr>
        <p:spPr>
          <a:xfrm>
            <a:off x="264700" y="10711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22,24(pdf)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idx="1" type="body"/>
          </p:nvPr>
        </p:nvSpPr>
        <p:spPr>
          <a:xfrm>
            <a:off x="331775" y="949749"/>
            <a:ext cx="11360700" cy="57405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3873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500">
                <a:solidFill>
                  <a:srgbClr val="00FF00"/>
                </a:solidFill>
              </a:rPr>
              <a:t>Gardin said Protozanov developed it by intuition than calculation</a:t>
            </a:r>
          </a:p>
          <a:p>
            <a:pPr indent="-3873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500">
                <a:solidFill>
                  <a:srgbClr val="00FF00"/>
                </a:solidFill>
              </a:rPr>
              <a:t>(irrelevant stuff)</a:t>
            </a:r>
          </a:p>
          <a:p>
            <a:pPr indent="-3873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500">
                <a:solidFill>
                  <a:srgbClr val="00FF00"/>
                </a:solidFill>
              </a:rPr>
              <a:t>Lenny Borger who studied problem of shooting speed,said Russian prominent directors were shooting faster than usual. ppl who noice rate discrepancies would kick their feets</a:t>
            </a:r>
          </a:p>
          <a:p>
            <a:pPr indent="-3873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500">
                <a:solidFill>
                  <a:srgbClr val="00FF00"/>
                </a:solidFill>
              </a:rPr>
              <a:t>(irrelevant stuff)</a:t>
            </a:r>
          </a:p>
          <a:p>
            <a:pPr indent="-3873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500">
                <a:solidFill>
                  <a:srgbClr val="00FF00"/>
                </a:solidFill>
              </a:rPr>
              <a:t>Russian did not get universal approval</a:t>
            </a:r>
          </a:p>
          <a:p>
            <a:pPr indent="-3873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500">
                <a:solidFill>
                  <a:srgbClr val="00FF00"/>
                </a:solidFill>
              </a:rPr>
              <a:t>ppl said Boris i Gleb was filled with irritating and unecessary slowness</a:t>
            </a:r>
          </a:p>
          <a:p>
            <a:pPr indent="-3873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500">
                <a:solidFill>
                  <a:srgbClr val="00FF00"/>
                </a:solidFill>
              </a:rPr>
              <a:t>btwn 1914-1919 Russian film was different from mainstream film</a:t>
            </a:r>
          </a:p>
          <a:p>
            <a:pPr indent="-3873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500">
                <a:solidFill>
                  <a:srgbClr val="00FF00"/>
                </a:solidFill>
              </a:rPr>
              <a:t>Russian film was slow, erotic and putting immoblity into the atmosphere, feeling, people and everything</a:t>
            </a:r>
          </a:p>
          <a:p>
            <a:pPr indent="-3873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500">
                <a:solidFill>
                  <a:srgbClr val="00FF00"/>
                </a:solidFill>
              </a:rPr>
              <a:t>Russian ppl were used to this but other ppl were confused as ever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FF00"/>
              </a:solidFill>
            </a:endParaRPr>
          </a:p>
        </p:txBody>
      </p:sp>
      <p:sp>
        <p:nvSpPr>
          <p:cNvPr id="438" name="Shape 438"/>
          <p:cNvSpPr txBox="1"/>
          <p:nvPr>
            <p:ph type="title"/>
          </p:nvPr>
        </p:nvSpPr>
        <p:spPr>
          <a:xfrm>
            <a:off x="264700" y="10711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25-26(pdf)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idx="1" type="body"/>
          </p:nvPr>
        </p:nvSpPr>
        <p:spPr>
          <a:xfrm>
            <a:off x="331775" y="949749"/>
            <a:ext cx="11360700" cy="57405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3746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300">
                <a:solidFill>
                  <a:srgbClr val="00FF00"/>
                </a:solidFill>
              </a:rPr>
              <a:t>people realized while making silent film they needed intertitles (captions)</a:t>
            </a:r>
          </a:p>
          <a:p>
            <a:pPr indent="-3746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300">
                <a:solidFill>
                  <a:srgbClr val="00FF00"/>
                </a:solidFill>
              </a:rPr>
              <a:t>make movies like your reading a book</a:t>
            </a:r>
          </a:p>
          <a:p>
            <a:pPr indent="-3746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300">
                <a:solidFill>
                  <a:srgbClr val="00FF00"/>
                </a:solidFill>
              </a:rPr>
              <a:t>they had to make sure the captions matched up with the shots</a:t>
            </a:r>
          </a:p>
          <a:p>
            <a:pPr indent="-3746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300">
                <a:solidFill>
                  <a:srgbClr val="00FF00"/>
                </a:solidFill>
              </a:rPr>
              <a:t>at 1st rxn, Russian were glad to read titles and were anxious when a title did not appear for a long time</a:t>
            </a:r>
          </a:p>
          <a:p>
            <a:pPr indent="-3746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300">
                <a:solidFill>
                  <a:srgbClr val="00FF00"/>
                </a:solidFill>
              </a:rPr>
              <a:t>when they tried to bring it back to no intertitles ppl did not react too well</a:t>
            </a:r>
          </a:p>
          <a:p>
            <a:pPr indent="-3746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300">
                <a:solidFill>
                  <a:srgbClr val="00FF00"/>
                </a:solidFill>
              </a:rPr>
              <a:t> 1914 Alexander Voznesensky made a film with no intertitles, he didn't even like it lol!</a:t>
            </a:r>
          </a:p>
          <a:p>
            <a:pPr indent="-3746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300">
                <a:solidFill>
                  <a:srgbClr val="00FF00"/>
                </a:solidFill>
              </a:rPr>
              <a:t> he said it made him fall asleep, and if he put in random words it made things alright</a:t>
            </a:r>
          </a:p>
          <a:p>
            <a:pPr indent="-3746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300">
                <a:solidFill>
                  <a:srgbClr val="00FF00"/>
                </a:solidFill>
              </a:rPr>
              <a:t>ppl said the same about every film, even if they didn't really need intertitles</a:t>
            </a:r>
          </a:p>
          <a:p>
            <a:pPr indent="-3746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300">
                <a:solidFill>
                  <a:srgbClr val="00FF00"/>
                </a:solidFill>
              </a:rPr>
              <a:t>titles keep ppl watching the movies at the time</a:t>
            </a:r>
          </a:p>
          <a:p>
            <a:pPr indent="-3746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300">
                <a:solidFill>
                  <a:srgbClr val="00FF00"/>
                </a:solidFill>
              </a:rPr>
              <a:t>two famous Tolstoy and Andreyev met and were interested in how film was doing in Western Europe</a:t>
            </a:r>
          </a:p>
          <a:p>
            <a:pPr indent="-3746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t/>
            </a:r>
            <a:endParaRPr b="1" sz="2300">
              <a:solidFill>
                <a:srgbClr val="00FF00"/>
              </a:solidFill>
            </a:endParaRPr>
          </a:p>
        </p:txBody>
      </p:sp>
      <p:sp>
        <p:nvSpPr>
          <p:cNvPr id="445" name="Shape 445"/>
          <p:cNvSpPr txBox="1"/>
          <p:nvPr>
            <p:ph type="title"/>
          </p:nvPr>
        </p:nvSpPr>
        <p:spPr>
          <a:xfrm>
            <a:off x="264700" y="10711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27-28(pdf)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idx="1" type="body"/>
          </p:nvPr>
        </p:nvSpPr>
        <p:spPr>
          <a:xfrm>
            <a:off x="331775" y="949749"/>
            <a:ext cx="11360700" cy="57405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4000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700">
                <a:solidFill>
                  <a:srgbClr val="00FF00"/>
                </a:solidFill>
              </a:rPr>
              <a:t>they said spoken commentary was needed there also</a:t>
            </a:r>
          </a:p>
          <a:p>
            <a:pPr indent="-4000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700">
                <a:solidFill>
                  <a:srgbClr val="00FF00"/>
                </a:solidFill>
              </a:rPr>
              <a:t>(same stuff)</a:t>
            </a:r>
          </a:p>
          <a:p>
            <a:pPr indent="-4000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700">
                <a:solidFill>
                  <a:srgbClr val="00FF00"/>
                </a:solidFill>
              </a:rPr>
              <a:t>idea of making actors speak was an European idea</a:t>
            </a:r>
          </a:p>
          <a:p>
            <a:pPr indent="-4000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700">
                <a:solidFill>
                  <a:srgbClr val="00FF00"/>
                </a:solidFill>
              </a:rPr>
              <a:t>(irrelevant stuff)</a:t>
            </a:r>
          </a:p>
          <a:p>
            <a:pPr indent="-4000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700">
                <a:solidFill>
                  <a:srgbClr val="00FF00"/>
                </a:solidFill>
              </a:rPr>
              <a:t>Zhadnov said ppl though adding sound would be easy, they were very wrong</a:t>
            </a:r>
          </a:p>
          <a:p>
            <a:pPr indent="-4000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700">
                <a:solidFill>
                  <a:srgbClr val="00FF00"/>
                </a:solidFill>
              </a:rPr>
              <a:t>Chardynin wanted to film talking pictures used his friend Novitskaya and his wife to do it</a:t>
            </a:r>
          </a:p>
          <a:p>
            <a:pPr indent="-4000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700">
                <a:solidFill>
                  <a:srgbClr val="00FF00"/>
                </a:solidFill>
              </a:rPr>
              <a:t>Chardynin got film with a single person talking Zhadnov got film w/ several ppl talking</a:t>
            </a:r>
          </a:p>
          <a:p>
            <a:pPr indent="-4000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700">
                <a:solidFill>
                  <a:srgbClr val="00FF00"/>
                </a:solidFill>
              </a:rPr>
              <a:t>Drankov gave Zhadnov his studio</a:t>
            </a:r>
          </a:p>
          <a:p>
            <a:pPr indent="-4000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t/>
            </a:r>
            <a:endParaRPr b="1" sz="2700">
              <a:solidFill>
                <a:srgbClr val="00FF00"/>
              </a:solidFill>
            </a:endParaRPr>
          </a:p>
        </p:txBody>
      </p:sp>
      <p:sp>
        <p:nvSpPr>
          <p:cNvPr id="452" name="Shape 452"/>
          <p:cNvSpPr txBox="1"/>
          <p:nvPr>
            <p:ph type="title"/>
          </p:nvPr>
        </p:nvSpPr>
        <p:spPr>
          <a:xfrm>
            <a:off x="264700" y="10711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29-30(pdf)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idx="1" type="body"/>
          </p:nvPr>
        </p:nvSpPr>
        <p:spPr>
          <a:xfrm>
            <a:off x="331775" y="949749"/>
            <a:ext cx="11360700" cy="57405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Louis Forestier said when remaking 'Boris Godunov', to record sound they had to make the actors start and stop again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the hardest part was adding the sound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Zhadnov said he was embarrased that he could not get sound to match up with the film. Drankov cheered them up however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Novitskaya had to do whole acts again, for everything to be synced properly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Film had to be showed at medium speed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Film recitals and speaking films eventually became sucessful in the provinces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A.M Smolensky was a film reciter who performed Yiddish films. A film receiter was the person who spoke all the words in the movies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they rarely renewed the sound aspect of the film receiters movies, 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t/>
            </a:r>
            <a:endParaRPr b="1" sz="2600">
              <a:solidFill>
                <a:srgbClr val="00FF00"/>
              </a:solidFill>
            </a:endParaRPr>
          </a:p>
        </p:txBody>
      </p:sp>
      <p:sp>
        <p:nvSpPr>
          <p:cNvPr id="459" name="Shape 459"/>
          <p:cNvSpPr txBox="1"/>
          <p:nvPr>
            <p:ph type="title"/>
          </p:nvPr>
        </p:nvSpPr>
        <p:spPr>
          <a:xfrm>
            <a:off x="264700" y="10711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31-32(pdf)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idx="1" type="body"/>
          </p:nvPr>
        </p:nvSpPr>
        <p:spPr>
          <a:xfrm>
            <a:off x="331775" y="949749"/>
            <a:ext cx="11360700" cy="57405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1913 ppl showed interest in Edison Kinetophone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audience were shocked, confused about the speaking equipment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stage screen hybrids- combination of screen action with theatre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(same stuff)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Meliles started this project (1905-1929)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t/>
            </a:r>
            <a:endParaRPr b="1" sz="2600">
              <a:solidFill>
                <a:srgbClr val="00FF00"/>
              </a:solidFill>
            </a:endParaRPr>
          </a:p>
        </p:txBody>
      </p:sp>
      <p:sp>
        <p:nvSpPr>
          <p:cNvPr id="466" name="Shape 466"/>
          <p:cNvSpPr txBox="1"/>
          <p:nvPr>
            <p:ph type="title"/>
          </p:nvPr>
        </p:nvSpPr>
        <p:spPr>
          <a:xfrm>
            <a:off x="264700" y="10711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33(pdf)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415600" y="1536624"/>
            <a:ext cx="11360700" cy="48531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444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400">
                <a:solidFill>
                  <a:srgbClr val="00FF00"/>
                </a:solidFill>
              </a:rPr>
              <a:t>French productions dominated the movie theaters then movie theaters started to spring up in Russia, and ticket prices determined were ppl will sit …</a:t>
            </a:r>
          </a:p>
          <a:p>
            <a:pPr indent="-444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400">
                <a:solidFill>
                  <a:srgbClr val="00FF00"/>
                </a:solidFill>
              </a:rPr>
              <a:t>numerous fire hazards, bad electricity, censored tsar picture and church icons</a:t>
            </a:r>
          </a:p>
          <a:p>
            <a:pPr indent="-444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400">
                <a:solidFill>
                  <a:srgbClr val="00FF00"/>
                </a:solidFill>
              </a:rPr>
              <a:t>cinemetograph had to start providing ppl with a variety of films</a:t>
            </a:r>
          </a:p>
          <a:p>
            <a:pPr indent="-444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400">
                <a:solidFill>
                  <a:srgbClr val="00FF00"/>
                </a:solidFill>
              </a:rPr>
              <a:t>Alexander Drankov made the breakthrough for cinema he was a smart businessman </a:t>
            </a:r>
          </a:p>
          <a:p>
            <a:pPr indent="-444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t/>
            </a:r>
            <a:endParaRPr b="1" sz="3400">
              <a:solidFill>
                <a:srgbClr val="00FF00"/>
              </a:solidFill>
            </a:endParaRPr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7-8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idx="1" type="body"/>
          </p:nvPr>
        </p:nvSpPr>
        <p:spPr>
          <a:xfrm>
            <a:off x="331775" y="949749"/>
            <a:ext cx="11360700" cy="57405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they did this by showing a film, then the actors would rip through the screen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Russia saw this in 1913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saw a movie with an actor late to a theatre, film showed Max Linder drive, then take a hot-air ballon and finally he himself descended through theater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Eisen. realized something when he did the same thing with his move 'The Wise Man'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theater was remembered 1st by bringing the stage alive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basically a stage-painted waterfall is not the same as a movie one, so they took pictures of the waterfall and innovatively put it on stage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t/>
            </a:r>
            <a:endParaRPr b="1" sz="2600">
              <a:solidFill>
                <a:srgbClr val="00FF00"/>
              </a:solidFill>
            </a:endParaRPr>
          </a:p>
        </p:txBody>
      </p:sp>
      <p:sp>
        <p:nvSpPr>
          <p:cNvPr id="473" name="Shape 473"/>
          <p:cNvSpPr txBox="1"/>
          <p:nvPr>
            <p:ph type="title"/>
          </p:nvPr>
        </p:nvSpPr>
        <p:spPr>
          <a:xfrm>
            <a:off x="264700" y="10711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34(pdf)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idx="1" type="body"/>
          </p:nvPr>
        </p:nvSpPr>
        <p:spPr>
          <a:xfrm>
            <a:off x="331775" y="949749"/>
            <a:ext cx="11360700" cy="57405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September 1911 new Mozakia theatre opened in St Petersburg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There film and stage was closely interwoven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sailors sinking was an example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never used stage-screen hybrids there; cinematography was a structural principle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in Dostoyevsky’s novel The Brothers Karamazov in 1910 novel was short fragments. 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Emmanuel Beskin made a comparison to ruin theater: he said it was colorless bloody mindless, a person is moving while someone is speaking and there is no setting, just a grey backdrop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Danchenko, who staged The Brothers Karamazov told  Stanislavsky that his theatre messed up the October movie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he said that when staging stories like these, everything cannot be against a backdrop it has to be dynamic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00FF00"/>
              </a:solidFill>
            </a:endParaRPr>
          </a:p>
        </p:txBody>
      </p:sp>
      <p:sp>
        <p:nvSpPr>
          <p:cNvPr id="480" name="Shape 480"/>
          <p:cNvSpPr txBox="1"/>
          <p:nvPr>
            <p:ph type="title"/>
          </p:nvPr>
        </p:nvSpPr>
        <p:spPr>
          <a:xfrm>
            <a:off x="264700" y="10711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35-36(pdf)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idx="1" type="body"/>
          </p:nvPr>
        </p:nvSpPr>
        <p:spPr>
          <a:xfrm>
            <a:off x="331775" y="949749"/>
            <a:ext cx="11360700" cy="57405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stage cimenatograph then became variety, but 'Submarine Shipwreck' is different, a structural reorientation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B. Bentovin said this needs to be taken seriously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Pavel Orlenvev made it happen in 'Art Theatre of the Minatures'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he did this 5 more times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Gardin said speaking is the way to go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Orlenev did whatever it took in order for the movie not to lose sound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ppl didnt react to well  to Orlenev film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Emmanuel Beskin said his work was doomed to fail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Orlenev said his work at 1st was not prepared, but he stuck with it and made good money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However ppl just wanted the intertitles</a:t>
            </a:r>
          </a:p>
        </p:txBody>
      </p:sp>
      <p:sp>
        <p:nvSpPr>
          <p:cNvPr id="487" name="Shape 487"/>
          <p:cNvSpPr txBox="1"/>
          <p:nvPr>
            <p:ph type="title"/>
          </p:nvPr>
        </p:nvSpPr>
        <p:spPr>
          <a:xfrm>
            <a:off x="264700" y="10711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37-38(pdf)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idx="1" type="body"/>
          </p:nvPr>
        </p:nvSpPr>
        <p:spPr>
          <a:xfrm>
            <a:off x="331775" y="949749"/>
            <a:ext cx="11360700" cy="57405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Vladmir Maxinov also did this work as well and experiments w/ screen and stage countinued as secondary work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2600">
                <a:solidFill>
                  <a:srgbClr val="00FF00"/>
                </a:solidFill>
              </a:rPr>
              <a:t>we can use the fact of how ppl like silence, tragic endings and use of intertitles to deeper understand Russian history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t/>
            </a:r>
            <a:endParaRPr b="1" sz="2600">
              <a:solidFill>
                <a:srgbClr val="00FF00"/>
              </a:solidFill>
            </a:endParaRPr>
          </a:p>
        </p:txBody>
      </p:sp>
      <p:sp>
        <p:nvSpPr>
          <p:cNvPr id="494" name="Shape 494"/>
          <p:cNvSpPr txBox="1"/>
          <p:nvPr>
            <p:ph type="title"/>
          </p:nvPr>
        </p:nvSpPr>
        <p:spPr>
          <a:xfrm>
            <a:off x="264700" y="10711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39(pdf)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415600" y="1536624"/>
            <a:ext cx="11360700" cy="48531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425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100">
                <a:solidFill>
                  <a:srgbClr val="00FF00"/>
                </a:solidFill>
              </a:rPr>
              <a:t>Oct 15, 1908 he made 1st fearture film Stenka Razin also birthday of Russian cinema, about a guy who loses focus of fighting oppresion because of a princess, his comarades make him jealous so he decides to throw the Persian princess overboard </a:t>
            </a:r>
          </a:p>
          <a:p>
            <a:pPr indent="-425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100">
                <a:solidFill>
                  <a:srgbClr val="00FF00"/>
                </a:solidFill>
              </a:rPr>
              <a:t>ppl said the movie felt dead, but it was actually living</a:t>
            </a:r>
          </a:p>
          <a:p>
            <a:pPr indent="-425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100">
                <a:solidFill>
                  <a:srgbClr val="00FF00"/>
                </a:solidFill>
              </a:rPr>
              <a:t>Russian film got better and companies came out. Russian arm of Gaumont, Thieman and Reinhardt</a:t>
            </a:r>
          </a:p>
          <a:p>
            <a:pPr indent="-425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100">
                <a:solidFill>
                  <a:srgbClr val="00FF00"/>
                </a:solidFill>
              </a:rPr>
              <a:t>Alex . Khanzhonkov competed w/ Drankov to be the face of Russian cinema, he was a former general</a:t>
            </a:r>
          </a:p>
          <a:p>
            <a:pPr indent="-425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t/>
            </a:r>
            <a:endParaRPr b="1" sz="3100">
              <a:solidFill>
                <a:srgbClr val="00FF00"/>
              </a:solidFill>
            </a:endParaRPr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9-10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415600" y="1536624"/>
            <a:ext cx="11360700" cy="48531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425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100">
                <a:solidFill>
                  <a:srgbClr val="00FF00"/>
                </a:solidFill>
              </a:rPr>
              <a:t>Oct 15, 1908 he made 1st fearture film Stenka Razin also birthday of Russian cinema, about a guy who loses focus of fighting oppresion because of a princess, his comarades make him jealous so he decides to throw the Persian princess overboard </a:t>
            </a:r>
          </a:p>
          <a:p>
            <a:pPr indent="-425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100">
                <a:solidFill>
                  <a:srgbClr val="00FF00"/>
                </a:solidFill>
              </a:rPr>
              <a:t>ppl said the movie felt dead, but it was actually living</a:t>
            </a:r>
          </a:p>
          <a:p>
            <a:pPr indent="-425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100">
                <a:solidFill>
                  <a:srgbClr val="00FF00"/>
                </a:solidFill>
              </a:rPr>
              <a:t>Russian film got better and companies came out. Russian arm of Gaumont, Thieman and Reinhardt</a:t>
            </a:r>
          </a:p>
          <a:p>
            <a:pPr indent="-425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100">
                <a:solidFill>
                  <a:srgbClr val="00FF00"/>
                </a:solidFill>
              </a:rPr>
              <a:t>Alex . Khanzhonkov competed w/ Drankov to be the face of Russian cinema, he was a former general</a:t>
            </a:r>
          </a:p>
          <a:p>
            <a:pPr indent="-425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t/>
            </a:r>
            <a:endParaRPr b="1" sz="3100">
              <a:solidFill>
                <a:srgbClr val="00FF00"/>
              </a:solidFill>
            </a:endParaRPr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9-10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415600" y="1536624"/>
            <a:ext cx="11360700" cy="48531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425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100">
                <a:solidFill>
                  <a:srgbClr val="00FF00"/>
                </a:solidFill>
              </a:rPr>
              <a:t>in response Pathe Moscow produced a film about the Don Cossacks (Russian Marines) in an attempt to take over the industry, narrator started to come out too</a:t>
            </a:r>
          </a:p>
          <a:p>
            <a:pPr indent="-425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100">
                <a:solidFill>
                  <a:srgbClr val="00FF00"/>
                </a:solidFill>
              </a:rPr>
              <a:t>Cinema only remade or dramatized historcal events, or daily life</a:t>
            </a:r>
          </a:p>
          <a:p>
            <a:pPr indent="-425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100">
                <a:solidFill>
                  <a:srgbClr val="00FF00"/>
                </a:solidFill>
              </a:rPr>
              <a:t>dark, mystic n supernatural themes also start to look good for Russian cinema</a:t>
            </a:r>
          </a:p>
          <a:p>
            <a:pPr indent="-425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100">
                <a:solidFill>
                  <a:srgbClr val="00FF00"/>
                </a:solidFill>
              </a:rPr>
              <a:t>they started to show supernatural in not only a historical but modern (for that day) way</a:t>
            </a:r>
          </a:p>
          <a:p>
            <a:pPr indent="-425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t/>
            </a:r>
            <a:endParaRPr b="1" sz="3100">
              <a:solidFill>
                <a:srgbClr val="00FF00"/>
              </a:solidFill>
            </a:endParaRPr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11-12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415600" y="1536624"/>
            <a:ext cx="11360700" cy="4853100"/>
          </a:xfrm>
          <a:prstGeom prst="rect">
            <a:avLst/>
          </a:prstGeom>
          <a:solidFill>
            <a:srgbClr val="8E7CC3"/>
          </a:solidFill>
        </p:spPr>
        <p:txBody>
          <a:bodyPr anchorCtr="0" anchor="t" bIns="121900" lIns="121900" rIns="121900" tIns="121900">
            <a:noAutofit/>
          </a:bodyPr>
          <a:lstStyle/>
          <a:p>
            <a:pPr indent="-425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100">
                <a:solidFill>
                  <a:srgbClr val="00FF00"/>
                </a:solidFill>
              </a:rPr>
              <a:t>in making films out of books, directors were inspired by poems</a:t>
            </a:r>
          </a:p>
          <a:p>
            <a:pPr indent="-425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100">
                <a:solidFill>
                  <a:srgbClr val="00FF00"/>
                </a:solidFill>
              </a:rPr>
              <a:t>Khanzhonkov (Khanz) used celluoid (a material for screening films) to make a cool military feature film The Defence of Sevastpool ...</a:t>
            </a:r>
          </a:p>
          <a:p>
            <a:pPr indent="-425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100">
                <a:solidFill>
                  <a:srgbClr val="00FF00"/>
                </a:solidFill>
              </a:rPr>
              <a:t>before cimena became a part of normal life, it had to show comedy and drama</a:t>
            </a:r>
          </a:p>
          <a:p>
            <a:pPr indent="-425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</a:pPr>
            <a:r>
              <a:rPr b="1" lang="en-US" sz="3100">
                <a:solidFill>
                  <a:srgbClr val="00FF00"/>
                </a:solidFill>
              </a:rPr>
              <a:t>movies about negativity toward arraged marriages for young girls who had others in mind was the theme at that time</a:t>
            </a:r>
          </a:p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anchorCtr="0" anchor="t" bIns="121900" lIns="121900" rIns="121900" tIns="1219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800">
                <a:solidFill>
                  <a:srgbClr val="00FF00"/>
                </a:solidFill>
              </a:rPr>
              <a:t>pg 13-14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