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7A97A1-EAB1-43F1-9EF6-186BC3CA8F7A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Untitled Section" id="{6A493B8B-60B6-4FF8-A94F-CA566693BA00}">
          <p14:sldIdLst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Week 2 Readings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CSB </a:t>
            </a:r>
            <a:r>
              <a:rPr lang="en-US" b="1" dirty="0" err="1" smtClean="0"/>
              <a:t>ch.</a:t>
            </a:r>
            <a:r>
              <a:rPr lang="en-US" b="1" dirty="0" smtClean="0"/>
              <a:t> 1-3  </a:t>
            </a:r>
            <a:r>
              <a:rPr lang="en-US" b="1" dirty="0" err="1" smtClean="0"/>
              <a:t>Hartshorn</a:t>
            </a:r>
            <a:r>
              <a:rPr lang="en-US" b="1" dirty="0" smtClean="0"/>
              <a:t> p 24-31, Knox and McCarthy (pp. 49-52,55-58)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65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315" y="374595"/>
            <a:ext cx="116208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City specialists influenced constitution, national currency and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Needed economic links between towns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Everything paid by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Needed gov’t </a:t>
            </a:r>
            <a:r>
              <a:rPr lang="en-US" sz="2800" dirty="0" err="1" smtClean="0">
                <a:solidFill>
                  <a:schemeClr val="bg1"/>
                </a:solidFill>
              </a:rPr>
              <a:t>admiin</a:t>
            </a:r>
            <a:r>
              <a:rPr lang="en-US" sz="2800" dirty="0" smtClean="0">
                <a:solidFill>
                  <a:schemeClr val="bg1"/>
                </a:solidFill>
              </a:rPr>
              <a:t> buildings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Assoc. w/ westward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Gateway cities got blessed, east made canals to trade w/ them</a:t>
            </a:r>
          </a:p>
        </p:txBody>
      </p:sp>
    </p:spTree>
    <p:extLst>
      <p:ext uri="{BB962C8B-B14F-4D97-AF65-F5344CB8AC3E}">
        <p14:creationId xmlns:p14="http://schemas.microsoft.com/office/powerpoint/2010/main" val="15183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Cities had comparative advantage, in certain places they specialized in making certain stuff because it was easier for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Immigration helped and </a:t>
            </a:r>
            <a:r>
              <a:rPr lang="en-US" sz="2800" dirty="0" err="1" smtClean="0">
                <a:solidFill>
                  <a:schemeClr val="bg1"/>
                </a:solidFill>
              </a:rPr>
              <a:t>agrilculture</a:t>
            </a:r>
            <a:r>
              <a:rPr lang="en-US" sz="2800" dirty="0" smtClean="0">
                <a:solidFill>
                  <a:schemeClr val="bg1"/>
                </a:solidFill>
              </a:rPr>
              <a:t> helped urbanization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By 1840 some cities grew others didn’t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Urbanism was shaped in many ways	</a:t>
            </a:r>
          </a:p>
        </p:txBody>
      </p:sp>
    </p:spTree>
    <p:extLst>
      <p:ext uri="{BB962C8B-B14F-4D97-AF65-F5344CB8AC3E}">
        <p14:creationId xmlns:p14="http://schemas.microsoft.com/office/powerpoint/2010/main" val="19133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made trains and steamboats which hauled heavy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Make the </a:t>
            </a:r>
            <a:r>
              <a:rPr lang="en-US" sz="2800" dirty="0" err="1" smtClean="0">
                <a:solidFill>
                  <a:schemeClr val="bg1"/>
                </a:solidFill>
              </a:rPr>
              <a:t>transUSA</a:t>
            </a:r>
            <a:r>
              <a:rPr lang="en-US" sz="2800" dirty="0" smtClean="0">
                <a:solidFill>
                  <a:schemeClr val="bg1"/>
                </a:solidFill>
              </a:rPr>
              <a:t> railroad caused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r>
              <a:rPr lang="en-US" sz="2800" dirty="0" smtClean="0">
                <a:solidFill>
                  <a:schemeClr val="bg1"/>
                </a:solidFill>
              </a:rPr>
              <a:t> to compete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Helped some cities 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Industry and urban developed in some towns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1875 cities had more than 100,000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Why cities grew? Owners invested in factories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Crafts could be easily applied to machinery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Large </a:t>
            </a:r>
            <a:r>
              <a:rPr lang="en-US" sz="2800" dirty="0" err="1" smtClean="0">
                <a:solidFill>
                  <a:schemeClr val="bg1"/>
                </a:solidFill>
              </a:rPr>
              <a:t>makets</a:t>
            </a:r>
            <a:r>
              <a:rPr lang="en-US" sz="2800" dirty="0" smtClean="0">
                <a:solidFill>
                  <a:schemeClr val="bg1"/>
                </a:solidFill>
              </a:rPr>
              <a:t> and large working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External </a:t>
            </a:r>
            <a:r>
              <a:rPr lang="en-US" sz="2800" dirty="0" err="1" smtClean="0">
                <a:solidFill>
                  <a:schemeClr val="bg1"/>
                </a:solidFill>
              </a:rPr>
              <a:t>ecomonies</a:t>
            </a:r>
            <a:r>
              <a:rPr lang="en-US" sz="2800" dirty="0" smtClean="0">
                <a:solidFill>
                  <a:schemeClr val="bg1"/>
                </a:solidFill>
              </a:rPr>
              <a:t> (ask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Localization </a:t>
            </a:r>
            <a:r>
              <a:rPr lang="en-US" sz="2800" dirty="0" err="1" smtClean="0">
                <a:solidFill>
                  <a:schemeClr val="bg1"/>
                </a:solidFill>
              </a:rPr>
              <a:t>ecomies</a:t>
            </a:r>
            <a:r>
              <a:rPr lang="en-US" sz="2800" dirty="0" smtClean="0">
                <a:solidFill>
                  <a:schemeClr val="bg1"/>
                </a:solidFill>
              </a:rPr>
              <a:t> – economies only companies can do stuff </a:t>
            </a:r>
            <a:r>
              <a:rPr lang="en-US" sz="2800" dirty="0" smtClean="0"/>
              <a:t>people cannot make on their 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Cities were pretty much the same based off rank and pop.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Rank-size rule </a:t>
            </a:r>
            <a:r>
              <a:rPr lang="en-US" sz="2800" dirty="0"/>
              <a:t>P</a:t>
            </a:r>
            <a:r>
              <a:rPr lang="en-US" sz="2800" baseline="-25000" dirty="0"/>
              <a:t>I  </a:t>
            </a:r>
            <a:r>
              <a:rPr lang="en-US" sz="2800" dirty="0"/>
              <a:t>= P</a:t>
            </a:r>
            <a:r>
              <a:rPr lang="en-US" sz="2800" baseline="-25000" dirty="0"/>
              <a:t>l </a:t>
            </a:r>
            <a:r>
              <a:rPr lang="en-US" sz="2800" dirty="0"/>
              <a:t> /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 smtClean="0"/>
              <a:t>P </a:t>
            </a:r>
            <a:r>
              <a:rPr lang="en-US" sz="2800" baseline="-25000" dirty="0" err="1"/>
              <a:t>i</a:t>
            </a:r>
            <a:r>
              <a:rPr lang="en-US" sz="2800" baseline="-25000" dirty="0" smtClean="0"/>
              <a:t>   </a:t>
            </a:r>
            <a:r>
              <a:rPr lang="en-US" sz="2800" dirty="0" smtClean="0"/>
              <a:t>= city </a:t>
            </a:r>
            <a:r>
              <a:rPr lang="en-US" sz="2800" dirty="0"/>
              <a:t>pop.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l </a:t>
            </a:r>
            <a:r>
              <a:rPr lang="en-US" sz="2800" dirty="0"/>
              <a:t>= largest city pop. </a:t>
            </a:r>
            <a:r>
              <a:rPr lang="en-US" sz="2800" dirty="0" smtClean="0"/>
              <a:t>R 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</a:t>
            </a:r>
            <a:r>
              <a:rPr lang="en-US" sz="2800" dirty="0"/>
              <a:t>= rank of certain city </a:t>
            </a:r>
            <a:r>
              <a:rPr lang="en-US" sz="2800" dirty="0" smtClean="0"/>
              <a:t>so if top got 10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got 10/2 = 5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53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Primate cities, top city of a country, all others irrelevant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Central Place </a:t>
            </a:r>
            <a:r>
              <a:rPr lang="en-US" sz="2800" dirty="0" err="1" smtClean="0">
                <a:solidFill>
                  <a:schemeClr val="bg1"/>
                </a:solidFill>
              </a:rPr>
              <a:t>Theroy</a:t>
            </a:r>
            <a:r>
              <a:rPr lang="en-US" sz="2800" dirty="0" smtClean="0">
                <a:solidFill>
                  <a:schemeClr val="bg1"/>
                </a:solidFill>
              </a:rPr>
              <a:t> (ask)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Walter </a:t>
            </a:r>
            <a:r>
              <a:rPr lang="en-US" sz="2800" dirty="0" err="1" smtClean="0">
                <a:solidFill>
                  <a:schemeClr val="bg1"/>
                </a:solidFill>
              </a:rPr>
              <a:t>Christaller</a:t>
            </a:r>
            <a:r>
              <a:rPr lang="en-US" sz="2800" dirty="0" smtClean="0">
                <a:solidFill>
                  <a:schemeClr val="bg1"/>
                </a:solidFill>
              </a:rPr>
              <a:t> described similarities in size and spacing in south 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Range- max. dist. Consumers travel to get goods 	</a:t>
            </a:r>
          </a:p>
        </p:txBody>
      </p:sp>
    </p:spTree>
    <p:extLst>
      <p:ext uri="{BB962C8B-B14F-4D97-AF65-F5344CB8AC3E}">
        <p14:creationId xmlns:p14="http://schemas.microsoft.com/office/powerpoint/2010/main" val="22774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Threshold, how many consumers you need in order to be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So you can see how successful a city is based off these product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19</a:t>
            </a:r>
            <a:r>
              <a:rPr lang="en-US" sz="2800" baseline="30000" dirty="0" smtClean="0">
                <a:solidFill>
                  <a:schemeClr val="bg1"/>
                </a:solidFill>
              </a:rPr>
              <a:t>th</a:t>
            </a:r>
            <a:r>
              <a:rPr lang="en-US" sz="2800" dirty="0" smtClean="0">
                <a:solidFill>
                  <a:schemeClr val="bg1"/>
                </a:solidFill>
              </a:rPr>
              <a:t> century cities depended on long chain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Bad things about central place theory, no change in pop. Cons spending or transport tech, paints a “city out of nowhere”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Industry made competition, made business elite, </a:t>
            </a:r>
            <a:r>
              <a:rPr lang="en-US" sz="2800" dirty="0" err="1" smtClean="0">
                <a:solidFill>
                  <a:schemeClr val="bg1"/>
                </a:solidFill>
              </a:rPr>
              <a:t>whitecollar</a:t>
            </a:r>
            <a:r>
              <a:rPr lang="en-US" sz="2800" dirty="0" smtClean="0">
                <a:solidFill>
                  <a:schemeClr val="bg1"/>
                </a:solidFill>
              </a:rPr>
              <a:t> and blue-collar people Who fought over where to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Rich and poor gap took place, it wasn’t good city had to develop by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Colonists hate English </a:t>
            </a:r>
            <a:r>
              <a:rPr lang="en-US" sz="2800" dirty="0" err="1" smtClean="0"/>
              <a:t>wanna</a:t>
            </a:r>
            <a:r>
              <a:rPr lang="en-US" sz="2800" dirty="0" smtClean="0"/>
              <a:t> own their own land, gov’t cant </a:t>
            </a:r>
            <a:r>
              <a:rPr lang="en-US" sz="2800" smtClean="0"/>
              <a:t>take it</a:t>
            </a:r>
            <a:r>
              <a:rPr lang="en-US" sz="2800" dirty="0" smtClean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2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CSB </a:t>
            </a:r>
            <a:r>
              <a:rPr lang="en-US" dirty="0" err="1" smtClean="0">
                <a:solidFill>
                  <a:schemeClr val="bg2"/>
                </a:solidFill>
              </a:rPr>
              <a:t>ch.</a:t>
            </a:r>
            <a:r>
              <a:rPr lang="en-US" dirty="0" smtClean="0">
                <a:solidFill>
                  <a:schemeClr val="bg2"/>
                </a:solidFill>
              </a:rPr>
              <a:t> 1,2 &amp;3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PARAGRAPH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40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CSB </a:t>
            </a:r>
            <a:r>
              <a:rPr lang="en-US" dirty="0" err="1" smtClean="0">
                <a:solidFill>
                  <a:schemeClr val="bg2"/>
                </a:solidFill>
              </a:rPr>
              <a:t>ch.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1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slavery,  trading and cities were </a:t>
            </a:r>
            <a:r>
              <a:rPr lang="en-US" dirty="0" err="1" smtClean="0">
                <a:solidFill>
                  <a:schemeClr val="bg2"/>
                </a:solidFill>
              </a:rPr>
              <a:t>everywher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SUBSECTION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78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When Cortez came to the city of </a:t>
            </a:r>
            <a:r>
              <a:rPr lang="en-US" sz="2800" dirty="0" err="1" smtClean="0">
                <a:solidFill>
                  <a:schemeClr val="bg1"/>
                </a:solidFill>
              </a:rPr>
              <a:t>Tenochitlan</a:t>
            </a:r>
            <a:r>
              <a:rPr lang="en-US" sz="2800" dirty="0" smtClean="0">
                <a:solidFill>
                  <a:schemeClr val="bg1"/>
                </a:solidFill>
              </a:rPr>
              <a:t>, it was a grand city which rivaled the greatest cities in Spain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Urban </a:t>
            </a:r>
            <a:r>
              <a:rPr lang="en-US" sz="3200" smtClean="0">
                <a:solidFill>
                  <a:srgbClr val="FF0000"/>
                </a:solidFill>
              </a:rPr>
              <a:t>Beginngs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Cortes then goes ahead to destroy the city with help of </a:t>
            </a:r>
            <a:r>
              <a:rPr lang="en-US" sz="2800" dirty="0" err="1" smtClean="0">
                <a:solidFill>
                  <a:schemeClr val="bg1"/>
                </a:solidFill>
              </a:rPr>
              <a:t>indian</a:t>
            </a:r>
            <a:r>
              <a:rPr lang="en-US" sz="2800" dirty="0" smtClean="0">
                <a:solidFill>
                  <a:schemeClr val="bg1"/>
                </a:solidFill>
              </a:rPr>
              <a:t>, conquistadors build their own city on every South American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North Natives did this w/ Cahokia on a smaller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Cahokia was the biggest city in North America but it declined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people just didn’t like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There were other towns around but they were decimated by infections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lived in apartments made of mud they still in exist in Cali.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Europeans came in and conquered everyone to do that they needed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Spanish and French Colonial Settlements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Spainards</a:t>
            </a:r>
            <a:r>
              <a:rPr lang="en-US" sz="2800" dirty="0" smtClean="0">
                <a:solidFill>
                  <a:schemeClr val="bg1"/>
                </a:solidFill>
              </a:rPr>
              <a:t> wanted to take over </a:t>
            </a:r>
            <a:r>
              <a:rPr lang="en-US" sz="2800" dirty="0" err="1" smtClean="0">
                <a:solidFill>
                  <a:schemeClr val="bg1"/>
                </a:solidFill>
              </a:rPr>
              <a:t>florida</a:t>
            </a:r>
            <a:r>
              <a:rPr lang="en-US" sz="2800" dirty="0" smtClean="0">
                <a:solidFill>
                  <a:schemeClr val="bg1"/>
                </a:solidFill>
              </a:rPr>
              <a:t>, when the setup San Agustin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r>
              <a:rPr lang="en-US" sz="2800" dirty="0" smtClean="0">
                <a:solidFill>
                  <a:schemeClr val="bg1"/>
                </a:solidFill>
              </a:rPr>
              <a:t> kept taking it down and they gave it + Florida to the English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New Mexico Spanish tried to kill witchcraft, but they got kicked out, came back and intermarried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Spanish colonists assoc. w/ city, city was everything around it made a formal system of town planning still seen today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San Antonio split because of quarrel between general and priest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Spanish built stuff for the Indians but they rebelled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French wanted to trade instead,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Settle in </a:t>
            </a:r>
            <a:r>
              <a:rPr lang="en-US" sz="2800" dirty="0" err="1" smtClean="0"/>
              <a:t>Louisana</a:t>
            </a:r>
            <a:r>
              <a:rPr lang="en-US" sz="2800" dirty="0" smtClean="0"/>
              <a:t>, built a town people mixed slaves and criminals made creole culture mix, basically exiles from France</a:t>
            </a:r>
          </a:p>
        </p:txBody>
      </p:sp>
    </p:spTree>
    <p:extLst>
      <p:ext uri="{BB962C8B-B14F-4D97-AF65-F5344CB8AC3E}">
        <p14:creationId xmlns:p14="http://schemas.microsoft.com/office/powerpoint/2010/main" val="26682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Hartshorn</a:t>
            </a:r>
            <a:r>
              <a:rPr lang="en-US" dirty="0" smtClean="0">
                <a:solidFill>
                  <a:schemeClr val="bg1"/>
                </a:solidFill>
              </a:rPr>
              <a:t> (p24-31)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PARAGRAPH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2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English and Dutch Colonial Seaports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English were </a:t>
            </a:r>
            <a:r>
              <a:rPr lang="en-US" sz="2800" dirty="0" err="1" smtClean="0">
                <a:solidFill>
                  <a:schemeClr val="bg1"/>
                </a:solidFill>
              </a:rPr>
              <a:t>trynna</a:t>
            </a:r>
            <a:r>
              <a:rPr lang="en-US" sz="2800" dirty="0" smtClean="0">
                <a:solidFill>
                  <a:schemeClr val="bg1"/>
                </a:solidFill>
              </a:rPr>
              <a:t> do a “city on a hill”, but they moved for better water, based of slavery and trading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Dutch made a trading port in Albany, </a:t>
            </a:r>
            <a:r>
              <a:rPr lang="en-US" sz="2800" dirty="0" err="1" smtClean="0">
                <a:solidFill>
                  <a:schemeClr val="bg1"/>
                </a:solidFill>
              </a:rPr>
              <a:t>dutch</a:t>
            </a:r>
            <a:r>
              <a:rPr lang="en-US" sz="2800" dirty="0" smtClean="0">
                <a:solidFill>
                  <a:schemeClr val="bg1"/>
                </a:solidFill>
              </a:rPr>
              <a:t> bought land from Indians made New Amsterdam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Will </a:t>
            </a:r>
            <a:r>
              <a:rPr lang="en-US" sz="2800" dirty="0" err="1" smtClean="0">
                <a:solidFill>
                  <a:schemeClr val="bg1"/>
                </a:solidFill>
              </a:rPr>
              <a:t>penn</a:t>
            </a:r>
            <a:r>
              <a:rPr lang="en-US" sz="2800" dirty="0" smtClean="0">
                <a:solidFill>
                  <a:schemeClr val="bg1"/>
                </a:solidFill>
              </a:rPr>
              <a:t> made </a:t>
            </a:r>
            <a:r>
              <a:rPr lang="en-US" sz="2800" dirty="0" err="1" smtClean="0">
                <a:solidFill>
                  <a:schemeClr val="bg1"/>
                </a:solidFill>
              </a:rPr>
              <a:t>philly</a:t>
            </a:r>
            <a:r>
              <a:rPr lang="en-US" sz="2800" dirty="0" smtClean="0">
                <a:solidFill>
                  <a:schemeClr val="bg1"/>
                </a:solidFill>
              </a:rPr>
              <a:t>, religious freedom nice place to live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Non-religious found Newport and Charleston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Cities grew fast, seaports didn’t cause no money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Everybody based of transatlantic trade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European Officials couldn’t control things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South didn’t need ports because they had rivers and slaves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Ports w/ </a:t>
            </a:r>
            <a:r>
              <a:rPr lang="en-US" sz="2800" dirty="0" err="1" smtClean="0"/>
              <a:t>freshwtr</a:t>
            </a:r>
            <a:r>
              <a:rPr lang="en-US" sz="2800" dirty="0" smtClean="0"/>
              <a:t> no wood-eating barnacles seawater had barnacles, storms also play a factor in ports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32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Traditions of Self Gov’t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England didn’t interfere political parties were bad idea, laws dealt w/ trade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Charstelon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officials don’t care about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believed in </a:t>
            </a:r>
            <a:r>
              <a:rPr lang="en-US" sz="2800" dirty="0" err="1" smtClean="0">
                <a:solidFill>
                  <a:schemeClr val="bg1"/>
                </a:solidFill>
              </a:rPr>
              <a:t>Hierachy</a:t>
            </a:r>
            <a:r>
              <a:rPr lang="en-US" sz="2800" dirty="0" smtClean="0">
                <a:solidFill>
                  <a:schemeClr val="bg1"/>
                </a:solidFill>
              </a:rPr>
              <a:t>, which takes care of each other like in  </a:t>
            </a:r>
            <a:r>
              <a:rPr lang="en-US" sz="2800" dirty="0" err="1" smtClean="0">
                <a:solidFill>
                  <a:schemeClr val="bg1"/>
                </a:solidFill>
              </a:rPr>
              <a:t>philly</a:t>
            </a:r>
            <a:r>
              <a:rPr lang="en-US" sz="2800" dirty="0" smtClean="0">
                <a:solidFill>
                  <a:schemeClr val="bg1"/>
                </a:solidFill>
              </a:rPr>
              <a:t> and NY, Boston and </a:t>
            </a:r>
            <a:r>
              <a:rPr lang="en-US" sz="2800" dirty="0" err="1" smtClean="0">
                <a:solidFill>
                  <a:schemeClr val="bg1"/>
                </a:solidFill>
              </a:rPr>
              <a:t>Phiily</a:t>
            </a:r>
            <a:r>
              <a:rPr lang="en-US" sz="2800" dirty="0" smtClean="0">
                <a:solidFill>
                  <a:schemeClr val="bg1"/>
                </a:solidFill>
              </a:rPr>
              <a:t> reg. people come together to plan things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Same thing w/ France n Spain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There were revolts in Boston,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tried to take advantage of people always led to revolt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New Orleans Creole elite felt cheated, kicked out French , Spanish showed up and they gave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282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773" y="106038"/>
            <a:ext cx="11620857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Growing Pains of Atlantic Seaports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Seaports like a mix of city and village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Urban growth led to bad things you know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built streets n buildings wherever in 1700s gov’t said “enough”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 city people feared fire, it would take down the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Towns didn’t get a fire station till they got burned down badly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Police started as watchmen who didn’t care about their jobs and were low paid. They became prank targets instead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People just tossed waste into the streets then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 deal w/ sickness </a:t>
            </a:r>
            <a:r>
              <a:rPr lang="en-US" sz="2800" dirty="0" err="1" smtClean="0"/>
              <a:t>ppl</a:t>
            </a:r>
            <a:r>
              <a:rPr lang="en-US" sz="2800" dirty="0" smtClean="0"/>
              <a:t> got checked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Ppl</a:t>
            </a:r>
            <a:r>
              <a:rPr lang="en-US" sz="2800" dirty="0" smtClean="0"/>
              <a:t> helped poverty widows, orphans and disabled were taken care 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As cities grew so did # poor people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 stop it, no immigrants w/ families, but they needed workers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623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469" y="0"/>
            <a:ext cx="1162085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The Social Mosaic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Cities became a melting pot, </a:t>
            </a:r>
            <a:r>
              <a:rPr lang="en-US" sz="2000" dirty="0" err="1" smtClean="0">
                <a:solidFill>
                  <a:schemeClr val="bg1"/>
                </a:solidFill>
              </a:rPr>
              <a:t>ppl</a:t>
            </a:r>
            <a:r>
              <a:rPr lang="en-US" sz="2000" dirty="0" smtClean="0">
                <a:solidFill>
                  <a:schemeClr val="bg1"/>
                </a:solidFill>
              </a:rPr>
              <a:t> spoke many languages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Ruling class were investors ,gov’t official and merchants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Wealthy wives pay poor wives to do domestic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you got middle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Middle class suffer from bad </a:t>
            </a:r>
            <a:r>
              <a:rPr lang="en-US" sz="2000" dirty="0" err="1" smtClean="0">
                <a:solidFill>
                  <a:schemeClr val="bg1"/>
                </a:solidFill>
              </a:rPr>
              <a:t>econmomy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unskilled laborers who own irrelevant amounts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free blacks, servants from Europe and slaves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There were also Indian slaves but nothing got done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Up north slaves were a sign of wealth, they worked the nonskilled jobs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They had no place to put slaves in cities however so they gave them freedom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Slaves did the work in the South </a:t>
            </a:r>
            <a:r>
              <a:rPr lang="en-US" sz="2000" dirty="0" err="1" smtClean="0">
                <a:solidFill>
                  <a:schemeClr val="bg1"/>
                </a:solidFill>
              </a:rPr>
              <a:t>tho</a:t>
            </a:r>
            <a:r>
              <a:rPr lang="en-US" sz="2000" dirty="0" smtClean="0">
                <a:solidFill>
                  <a:schemeClr val="bg1"/>
                </a:solidFill>
              </a:rPr>
              <a:t>, but its claimed they lived like the white people did at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slaves started to revolt and white people got scared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Woman became leaders because gov’t didn’t </a:t>
            </a:r>
            <a:r>
              <a:rPr lang="en-US" sz="2000" dirty="0" err="1" smtClean="0">
                <a:solidFill>
                  <a:schemeClr val="bg1"/>
                </a:solidFill>
              </a:rPr>
              <a:t>wanna</a:t>
            </a:r>
            <a:r>
              <a:rPr lang="en-US" sz="2000" dirty="0" smtClean="0">
                <a:solidFill>
                  <a:schemeClr val="bg1"/>
                </a:solidFill>
              </a:rPr>
              <a:t> take care of them anymore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Unmarried women got more independence, they held jobs like teaching and carpentry and did things too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When colonials want independence women were losing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Historian Mary Beth Norton Women didn’t know about money, men didn’t know how to deal w/ a house, urban life made it worse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875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530" y="159826"/>
            <a:ext cx="116208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Cultural Life in Colonial Cities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City life was fun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Religon</a:t>
            </a:r>
            <a:r>
              <a:rPr lang="en-US" sz="2800" dirty="0" smtClean="0">
                <a:solidFill>
                  <a:schemeClr val="bg1"/>
                </a:solidFill>
              </a:rPr>
              <a:t> fell apart as different sects didn’t like each other and city was just too fun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also got schools and libraries of all kinds by 1720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got the printing press going by 1700,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Black people made their own culture when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r>
              <a:rPr lang="en-US" sz="2800" dirty="0" smtClean="0">
                <a:solidFill>
                  <a:schemeClr val="bg1"/>
                </a:solidFill>
              </a:rPr>
              <a:t> from Africa remind those here of their culture, the also had Negro Election Day festivals were blacks played as rulers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Tavern was the hangout place for grown 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857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287" y="182880"/>
            <a:ext cx="1162085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Cities in the American Revolution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For the first century of colonialism England didn’t care , but then  colonials felt if they came around, it would be tyranny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After the Seven years war (Treaty of Paris) England began taxing in an attempt to organize, cities got hit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American revolution backed by cities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People took sides based on who they benefited more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everyone got together under –relief from British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Propertyless</a:t>
            </a:r>
            <a:r>
              <a:rPr lang="en-US" sz="2000" dirty="0" smtClean="0">
                <a:solidFill>
                  <a:schemeClr val="bg1"/>
                </a:solidFill>
              </a:rPr>
              <a:t> classed </a:t>
            </a:r>
            <a:r>
              <a:rPr lang="en-US" sz="2000" dirty="0" err="1" smtClean="0">
                <a:solidFill>
                  <a:schemeClr val="bg1"/>
                </a:solidFill>
              </a:rPr>
              <a:t>suffred</a:t>
            </a:r>
            <a:r>
              <a:rPr lang="en-US" sz="2000" dirty="0" smtClean="0">
                <a:solidFill>
                  <a:schemeClr val="bg1"/>
                </a:solidFill>
              </a:rPr>
              <a:t> from British soldiers taking jobs and being forced to serve </a:t>
            </a:r>
            <a:r>
              <a:rPr lang="en-US" sz="2000" dirty="0" err="1" smtClean="0">
                <a:solidFill>
                  <a:schemeClr val="bg1"/>
                </a:solidFill>
              </a:rPr>
              <a:t>inna</a:t>
            </a:r>
            <a:r>
              <a:rPr lang="en-US" sz="2000" dirty="0" smtClean="0">
                <a:solidFill>
                  <a:schemeClr val="bg1"/>
                </a:solidFill>
              </a:rPr>
              <a:t> army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During stamp act, people got bloodthirsty, stamp officials </a:t>
            </a:r>
            <a:r>
              <a:rPr lang="en-US" sz="2000" dirty="0" smtClean="0"/>
              <a:t>st</a:t>
            </a:r>
            <a:r>
              <a:rPr lang="en-US" sz="2000" dirty="0" smtClean="0">
                <a:solidFill>
                  <a:schemeClr val="bg1"/>
                </a:solidFill>
              </a:rPr>
              <a:t>opped going after taxes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All this made cities decline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When Townshend acts repealed, </a:t>
            </a:r>
            <a:r>
              <a:rPr lang="en-US" sz="2000" dirty="0" err="1" smtClean="0">
                <a:solidFill>
                  <a:schemeClr val="bg1"/>
                </a:solidFill>
              </a:rPr>
              <a:t>boston</a:t>
            </a:r>
            <a:r>
              <a:rPr lang="en-US" sz="2000" dirty="0" smtClean="0">
                <a:solidFill>
                  <a:schemeClr val="bg1"/>
                </a:solidFill>
              </a:rPr>
              <a:t> didn’t stop, but got more bloodthirsty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That’s how you got the Tea Party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British threw acts to punish colonists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Women challenged </a:t>
            </a:r>
            <a:r>
              <a:rPr lang="en-US" sz="2000" dirty="0" err="1" smtClean="0"/>
              <a:t>british</a:t>
            </a:r>
            <a:r>
              <a:rPr lang="en-US" sz="2000" dirty="0" smtClean="0"/>
              <a:t> by organizing boycotts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Africans used this to show </a:t>
            </a:r>
            <a:r>
              <a:rPr lang="en-US" sz="2000" dirty="0" err="1" smtClean="0"/>
              <a:t>ppl</a:t>
            </a:r>
            <a:r>
              <a:rPr lang="en-US" sz="2000" dirty="0" smtClean="0"/>
              <a:t> why slavery is wrong, others fought for the </a:t>
            </a:r>
            <a:r>
              <a:rPr lang="en-US" sz="2000" dirty="0" err="1" smtClean="0"/>
              <a:t>Britsh</a:t>
            </a: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After the war, the loyalists fled to nova scotia. The pats wanted to burn cities but they didn’t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So city main cause of revolution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317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365" y="537882"/>
            <a:ext cx="10561418" cy="388231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CSB </a:t>
            </a:r>
            <a:r>
              <a:rPr lang="en-US" dirty="0" err="1" smtClean="0">
                <a:solidFill>
                  <a:schemeClr val="bg2"/>
                </a:solidFill>
              </a:rPr>
              <a:t>ch.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All answers, revolution gave freedom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646894" cy="433955"/>
          </a:xfrm>
        </p:spPr>
        <p:txBody>
          <a:bodyPr/>
          <a:lstStyle/>
          <a:p>
            <a:r>
              <a:rPr lang="en-US" b="1" dirty="0" smtClean="0"/>
              <a:t>EVERY SUBSECTION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51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287" y="182880"/>
            <a:ext cx="116208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After the war, cities became relevant except for Newport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Thomas Jefferson said cities a bad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said he was stupid that’s why we have cities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8187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287" y="182880"/>
            <a:ext cx="1162085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Cities in the New Republic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After war, things were hard they were rebuilding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did shays rebellion because they want a central gov’t that makes trade easier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liked the constitution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Port cities grew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British blocked American ships, American ships stopped trade that did not work so they did War of 1812, where British blocked  more ships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865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438" y="0"/>
            <a:ext cx="1162085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Revolutions in Transportation and Economy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Small NE ports got devastated, everyone benefit because farmers realized they could be rich feeding a nearby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They did it through transportation tech and trading w/ 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New roads made things easier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Hudson got his steamboat going in 1812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Jefferson said New Orleans will shut down America, Spain sold to France, America got </a:t>
            </a:r>
            <a:r>
              <a:rPr lang="en-US" sz="2000" dirty="0" err="1" smtClean="0">
                <a:solidFill>
                  <a:schemeClr val="bg2"/>
                </a:solidFill>
              </a:rPr>
              <a:t>tht</a:t>
            </a:r>
            <a:r>
              <a:rPr lang="en-US" sz="2000" dirty="0" smtClean="0">
                <a:solidFill>
                  <a:schemeClr val="bg2"/>
                </a:solidFill>
              </a:rPr>
              <a:t> + </a:t>
            </a:r>
            <a:r>
              <a:rPr lang="en-US" sz="2000" dirty="0" err="1" smtClean="0">
                <a:solidFill>
                  <a:schemeClr val="bg2"/>
                </a:solidFill>
              </a:rPr>
              <a:t>Louisana</a:t>
            </a:r>
            <a:r>
              <a:rPr lang="en-US" sz="2000" dirty="0" smtClean="0">
                <a:solidFill>
                  <a:schemeClr val="bg2"/>
                </a:solidFill>
              </a:rPr>
              <a:t> territory from Napoleon for $15,000 grand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New Orleans was in a swamp, but they steamboat the problem away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All cities on Ohio River did well, they called </a:t>
            </a:r>
            <a:r>
              <a:rPr lang="en-US" sz="2000" dirty="0" err="1" smtClean="0">
                <a:solidFill>
                  <a:schemeClr val="bg2"/>
                </a:solidFill>
              </a:rPr>
              <a:t>Cinncinati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porkopolis</a:t>
            </a:r>
            <a:r>
              <a:rPr lang="en-US" sz="2000" dirty="0" smtClean="0">
                <a:solidFill>
                  <a:schemeClr val="bg2"/>
                </a:solidFill>
              </a:rPr>
              <a:t> and Queen of the west got like 160,000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Then you got canals and railroads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Only mule drawn boats could go in canal, New York was the biggest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Everyone did this and in 1830 2,000 miles of canal was built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You got a canal system w/ the Great Lakes and got Cleveland Detroit and Chicago </a:t>
            </a:r>
            <a:r>
              <a:rPr lang="en-US" sz="2000" dirty="0" smtClean="0"/>
              <a:t>(head honcho)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Chicago </a:t>
            </a:r>
            <a:r>
              <a:rPr lang="en-US" sz="2000" dirty="0" err="1" smtClean="0"/>
              <a:t>trynna</a:t>
            </a:r>
            <a:r>
              <a:rPr lang="en-US" sz="2000" dirty="0" smtClean="0"/>
              <a:t> build a canal to link w/ Mississippi River,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Even though Chicago was a marsh, </a:t>
            </a:r>
            <a:r>
              <a:rPr lang="en-US" sz="2000" dirty="0" err="1" smtClean="0"/>
              <a:t>ppl</a:t>
            </a:r>
            <a:r>
              <a:rPr lang="en-US" sz="2000" dirty="0" smtClean="0"/>
              <a:t> started to pay bread for its land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Then it became a city w/ railroads , trading and got a telegraph going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Farmers used this and all of a sudden everyone had a reason to go everywhere to do stuff</a:t>
            </a:r>
          </a:p>
        </p:txBody>
      </p:sp>
    </p:spTree>
    <p:extLst>
      <p:ext uri="{BB962C8B-B14F-4D97-AF65-F5344CB8AC3E}">
        <p14:creationId xmlns:p14="http://schemas.microsoft.com/office/powerpoint/2010/main" val="15213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European </a:t>
            </a:r>
            <a:r>
              <a:rPr lang="en-US" sz="3200" dirty="0" err="1" smtClean="0">
                <a:solidFill>
                  <a:schemeClr val="bg1"/>
                </a:solidFill>
              </a:rPr>
              <a:t>bourg</a:t>
            </a:r>
            <a:r>
              <a:rPr lang="en-US" sz="3200" dirty="0" smtClean="0">
                <a:solidFill>
                  <a:schemeClr val="bg1"/>
                </a:solidFill>
              </a:rPr>
              <a:t>, inner walled city,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r>
              <a:rPr lang="en-US" sz="3200" dirty="0" smtClean="0">
                <a:solidFill>
                  <a:schemeClr val="bg1"/>
                </a:solidFill>
              </a:rPr>
              <a:t>, merchants lived, unorganized for market and security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copied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Bastide</a:t>
            </a:r>
            <a:r>
              <a:rPr lang="en-US" sz="3200" dirty="0" smtClean="0">
                <a:solidFill>
                  <a:schemeClr val="bg1"/>
                </a:solidFill>
              </a:rPr>
              <a:t> for economic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Had a street plan, and were mainly shopping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English took it with them to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made them to be working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Spain had their own way of building cities by king Philip in 1573, grid- and all, but a formal town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Bastides</a:t>
            </a:r>
            <a:r>
              <a:rPr lang="en-US" sz="3200" dirty="0" smtClean="0"/>
              <a:t> stand as forts, trading cities given attention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311970"/>
            <a:ext cx="1055325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European </a:t>
            </a:r>
            <a:r>
              <a:rPr lang="en-US" sz="3200" dirty="0" err="1" smtClean="0">
                <a:solidFill>
                  <a:schemeClr val="bg1"/>
                </a:solidFill>
              </a:rPr>
              <a:t>bourg</a:t>
            </a:r>
            <a:r>
              <a:rPr lang="en-US" sz="3200" dirty="0" smtClean="0">
                <a:solidFill>
                  <a:schemeClr val="bg1"/>
                </a:solidFill>
              </a:rPr>
              <a:t>, inner walled city,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r>
              <a:rPr lang="en-US" sz="3200" dirty="0" smtClean="0">
                <a:solidFill>
                  <a:schemeClr val="bg1"/>
                </a:solidFill>
              </a:rPr>
              <a:t>, merchants lived, unorganized for market and security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copied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Bastide</a:t>
            </a:r>
            <a:r>
              <a:rPr lang="en-US" sz="3200" dirty="0" smtClean="0">
                <a:solidFill>
                  <a:schemeClr val="bg1"/>
                </a:solidFill>
              </a:rPr>
              <a:t> for economic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Had a street plan, and were mainly shopping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English took it with them to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made them to be working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Spain had their own way of building cities by king Philip in 1573, grid- and all, but a formal town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Bastides</a:t>
            </a:r>
            <a:r>
              <a:rPr lang="en-US" sz="3200" dirty="0" smtClean="0"/>
              <a:t> stand as forts, trading cities given attention</a:t>
            </a:r>
          </a:p>
        </p:txBody>
      </p:sp>
    </p:spTree>
    <p:extLst>
      <p:ext uri="{BB962C8B-B14F-4D97-AF65-F5344CB8AC3E}">
        <p14:creationId xmlns:p14="http://schemas.microsoft.com/office/powerpoint/2010/main" val="4828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438" y="0"/>
            <a:ext cx="11620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Boosterism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Left off here</a:t>
            </a:r>
          </a:p>
        </p:txBody>
      </p:sp>
    </p:spTree>
    <p:extLst>
      <p:ext uri="{BB962C8B-B14F-4D97-AF65-F5344CB8AC3E}">
        <p14:creationId xmlns:p14="http://schemas.microsoft.com/office/powerpoint/2010/main" val="77051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6448" y="116899"/>
            <a:ext cx="105532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 trading cities had all building except in one place for their plants to be grown and to be social at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Got very active except on Sunday, they disappeared because they were made of wood’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Corniere</a:t>
            </a:r>
            <a:r>
              <a:rPr lang="en-US" sz="2800" dirty="0" smtClean="0">
                <a:solidFill>
                  <a:schemeClr val="bg1"/>
                </a:solidFill>
              </a:rPr>
              <a:t>, storefront of the arcade at the side of the town where merchants sold their goods and lived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Sucessful</a:t>
            </a:r>
            <a:r>
              <a:rPr lang="en-US" sz="2800" dirty="0" smtClean="0">
                <a:solidFill>
                  <a:schemeClr val="bg1"/>
                </a:solidFill>
              </a:rPr>
              <a:t> merchants lived at the square also 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Gold and silver were not offered, instead the consumers banter among merchants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To deal with trade between towns lesser town lesser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Arcade is just </a:t>
            </a:r>
            <a:r>
              <a:rPr lang="en-US" sz="2800" dirty="0" err="1" smtClean="0">
                <a:solidFill>
                  <a:schemeClr val="bg2"/>
                </a:solidFill>
              </a:rPr>
              <a:t>anoter</a:t>
            </a:r>
            <a:r>
              <a:rPr lang="en-US" sz="2800" dirty="0" smtClean="0">
                <a:solidFill>
                  <a:schemeClr val="bg2"/>
                </a:solidFill>
              </a:rPr>
              <a:t> word for townhouses joined together</a:t>
            </a:r>
            <a:br>
              <a:rPr lang="en-US" sz="2800" dirty="0" smtClean="0">
                <a:solidFill>
                  <a:schemeClr val="bg2"/>
                </a:solidFill>
              </a:rPr>
            </a:br>
            <a:r>
              <a:rPr lang="en-US" sz="2800" dirty="0" smtClean="0"/>
              <a:t>merchants held their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All the towns were most likely market squares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(Find meaning last paragraph)</a:t>
            </a:r>
          </a:p>
        </p:txBody>
      </p:sp>
    </p:spTree>
    <p:extLst>
      <p:ext uri="{BB962C8B-B14F-4D97-AF65-F5344CB8AC3E}">
        <p14:creationId xmlns:p14="http://schemas.microsoft.com/office/powerpoint/2010/main" val="6104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064" y="324163"/>
            <a:ext cx="105532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The plaza corners were made to correspond with the cardinal directions but the streets would come at the middle to avoid commotion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Ordinances, basically set up are how to take care of town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Spanish colonization was big and they had time to setup a colony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Instead of </a:t>
            </a:r>
            <a:r>
              <a:rPr lang="en-US" sz="2100" dirty="0" err="1" smtClean="0">
                <a:solidFill>
                  <a:schemeClr val="bg1"/>
                </a:solidFill>
              </a:rPr>
              <a:t>ind.</a:t>
            </a:r>
            <a:r>
              <a:rPr lang="en-US" sz="2100" dirty="0" smtClean="0">
                <a:solidFill>
                  <a:schemeClr val="bg1"/>
                </a:solidFill>
              </a:rPr>
              <a:t> Cities all cities linked to government of Spain, no trade </a:t>
            </a:r>
            <a:r>
              <a:rPr lang="en-US" sz="2100" dirty="0" err="1" smtClean="0">
                <a:solidFill>
                  <a:schemeClr val="bg1"/>
                </a:solidFill>
              </a:rPr>
              <a:t>encourgaged</a:t>
            </a:r>
            <a:r>
              <a:rPr lang="en-US" sz="2100" dirty="0" smtClean="0">
                <a:solidFill>
                  <a:schemeClr val="bg1"/>
                </a:solidFill>
              </a:rPr>
              <a:t>. Most came from 1506 to 1750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 smtClean="0">
                <a:solidFill>
                  <a:schemeClr val="bg1"/>
                </a:solidFill>
              </a:rPr>
              <a:t>Spaish</a:t>
            </a:r>
            <a:r>
              <a:rPr lang="en-US" sz="2100" dirty="0" smtClean="0">
                <a:solidFill>
                  <a:schemeClr val="bg1"/>
                </a:solidFill>
              </a:rPr>
              <a:t> towns followed grid structure w/ Roman </a:t>
            </a:r>
            <a:r>
              <a:rPr lang="en-US" sz="2100" dirty="0" smtClean="0">
                <a:solidFill>
                  <a:schemeClr val="bg2"/>
                </a:solidFill>
              </a:rPr>
              <a:t>implementation of reserved 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Spain towns were narrow, so criminals cant get out, also helped w/ air ventilation, they also made missions to convert the Indians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Military cities, pueblos made, made them because they want to settle good places for </a:t>
            </a:r>
            <a:r>
              <a:rPr lang="en-US" sz="2100" dirty="0" err="1" smtClean="0">
                <a:solidFill>
                  <a:schemeClr val="bg2"/>
                </a:solidFill>
              </a:rPr>
              <a:t>agrilculture</a:t>
            </a:r>
            <a:endParaRPr lang="en-US" sz="21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Distinctions disappeared because </a:t>
            </a:r>
            <a:r>
              <a:rPr lang="en-US" sz="2100" dirty="0" err="1" smtClean="0">
                <a:solidFill>
                  <a:schemeClr val="bg2"/>
                </a:solidFill>
              </a:rPr>
              <a:t>ppl</a:t>
            </a:r>
            <a:r>
              <a:rPr lang="en-US" sz="2100" dirty="0" smtClean="0">
                <a:solidFill>
                  <a:schemeClr val="bg2"/>
                </a:solidFill>
              </a:rPr>
              <a:t> like to act Anglo-Saxon, but not in Latin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“European cities” Washington </a:t>
            </a:r>
            <a:r>
              <a:rPr lang="en-US" sz="2100" dirty="0" err="1" smtClean="0"/>
              <a:t>D.c</a:t>
            </a:r>
            <a:endParaRPr lang="en-US" sz="2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 smtClean="0"/>
              <a:t>Terit</a:t>
            </a:r>
            <a:r>
              <a:rPr lang="en-US" sz="2100" dirty="0" smtClean="0"/>
              <a:t> .Gov. Col. Francis Nicholson made Annapolis (elitist style, large lots, a square, circles w/ circled streets (admin place) College of Will and Mary is there, Duke of </a:t>
            </a:r>
            <a:r>
              <a:rPr lang="en-US" sz="2100" dirty="0" err="1" smtClean="0"/>
              <a:t>Glocester</a:t>
            </a:r>
            <a:r>
              <a:rPr lang="en-US" sz="2100" dirty="0" smtClean="0"/>
              <a:t> had a palace there positioned right.</a:t>
            </a:r>
          </a:p>
        </p:txBody>
      </p:sp>
    </p:spTree>
    <p:extLst>
      <p:ext uri="{BB962C8B-B14F-4D97-AF65-F5344CB8AC3E}">
        <p14:creationId xmlns:p14="http://schemas.microsoft.com/office/powerpoint/2010/main" val="14246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He also made Charleston, an aristo-center, plantation owners lived there so they made it full of mansions,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Gen. James Oglethorpe made Savannah, several formal open public </a:t>
            </a:r>
            <a:r>
              <a:rPr lang="en-US" sz="2800" dirty="0" err="1" smtClean="0">
                <a:solidFill>
                  <a:schemeClr val="bg1"/>
                </a:solidFill>
              </a:rPr>
              <a:t>sqares</a:t>
            </a:r>
            <a:r>
              <a:rPr lang="en-US" sz="2800" dirty="0" smtClean="0">
                <a:solidFill>
                  <a:schemeClr val="bg1"/>
                </a:solidFill>
              </a:rPr>
              <a:t>, lots and larger lots for churches and buildings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Grand wide streets led to the square</a:t>
            </a:r>
          </a:p>
        </p:txBody>
      </p:sp>
    </p:spTree>
    <p:extLst>
      <p:ext uri="{BB962C8B-B14F-4D97-AF65-F5344CB8AC3E}">
        <p14:creationId xmlns:p14="http://schemas.microsoft.com/office/powerpoint/2010/main" val="6944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531" y="0"/>
            <a:ext cx="1162085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Before the revolutionary war, </a:t>
            </a:r>
            <a:r>
              <a:rPr lang="en-US" sz="2800" dirty="0" err="1">
                <a:solidFill>
                  <a:schemeClr val="bg1"/>
                </a:solidFill>
              </a:rPr>
              <a:t>ppl</a:t>
            </a:r>
            <a:r>
              <a:rPr lang="en-US" sz="2800" dirty="0">
                <a:solidFill>
                  <a:schemeClr val="bg1"/>
                </a:solidFill>
              </a:rPr>
              <a:t> lived in wards and it was </a:t>
            </a:r>
            <a:r>
              <a:rPr lang="en-US" sz="2800" dirty="0" err="1">
                <a:solidFill>
                  <a:schemeClr val="bg1"/>
                </a:solidFill>
              </a:rPr>
              <a:t>gunna</a:t>
            </a:r>
            <a:r>
              <a:rPr lang="en-US" sz="2800" dirty="0">
                <a:solidFill>
                  <a:schemeClr val="bg1"/>
                </a:solidFill>
              </a:rPr>
              <a:t> be like that but then it changed to a bunch of random houses, of unorganized format. It got big and recognized as historic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100-year old buildings still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Pierre L’Enfant made D.C aristo- putting name buildings on hills, also a grid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Spces</a:t>
            </a:r>
            <a:r>
              <a:rPr lang="en-US" sz="2800" dirty="0">
                <a:solidFill>
                  <a:schemeClr val="bg1"/>
                </a:solidFill>
              </a:rPr>
              <a:t> Pierre used to </a:t>
            </a:r>
            <a:r>
              <a:rPr lang="en-US" sz="2800" dirty="0" err="1">
                <a:solidFill>
                  <a:schemeClr val="bg1"/>
                </a:solidFill>
              </a:rPr>
              <a:t>accomd</a:t>
            </a:r>
            <a:r>
              <a:rPr lang="en-US" sz="2800" dirty="0">
                <a:solidFill>
                  <a:schemeClr val="bg1"/>
                </a:solidFill>
              </a:rPr>
              <a:t>. Lots of stuff, mainly easy to reshape </a:t>
            </a:r>
            <a:r>
              <a:rPr lang="en-US" sz="2800" dirty="0" smtClean="0">
                <a:solidFill>
                  <a:schemeClr val="bg1"/>
                </a:solidFill>
              </a:rPr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Spectator Town: Will Penn, made </a:t>
            </a:r>
            <a:r>
              <a:rPr lang="en-US" sz="2800" dirty="0" err="1" smtClean="0">
                <a:solidFill>
                  <a:schemeClr val="bg1"/>
                </a:solidFill>
              </a:rPr>
              <a:t>philly</a:t>
            </a:r>
            <a:r>
              <a:rPr lang="en-US" sz="2800" dirty="0" smtClean="0">
                <a:solidFill>
                  <a:schemeClr val="bg1"/>
                </a:solidFill>
              </a:rPr>
              <a:t>  grid, everything was </a:t>
            </a:r>
            <a:r>
              <a:rPr lang="en-US" sz="2800" dirty="0" smtClean="0"/>
              <a:t>equal open spaces used for all citizens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Instead of buying needed land, there was land speculation, so the price of the land would increase as it was bought and sold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Today that how it works, city builders work w/ private owners to increase the value of the land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9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Knox and McCarthy (pp. </a:t>
            </a:r>
            <a:r>
              <a:rPr lang="en-US" dirty="0" smtClean="0">
                <a:solidFill>
                  <a:schemeClr val="bg2"/>
                </a:solidFill>
              </a:rPr>
              <a:t>48-52,55-58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PARAGRAPH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53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987" y="488895"/>
            <a:ext cx="116208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There were cities </a:t>
            </a:r>
            <a:r>
              <a:rPr lang="en-US" sz="2800" dirty="0" err="1" smtClean="0">
                <a:solidFill>
                  <a:schemeClr val="bg1"/>
                </a:solidFill>
              </a:rPr>
              <a:t>bfr</a:t>
            </a:r>
            <a:r>
              <a:rPr lang="en-US" sz="2800" dirty="0" smtClean="0">
                <a:solidFill>
                  <a:schemeClr val="bg1"/>
                </a:solidFill>
              </a:rPr>
              <a:t> 16</a:t>
            </a:r>
            <a:r>
              <a:rPr lang="en-US" sz="2800" baseline="30000" dirty="0" smtClean="0">
                <a:solidFill>
                  <a:schemeClr val="bg1"/>
                </a:solidFill>
              </a:rPr>
              <a:t>th</a:t>
            </a:r>
            <a:r>
              <a:rPr lang="en-US" sz="2800" dirty="0" smtClean="0">
                <a:solidFill>
                  <a:schemeClr val="bg1"/>
                </a:solidFill>
              </a:rPr>
              <a:t> ct. but the European ones were relevant. Pueblos – ‘commerce and admin” 	missions – ‘religious conversion’ </a:t>
            </a:r>
            <a:r>
              <a:rPr lang="en-US" sz="2800" dirty="0" err="1" smtClean="0">
                <a:solidFill>
                  <a:schemeClr val="bg1"/>
                </a:solidFill>
              </a:rPr>
              <a:t>Presidos</a:t>
            </a:r>
            <a:r>
              <a:rPr lang="en-US" sz="2800" dirty="0" smtClean="0">
                <a:solidFill>
                  <a:schemeClr val="bg1"/>
                </a:solidFill>
              </a:rPr>
              <a:t> – ‘military outposts’. Dutch made New Amsterdam, French were interested in trading, but their outposts became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English made cities and plantation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Pro-Sport team cities first were born early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Skipped 49 p3 wasn’t feeling good</a:t>
            </a:r>
          </a:p>
        </p:txBody>
      </p:sp>
    </p:spTree>
    <p:extLst>
      <p:ext uri="{BB962C8B-B14F-4D97-AF65-F5344CB8AC3E}">
        <p14:creationId xmlns:p14="http://schemas.microsoft.com/office/powerpoint/2010/main" val="20598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568</TotalTime>
  <Words>2367</Words>
  <Application>Microsoft Office PowerPoint</Application>
  <PresentationFormat>Widescreen</PresentationFormat>
  <Paragraphs>208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2</vt:lpstr>
      <vt:lpstr>Quotable</vt:lpstr>
      <vt:lpstr>Week 2 Readings</vt:lpstr>
      <vt:lpstr>Hartshorn (p24-31)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Knox and McCarthy (pp. 48-52,55-58)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CSB ch. 1,2 &amp;3 </vt:lpstr>
      <vt:lpstr>CSB ch. 1 slavery,  trading and cities were everywher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CSB ch. 2 All answers, revolution gave freedom</vt:lpstr>
      <vt:lpstr>PowerPoint Presentation</vt:lpstr>
      <vt:lpstr>PowerPoint Presentation</vt:lpstr>
      <vt:lpstr>PowerPoint Presentation</vt:lpstr>
      <vt:lpstr>PowerPoint Presentation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Readings</dc:title>
  <dc:creator>Odumosu, Michael</dc:creator>
  <cp:lastModifiedBy>Odumosu, Michael</cp:lastModifiedBy>
  <cp:revision>52</cp:revision>
  <dcterms:created xsi:type="dcterms:W3CDTF">2017-02-07T17:30:46Z</dcterms:created>
  <dcterms:modified xsi:type="dcterms:W3CDTF">2017-02-14T18:01:36Z</dcterms:modified>
</cp:coreProperties>
</file>