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ho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0" y="0"/>
            <a:ext cx="12188824" cy="32457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9999"/>
                </a:lnTo>
                <a:cubicBezTo>
                  <a:pt x="17453" y="116344"/>
                  <a:pt x="38050" y="120000"/>
                  <a:pt x="60110" y="120000"/>
                </a:cubicBezTo>
                <a:cubicBezTo>
                  <a:pt x="82076" y="120000"/>
                  <a:pt x="102593" y="116374"/>
                  <a:pt x="120000" y="110081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10800000">
            <a:off x="0" y="2975259"/>
            <a:ext cx="12188824" cy="178509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850"/>
                </a:lnTo>
                <a:cubicBezTo>
                  <a:pt x="102593" y="108407"/>
                  <a:pt x="82076" y="101816"/>
                  <a:pt x="60110" y="101816"/>
                </a:cubicBezTo>
                <a:cubicBezTo>
                  <a:pt x="38050" y="101816"/>
                  <a:pt x="17453" y="108463"/>
                  <a:pt x="0" y="120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10800000">
            <a:off x="0" y="3028585"/>
            <a:ext cx="12188824" cy="3829414"/>
          </a:xfrm>
          <a:custGeom>
            <a:pathLst>
              <a:path extrusionOk="0" h="120000" w="120000">
                <a:moveTo>
                  <a:pt x="119999" y="120000"/>
                </a:moveTo>
                <a:cubicBezTo>
                  <a:pt x="103105" y="113170"/>
                  <a:pt x="82506" y="108578"/>
                  <a:pt x="60262" y="107342"/>
                </a:cubicBezTo>
                <a:cubicBezTo>
                  <a:pt x="37832" y="106096"/>
                  <a:pt x="17038" y="108446"/>
                  <a:pt x="0" y="113481"/>
                </a:cubicBezTo>
                <a:cubicBezTo>
                  <a:pt x="0" y="75654"/>
                  <a:pt x="0" y="37827"/>
                  <a:pt x="0" y="0"/>
                </a:cubicBezTo>
                <a:lnTo>
                  <a:pt x="120000" y="0"/>
                </a:lnTo>
                <a:cubicBezTo>
                  <a:pt x="119999" y="39999"/>
                  <a:pt x="119999" y="80000"/>
                  <a:pt x="119999" y="1200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1522412" y="3505200"/>
            <a:ext cx="9144000" cy="19084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01775" y="5562600"/>
            <a:ext cx="7335836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0" y="0"/>
            <a:ext cx="12188824" cy="314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7466013" y="0"/>
            <a:ext cx="4722806" cy="635318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5184"/>
                </a:lnTo>
                <a:cubicBezTo>
                  <a:pt x="84342" y="117736"/>
                  <a:pt x="43629" y="119429"/>
                  <a:pt x="0" y="12000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flipH="1" rot="10800000">
            <a:off x="0" y="6095999"/>
            <a:ext cx="12188824" cy="7620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7453" y="92974"/>
                  <a:pt x="38050" y="77402"/>
                  <a:pt x="60110" y="77402"/>
                </a:cubicBezTo>
                <a:cubicBezTo>
                  <a:pt x="82076" y="77402"/>
                  <a:pt x="102593" y="92843"/>
                  <a:pt x="120000" y="119649"/>
                </a:cubicBez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 rot="10800000">
            <a:off x="2" y="6158960"/>
            <a:ext cx="12188823" cy="69903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04646"/>
                </a:lnTo>
                <a:cubicBezTo>
                  <a:pt x="17453" y="75186"/>
                  <a:pt x="40029" y="63370"/>
                  <a:pt x="60110" y="66060"/>
                </a:cubicBezTo>
                <a:cubicBezTo>
                  <a:pt x="80004" y="68726"/>
                  <a:pt x="102655" y="91146"/>
                  <a:pt x="120000" y="12000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7923210" y="457200"/>
            <a:ext cx="378143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-3026" y="0"/>
            <a:ext cx="7469038" cy="63664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923210" y="3962400"/>
            <a:ext cx="378143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3960813" y="-533400"/>
            <a:ext cx="4267199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 rot="10800000">
            <a:off x="0" y="6095999"/>
            <a:ext cx="12188824" cy="7620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7453" y="92974"/>
                  <a:pt x="38050" y="77402"/>
                  <a:pt x="60110" y="77402"/>
                </a:cubicBezTo>
                <a:cubicBezTo>
                  <a:pt x="82076" y="77402"/>
                  <a:pt x="102593" y="92843"/>
                  <a:pt x="120000" y="119649"/>
                </a:cubicBez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flipH="1" rot="10800000">
            <a:off x="2" y="6158960"/>
            <a:ext cx="12188823" cy="69903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04646"/>
                </a:lnTo>
                <a:cubicBezTo>
                  <a:pt x="17453" y="75186"/>
                  <a:pt x="40029" y="63370"/>
                  <a:pt x="60110" y="66060"/>
                </a:cubicBezTo>
                <a:cubicBezTo>
                  <a:pt x="80004" y="68726"/>
                  <a:pt x="102655" y="91146"/>
                  <a:pt x="120000" y="12000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 rot="5400000">
            <a:off x="7031832" y="2537618"/>
            <a:ext cx="5897561" cy="1371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2390251" y="-593200"/>
            <a:ext cx="588432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522412" y="1905000"/>
            <a:ext cx="44195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249862" y="1905000"/>
            <a:ext cx="4416551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88824" cy="444983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2765"/>
                </a:lnTo>
                <a:cubicBezTo>
                  <a:pt x="102593" y="117355"/>
                  <a:pt x="82076" y="120000"/>
                  <a:pt x="60110" y="120000"/>
                </a:cubicBezTo>
                <a:cubicBezTo>
                  <a:pt x="38050" y="120000"/>
                  <a:pt x="17453" y="117333"/>
                  <a:pt x="0" y="112705"/>
                </a:cubicBezTo>
                <a:cubicBezTo>
                  <a:pt x="0" y="75137"/>
                  <a:pt x="0" y="37568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 rot="10800000">
            <a:off x="0" y="4179341"/>
            <a:ext cx="12188824" cy="178509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850"/>
                </a:lnTo>
                <a:cubicBezTo>
                  <a:pt x="102593" y="108407"/>
                  <a:pt x="82076" y="101816"/>
                  <a:pt x="60110" y="101816"/>
                </a:cubicBezTo>
                <a:cubicBezTo>
                  <a:pt x="38050" y="101816"/>
                  <a:pt x="17453" y="108463"/>
                  <a:pt x="0" y="120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 flipH="1" rot="10800000">
            <a:off x="0" y="4232667"/>
            <a:ext cx="12188824" cy="2625332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9999" y="52244"/>
                </a:lnTo>
                <a:lnTo>
                  <a:pt x="119999" y="48761"/>
                </a:lnTo>
                <a:lnTo>
                  <a:pt x="120000" y="48761"/>
                </a:lnTo>
                <a:lnTo>
                  <a:pt x="120000" y="0"/>
                </a:lnTo>
                <a:lnTo>
                  <a:pt x="0" y="0"/>
                </a:lnTo>
                <a:lnTo>
                  <a:pt x="0" y="34829"/>
                </a:lnTo>
                <a:lnTo>
                  <a:pt x="0" y="40843"/>
                </a:lnTo>
                <a:lnTo>
                  <a:pt x="0" y="40843"/>
                </a:lnTo>
                <a:lnTo>
                  <a:pt x="0" y="110491"/>
                </a:lnTo>
                <a:cubicBezTo>
                  <a:pt x="17038" y="103147"/>
                  <a:pt x="37832" y="99720"/>
                  <a:pt x="60262" y="101537"/>
                </a:cubicBezTo>
                <a:cubicBezTo>
                  <a:pt x="82506" y="103340"/>
                  <a:pt x="103105" y="110038"/>
                  <a:pt x="119999" y="12000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1522412" y="13716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501775" y="4800600"/>
            <a:ext cx="733583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51B4C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2" y="789993"/>
            <a:ext cx="12188824" cy="5080598"/>
          </a:xfrm>
          <a:custGeom>
            <a:pathLst>
              <a:path extrusionOk="0" h="120000" w="120000">
                <a:moveTo>
                  <a:pt x="119999" y="0"/>
                </a:moveTo>
                <a:cubicBezTo>
                  <a:pt x="102546" y="4053"/>
                  <a:pt x="81949" y="6388"/>
                  <a:pt x="59889" y="6388"/>
                </a:cubicBezTo>
                <a:cubicBezTo>
                  <a:pt x="37923" y="6388"/>
                  <a:pt x="17406" y="4073"/>
                  <a:pt x="0" y="52"/>
                </a:cubicBezTo>
                <a:lnTo>
                  <a:pt x="0" y="35334"/>
                </a:lnTo>
                <a:lnTo>
                  <a:pt x="0" y="42162"/>
                </a:lnTo>
                <a:lnTo>
                  <a:pt x="0" y="77837"/>
                </a:lnTo>
                <a:lnTo>
                  <a:pt x="0" y="83928"/>
                </a:lnTo>
                <a:lnTo>
                  <a:pt x="0" y="120000"/>
                </a:lnTo>
                <a:cubicBezTo>
                  <a:pt x="17453" y="115946"/>
                  <a:pt x="38050" y="113611"/>
                  <a:pt x="60110" y="113611"/>
                </a:cubicBezTo>
                <a:cubicBezTo>
                  <a:pt x="82076" y="113611"/>
                  <a:pt x="102593" y="115926"/>
                  <a:pt x="119999" y="119947"/>
                </a:cubicBezTo>
                <a:lnTo>
                  <a:pt x="119999" y="83928"/>
                </a:lnTo>
                <a:lnTo>
                  <a:pt x="120000" y="83928"/>
                </a:lnTo>
                <a:lnTo>
                  <a:pt x="120000" y="35334"/>
                </a:lnTo>
                <a:lnTo>
                  <a:pt x="119999" y="35334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 flipH="1">
            <a:off x="2" y="792216"/>
            <a:ext cx="12188824" cy="507837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35297"/>
                </a:lnTo>
                <a:lnTo>
                  <a:pt x="0" y="42128"/>
                </a:lnTo>
                <a:lnTo>
                  <a:pt x="0" y="77818"/>
                </a:lnTo>
                <a:lnTo>
                  <a:pt x="0" y="83913"/>
                </a:lnTo>
                <a:lnTo>
                  <a:pt x="0" y="120000"/>
                </a:lnTo>
                <a:lnTo>
                  <a:pt x="0" y="120000"/>
                </a:lnTo>
                <a:lnTo>
                  <a:pt x="0" y="96925"/>
                </a:lnTo>
                <a:lnTo>
                  <a:pt x="0" y="96925"/>
                </a:lnTo>
                <a:lnTo>
                  <a:pt x="0" y="114024"/>
                </a:lnTo>
                <a:cubicBezTo>
                  <a:pt x="17038" y="110227"/>
                  <a:pt x="37832" y="108456"/>
                  <a:pt x="60262" y="109395"/>
                </a:cubicBezTo>
                <a:cubicBezTo>
                  <a:pt x="82506" y="110327"/>
                  <a:pt x="103105" y="113790"/>
                  <a:pt x="119999" y="118939"/>
                </a:cubicBezTo>
                <a:lnTo>
                  <a:pt x="119999" y="83913"/>
                </a:lnTo>
                <a:lnTo>
                  <a:pt x="120000" y="83913"/>
                </a:lnTo>
                <a:lnTo>
                  <a:pt x="120000" y="35297"/>
                </a:lnTo>
                <a:lnTo>
                  <a:pt x="119999" y="35297"/>
                </a:lnTo>
                <a:lnTo>
                  <a:pt x="119999" y="6002"/>
                </a:lnTo>
                <a:cubicBezTo>
                  <a:pt x="102961" y="9798"/>
                  <a:pt x="82167" y="11570"/>
                  <a:pt x="59737" y="10630"/>
                </a:cubicBezTo>
                <a:cubicBezTo>
                  <a:pt x="37493" y="9698"/>
                  <a:pt x="16895" y="6236"/>
                  <a:pt x="0" y="1086"/>
                </a:cubicBezTo>
                <a:lnTo>
                  <a:pt x="0" y="23101"/>
                </a:lnTo>
                <a:lnTo>
                  <a:pt x="0" y="231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522412" y="13716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522413" y="4267201"/>
            <a:ext cx="7315197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522412" y="1905000"/>
            <a:ext cx="4416551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522412" y="2666999"/>
            <a:ext cx="4416551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191753" y="1905000"/>
            <a:ext cx="4416551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191753" y="2666999"/>
            <a:ext cx="4416551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 rot="10800000">
            <a:off x="0" y="6095999"/>
            <a:ext cx="12188824" cy="7620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7453" y="92974"/>
                  <a:pt x="38050" y="77402"/>
                  <a:pt x="60110" y="77402"/>
                </a:cubicBezTo>
                <a:cubicBezTo>
                  <a:pt x="82076" y="77402"/>
                  <a:pt x="102593" y="92843"/>
                  <a:pt x="120000" y="119649"/>
                </a:cubicBez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 flipH="1" rot="10800000">
            <a:off x="2" y="6158960"/>
            <a:ext cx="12188823" cy="69903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04646"/>
                </a:lnTo>
                <a:cubicBezTo>
                  <a:pt x="17453" y="75186"/>
                  <a:pt x="40029" y="63370"/>
                  <a:pt x="60110" y="66060"/>
                </a:cubicBezTo>
                <a:cubicBezTo>
                  <a:pt x="80004" y="68726"/>
                  <a:pt x="102655" y="91146"/>
                  <a:pt x="120000" y="12000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466013" y="0"/>
            <a:ext cx="4722806" cy="635318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5184"/>
                </a:lnTo>
                <a:cubicBezTo>
                  <a:pt x="84342" y="117736"/>
                  <a:pt x="43629" y="119429"/>
                  <a:pt x="0" y="12000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 flipH="1" rot="10800000">
            <a:off x="0" y="6095999"/>
            <a:ext cx="12188824" cy="7620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7453" y="92974"/>
                  <a:pt x="38050" y="77402"/>
                  <a:pt x="60110" y="77402"/>
                </a:cubicBezTo>
                <a:cubicBezTo>
                  <a:pt x="82076" y="77402"/>
                  <a:pt x="102593" y="92843"/>
                  <a:pt x="120000" y="119649"/>
                </a:cubicBez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 flipH="1" rot="10800000">
            <a:off x="2" y="6158960"/>
            <a:ext cx="12188823" cy="69903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04646"/>
                </a:lnTo>
                <a:cubicBezTo>
                  <a:pt x="17453" y="75186"/>
                  <a:pt x="40029" y="63370"/>
                  <a:pt x="60110" y="66060"/>
                </a:cubicBezTo>
                <a:cubicBezTo>
                  <a:pt x="80004" y="68726"/>
                  <a:pt x="102655" y="91146"/>
                  <a:pt x="120000" y="12000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7923211" y="457200"/>
            <a:ext cx="378143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08012" y="457200"/>
            <a:ext cx="6324598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7923211" y="3962400"/>
            <a:ext cx="378143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88824" cy="18709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857"/>
                </a:lnTo>
                <a:cubicBezTo>
                  <a:pt x="102593" y="108939"/>
                  <a:pt x="82076" y="102650"/>
                  <a:pt x="60110" y="102650"/>
                </a:cubicBezTo>
                <a:cubicBezTo>
                  <a:pt x="38050" y="102650"/>
                  <a:pt x="17453" y="108992"/>
                  <a:pt x="0" y="120000"/>
                </a:cubicBezTo>
                <a:cubicBezTo>
                  <a:pt x="0" y="80000"/>
                  <a:pt x="0" y="40000"/>
                  <a:pt x="0" y="0"/>
                </a:cubicBez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2188824" cy="181264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cubicBezTo>
                  <a:pt x="102655" y="108872"/>
                  <a:pt x="80004" y="100226"/>
                  <a:pt x="60110" y="99198"/>
                </a:cubicBezTo>
                <a:cubicBezTo>
                  <a:pt x="40029" y="98160"/>
                  <a:pt x="17453" y="102717"/>
                  <a:pt x="0" y="114078"/>
                </a:cubicBezTo>
                <a:cubicBezTo>
                  <a:pt x="0" y="76052"/>
                  <a:pt x="0" y="38026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6354410"/>
            <a:ext cx="12188824" cy="503588"/>
          </a:xfrm>
          <a:custGeom>
            <a:pathLst>
              <a:path extrusionOk="0" h="120000" w="120000">
                <a:moveTo>
                  <a:pt x="60110" y="0"/>
                </a:moveTo>
                <a:cubicBezTo>
                  <a:pt x="82076" y="0"/>
                  <a:pt x="102593" y="23364"/>
                  <a:pt x="120000" y="63925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64455"/>
                </a:lnTo>
                <a:cubicBezTo>
                  <a:pt x="17453" y="23561"/>
                  <a:pt x="38050" y="0"/>
                  <a:pt x="60110" y="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49" lvl="1" marL="50291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870" lvl="3" marL="86868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" lvl="4" marL="105156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029" lvl="5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6519" lvl="6" marL="14173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0489" lvl="7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979" lvl="8" marL="178307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618411" y="6518273"/>
            <a:ext cx="1676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525137" y="6518273"/>
            <a:ext cx="5864673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523411" y="6518273"/>
            <a:ext cx="1143002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522412" y="3505200"/>
            <a:ext cx="9144000" cy="190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ARUS 280 HW #18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1501775" y="5562600"/>
            <a:ext cx="7335836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Cranes are Flying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 (1957)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Beumers’s </a:t>
            </a:r>
            <a:r>
              <a:rPr b="0" i="1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112–123 (The Thaw)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SUVSI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78–95.</a:t>
            </a:r>
          </a:p>
        </p:txBody>
      </p:sp>
      <p:pic>
        <p:nvPicPr>
          <p:cNvPr descr="Piano keys" id="112" name="Shape 112" title="Sample Pictur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4" cy="314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40</a:t>
            </a:r>
            <a:r>
              <a:rPr lang="en-US"/>
              <a:t> min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starts to lose, she goes into a burning building to die there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 soldier comes to save 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Her family starts to worry about her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 man plays piano for her to make her feel better, instead they start to feel for each other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45 min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starts to try to lie to her and she resists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proceds to rape 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Back to the soldiers the man says that he is married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and the general laugh at a picture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50 min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man is helping a wounded soldier out of battle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Then he falls into a trance where he sees his fiancee marry someone else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55 min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soldiers find the man Boris unconscious, they ask what has happened he said his fiancee married with someone else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They send the soldiers back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father goes to look for Boris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fiancee hears about people returning and looks to see if Boris is among them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</a:t>
            </a:r>
            <a:r>
              <a:rPr lang="en-US"/>
              <a:t> hr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Veronica the finacee is confused she asked what life is about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brother learns that Boris might be coming back from the war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father seems to be in a hospital, finished giving birth or an operation it seems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5 min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Veronica is taking care of wounded soldiers,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goes outside to find Boris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they eventually find that one of the injuried was from the Red Army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they ask if they should heal him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Everyone surrounds that one soldier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10 min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guy seems to say something that drives Veronica from the hospital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runs through the forest and finds a child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brings her to a cabin for people to take care of 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15 min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finish taking care of the girl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 then were are taken to a scene of a dance tavern, where some people seem to read notes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20 min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Veronica seems to read a letter about a tragedy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father talks to some about transportation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father tells Veronica she could stay, but she does not want to stay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25 min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is washing clothes when it seems Boris’ brother comes visit her,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gives her a kiss on the hand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they also countinue to talk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522412" y="13716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Cranes are Flying (1957)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501775" y="4800600"/>
            <a:ext cx="733583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Every 5 min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 hr 30 min -end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However she believes that Boris is still alive and still searches for him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On the soldiers return she looks for Boris but cannot find him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ends up giving her roses to everyone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father comes and they walk away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1522412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Beumers’s History, 112–123 (The Thaw)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1501775" y="4800600"/>
            <a:ext cx="733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Every paragraph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</a:t>
            </a:r>
            <a:r>
              <a:rPr lang="en-US"/>
              <a:t>112-113 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i="1" lang="en-US" sz="2500"/>
              <a:t>Thaw </a:t>
            </a:r>
            <a:r>
              <a:rPr lang="en-US" sz="2500"/>
              <a:t>was a period full of mysteries and puzzles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Aperiod between Stalin’s death, Khrushchev speech and Soviet invasion of Czechslovakia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 Thaw revived the Soviet film industry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it had a number of positive efffects on cultural life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 works of young people were written in liteary journals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114-115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Soviet Union boasted achievements in military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Khrushchev wanted peace in 1955 but NATO wanted war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However Soviet politcs flucated too much to be trusted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Khruschev was removed from office in 14 October,1964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 sixth 5 yr plan (1956-1960) saw an investment in cinema infrastructure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Ivan Pyriev became head of Mosfilm in 1954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116-117 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Yekatarina  Furtseva was put in charge of the ideology of Centeral Commitee during the sixth 5-yr plan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in 1959, the Moscow film festival was revived to be biannual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 style of films changed as critics debated what audiences wanted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During the war filmakers showed support for the cause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Pudovkin </a:t>
            </a:r>
            <a:r>
              <a:rPr i="1" lang="en-US" sz="2500"/>
              <a:t>The Return of Vasili Bortnikov </a:t>
            </a:r>
            <a:r>
              <a:rPr lang="en-US" sz="2500"/>
              <a:t>(1952)was about a soldier returning to ordinary life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118-119 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Grigori Chikura</a:t>
            </a:r>
            <a:r>
              <a:rPr i="1" lang="en-US" sz="2500"/>
              <a:t> The Forty-First</a:t>
            </a:r>
            <a:r>
              <a:rPr lang="en-US" sz="2500"/>
              <a:t> (1956) was about revisiting the myths of WWII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Mikahl </a:t>
            </a:r>
            <a:r>
              <a:rPr i="1" lang="en-US" sz="2500"/>
              <a:t>The Cranes are Flying </a:t>
            </a:r>
            <a:r>
              <a:rPr lang="en-US" sz="2500"/>
              <a:t>(1957)   based off Victor Rozov play </a:t>
            </a:r>
            <a:r>
              <a:rPr i="1" lang="en-US" sz="2500"/>
              <a:t>Forever Alive 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 movie was about Boris Borodin volunteers for the frount and lets his wife Veronika go free. So his cousin Mark rapes her, Boris dies in a swamp shot by the sniper, seeing the vision of the life that he lost with Veronika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120-122 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No judgement is passed on Veronika , the cranes that fly return in the spring , Boris does not</a:t>
            </a:r>
          </a:p>
          <a:p>
            <a:pPr indent="-26035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There were great performances done by Moscow Art Theatre Alexei Batalov who was pretty and Tatalina Simoniev who wasn;t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Grigori Chikura Ballad of a Soldier,(1959) dismantles the concept of herosim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his next film </a:t>
            </a:r>
            <a:r>
              <a:rPr i="1" lang="en-US" sz="2500"/>
              <a:t>Clear Sky </a:t>
            </a:r>
            <a:r>
              <a:rPr lang="en-US" sz="2500"/>
              <a:t>(1961) ties two stories, the war and the postwar period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Other films dealt with the aftermath of the war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123 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2500"/>
              <a:t>Marlen Khutsiev (1925) graduated from the film institute in 1952 in his movie  Two Fedors (1958) Fedor returning from war, sees a little Fedor boy stealing food and takes him with him and makes a new family for the orphaned boy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1522412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SUVSI, 78–95.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1501775" y="4800600"/>
            <a:ext cx="733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Every paragraph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78 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1902 Lenin wrote what is to be done- a Marxist tract on political organizations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1917 The State and Revolution, the period between civil war and Russo-Japanese war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22413" y="274637"/>
            <a:ext cx="91440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5 min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 couple are walking around their town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They walk into what seems to be a hotel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79 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it was a vague and evasive projection, contrasting to his pramgamtic political assesmnets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Bolsheviks were a cross between an army and a cxhurch</a:t>
            </a:r>
            <a:br>
              <a:rPr lang="en-US"/>
            </a:br>
            <a:r>
              <a:rPr lang="en-US"/>
              <a:t>model of leadership worked well during peace not during war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80 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Bolshevik part adjusted relationship btwn ppl and masses</a:t>
            </a:r>
            <a:br>
              <a:rPr lang="en-US"/>
            </a:b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Membership policy was strict and it would be like this for most the Soviet era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81 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As the Soviets came to power there were less parties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Soviet gov't regarded peasants as backwards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was not a good relationship between workers and the Soviet gov't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82-84 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However the gov't was making some sucess</a:t>
            </a:r>
            <a:br>
              <a:rPr lang="en-US"/>
            </a:b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proletarian values were praised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Cultural revolution was about massive affirmative action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In late 1920 engineering and agrilcuture were about to expand greatly</a:t>
            </a:r>
            <a:br>
              <a:rPr lang="en-US"/>
            </a:b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industrial workers needed their own industrial intelligensia in order to survive</a:t>
            </a:r>
            <a:br>
              <a:rPr lang="en-US"/>
            </a:b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Stalin toned down the term intelligensia by saying in 1936 that we need a society above class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85-88 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August 1935 a man Aleski Stechanov mined 100+tons of coal and got national recognition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Soviet people were supposed to be cultured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Soviets only cared about effective mobilization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By Dec 1943, 56% of members were armed forces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This logic was a problem, because people would feel theirsselves when they came back home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Soviet ended up having an elite class that felt entitled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This was not good for a state about equality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89-92 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Inequalites were reduced by welfare measures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 Peasants were still third classs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after Stalin hierachies were challenged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Khrushchev imposed policy that cancelled Stalin;s neglect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Soviet union had a mass society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They were marrying earlier,having fewer children and divorcing more readily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Rising educational standards, meant professional prerequiste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pg 93-95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number of white collar workers was growing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Writers and filmakers in the 1960 turned to unheroic, everyday life with its problems and misfortunes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Andrei Amalrik said we are getting a communist bourgeosie middle class, and the Soviet gov’t is starting to care about itself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elite caused the Soviet Union to fall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elite were more disastrous and unruly at this time period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800"/>
              </a:spcBef>
            </a:pPr>
            <a:r>
              <a:rPr lang="en-US"/>
              <a:t>The Soviet Union fell because the people lost its trust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10 </a:t>
            </a:r>
            <a:r>
              <a:rPr lang="en-US"/>
              <a:t>min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man follows the girl upstairs but he tells her no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enters a room where it seems her parents are sleeping on a couch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It is a huge family crammed into one small apartment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Later when they wake up everyone goes to eat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 man seems to wake his brother up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meanwhile a man goes to meet a girl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15 min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tells her that he could be going to war (they are at a bridge stairs) she does not want her to go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Then were are taken to a mining center where people talk about how the war is affectiing them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then we are taken back to a house were the man and wife are struggling over objects because she doesn’t want his husband to go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20</a:t>
            </a:r>
            <a:r>
              <a:rPr lang="en-US"/>
              <a:t> min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is getting ready to go, he tells her he didn’t want do this before her birthday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gets ready to go, his family prepares him to go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makes a doll for his grandmother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25 min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is told he has no right to die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His father tells him that he is being stupid, and what of his wife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tells him not to worry and they sit along with teenage girls and have a dinner along with drinks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 fiancee is in a bus, she gets off a joins a parade of tank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30</a:t>
            </a:r>
            <a:r>
              <a:rPr lang="en-US"/>
              <a:t> min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is given off, his father is sad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He was looking through the parade crowd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522413" y="274637"/>
            <a:ext cx="9144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35 min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As the man walks in the parade as a soldier, his fiancee calls out to her but he does not say anything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makes calls but he does not answer she wonders if she is dead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goes to her house and talks to her parents, who basically tells her ‘life happens’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She seems to be in this warehouse camping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Then she heads out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ves 16x9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