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Week 2 Readings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CSB </a:t>
            </a:r>
            <a:r>
              <a:rPr lang="en-US" b="1" dirty="0" err="1" smtClean="0"/>
              <a:t>ch.</a:t>
            </a:r>
            <a:r>
              <a:rPr lang="en-US" b="1" dirty="0" smtClean="0"/>
              <a:t> 1-3  </a:t>
            </a:r>
            <a:r>
              <a:rPr lang="en-US" b="1" dirty="0" err="1" smtClean="0"/>
              <a:t>Hartshorn</a:t>
            </a:r>
            <a:r>
              <a:rPr lang="en-US" b="1" dirty="0" smtClean="0"/>
              <a:t> p 24-31, Knox and McCarthy (pp. 49-52,55-58)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65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315" y="374595"/>
            <a:ext cx="116208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City specialists influenced constitution, national currency and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Needed economic links between towns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Everything paid by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Needed gov’t </a:t>
            </a:r>
            <a:r>
              <a:rPr lang="en-US" sz="2800" dirty="0" err="1" smtClean="0">
                <a:solidFill>
                  <a:schemeClr val="bg1"/>
                </a:solidFill>
              </a:rPr>
              <a:t>admiin</a:t>
            </a:r>
            <a:r>
              <a:rPr lang="en-US" sz="2800" dirty="0" smtClean="0">
                <a:solidFill>
                  <a:schemeClr val="bg1"/>
                </a:solidFill>
              </a:rPr>
              <a:t> buildings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Assoc. w/ westward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Gateway cities got blessed, east made canals to trade w/ them</a:t>
            </a:r>
          </a:p>
        </p:txBody>
      </p:sp>
    </p:spTree>
    <p:extLst>
      <p:ext uri="{BB962C8B-B14F-4D97-AF65-F5344CB8AC3E}">
        <p14:creationId xmlns:p14="http://schemas.microsoft.com/office/powerpoint/2010/main" val="15183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Cities had comparative advantage, in certain places they specialized in making certain stuff because it was easier for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Immigration helped and </a:t>
            </a:r>
            <a:r>
              <a:rPr lang="en-US" sz="2800" dirty="0" err="1" smtClean="0">
                <a:solidFill>
                  <a:schemeClr val="bg1"/>
                </a:solidFill>
              </a:rPr>
              <a:t>agrilculture</a:t>
            </a:r>
            <a:r>
              <a:rPr lang="en-US" sz="2800" dirty="0" smtClean="0">
                <a:solidFill>
                  <a:schemeClr val="bg1"/>
                </a:solidFill>
              </a:rPr>
              <a:t> helped urbanization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By 1840 some cities grew others didn’t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Urbanism was shaped in many ways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33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made trains and steamboats which hauled heavy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Make the </a:t>
            </a:r>
            <a:r>
              <a:rPr lang="en-US" sz="2800" dirty="0" err="1" smtClean="0">
                <a:solidFill>
                  <a:schemeClr val="bg1"/>
                </a:solidFill>
              </a:rPr>
              <a:t>transUSA</a:t>
            </a:r>
            <a:r>
              <a:rPr lang="en-US" sz="2800" dirty="0" smtClean="0">
                <a:solidFill>
                  <a:schemeClr val="bg1"/>
                </a:solidFill>
              </a:rPr>
              <a:t> railroad caused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to compete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Helped some cities 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Industry and urban developed in some towns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1875 cities had more than 100,000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Why cities grew? Owners invested in factories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Crafts could be easily applied to machinery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Large </a:t>
            </a:r>
            <a:r>
              <a:rPr lang="en-US" sz="2800" dirty="0" err="1" smtClean="0">
                <a:solidFill>
                  <a:schemeClr val="bg1"/>
                </a:solidFill>
              </a:rPr>
              <a:t>makets</a:t>
            </a:r>
            <a:r>
              <a:rPr lang="en-US" sz="2800" dirty="0" smtClean="0">
                <a:solidFill>
                  <a:schemeClr val="bg1"/>
                </a:solidFill>
              </a:rPr>
              <a:t> and large working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External </a:t>
            </a:r>
            <a:r>
              <a:rPr lang="en-US" sz="2800" dirty="0" err="1" smtClean="0">
                <a:solidFill>
                  <a:schemeClr val="bg1"/>
                </a:solidFill>
              </a:rPr>
              <a:t>ecomonies</a:t>
            </a:r>
            <a:r>
              <a:rPr lang="en-US" sz="2800" dirty="0" smtClean="0">
                <a:solidFill>
                  <a:schemeClr val="bg1"/>
                </a:solidFill>
              </a:rPr>
              <a:t> (ask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Localization </a:t>
            </a:r>
            <a:r>
              <a:rPr lang="en-US" sz="2800" dirty="0" err="1" smtClean="0">
                <a:solidFill>
                  <a:schemeClr val="bg1"/>
                </a:solidFill>
              </a:rPr>
              <a:t>ecomies</a:t>
            </a:r>
            <a:r>
              <a:rPr lang="en-US" sz="2800" dirty="0" smtClean="0">
                <a:solidFill>
                  <a:schemeClr val="bg1"/>
                </a:solidFill>
              </a:rPr>
              <a:t> – economies only companies can do stuff </a:t>
            </a:r>
            <a:r>
              <a:rPr lang="en-US" sz="2800" dirty="0" smtClean="0"/>
              <a:t>people cannot make on their 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Cities were pretty much the same based off rank and pop.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Rank-size rule </a:t>
            </a:r>
            <a:r>
              <a:rPr lang="en-US" sz="2800" dirty="0"/>
              <a:t>P</a:t>
            </a:r>
            <a:r>
              <a:rPr lang="en-US" sz="2800" baseline="-25000" dirty="0"/>
              <a:t>I  </a:t>
            </a:r>
            <a:r>
              <a:rPr lang="en-US" sz="2800" dirty="0"/>
              <a:t>= P</a:t>
            </a:r>
            <a:r>
              <a:rPr lang="en-US" sz="2800" baseline="-25000" dirty="0"/>
              <a:t>l </a:t>
            </a:r>
            <a:r>
              <a:rPr lang="en-US" sz="2800" dirty="0"/>
              <a:t> /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P </a:t>
            </a:r>
            <a:r>
              <a:rPr lang="en-US" sz="2800" baseline="-25000" dirty="0" err="1"/>
              <a:t>i</a:t>
            </a:r>
            <a:r>
              <a:rPr lang="en-US" sz="2800" baseline="-25000" dirty="0" smtClean="0"/>
              <a:t>   </a:t>
            </a:r>
            <a:r>
              <a:rPr lang="en-US" sz="2800" dirty="0" smtClean="0"/>
              <a:t>= city </a:t>
            </a:r>
            <a:r>
              <a:rPr lang="en-US" sz="2800" dirty="0"/>
              <a:t>pop.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l </a:t>
            </a:r>
            <a:r>
              <a:rPr lang="en-US" sz="2800" dirty="0"/>
              <a:t>= largest city pop. </a:t>
            </a:r>
            <a:r>
              <a:rPr lang="en-US" sz="2800" dirty="0" smtClean="0"/>
              <a:t>R 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</a:t>
            </a:r>
            <a:r>
              <a:rPr lang="en-US" sz="2800" dirty="0"/>
              <a:t>= rank of certain city </a:t>
            </a:r>
            <a:r>
              <a:rPr lang="en-US" sz="2800" dirty="0" smtClean="0"/>
              <a:t>so if top got 10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got 10/2 = 5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53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Primate cities, top city of a country, all others irrelevant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Central Place </a:t>
            </a:r>
            <a:r>
              <a:rPr lang="en-US" sz="2800" dirty="0" err="1" smtClean="0">
                <a:solidFill>
                  <a:schemeClr val="bg1"/>
                </a:solidFill>
              </a:rPr>
              <a:t>Theroy</a:t>
            </a:r>
            <a:r>
              <a:rPr lang="en-US" sz="2800" dirty="0" smtClean="0">
                <a:solidFill>
                  <a:schemeClr val="bg1"/>
                </a:solidFill>
              </a:rPr>
              <a:t> (ask)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Walter </a:t>
            </a:r>
            <a:r>
              <a:rPr lang="en-US" sz="2800" dirty="0" err="1" smtClean="0">
                <a:solidFill>
                  <a:schemeClr val="bg1"/>
                </a:solidFill>
              </a:rPr>
              <a:t>Christaller</a:t>
            </a:r>
            <a:r>
              <a:rPr lang="en-US" sz="2800" dirty="0" smtClean="0">
                <a:solidFill>
                  <a:schemeClr val="bg1"/>
                </a:solidFill>
              </a:rPr>
              <a:t> described similarities in size and spacing in south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Range- max. dist. Consumers travel to get goods 	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Threshold, how many consumers you need in order to be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So you can see how successful a city is based off these product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19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 smtClean="0">
                <a:solidFill>
                  <a:schemeClr val="bg1"/>
                </a:solidFill>
              </a:rPr>
              <a:t> century cities depended on long chain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Bad things about central place theory, no change in pop. Cons spending or transport tech, paints a “city out of nowhere”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Industry made competition, made business elite, </a:t>
            </a:r>
            <a:r>
              <a:rPr lang="en-US" sz="2800" dirty="0" err="1" smtClean="0">
                <a:solidFill>
                  <a:schemeClr val="bg1"/>
                </a:solidFill>
              </a:rPr>
              <a:t>whitecollar</a:t>
            </a:r>
            <a:r>
              <a:rPr lang="en-US" sz="2800" dirty="0" smtClean="0">
                <a:solidFill>
                  <a:schemeClr val="bg1"/>
                </a:solidFill>
              </a:rPr>
              <a:t> and blue-collar people Who fought over where to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Rich and poor gap took place, it wasn’t good city had to develop by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Colonists hate English </a:t>
            </a:r>
            <a:r>
              <a:rPr lang="en-US" sz="2800" dirty="0" err="1" smtClean="0"/>
              <a:t>wanna</a:t>
            </a:r>
            <a:r>
              <a:rPr lang="en-US" sz="2800" dirty="0" smtClean="0"/>
              <a:t> own their own land, gov’t cant </a:t>
            </a:r>
            <a:r>
              <a:rPr lang="en-US" sz="2800" smtClean="0"/>
              <a:t>take it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Hartshorn</a:t>
            </a:r>
            <a:r>
              <a:rPr lang="en-US" dirty="0" smtClean="0">
                <a:solidFill>
                  <a:schemeClr val="bg1"/>
                </a:solidFill>
              </a:rPr>
              <a:t> (p24-31)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2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European </a:t>
            </a:r>
            <a:r>
              <a:rPr lang="en-US" sz="3200" dirty="0" err="1" smtClean="0">
                <a:solidFill>
                  <a:schemeClr val="bg1"/>
                </a:solidFill>
              </a:rPr>
              <a:t>bourg</a:t>
            </a:r>
            <a:r>
              <a:rPr lang="en-US" sz="3200" dirty="0" smtClean="0">
                <a:solidFill>
                  <a:schemeClr val="bg1"/>
                </a:solidFill>
              </a:rPr>
              <a:t>, inner walled city,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r>
              <a:rPr lang="en-US" sz="3200" dirty="0" smtClean="0">
                <a:solidFill>
                  <a:schemeClr val="bg1"/>
                </a:solidFill>
              </a:rPr>
              <a:t>, merchants lived, unorganized for market and security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copied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Bastide</a:t>
            </a:r>
            <a:r>
              <a:rPr lang="en-US" sz="3200" dirty="0" smtClean="0">
                <a:solidFill>
                  <a:schemeClr val="bg1"/>
                </a:solidFill>
              </a:rPr>
              <a:t> for economic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Had a street plan, and were mainly shopping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English took it with them to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made them to be working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ss</a:t>
            </a:r>
            <a:r>
              <a:rPr lang="en-US" sz="3200" dirty="0" err="1" smtClean="0"/>
              <a:t>Spain</a:t>
            </a:r>
            <a:r>
              <a:rPr lang="en-US" sz="3200" dirty="0" smtClean="0"/>
              <a:t> had their own way of building cities by king Philip in 1573, grid- and all, but a formal town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Bastides</a:t>
            </a:r>
            <a:r>
              <a:rPr lang="en-US" sz="3200" dirty="0" smtClean="0"/>
              <a:t> stand as forts, trading cities given attention</a:t>
            </a:r>
          </a:p>
        </p:txBody>
      </p:sp>
    </p:spTree>
    <p:extLst>
      <p:ext uri="{BB962C8B-B14F-4D97-AF65-F5344CB8AC3E}">
        <p14:creationId xmlns:p14="http://schemas.microsoft.com/office/powerpoint/2010/main" val="4828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 trading cities had all building except in one place for their plants to be grown and to be social at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Got very active except on Sunday, they disappeared because they were made of wood’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Corniere</a:t>
            </a:r>
            <a:r>
              <a:rPr lang="en-US" sz="2800" dirty="0" smtClean="0">
                <a:solidFill>
                  <a:schemeClr val="bg1"/>
                </a:solidFill>
              </a:rPr>
              <a:t>, storefront of the arcade at the side of the town where merchants sold their goods and lived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Sucessful</a:t>
            </a:r>
            <a:r>
              <a:rPr lang="en-US" sz="2800" dirty="0" smtClean="0">
                <a:solidFill>
                  <a:schemeClr val="bg1"/>
                </a:solidFill>
              </a:rPr>
              <a:t> merchants lived at the square also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Gold and silver were not offered, instead the consumers banter among merchants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To deal with trade between towns lesser town lesser </a:t>
            </a:r>
            <a:r>
              <a:rPr lang="en-US" sz="2800" dirty="0" smtClean="0"/>
              <a:t>merchants held their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All the towns were most likely market squares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(Find meaning last paragraph)</a:t>
            </a:r>
          </a:p>
        </p:txBody>
      </p:sp>
    </p:spTree>
    <p:extLst>
      <p:ext uri="{BB962C8B-B14F-4D97-AF65-F5344CB8AC3E}">
        <p14:creationId xmlns:p14="http://schemas.microsoft.com/office/powerpoint/2010/main" val="6104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064" y="324163"/>
            <a:ext cx="105532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The plaza corners were made to correspond with the cardinal directions but the streets would come at the middle to avoid commotion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Ordinances, basically set up are how to take care of 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Spanish colonization was big and they had time to setup a colony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Instead of </a:t>
            </a:r>
            <a:r>
              <a:rPr lang="en-US" sz="2100" dirty="0" err="1" smtClean="0">
                <a:solidFill>
                  <a:schemeClr val="bg1"/>
                </a:solidFill>
              </a:rPr>
              <a:t>ind.</a:t>
            </a:r>
            <a:r>
              <a:rPr lang="en-US" sz="2100" dirty="0" smtClean="0">
                <a:solidFill>
                  <a:schemeClr val="bg1"/>
                </a:solidFill>
              </a:rPr>
              <a:t> Cities all cities linked to government of Spain, no trade </a:t>
            </a:r>
            <a:r>
              <a:rPr lang="en-US" sz="2100" dirty="0" err="1" smtClean="0">
                <a:solidFill>
                  <a:schemeClr val="bg1"/>
                </a:solidFill>
              </a:rPr>
              <a:t>encourgaged</a:t>
            </a:r>
            <a:r>
              <a:rPr lang="en-US" sz="2100" dirty="0" smtClean="0">
                <a:solidFill>
                  <a:schemeClr val="bg1"/>
                </a:solidFill>
              </a:rPr>
              <a:t>. Most came from 1506 to 1750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>
                <a:solidFill>
                  <a:schemeClr val="bg1"/>
                </a:solidFill>
              </a:rPr>
              <a:t>Spaish</a:t>
            </a:r>
            <a:r>
              <a:rPr lang="en-US" sz="2100" dirty="0" smtClean="0">
                <a:solidFill>
                  <a:schemeClr val="bg1"/>
                </a:solidFill>
              </a:rPr>
              <a:t> towns followed grid structure w/ Roman </a:t>
            </a:r>
            <a:r>
              <a:rPr lang="en-US" sz="2100" dirty="0" smtClean="0">
                <a:solidFill>
                  <a:schemeClr val="bg2"/>
                </a:solidFill>
              </a:rPr>
              <a:t>implementation of reserved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Spain towns were narrow, so criminals cant get out, also helped w/ air ventilation, they also made missions to convert the Indians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Military cities, pueblos made, made them because they want to </a:t>
            </a:r>
            <a:r>
              <a:rPr lang="en-US" sz="2100" dirty="0" smtClean="0"/>
              <a:t>settle good </a:t>
            </a:r>
            <a:r>
              <a:rPr lang="en-US" sz="2100" dirty="0" smtClean="0">
                <a:solidFill>
                  <a:schemeClr val="bg2"/>
                </a:solidFill>
              </a:rPr>
              <a:t>places for </a:t>
            </a:r>
            <a:r>
              <a:rPr lang="en-US" sz="2100" dirty="0" err="1" smtClean="0">
                <a:solidFill>
                  <a:schemeClr val="bg2"/>
                </a:solidFill>
              </a:rPr>
              <a:t>agrilculture</a:t>
            </a:r>
            <a:endParaRPr lang="en-US" sz="21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Distinctions disappeared because </a:t>
            </a:r>
            <a:r>
              <a:rPr lang="en-US" sz="2100" dirty="0" err="1" smtClean="0">
                <a:solidFill>
                  <a:schemeClr val="bg2"/>
                </a:solidFill>
              </a:rPr>
              <a:t>ppl</a:t>
            </a:r>
            <a:r>
              <a:rPr lang="en-US" sz="2100" dirty="0" smtClean="0">
                <a:solidFill>
                  <a:schemeClr val="bg2"/>
                </a:solidFill>
              </a:rPr>
              <a:t> like to act Anglo-Saxon, but not in Latin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“European cities” Washington </a:t>
            </a:r>
            <a:r>
              <a:rPr lang="en-US" sz="2100" dirty="0" err="1" smtClean="0"/>
              <a:t>D.c</a:t>
            </a:r>
            <a:endParaRPr lang="en-US" sz="2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/>
              <a:t>Terit</a:t>
            </a:r>
            <a:r>
              <a:rPr lang="en-US" sz="2100" dirty="0" smtClean="0"/>
              <a:t> .Gov. Col. Francis Nicholson made Annapolis (elitist style, large lots, a square, circles w/ circled streets (admin place) College of Will and Mary is there, Duke of </a:t>
            </a:r>
            <a:r>
              <a:rPr lang="en-US" sz="2100" dirty="0" err="1" smtClean="0"/>
              <a:t>Glocester</a:t>
            </a:r>
            <a:r>
              <a:rPr lang="en-US" sz="2100" dirty="0" smtClean="0"/>
              <a:t> had a palace there positioned right.</a:t>
            </a:r>
          </a:p>
        </p:txBody>
      </p:sp>
    </p:spTree>
    <p:extLst>
      <p:ext uri="{BB962C8B-B14F-4D97-AF65-F5344CB8AC3E}">
        <p14:creationId xmlns:p14="http://schemas.microsoft.com/office/powerpoint/2010/main" val="14246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 also made Charleston, an aristo-center, plantation owners lived there so they made it full of mansions,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Gen. James Oglethorpe made Savannah, several formal open public </a:t>
            </a:r>
            <a:r>
              <a:rPr lang="en-US" sz="2800" dirty="0" err="1" smtClean="0">
                <a:solidFill>
                  <a:schemeClr val="bg1"/>
                </a:solidFill>
              </a:rPr>
              <a:t>sqares</a:t>
            </a:r>
            <a:r>
              <a:rPr lang="en-US" sz="2800" dirty="0" smtClean="0">
                <a:solidFill>
                  <a:schemeClr val="bg1"/>
                </a:solidFill>
              </a:rPr>
              <a:t>, lots and larger lots for churches and buildings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Grand wide streets led to the square</a:t>
            </a:r>
          </a:p>
        </p:txBody>
      </p:sp>
    </p:spTree>
    <p:extLst>
      <p:ext uri="{BB962C8B-B14F-4D97-AF65-F5344CB8AC3E}">
        <p14:creationId xmlns:p14="http://schemas.microsoft.com/office/powerpoint/2010/main" val="6944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531" y="0"/>
            <a:ext cx="1162085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Before the revolutionary war, </a:t>
            </a:r>
            <a:r>
              <a:rPr lang="en-US" sz="2800" dirty="0" err="1">
                <a:solidFill>
                  <a:schemeClr val="bg1"/>
                </a:solidFill>
              </a:rPr>
              <a:t>ppl</a:t>
            </a:r>
            <a:r>
              <a:rPr lang="en-US" sz="2800" dirty="0">
                <a:solidFill>
                  <a:schemeClr val="bg1"/>
                </a:solidFill>
              </a:rPr>
              <a:t> lived in wards and it was </a:t>
            </a:r>
            <a:r>
              <a:rPr lang="en-US" sz="2800" dirty="0" err="1">
                <a:solidFill>
                  <a:schemeClr val="bg1"/>
                </a:solidFill>
              </a:rPr>
              <a:t>gunna</a:t>
            </a:r>
            <a:r>
              <a:rPr lang="en-US" sz="2800" dirty="0">
                <a:solidFill>
                  <a:schemeClr val="bg1"/>
                </a:solidFill>
              </a:rPr>
              <a:t> be like that but then it changed to a bunch of random houses, of unorganized format. It got big and recognized as historic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100-year old buildings still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Pierre L’Enfant made D.C aristo- putting name buildings on hills, also a grid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Spces</a:t>
            </a:r>
            <a:r>
              <a:rPr lang="en-US" sz="2800" dirty="0">
                <a:solidFill>
                  <a:schemeClr val="bg1"/>
                </a:solidFill>
              </a:rPr>
              <a:t> Pierre used to </a:t>
            </a:r>
            <a:r>
              <a:rPr lang="en-US" sz="2800" dirty="0" err="1">
                <a:solidFill>
                  <a:schemeClr val="bg1"/>
                </a:solidFill>
              </a:rPr>
              <a:t>accomd</a:t>
            </a:r>
            <a:r>
              <a:rPr lang="en-US" sz="2800" dirty="0">
                <a:solidFill>
                  <a:schemeClr val="bg1"/>
                </a:solidFill>
              </a:rPr>
              <a:t>. Lots of stuff, mainly easy to reshape </a:t>
            </a:r>
            <a:r>
              <a:rPr lang="en-US" sz="2800" dirty="0" smtClean="0">
                <a:solidFill>
                  <a:schemeClr val="bg1"/>
                </a:solidFill>
              </a:rPr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Spectator Town: Will Penn, made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  grid, everything was </a:t>
            </a:r>
            <a:r>
              <a:rPr lang="en-US" sz="2800" dirty="0" smtClean="0"/>
              <a:t>equal open spaces used for all citizens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Instead of buying needed land, there was land speculation, so the price of the land would increase as it was bought and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Today that how it works, city builders work w/ private owners to increase the value of the land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9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Knox and McCarthy (pp. </a:t>
            </a:r>
            <a:r>
              <a:rPr lang="en-US" dirty="0" smtClean="0">
                <a:solidFill>
                  <a:schemeClr val="bg2"/>
                </a:solidFill>
              </a:rPr>
              <a:t>48-52,55-58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53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987" y="488895"/>
            <a:ext cx="11620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cities </a:t>
            </a:r>
            <a:r>
              <a:rPr lang="en-US" sz="2800" dirty="0" err="1" smtClean="0">
                <a:solidFill>
                  <a:schemeClr val="bg1"/>
                </a:solidFill>
              </a:rPr>
              <a:t>bfr</a:t>
            </a:r>
            <a:r>
              <a:rPr lang="en-US" sz="2800" dirty="0" smtClean="0">
                <a:solidFill>
                  <a:schemeClr val="bg1"/>
                </a:solidFill>
              </a:rPr>
              <a:t> 16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 smtClean="0">
                <a:solidFill>
                  <a:schemeClr val="bg1"/>
                </a:solidFill>
              </a:rPr>
              <a:t> ct. but the European ones were relevant. Pueblos – ‘commerce and admin” 	missions – ‘religious conversion’ </a:t>
            </a:r>
            <a:r>
              <a:rPr lang="en-US" sz="2800" dirty="0" err="1" smtClean="0">
                <a:solidFill>
                  <a:schemeClr val="bg1"/>
                </a:solidFill>
              </a:rPr>
              <a:t>Presidos</a:t>
            </a:r>
            <a:r>
              <a:rPr lang="en-US" sz="2800" dirty="0" smtClean="0">
                <a:solidFill>
                  <a:schemeClr val="bg1"/>
                </a:solidFill>
              </a:rPr>
              <a:t> – ‘military outposts’. Dutch made New Amsterdam, French were interested in trading, but their outposts became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English made cities and plantation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Pro-Sport team cities first were born 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Skipped 49 p3 wasn’t feeling good</a:t>
            </a:r>
          </a:p>
        </p:txBody>
      </p:sp>
    </p:spTree>
    <p:extLst>
      <p:ext uri="{BB962C8B-B14F-4D97-AF65-F5344CB8AC3E}">
        <p14:creationId xmlns:p14="http://schemas.microsoft.com/office/powerpoint/2010/main" val="20598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346</TotalTime>
  <Words>961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2</vt:lpstr>
      <vt:lpstr>Quotable</vt:lpstr>
      <vt:lpstr>Week 2 Readings</vt:lpstr>
      <vt:lpstr>Hartshorn (p24-31)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Knox and McCarthy (pp. 48-52,55-58)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Albany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Readings</dc:title>
  <dc:creator>Odumosu, Michael</dc:creator>
  <cp:lastModifiedBy>PHKIOSK-02-USER</cp:lastModifiedBy>
  <cp:revision>27</cp:revision>
  <dcterms:created xsi:type="dcterms:W3CDTF">2017-02-07T17:30:46Z</dcterms:created>
  <dcterms:modified xsi:type="dcterms:W3CDTF">2017-02-13T00:22:01Z</dcterms:modified>
</cp:coreProperties>
</file>