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67" r:id="rId6"/>
    <p:sldId id="275"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72" r:id="rId20"/>
    <p:sldId id="276" r:id="rId21"/>
    <p:sldId id="273" r:id="rId22"/>
    <p:sldId id="268"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900"/>
    <a:srgbClr val="BC5500"/>
    <a:srgbClr val="394404"/>
    <a:srgbClr val="5F6F0F"/>
    <a:srgbClr val="718412"/>
    <a:srgbClr val="65741A"/>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p:cViewPr varScale="1">
        <p:scale>
          <a:sx n="89" d="100"/>
          <a:sy n="89" d="100"/>
        </p:scale>
        <p:origin x="120" y="12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240177991848468E-2"/>
          <c:y val="0.11318099444185867"/>
          <c:w val="0.95750116433116716"/>
          <c:h val="0.80796658706189828"/>
        </c:manualLayout>
      </c:layout>
      <c:barChart>
        <c:barDir val="col"/>
        <c:grouping val="clustered"/>
        <c:varyColors val="0"/>
        <c:ser>
          <c:idx val="0"/>
          <c:order val="0"/>
          <c:tx>
            <c:strRef>
              <c:f>Sheet1!$B$1</c:f>
              <c:strCache>
                <c:ptCount val="1"/>
                <c:pt idx="0">
                  <c:v>Series 1</c:v>
                </c:pt>
              </c:strCache>
            </c:strRef>
          </c:tx>
          <c:spPr>
            <a:noFill/>
            <a:ln w="25400" cap="flat" cmpd="sng" algn="ctr">
              <a:solidFill>
                <a:schemeClr val="accent1"/>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E92-4051-99BC-2623F45BF7E0}"/>
            </c:ext>
          </c:extLst>
        </c:ser>
        <c:ser>
          <c:idx val="1"/>
          <c:order val="1"/>
          <c:tx>
            <c:strRef>
              <c:f>Sheet1!$C$1</c:f>
              <c:strCache>
                <c:ptCount val="1"/>
                <c:pt idx="0">
                  <c:v>Series 2</c:v>
                </c:pt>
              </c:strCache>
            </c:strRef>
          </c:tx>
          <c:spPr>
            <a:noFill/>
            <a:ln w="25400" cap="flat" cmpd="sng" algn="ctr">
              <a:solidFill>
                <a:schemeClr val="accent2"/>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E92-4051-99BC-2623F45BF7E0}"/>
            </c:ext>
          </c:extLst>
        </c:ser>
        <c:ser>
          <c:idx val="2"/>
          <c:order val="2"/>
          <c:tx>
            <c:strRef>
              <c:f>Sheet1!$D$1</c:f>
              <c:strCache>
                <c:ptCount val="1"/>
                <c:pt idx="0">
                  <c:v>Series 3</c:v>
                </c:pt>
              </c:strCache>
            </c:strRef>
          </c:tx>
          <c:spPr>
            <a:noFill/>
            <a:ln w="25400" cap="flat" cmpd="sng" algn="ctr">
              <a:solidFill>
                <a:schemeClr val="accent3"/>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E92-4051-99BC-2623F45BF7E0}"/>
            </c:ext>
          </c:extLst>
        </c:ser>
        <c:dLbls>
          <c:showLegendKey val="0"/>
          <c:showVal val="0"/>
          <c:showCatName val="0"/>
          <c:showSerName val="0"/>
          <c:showPercent val="0"/>
          <c:showBubbleSize val="0"/>
        </c:dLbls>
        <c:gapWidth val="164"/>
        <c:overlap val="-35"/>
        <c:axId val="632163384"/>
        <c:axId val="632166128"/>
      </c:barChart>
      <c:catAx>
        <c:axId val="632163384"/>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6128"/>
        <c:crosses val="autoZero"/>
        <c:auto val="1"/>
        <c:lblAlgn val="ctr"/>
        <c:lblOffset val="100"/>
        <c:noMultiLvlLbl val="0"/>
      </c:catAx>
      <c:valAx>
        <c:axId val="63216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3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240177991848468E-2"/>
          <c:y val="0.11318099444185867"/>
          <c:w val="0.95750116433116716"/>
          <c:h val="0.80796658706189828"/>
        </c:manualLayout>
      </c:layout>
      <c:barChart>
        <c:barDir val="col"/>
        <c:grouping val="clustered"/>
        <c:varyColors val="0"/>
        <c:ser>
          <c:idx val="0"/>
          <c:order val="0"/>
          <c:tx>
            <c:strRef>
              <c:f>Sheet1!$B$1</c:f>
              <c:strCache>
                <c:ptCount val="1"/>
                <c:pt idx="0">
                  <c:v>Series 1</c:v>
                </c:pt>
              </c:strCache>
            </c:strRef>
          </c:tx>
          <c:spPr>
            <a:noFill/>
            <a:ln w="25400" cap="flat" cmpd="sng" algn="ctr">
              <a:solidFill>
                <a:schemeClr val="accent1"/>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E92-4051-99BC-2623F45BF7E0}"/>
            </c:ext>
          </c:extLst>
        </c:ser>
        <c:ser>
          <c:idx val="1"/>
          <c:order val="1"/>
          <c:tx>
            <c:strRef>
              <c:f>Sheet1!$C$1</c:f>
              <c:strCache>
                <c:ptCount val="1"/>
                <c:pt idx="0">
                  <c:v>Series 2</c:v>
                </c:pt>
              </c:strCache>
            </c:strRef>
          </c:tx>
          <c:spPr>
            <a:noFill/>
            <a:ln w="25400" cap="flat" cmpd="sng" algn="ctr">
              <a:solidFill>
                <a:schemeClr val="accent2"/>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E92-4051-99BC-2623F45BF7E0}"/>
            </c:ext>
          </c:extLst>
        </c:ser>
        <c:ser>
          <c:idx val="2"/>
          <c:order val="2"/>
          <c:tx>
            <c:strRef>
              <c:f>Sheet1!$D$1</c:f>
              <c:strCache>
                <c:ptCount val="1"/>
                <c:pt idx="0">
                  <c:v>Series 3</c:v>
                </c:pt>
              </c:strCache>
            </c:strRef>
          </c:tx>
          <c:spPr>
            <a:noFill/>
            <a:ln w="25400" cap="flat" cmpd="sng" algn="ctr">
              <a:solidFill>
                <a:schemeClr val="accent3"/>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E92-4051-99BC-2623F45BF7E0}"/>
            </c:ext>
          </c:extLst>
        </c:ser>
        <c:dLbls>
          <c:showLegendKey val="0"/>
          <c:showVal val="0"/>
          <c:showCatName val="0"/>
          <c:showSerName val="0"/>
          <c:showPercent val="0"/>
          <c:showBubbleSize val="0"/>
        </c:dLbls>
        <c:gapWidth val="164"/>
        <c:overlap val="-35"/>
        <c:axId val="632163384"/>
        <c:axId val="632166128"/>
      </c:barChart>
      <c:catAx>
        <c:axId val="632163384"/>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6128"/>
        <c:crosses val="autoZero"/>
        <c:auto val="1"/>
        <c:lblAlgn val="ctr"/>
        <c:lblOffset val="100"/>
        <c:noMultiLvlLbl val="0"/>
      </c:catAx>
      <c:valAx>
        <c:axId val="63216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3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240177991848468E-2"/>
          <c:y val="0.11318099444185867"/>
          <c:w val="0.95750116433116716"/>
          <c:h val="0.80796658706189828"/>
        </c:manualLayout>
      </c:layout>
      <c:barChart>
        <c:barDir val="col"/>
        <c:grouping val="clustered"/>
        <c:varyColors val="0"/>
        <c:ser>
          <c:idx val="0"/>
          <c:order val="0"/>
          <c:tx>
            <c:strRef>
              <c:f>Sheet1!$B$1</c:f>
              <c:strCache>
                <c:ptCount val="1"/>
                <c:pt idx="0">
                  <c:v>Series 1</c:v>
                </c:pt>
              </c:strCache>
            </c:strRef>
          </c:tx>
          <c:spPr>
            <a:noFill/>
            <a:ln w="25400" cap="flat" cmpd="sng" algn="ctr">
              <a:solidFill>
                <a:schemeClr val="accent1"/>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E92-4051-99BC-2623F45BF7E0}"/>
            </c:ext>
          </c:extLst>
        </c:ser>
        <c:ser>
          <c:idx val="1"/>
          <c:order val="1"/>
          <c:tx>
            <c:strRef>
              <c:f>Sheet1!$C$1</c:f>
              <c:strCache>
                <c:ptCount val="1"/>
                <c:pt idx="0">
                  <c:v>Series 2</c:v>
                </c:pt>
              </c:strCache>
            </c:strRef>
          </c:tx>
          <c:spPr>
            <a:noFill/>
            <a:ln w="25400" cap="flat" cmpd="sng" algn="ctr">
              <a:solidFill>
                <a:schemeClr val="accent2"/>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E92-4051-99BC-2623F45BF7E0}"/>
            </c:ext>
          </c:extLst>
        </c:ser>
        <c:ser>
          <c:idx val="2"/>
          <c:order val="2"/>
          <c:tx>
            <c:strRef>
              <c:f>Sheet1!$D$1</c:f>
              <c:strCache>
                <c:ptCount val="1"/>
                <c:pt idx="0">
                  <c:v>Series 3</c:v>
                </c:pt>
              </c:strCache>
            </c:strRef>
          </c:tx>
          <c:spPr>
            <a:noFill/>
            <a:ln w="25400" cap="flat" cmpd="sng" algn="ctr">
              <a:solidFill>
                <a:schemeClr val="accent3"/>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E92-4051-99BC-2623F45BF7E0}"/>
            </c:ext>
          </c:extLst>
        </c:ser>
        <c:dLbls>
          <c:showLegendKey val="0"/>
          <c:showVal val="0"/>
          <c:showCatName val="0"/>
          <c:showSerName val="0"/>
          <c:showPercent val="0"/>
          <c:showBubbleSize val="0"/>
        </c:dLbls>
        <c:gapWidth val="164"/>
        <c:overlap val="-35"/>
        <c:axId val="632163384"/>
        <c:axId val="632166128"/>
      </c:barChart>
      <c:catAx>
        <c:axId val="632163384"/>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6128"/>
        <c:crosses val="autoZero"/>
        <c:auto val="1"/>
        <c:lblAlgn val="ctr"/>
        <c:lblOffset val="100"/>
        <c:noMultiLvlLbl val="0"/>
      </c:catAx>
      <c:valAx>
        <c:axId val="63216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3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2/23/2017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0</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2/23/2017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4</a:t>
            </a:fld>
            <a:endParaRPr lang="en-US"/>
          </a:p>
        </p:txBody>
      </p:sp>
    </p:spTree>
    <p:extLst>
      <p:ext uri="{BB962C8B-B14F-4D97-AF65-F5344CB8AC3E}">
        <p14:creationId xmlns:p14="http://schemas.microsoft.com/office/powerpoint/2010/main" val="27525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13</a:t>
            </a:fld>
            <a:endParaRPr lang="en-US"/>
          </a:p>
        </p:txBody>
      </p:sp>
    </p:spTree>
    <p:extLst>
      <p:ext uri="{BB962C8B-B14F-4D97-AF65-F5344CB8AC3E}">
        <p14:creationId xmlns:p14="http://schemas.microsoft.com/office/powerpoint/2010/main" val="1407328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14</a:t>
            </a:fld>
            <a:endParaRPr lang="en-US"/>
          </a:p>
        </p:txBody>
      </p:sp>
    </p:spTree>
    <p:extLst>
      <p:ext uri="{BB962C8B-B14F-4D97-AF65-F5344CB8AC3E}">
        <p14:creationId xmlns:p14="http://schemas.microsoft.com/office/powerpoint/2010/main" val="182414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15</a:t>
            </a:fld>
            <a:endParaRPr lang="en-US"/>
          </a:p>
        </p:txBody>
      </p:sp>
    </p:spTree>
    <p:extLst>
      <p:ext uri="{BB962C8B-B14F-4D97-AF65-F5344CB8AC3E}">
        <p14:creationId xmlns:p14="http://schemas.microsoft.com/office/powerpoint/2010/main" val="191134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5</a:t>
            </a:fld>
            <a:endParaRPr lang="en-US"/>
          </a:p>
        </p:txBody>
      </p:sp>
    </p:spTree>
    <p:extLst>
      <p:ext uri="{BB962C8B-B14F-4D97-AF65-F5344CB8AC3E}">
        <p14:creationId xmlns:p14="http://schemas.microsoft.com/office/powerpoint/2010/main" val="4022626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6</a:t>
            </a:fld>
            <a:endParaRPr lang="en-US"/>
          </a:p>
        </p:txBody>
      </p:sp>
    </p:spTree>
    <p:extLst>
      <p:ext uri="{BB962C8B-B14F-4D97-AF65-F5344CB8AC3E}">
        <p14:creationId xmlns:p14="http://schemas.microsoft.com/office/powerpoint/2010/main" val="2752422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7</a:t>
            </a:fld>
            <a:endParaRPr lang="en-US"/>
          </a:p>
        </p:txBody>
      </p:sp>
    </p:spTree>
    <p:extLst>
      <p:ext uri="{BB962C8B-B14F-4D97-AF65-F5344CB8AC3E}">
        <p14:creationId xmlns:p14="http://schemas.microsoft.com/office/powerpoint/2010/main" val="2567418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8</a:t>
            </a:fld>
            <a:endParaRPr lang="en-US"/>
          </a:p>
        </p:txBody>
      </p:sp>
    </p:spTree>
    <p:extLst>
      <p:ext uri="{BB962C8B-B14F-4D97-AF65-F5344CB8AC3E}">
        <p14:creationId xmlns:p14="http://schemas.microsoft.com/office/powerpoint/2010/main" val="782271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9</a:t>
            </a:fld>
            <a:endParaRPr lang="en-US"/>
          </a:p>
        </p:txBody>
      </p:sp>
    </p:spTree>
    <p:extLst>
      <p:ext uri="{BB962C8B-B14F-4D97-AF65-F5344CB8AC3E}">
        <p14:creationId xmlns:p14="http://schemas.microsoft.com/office/powerpoint/2010/main" val="311581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10</a:t>
            </a:fld>
            <a:endParaRPr lang="en-US"/>
          </a:p>
        </p:txBody>
      </p:sp>
    </p:spTree>
    <p:extLst>
      <p:ext uri="{BB962C8B-B14F-4D97-AF65-F5344CB8AC3E}">
        <p14:creationId xmlns:p14="http://schemas.microsoft.com/office/powerpoint/2010/main" val="357745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11</a:t>
            </a:fld>
            <a:endParaRPr lang="en-US"/>
          </a:p>
        </p:txBody>
      </p:sp>
    </p:spTree>
    <p:extLst>
      <p:ext uri="{BB962C8B-B14F-4D97-AF65-F5344CB8AC3E}">
        <p14:creationId xmlns:p14="http://schemas.microsoft.com/office/powerpoint/2010/main" val="272679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12</a:t>
            </a:fld>
            <a:endParaRPr lang="en-US"/>
          </a:p>
        </p:txBody>
      </p:sp>
    </p:spTree>
    <p:extLst>
      <p:ext uri="{BB962C8B-B14F-4D97-AF65-F5344CB8AC3E}">
        <p14:creationId xmlns:p14="http://schemas.microsoft.com/office/powerpoint/2010/main" val="194841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2/23/2017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2/23/2017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2/23/2017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2/23/2017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2/23/2017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Pe72HmPFt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5">
                    <a:lumMod val="75000"/>
                  </a:schemeClr>
                </a:solidFill>
              </a:rPr>
              <a:t>ARUS 280 HW #8</a:t>
            </a:r>
          </a:p>
        </p:txBody>
      </p:sp>
      <p:sp>
        <p:nvSpPr>
          <p:cNvPr id="5" name="Subtitle 4"/>
          <p:cNvSpPr>
            <a:spLocks noGrp="1"/>
          </p:cNvSpPr>
          <p:nvPr>
            <p:ph type="subTitle" idx="1"/>
          </p:nvPr>
        </p:nvSpPr>
        <p:spPr>
          <a:xfrm>
            <a:off x="1625176" y="2616200"/>
            <a:ext cx="8735325" cy="2489200"/>
          </a:xfrm>
        </p:spPr>
        <p:txBody>
          <a:bodyPr>
            <a:normAutofit/>
          </a:bodyPr>
          <a:lstStyle/>
          <a:p>
            <a:pPr algn="ctr"/>
            <a:r>
              <a:rPr lang="en-US" sz="2400" dirty="0" err="1"/>
              <a:t>Ascher</a:t>
            </a:r>
            <a:r>
              <a:rPr lang="en-US" sz="2400" dirty="0"/>
              <a:t>, chapter 5 (“Russia as a Great Power, 1801–1855”).</a:t>
            </a:r>
          </a:p>
          <a:p>
            <a:pPr algn="ctr"/>
            <a:r>
              <a:rPr lang="en-US" dirty="0"/>
              <a:t> </a:t>
            </a:r>
            <a:r>
              <a:rPr lang="en-US" sz="2400" i="1" u="sng" dirty="0">
                <a:hlinkClick r:id="rId2"/>
              </a:rPr>
              <a:t>The End of St. Petersburg</a:t>
            </a:r>
            <a:r>
              <a:rPr lang="en-US" sz="2400" dirty="0"/>
              <a:t> (</a:t>
            </a:r>
            <a:r>
              <a:rPr lang="en-US" sz="2400" dirty="0" err="1"/>
              <a:t>Vsevolod</a:t>
            </a:r>
            <a:r>
              <a:rPr lang="en-US" sz="2400" dirty="0"/>
              <a:t> </a:t>
            </a:r>
            <a:r>
              <a:rPr lang="en-US" sz="2400" dirty="0" err="1"/>
              <a:t>Pudovkin</a:t>
            </a:r>
            <a:r>
              <a:rPr lang="en-US" sz="2400" dirty="0"/>
              <a:t>, 1927, 1:27)</a:t>
            </a:r>
          </a:p>
          <a:p>
            <a:pPr algn="ctr"/>
            <a:r>
              <a:rPr lang="en-US" sz="2400" dirty="0" err="1"/>
              <a:t>Beumers’s</a:t>
            </a:r>
            <a:r>
              <a:rPr lang="en-US" sz="2400" i="1" dirty="0" err="1"/>
              <a:t>History</a:t>
            </a:r>
            <a:r>
              <a:rPr lang="en-US" sz="2400" dirty="0"/>
              <a:t>, 67–74 (“Revolutionary Cinema,” conclusion).</a:t>
            </a:r>
            <a:endParaRPr lang="en-US" sz="1800" dirty="0"/>
          </a:p>
          <a:p>
            <a:pPr algn="ct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fontScale="70000" lnSpcReduction="20000"/>
          </a:bodyPr>
          <a:lstStyle/>
          <a:p>
            <a:r>
              <a:rPr lang="en-US" sz="3200" dirty="0" err="1">
                <a:solidFill>
                  <a:srgbClr val="E98915"/>
                </a:solidFill>
                <a:latin typeface="Calibri"/>
              </a:rPr>
              <a:t>pg</a:t>
            </a:r>
            <a:r>
              <a:rPr lang="en-US" sz="3200" dirty="0">
                <a:solidFill>
                  <a:srgbClr val="E98915"/>
                </a:solidFill>
                <a:latin typeface="Calibri"/>
              </a:rPr>
              <a:t> 95-97</a:t>
            </a:r>
          </a:p>
          <a:p>
            <a:r>
              <a:rPr lang="en-US" sz="3200" dirty="0">
                <a:solidFill>
                  <a:srgbClr val="E98915"/>
                </a:solidFill>
                <a:latin typeface="Calibri"/>
              </a:rPr>
              <a:t>Alexander sucked at </a:t>
            </a:r>
            <a:r>
              <a:rPr lang="en-US" sz="3200" dirty="0" err="1">
                <a:solidFill>
                  <a:srgbClr val="E98915"/>
                </a:solidFill>
                <a:latin typeface="Calibri"/>
              </a:rPr>
              <a:t>domesitc</a:t>
            </a:r>
            <a:r>
              <a:rPr lang="en-US" sz="3200" dirty="0">
                <a:solidFill>
                  <a:srgbClr val="E98915"/>
                </a:solidFill>
                <a:latin typeface="Calibri"/>
              </a:rPr>
              <a:t> affairs, he either forgot about it or issued repressive </a:t>
            </a:r>
          </a:p>
          <a:p>
            <a:r>
              <a:rPr lang="en-US" sz="3200" dirty="0">
                <a:solidFill>
                  <a:srgbClr val="E98915"/>
                </a:solidFill>
                <a:latin typeface="Calibri"/>
              </a:rPr>
              <a:t>his gov't setup many schools ... however</a:t>
            </a:r>
          </a:p>
          <a:p>
            <a:r>
              <a:rPr lang="en-US" sz="3200" dirty="0">
                <a:solidFill>
                  <a:srgbClr val="E98915"/>
                </a:solidFill>
                <a:latin typeface="Calibri"/>
              </a:rPr>
              <a:t>Nicholas was an absolutist, it was his way or he hated you, he was about order and discipline</a:t>
            </a:r>
          </a:p>
          <a:p>
            <a:r>
              <a:rPr lang="en-US" sz="3200" dirty="0">
                <a:solidFill>
                  <a:srgbClr val="E98915"/>
                </a:solidFill>
                <a:latin typeface="Calibri"/>
              </a:rPr>
              <a:t>after The Decembrist </a:t>
            </a:r>
            <a:r>
              <a:rPr lang="en-US" sz="3200" dirty="0" err="1">
                <a:solidFill>
                  <a:srgbClr val="E98915"/>
                </a:solidFill>
                <a:latin typeface="Calibri"/>
              </a:rPr>
              <a:t>Upbring</a:t>
            </a:r>
            <a:r>
              <a:rPr lang="en-US" sz="3200" dirty="0">
                <a:solidFill>
                  <a:srgbClr val="E98915"/>
                </a:solidFill>
                <a:latin typeface="Calibri"/>
              </a:rPr>
              <a:t> (where </a:t>
            </a:r>
            <a:r>
              <a:rPr lang="en-US" sz="3200" dirty="0" err="1">
                <a:solidFill>
                  <a:srgbClr val="E98915"/>
                </a:solidFill>
                <a:latin typeface="Calibri"/>
              </a:rPr>
              <a:t>ppl</a:t>
            </a:r>
            <a:r>
              <a:rPr lang="en-US" sz="3200" dirty="0">
                <a:solidFill>
                  <a:srgbClr val="E98915"/>
                </a:solidFill>
                <a:latin typeface="Calibri"/>
              </a:rPr>
              <a:t> wanted Constantine tsar in the square) he personally investigated literally everyone suspicious and exiled the guilty ones</a:t>
            </a:r>
          </a:p>
          <a:p>
            <a:r>
              <a:rPr lang="en-US" sz="3200" dirty="0">
                <a:solidFill>
                  <a:srgbClr val="E98915"/>
                </a:solidFill>
                <a:latin typeface="Calibri"/>
              </a:rPr>
              <a:t>he was interested in reform brought back </a:t>
            </a:r>
            <a:r>
              <a:rPr lang="en-US" sz="3200" dirty="0" err="1">
                <a:solidFill>
                  <a:srgbClr val="E98915"/>
                </a:solidFill>
                <a:latin typeface="Calibri"/>
              </a:rPr>
              <a:t>Spearansky</a:t>
            </a:r>
            <a:r>
              <a:rPr lang="en-US" sz="3200" dirty="0">
                <a:solidFill>
                  <a:srgbClr val="E98915"/>
                </a:solidFill>
                <a:latin typeface="Calibri"/>
              </a:rPr>
              <a:t> and codified all of Russian law (1833) </a:t>
            </a:r>
          </a:p>
          <a:p>
            <a:r>
              <a:rPr lang="en-US" sz="3200" dirty="0">
                <a:solidFill>
                  <a:srgbClr val="E98915"/>
                </a:solidFill>
                <a:latin typeface="Calibri"/>
              </a:rPr>
              <a:t>Polish revolted, Nicholas said 'lower burden on Polish peasants' and Russia shut it down</a:t>
            </a:r>
          </a:p>
          <a:p>
            <a:r>
              <a:rPr lang="en-US" sz="3200" dirty="0">
                <a:solidFill>
                  <a:srgbClr val="E98915"/>
                </a:solidFill>
                <a:latin typeface="Calibri"/>
              </a:rPr>
              <a:t>Nicholas was not nice, he exiled the leaders, abolish Polish </a:t>
            </a:r>
            <a:r>
              <a:rPr lang="en-US" sz="3200" dirty="0" err="1">
                <a:solidFill>
                  <a:srgbClr val="E98915"/>
                </a:solidFill>
                <a:latin typeface="Calibri"/>
              </a:rPr>
              <a:t>constituiton</a:t>
            </a:r>
            <a:r>
              <a:rPr lang="en-US" sz="3200" dirty="0">
                <a:solidFill>
                  <a:srgbClr val="E98915"/>
                </a:solidFill>
                <a:latin typeface="Calibri"/>
              </a:rPr>
              <a:t>, promised to keep polish culture but the Russian viceroy Russified them instead</a:t>
            </a:r>
          </a:p>
          <a:p>
            <a:endParaRPr lang="en-US" dirty="0">
              <a:solidFill>
                <a:srgbClr val="E98915"/>
              </a:solidFill>
              <a:latin typeface="Calibri"/>
            </a:endParaRPr>
          </a:p>
          <a:p>
            <a:endParaRPr lang="en-US" dirty="0">
              <a:solidFill>
                <a:srgbClr val="E98915"/>
              </a:solidFill>
              <a:latin typeface="Calibri"/>
            </a:endParaRPr>
          </a:p>
          <a:p>
            <a:endParaRPr lang="en-US" dirty="0">
              <a:latin typeface="Calibri"/>
            </a:endParaRPr>
          </a:p>
          <a:p>
            <a:endParaRPr lang="en-US" dirty="0">
              <a:solidFill>
                <a:srgbClr val="C45900"/>
              </a:solidFill>
              <a:latin typeface="Calibri"/>
            </a:endParaRPr>
          </a:p>
        </p:txBody>
      </p:sp>
    </p:spTree>
    <p:extLst>
      <p:ext uri="{BB962C8B-B14F-4D97-AF65-F5344CB8AC3E}">
        <p14:creationId xmlns:p14="http://schemas.microsoft.com/office/powerpoint/2010/main" val="306692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a:bodyPr>
          <a:lstStyle/>
          <a:p>
            <a:r>
              <a:rPr lang="en-US" dirty="0" err="1">
                <a:solidFill>
                  <a:srgbClr val="E98915"/>
                </a:solidFill>
                <a:latin typeface="Calibri"/>
              </a:rPr>
              <a:t>pg</a:t>
            </a:r>
            <a:r>
              <a:rPr lang="en-US" dirty="0">
                <a:solidFill>
                  <a:srgbClr val="E98915"/>
                </a:solidFill>
                <a:latin typeface="Calibri"/>
              </a:rPr>
              <a:t> 98-99</a:t>
            </a:r>
            <a:endParaRPr lang="en-US" sz="3200" dirty="0">
              <a:solidFill>
                <a:srgbClr val="E98915"/>
              </a:solidFill>
              <a:latin typeface="Calibri"/>
            </a:endParaRPr>
          </a:p>
          <a:p>
            <a:r>
              <a:rPr lang="en-US" dirty="0">
                <a:solidFill>
                  <a:srgbClr val="E98915"/>
                </a:solidFill>
                <a:latin typeface="Calibri"/>
              </a:rPr>
              <a:t>Russian education minister Sergei </a:t>
            </a:r>
            <a:r>
              <a:rPr lang="en-US" dirty="0" err="1">
                <a:solidFill>
                  <a:srgbClr val="E98915"/>
                </a:solidFill>
                <a:latin typeface="Calibri"/>
              </a:rPr>
              <a:t>Uranov</a:t>
            </a:r>
            <a:r>
              <a:rPr lang="en-US" dirty="0">
                <a:solidFill>
                  <a:srgbClr val="E98915"/>
                </a:solidFill>
                <a:latin typeface="Calibri"/>
              </a:rPr>
              <a:t> said 'dedication to throne and work' printed in every Russian schoolbook</a:t>
            </a:r>
          </a:p>
          <a:p>
            <a:r>
              <a:rPr lang="en-US" dirty="0">
                <a:solidFill>
                  <a:srgbClr val="E98915"/>
                </a:solidFill>
                <a:latin typeface="Calibri"/>
              </a:rPr>
              <a:t>they said God was Russian and they got support from it</a:t>
            </a:r>
          </a:p>
          <a:p>
            <a:r>
              <a:rPr lang="en-US" dirty="0">
                <a:solidFill>
                  <a:srgbClr val="E98915"/>
                </a:solidFill>
                <a:latin typeface="Calibri"/>
              </a:rPr>
              <a:t>only nobles children went to high school, no peasants unless have hopes of moving to upper class, they said Russia is the greatest country on the Earth</a:t>
            </a:r>
          </a:p>
          <a:p>
            <a:r>
              <a:rPr lang="en-US" dirty="0">
                <a:solidFill>
                  <a:srgbClr val="E98915"/>
                </a:solidFill>
                <a:latin typeface="Calibri"/>
              </a:rPr>
              <a:t>gov't setup Third Department, basically spies on everyone ... to shut down revolutions early, gained </a:t>
            </a:r>
            <a:r>
              <a:rPr lang="en-US" dirty="0" err="1">
                <a:solidFill>
                  <a:srgbClr val="E98915"/>
                </a:solidFill>
                <a:latin typeface="Calibri"/>
              </a:rPr>
              <a:t>alot</a:t>
            </a:r>
            <a:r>
              <a:rPr lang="en-US" dirty="0">
                <a:solidFill>
                  <a:srgbClr val="E98915"/>
                </a:solidFill>
                <a:latin typeface="Calibri"/>
              </a:rPr>
              <a:t> of power</a:t>
            </a:r>
          </a:p>
          <a:p>
            <a:r>
              <a:rPr lang="en-US" dirty="0">
                <a:solidFill>
                  <a:srgbClr val="E98915"/>
                </a:solidFill>
                <a:latin typeface="Calibri"/>
              </a:rPr>
              <a:t>the police sucked, they had to watch too many </a:t>
            </a:r>
            <a:r>
              <a:rPr lang="en-US" dirty="0" err="1">
                <a:solidFill>
                  <a:srgbClr val="E98915"/>
                </a:solidFill>
                <a:latin typeface="Calibri"/>
              </a:rPr>
              <a:t>ppl</a:t>
            </a:r>
            <a:r>
              <a:rPr lang="en-US" dirty="0">
                <a:solidFill>
                  <a:srgbClr val="E98915"/>
                </a:solidFill>
                <a:latin typeface="Calibri"/>
              </a:rPr>
              <a:t> and got paid too little and like all other officials they were corrupt</a:t>
            </a:r>
          </a:p>
          <a:p>
            <a:endParaRPr lang="en-US" dirty="0">
              <a:solidFill>
                <a:srgbClr val="E98915"/>
              </a:solidFill>
              <a:latin typeface="Calibri"/>
            </a:endParaRPr>
          </a:p>
          <a:p>
            <a:endParaRPr lang="en-US" dirty="0">
              <a:solidFill>
                <a:srgbClr val="E98915"/>
              </a:solidFill>
              <a:latin typeface="Calibri"/>
            </a:endParaRPr>
          </a:p>
          <a:p>
            <a:endParaRPr lang="en-US" dirty="0">
              <a:latin typeface="Calibri"/>
            </a:endParaRPr>
          </a:p>
          <a:p>
            <a:endParaRPr lang="en-US" dirty="0">
              <a:solidFill>
                <a:srgbClr val="C45900"/>
              </a:solidFill>
              <a:latin typeface="Calibri"/>
            </a:endParaRPr>
          </a:p>
        </p:txBody>
      </p:sp>
    </p:spTree>
    <p:extLst>
      <p:ext uri="{BB962C8B-B14F-4D97-AF65-F5344CB8AC3E}">
        <p14:creationId xmlns:p14="http://schemas.microsoft.com/office/powerpoint/2010/main" val="61166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fontScale="92500" lnSpcReduction="10000"/>
          </a:bodyPr>
          <a:lstStyle/>
          <a:p>
            <a:r>
              <a:rPr lang="en-US" dirty="0" err="1"/>
              <a:t>p</a:t>
            </a:r>
            <a:r>
              <a:rPr lang="en-US" dirty="0" err="1">
                <a:solidFill>
                  <a:srgbClr val="E98915"/>
                </a:solidFill>
              </a:rPr>
              <a:t>g</a:t>
            </a:r>
            <a:r>
              <a:rPr lang="en-US" dirty="0">
                <a:solidFill>
                  <a:srgbClr val="E98915"/>
                </a:solidFill>
              </a:rPr>
              <a:t> 100-101</a:t>
            </a:r>
          </a:p>
          <a:p>
            <a:r>
              <a:rPr lang="en-US" dirty="0">
                <a:solidFill>
                  <a:srgbClr val="E98915"/>
                </a:solidFill>
              </a:rPr>
              <a:t>Nicholas knew that serfdom was evil, so he made secret </a:t>
            </a:r>
            <a:r>
              <a:rPr lang="en-US" dirty="0" err="1">
                <a:solidFill>
                  <a:srgbClr val="E98915"/>
                </a:solidFill>
              </a:rPr>
              <a:t>committes</a:t>
            </a:r>
            <a:r>
              <a:rPr lang="en-US" dirty="0">
                <a:solidFill>
                  <a:srgbClr val="E98915"/>
                </a:solidFill>
              </a:rPr>
              <a:t> to do something, but they knew anything they do leads to revolution</a:t>
            </a:r>
          </a:p>
          <a:p>
            <a:r>
              <a:rPr lang="en-US" dirty="0">
                <a:solidFill>
                  <a:srgbClr val="E98915"/>
                </a:solidFill>
              </a:rPr>
              <a:t>gen P.D. </a:t>
            </a:r>
            <a:r>
              <a:rPr lang="en-US" dirty="0" err="1">
                <a:solidFill>
                  <a:srgbClr val="E98915"/>
                </a:solidFill>
              </a:rPr>
              <a:t>Kiselev</a:t>
            </a:r>
            <a:r>
              <a:rPr lang="en-US" dirty="0">
                <a:solidFill>
                  <a:srgbClr val="E98915"/>
                </a:solidFill>
              </a:rPr>
              <a:t> had the serf lords make voluntary agreements to free the serfs and </a:t>
            </a:r>
            <a:r>
              <a:rPr lang="en-US" dirty="0" err="1">
                <a:solidFill>
                  <a:srgbClr val="E98915"/>
                </a:solidFill>
              </a:rPr>
              <a:t>gv</a:t>
            </a:r>
            <a:r>
              <a:rPr lang="en-US" dirty="0">
                <a:solidFill>
                  <a:srgbClr val="E98915"/>
                </a:solidFill>
              </a:rPr>
              <a:t> them lands, also had committee pass laws that complicated matters </a:t>
            </a:r>
            <a:r>
              <a:rPr lang="en-US" dirty="0" err="1">
                <a:solidFill>
                  <a:srgbClr val="E98915"/>
                </a:solidFill>
              </a:rPr>
              <a:t>fr</a:t>
            </a:r>
            <a:r>
              <a:rPr lang="en-US" dirty="0">
                <a:solidFill>
                  <a:srgbClr val="E98915"/>
                </a:solidFill>
              </a:rPr>
              <a:t> the serf lords</a:t>
            </a:r>
          </a:p>
          <a:p>
            <a:r>
              <a:rPr lang="en-US" dirty="0">
                <a:solidFill>
                  <a:srgbClr val="E98915"/>
                </a:solidFill>
              </a:rPr>
              <a:t>as a result nobles lost no rights, a rural freeman class was created where they had a say in gov't, but they didn't like the tyrannical way he did things</a:t>
            </a:r>
          </a:p>
          <a:p>
            <a:r>
              <a:rPr lang="en-US" dirty="0">
                <a:solidFill>
                  <a:srgbClr val="E98915"/>
                </a:solidFill>
              </a:rPr>
              <a:t>peasants were staging minor disturbances killing landlords, and gov't shutting them down</a:t>
            </a:r>
          </a:p>
          <a:p>
            <a:r>
              <a:rPr lang="en-US" dirty="0">
                <a:solidFill>
                  <a:srgbClr val="E98915"/>
                </a:solidFill>
              </a:rPr>
              <a:t>gov't setup 'Intelligentsia': writers, and nobles who wanted the country to be changed they got more peasants to go to school and join the group, then the gov't curtailed it</a:t>
            </a:r>
            <a:endParaRPr lang="en-US" dirty="0">
              <a:solidFill>
                <a:srgbClr val="E98915"/>
              </a:solidFill>
              <a:latin typeface="Calibri"/>
            </a:endParaRPr>
          </a:p>
        </p:txBody>
      </p:sp>
    </p:spTree>
    <p:extLst>
      <p:ext uri="{BB962C8B-B14F-4D97-AF65-F5344CB8AC3E}">
        <p14:creationId xmlns:p14="http://schemas.microsoft.com/office/powerpoint/2010/main" val="273506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fontScale="85000" lnSpcReduction="20000"/>
          </a:bodyPr>
          <a:lstStyle/>
          <a:p>
            <a:r>
              <a:rPr lang="en-US" dirty="0" err="1">
                <a:solidFill>
                  <a:srgbClr val="E98915"/>
                </a:solidFill>
              </a:rPr>
              <a:t>pg</a:t>
            </a:r>
            <a:r>
              <a:rPr lang="en-US" dirty="0">
                <a:solidFill>
                  <a:srgbClr val="E98915"/>
                </a:solidFill>
              </a:rPr>
              <a:t> 102-104</a:t>
            </a:r>
          </a:p>
          <a:p>
            <a:r>
              <a:rPr lang="en-US" dirty="0">
                <a:solidFill>
                  <a:srgbClr val="E98915"/>
                </a:solidFill>
              </a:rPr>
              <a:t>the gov't used censorship, but newspapers worked around this, the censors had terrible discernment, in other words they bothered to look at what they censored</a:t>
            </a:r>
          </a:p>
          <a:p>
            <a:r>
              <a:rPr lang="en-US" dirty="0">
                <a:solidFill>
                  <a:srgbClr val="E98915"/>
                </a:solidFill>
              </a:rPr>
              <a:t>Alexander Pushkin said writers have to be </a:t>
            </a:r>
            <a:r>
              <a:rPr lang="en-US" dirty="0" err="1">
                <a:solidFill>
                  <a:srgbClr val="E98915"/>
                </a:solidFill>
              </a:rPr>
              <a:t>poliitcal</a:t>
            </a:r>
            <a:r>
              <a:rPr lang="en-US" dirty="0">
                <a:solidFill>
                  <a:srgbClr val="E98915"/>
                </a:solidFill>
              </a:rPr>
              <a:t> and said serfdom, corporal punishment was bad. </a:t>
            </a:r>
            <a:r>
              <a:rPr lang="en-US" dirty="0" err="1">
                <a:solidFill>
                  <a:srgbClr val="E98915"/>
                </a:solidFill>
              </a:rPr>
              <a:t>Nikolav</a:t>
            </a:r>
            <a:r>
              <a:rPr lang="en-US" dirty="0">
                <a:solidFill>
                  <a:srgbClr val="E98915"/>
                </a:solidFill>
              </a:rPr>
              <a:t> Gogol said it wasn't politics its that </a:t>
            </a:r>
            <a:r>
              <a:rPr lang="en-US" dirty="0" err="1">
                <a:solidFill>
                  <a:srgbClr val="E98915"/>
                </a:solidFill>
              </a:rPr>
              <a:t>ppl</a:t>
            </a:r>
            <a:r>
              <a:rPr lang="en-US" dirty="0">
                <a:solidFill>
                  <a:srgbClr val="E98915"/>
                </a:solidFill>
              </a:rPr>
              <a:t> are morally deprived</a:t>
            </a:r>
          </a:p>
          <a:p>
            <a:r>
              <a:rPr lang="en-US" dirty="0">
                <a:solidFill>
                  <a:srgbClr val="E98915"/>
                </a:solidFill>
              </a:rPr>
              <a:t>main debates were </a:t>
            </a:r>
            <a:r>
              <a:rPr lang="en-US" dirty="0" err="1">
                <a:solidFill>
                  <a:srgbClr val="E98915"/>
                </a:solidFill>
              </a:rPr>
              <a:t>abt</a:t>
            </a:r>
            <a:r>
              <a:rPr lang="en-US" dirty="0">
                <a:solidFill>
                  <a:srgbClr val="E98915"/>
                </a:solidFill>
              </a:rPr>
              <a:t> </a:t>
            </a:r>
            <a:r>
              <a:rPr lang="en-US" dirty="0" err="1">
                <a:solidFill>
                  <a:srgbClr val="E98915"/>
                </a:solidFill>
              </a:rPr>
              <a:t>Slavophlism</a:t>
            </a:r>
            <a:r>
              <a:rPr lang="en-US" dirty="0">
                <a:solidFill>
                  <a:srgbClr val="E98915"/>
                </a:solidFill>
              </a:rPr>
              <a:t> - ism that pointed out difference </a:t>
            </a:r>
            <a:r>
              <a:rPr lang="en-US" dirty="0" err="1">
                <a:solidFill>
                  <a:srgbClr val="E98915"/>
                </a:solidFill>
              </a:rPr>
              <a:t>btwn</a:t>
            </a:r>
            <a:r>
              <a:rPr lang="en-US" dirty="0">
                <a:solidFill>
                  <a:srgbClr val="E98915"/>
                </a:solidFill>
              </a:rPr>
              <a:t> western and eastern thinking</a:t>
            </a:r>
          </a:p>
          <a:p>
            <a:r>
              <a:rPr lang="en-US" dirty="0">
                <a:solidFill>
                  <a:srgbClr val="E98915"/>
                </a:solidFill>
              </a:rPr>
              <a:t>Alexander </a:t>
            </a:r>
            <a:r>
              <a:rPr lang="en-US" dirty="0" err="1">
                <a:solidFill>
                  <a:srgbClr val="E98915"/>
                </a:solidFill>
              </a:rPr>
              <a:t>Herzen</a:t>
            </a:r>
            <a:r>
              <a:rPr lang="en-US" dirty="0">
                <a:solidFill>
                  <a:srgbClr val="E98915"/>
                </a:solidFill>
              </a:rPr>
              <a:t>, </a:t>
            </a:r>
            <a:r>
              <a:rPr lang="en-US" dirty="0" err="1">
                <a:solidFill>
                  <a:srgbClr val="E98915"/>
                </a:solidFill>
              </a:rPr>
              <a:t>writter</a:t>
            </a:r>
            <a:r>
              <a:rPr lang="en-US" dirty="0">
                <a:solidFill>
                  <a:srgbClr val="E98915"/>
                </a:solidFill>
              </a:rPr>
              <a:t> who supported </a:t>
            </a:r>
            <a:r>
              <a:rPr lang="en-US" dirty="0" err="1">
                <a:solidFill>
                  <a:srgbClr val="E98915"/>
                </a:solidFill>
              </a:rPr>
              <a:t>Decembirst</a:t>
            </a:r>
            <a:r>
              <a:rPr lang="en-US" dirty="0">
                <a:solidFill>
                  <a:srgbClr val="E98915"/>
                </a:solidFill>
              </a:rPr>
              <a:t> Uprising, left Russia in 1848 </a:t>
            </a:r>
            <a:r>
              <a:rPr lang="en-US" dirty="0" err="1">
                <a:solidFill>
                  <a:srgbClr val="E98915"/>
                </a:solidFill>
              </a:rPr>
              <a:t>cuz</a:t>
            </a:r>
            <a:r>
              <a:rPr lang="en-US" dirty="0">
                <a:solidFill>
                  <a:srgbClr val="E98915"/>
                </a:solidFill>
              </a:rPr>
              <a:t> no one liked his views, said the serf </a:t>
            </a:r>
            <a:r>
              <a:rPr lang="en-US" dirty="0" err="1">
                <a:solidFill>
                  <a:srgbClr val="E98915"/>
                </a:solidFill>
              </a:rPr>
              <a:t>dont</a:t>
            </a:r>
            <a:r>
              <a:rPr lang="en-US" dirty="0">
                <a:solidFill>
                  <a:srgbClr val="E98915"/>
                </a:solidFill>
              </a:rPr>
              <a:t> got too much, they only know Russian </a:t>
            </a:r>
            <a:r>
              <a:rPr lang="en-US" dirty="0" err="1">
                <a:solidFill>
                  <a:srgbClr val="E98915"/>
                </a:solidFill>
              </a:rPr>
              <a:t>oppresion</a:t>
            </a:r>
            <a:r>
              <a:rPr lang="en-US" dirty="0">
                <a:solidFill>
                  <a:srgbClr val="E98915"/>
                </a:solidFill>
              </a:rPr>
              <a:t>, Socialist Revolution Party used his ideas</a:t>
            </a:r>
          </a:p>
          <a:p>
            <a:r>
              <a:rPr lang="en-US" dirty="0">
                <a:solidFill>
                  <a:srgbClr val="E98915"/>
                </a:solidFill>
              </a:rPr>
              <a:t>founder of </a:t>
            </a:r>
            <a:r>
              <a:rPr lang="en-US" dirty="0" err="1">
                <a:solidFill>
                  <a:srgbClr val="E98915"/>
                </a:solidFill>
              </a:rPr>
              <a:t>Slavo</a:t>
            </a:r>
            <a:r>
              <a:rPr lang="en-US" dirty="0">
                <a:solidFill>
                  <a:srgbClr val="E98915"/>
                </a:solidFill>
              </a:rPr>
              <a:t>. Ivan </a:t>
            </a:r>
            <a:r>
              <a:rPr lang="en-US" dirty="0" err="1">
                <a:solidFill>
                  <a:srgbClr val="E98915"/>
                </a:solidFill>
              </a:rPr>
              <a:t>Kireevsky</a:t>
            </a:r>
            <a:r>
              <a:rPr lang="en-US" dirty="0">
                <a:solidFill>
                  <a:srgbClr val="E98915"/>
                </a:solidFill>
              </a:rPr>
              <a:t> wanted Russian Europeanization, but when he got married to a religious girl, he became a devout </a:t>
            </a:r>
            <a:r>
              <a:rPr lang="en-US" dirty="0" err="1">
                <a:solidFill>
                  <a:srgbClr val="E98915"/>
                </a:solidFill>
              </a:rPr>
              <a:t>Orthrodox</a:t>
            </a:r>
            <a:r>
              <a:rPr lang="en-US" dirty="0">
                <a:solidFill>
                  <a:srgbClr val="E98915"/>
                </a:solidFill>
              </a:rPr>
              <a:t> said west was wrong ... He said the Russian was satisfied w/ life and needs no </a:t>
            </a:r>
            <a:r>
              <a:rPr lang="en-US" dirty="0" err="1">
                <a:solidFill>
                  <a:srgbClr val="E98915"/>
                </a:solidFill>
              </a:rPr>
              <a:t>gurantee</a:t>
            </a:r>
            <a:r>
              <a:rPr lang="en-US" dirty="0">
                <a:solidFill>
                  <a:srgbClr val="E98915"/>
                </a:solidFill>
              </a:rPr>
              <a:t> for his life and Russia was the worlds role model</a:t>
            </a:r>
            <a:endParaRPr lang="en-US" dirty="0">
              <a:solidFill>
                <a:srgbClr val="E98915"/>
              </a:solidFill>
              <a:latin typeface="Calibri"/>
            </a:endParaRPr>
          </a:p>
        </p:txBody>
      </p:sp>
    </p:spTree>
    <p:extLst>
      <p:ext uri="{BB962C8B-B14F-4D97-AF65-F5344CB8AC3E}">
        <p14:creationId xmlns:p14="http://schemas.microsoft.com/office/powerpoint/2010/main" val="367785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a:bodyPr>
          <a:lstStyle/>
          <a:p>
            <a:r>
              <a:rPr lang="en-US" dirty="0" err="1">
                <a:solidFill>
                  <a:srgbClr val="E98915"/>
                </a:solidFill>
              </a:rPr>
              <a:t>pg</a:t>
            </a:r>
            <a:r>
              <a:rPr lang="en-US" dirty="0">
                <a:solidFill>
                  <a:srgbClr val="E98915"/>
                </a:solidFill>
              </a:rPr>
              <a:t> 105-106</a:t>
            </a:r>
          </a:p>
          <a:p>
            <a:r>
              <a:rPr lang="en-US" dirty="0">
                <a:solidFill>
                  <a:srgbClr val="E98915"/>
                </a:solidFill>
              </a:rPr>
              <a:t>Intelligentsia wanted Russia to change, but what made it change was bad foreign policy that exposed </a:t>
            </a:r>
            <a:r>
              <a:rPr lang="en-US" dirty="0" err="1">
                <a:solidFill>
                  <a:srgbClr val="E98915"/>
                </a:solidFill>
              </a:rPr>
              <a:t>russia</a:t>
            </a:r>
            <a:r>
              <a:rPr lang="en-US" dirty="0">
                <a:solidFill>
                  <a:srgbClr val="E98915"/>
                </a:solidFill>
              </a:rPr>
              <a:t> social, </a:t>
            </a:r>
            <a:r>
              <a:rPr lang="en-US" dirty="0" err="1">
                <a:solidFill>
                  <a:srgbClr val="E98915"/>
                </a:solidFill>
              </a:rPr>
              <a:t>politcs</a:t>
            </a:r>
            <a:r>
              <a:rPr lang="en-US" dirty="0">
                <a:solidFill>
                  <a:srgbClr val="E98915"/>
                </a:solidFill>
              </a:rPr>
              <a:t> ...</a:t>
            </a:r>
          </a:p>
          <a:p>
            <a:r>
              <a:rPr lang="en-US" dirty="0">
                <a:solidFill>
                  <a:srgbClr val="E98915"/>
                </a:solidFill>
              </a:rPr>
              <a:t>Nicholas always made calculated moves, but stopped going after Great Britain fearing conflict</a:t>
            </a:r>
          </a:p>
          <a:p>
            <a:r>
              <a:rPr lang="en-US" dirty="0">
                <a:solidFill>
                  <a:srgbClr val="E98915"/>
                </a:solidFill>
              </a:rPr>
              <a:t>Crimean war started because French wanted holy land and all its sacred stuff, Russia told Turkey not to give them anything, the Turks ignored everyone so the French took it by force</a:t>
            </a:r>
          </a:p>
          <a:p>
            <a:r>
              <a:rPr lang="en-US" dirty="0">
                <a:solidFill>
                  <a:srgbClr val="E98915"/>
                </a:solidFill>
              </a:rPr>
              <a:t>Nicholas said 'make a secret alliance w/ </a:t>
            </a:r>
            <a:r>
              <a:rPr lang="en-US" dirty="0" err="1">
                <a:solidFill>
                  <a:srgbClr val="E98915"/>
                </a:solidFill>
              </a:rPr>
              <a:t>austria</a:t>
            </a:r>
            <a:r>
              <a:rPr lang="en-US" dirty="0">
                <a:solidFill>
                  <a:srgbClr val="E98915"/>
                </a:solidFill>
              </a:rPr>
              <a:t> n turkey to kick out </a:t>
            </a:r>
            <a:r>
              <a:rPr lang="en-US" dirty="0" err="1">
                <a:solidFill>
                  <a:srgbClr val="E98915"/>
                </a:solidFill>
              </a:rPr>
              <a:t>french</a:t>
            </a:r>
            <a:r>
              <a:rPr lang="en-US" dirty="0">
                <a:solidFill>
                  <a:srgbClr val="E98915"/>
                </a:solidFill>
              </a:rPr>
              <a:t>' Turkey said no, Prussia and Austria didn't show up and great </a:t>
            </a:r>
            <a:r>
              <a:rPr lang="en-US" dirty="0" err="1">
                <a:solidFill>
                  <a:srgbClr val="E98915"/>
                </a:solidFill>
              </a:rPr>
              <a:t>britain</a:t>
            </a:r>
            <a:r>
              <a:rPr lang="en-US" dirty="0">
                <a:solidFill>
                  <a:srgbClr val="E98915"/>
                </a:solidFill>
              </a:rPr>
              <a:t> ... helped Turkey kick Russia out</a:t>
            </a:r>
          </a:p>
          <a:p>
            <a:endParaRPr lang="en-US" dirty="0">
              <a:solidFill>
                <a:srgbClr val="E98915"/>
              </a:solidFill>
              <a:latin typeface="Calibri"/>
            </a:endParaRPr>
          </a:p>
        </p:txBody>
      </p:sp>
    </p:spTree>
    <p:extLst>
      <p:ext uri="{BB962C8B-B14F-4D97-AF65-F5344CB8AC3E}">
        <p14:creationId xmlns:p14="http://schemas.microsoft.com/office/powerpoint/2010/main" val="276595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a:bodyPr>
          <a:lstStyle/>
          <a:p>
            <a:r>
              <a:rPr lang="en-US" dirty="0" err="1">
                <a:solidFill>
                  <a:srgbClr val="E98915"/>
                </a:solidFill>
              </a:rPr>
              <a:t>pg</a:t>
            </a:r>
            <a:r>
              <a:rPr lang="en-US" dirty="0">
                <a:solidFill>
                  <a:srgbClr val="E98915"/>
                </a:solidFill>
              </a:rPr>
              <a:t> 107-108(end)</a:t>
            </a:r>
          </a:p>
          <a:p>
            <a:r>
              <a:rPr lang="en-US" dirty="0">
                <a:solidFill>
                  <a:srgbClr val="E98915"/>
                </a:solidFill>
              </a:rPr>
              <a:t>In 1854 they went to war. 3 </a:t>
            </a:r>
            <a:r>
              <a:rPr lang="en-US" dirty="0" err="1">
                <a:solidFill>
                  <a:srgbClr val="E98915"/>
                </a:solidFill>
              </a:rPr>
              <a:t>yrs</a:t>
            </a:r>
            <a:r>
              <a:rPr lang="en-US" dirty="0">
                <a:solidFill>
                  <a:srgbClr val="E98915"/>
                </a:solidFill>
              </a:rPr>
              <a:t> later Russia suffered most casualties, Austria said they would enter the war if Russia didn't get off their land, officers were corrupt and their weapons sucked</a:t>
            </a:r>
          </a:p>
          <a:p>
            <a:r>
              <a:rPr lang="en-US" dirty="0">
                <a:solidFill>
                  <a:srgbClr val="E98915"/>
                </a:solidFill>
              </a:rPr>
              <a:t>At Paris peace conference Russia got back their lands, but Black Sea was for merchant ships only, religious and social freedom and equality had to give up a strip of south Bessarabia</a:t>
            </a:r>
          </a:p>
          <a:p>
            <a:r>
              <a:rPr lang="en-US" dirty="0">
                <a:solidFill>
                  <a:srgbClr val="E98915"/>
                </a:solidFill>
              </a:rPr>
              <a:t>Nicholas died in 1855, his son Alexander II was shamed when he signed the treaty</a:t>
            </a:r>
          </a:p>
          <a:p>
            <a:endParaRPr lang="en-US" dirty="0">
              <a:solidFill>
                <a:srgbClr val="E98915"/>
              </a:solidFill>
            </a:endParaRPr>
          </a:p>
          <a:p>
            <a:endParaRPr lang="en-US" dirty="0">
              <a:solidFill>
                <a:srgbClr val="E98915"/>
              </a:solidFill>
              <a:latin typeface="Calibri"/>
            </a:endParaRPr>
          </a:p>
        </p:txBody>
      </p:sp>
    </p:spTree>
    <p:extLst>
      <p:ext uri="{BB962C8B-B14F-4D97-AF65-F5344CB8AC3E}">
        <p14:creationId xmlns:p14="http://schemas.microsoft.com/office/powerpoint/2010/main" val="277900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1706563"/>
          </a:xfrm>
        </p:spPr>
        <p:txBody>
          <a:bodyPr/>
          <a:lstStyle/>
          <a:p>
            <a:r>
              <a:rPr lang="en-US" dirty="0">
                <a:solidFill>
                  <a:schemeClr val="accent5">
                    <a:lumMod val="75000"/>
                  </a:schemeClr>
                </a:solidFill>
              </a:rPr>
              <a:t> The End of St. Petersburg</a:t>
            </a:r>
          </a:p>
        </p:txBody>
      </p:sp>
      <p:graphicFrame>
        <p:nvGraphicFramePr>
          <p:cNvPr id="9"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1654874087"/>
              </p:ext>
            </p:extLst>
          </p:nvPr>
        </p:nvGraphicFramePr>
        <p:xfrm>
          <a:off x="1195780" y="1828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1598612" y="1965960"/>
            <a:ext cx="3352800"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B0F0"/>
                </a:solidFill>
              </a:rPr>
              <a:t>EVERY 5 MIN</a:t>
            </a:r>
          </a:p>
        </p:txBody>
      </p:sp>
    </p:spTree>
    <p:extLst>
      <p:ext uri="{BB962C8B-B14F-4D97-AF65-F5344CB8AC3E}">
        <p14:creationId xmlns:p14="http://schemas.microsoft.com/office/powerpoint/2010/main" val="400669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a:lstStyle/>
          <a:p>
            <a:r>
              <a:rPr lang="en-US" dirty="0" err="1">
                <a:solidFill>
                  <a:srgbClr val="C45900"/>
                </a:solidFill>
              </a:rPr>
              <a:t>Pg</a:t>
            </a:r>
            <a:r>
              <a:rPr lang="en-US" dirty="0">
                <a:solidFill>
                  <a:srgbClr val="C45900"/>
                </a:solidFill>
              </a:rPr>
              <a:t> 67</a:t>
            </a:r>
          </a:p>
          <a:p>
            <a:r>
              <a:rPr lang="en-US" dirty="0">
                <a:solidFill>
                  <a:srgbClr val="C45900"/>
                </a:solidFill>
              </a:rPr>
              <a:t>(every paragraph or details ,for every page or shot so delete this as you go )</a:t>
            </a:r>
          </a:p>
          <a:p>
            <a:r>
              <a:rPr lang="en-US" dirty="0">
                <a:solidFill>
                  <a:srgbClr val="C45900"/>
                </a:solidFill>
              </a:rPr>
              <a:t>(duplicate this slide for more pages or clips by pressing [Ctrl-D])(delete this also)</a:t>
            </a:r>
          </a:p>
        </p:txBody>
      </p:sp>
    </p:spTree>
    <p:extLst>
      <p:ext uri="{BB962C8B-B14F-4D97-AF65-F5344CB8AC3E}">
        <p14:creationId xmlns:p14="http://schemas.microsoft.com/office/powerpoint/2010/main" val="213538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1706563"/>
          </a:xfrm>
        </p:spPr>
        <p:txBody>
          <a:bodyPr/>
          <a:lstStyle/>
          <a:p>
            <a:r>
              <a:rPr lang="en-US" dirty="0">
                <a:solidFill>
                  <a:schemeClr val="accent5">
                    <a:lumMod val="75000"/>
                  </a:schemeClr>
                </a:solidFill>
              </a:rPr>
              <a:t> </a:t>
            </a:r>
            <a:r>
              <a:rPr lang="en-US" dirty="0" err="1">
                <a:solidFill>
                  <a:schemeClr val="accent5">
                    <a:lumMod val="75000"/>
                  </a:schemeClr>
                </a:solidFill>
              </a:rPr>
              <a:t>Beumers</a:t>
            </a:r>
            <a:r>
              <a:rPr lang="en-US" dirty="0">
                <a:solidFill>
                  <a:schemeClr val="accent5">
                    <a:lumMod val="75000"/>
                  </a:schemeClr>
                </a:solidFill>
              </a:rPr>
              <a:t> History (Revolutionary Cinema) </a:t>
            </a:r>
            <a:r>
              <a:rPr lang="en-US" dirty="0" err="1">
                <a:solidFill>
                  <a:schemeClr val="accent5">
                    <a:lumMod val="75000"/>
                  </a:schemeClr>
                </a:solidFill>
              </a:rPr>
              <a:t>pg</a:t>
            </a:r>
            <a:r>
              <a:rPr lang="en-US" dirty="0">
                <a:solidFill>
                  <a:schemeClr val="accent5">
                    <a:lumMod val="75000"/>
                  </a:schemeClr>
                </a:solidFill>
              </a:rPr>
              <a:t> 67-74</a:t>
            </a:r>
          </a:p>
        </p:txBody>
      </p:sp>
      <p:graphicFrame>
        <p:nvGraphicFramePr>
          <p:cNvPr id="9"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1654874087"/>
              </p:ext>
            </p:extLst>
          </p:nvPr>
        </p:nvGraphicFramePr>
        <p:xfrm>
          <a:off x="1195780" y="1828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1598612" y="1965960"/>
            <a:ext cx="3352800"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B0F0"/>
                </a:solidFill>
              </a:rPr>
              <a:t>EVERY 5 MIN</a:t>
            </a:r>
          </a:p>
        </p:txBody>
      </p:sp>
    </p:spTree>
    <p:extLst>
      <p:ext uri="{BB962C8B-B14F-4D97-AF65-F5344CB8AC3E}">
        <p14:creationId xmlns:p14="http://schemas.microsoft.com/office/powerpoint/2010/main" val="179776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a:lstStyle/>
          <a:p>
            <a:r>
              <a:rPr lang="en-US" dirty="0" err="1">
                <a:solidFill>
                  <a:srgbClr val="C45900"/>
                </a:solidFill>
              </a:rPr>
              <a:t>Pg</a:t>
            </a:r>
            <a:r>
              <a:rPr lang="en-US" dirty="0">
                <a:solidFill>
                  <a:srgbClr val="C45900"/>
                </a:solidFill>
              </a:rPr>
              <a:t> 67</a:t>
            </a:r>
          </a:p>
          <a:p>
            <a:r>
              <a:rPr lang="en-US" dirty="0">
                <a:solidFill>
                  <a:srgbClr val="C45900"/>
                </a:solidFill>
              </a:rPr>
              <a:t>(every paragraph or details ,for every page or shot so delete this as you go )</a:t>
            </a:r>
          </a:p>
          <a:p>
            <a:r>
              <a:rPr lang="en-US" dirty="0">
                <a:solidFill>
                  <a:srgbClr val="C45900"/>
                </a:solidFill>
              </a:rPr>
              <a:t>(duplicate this slide for more pages or clips by pressing [Ctrl-D])(delete this also)</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5212" y="127317"/>
            <a:ext cx="10360501" cy="1706563"/>
          </a:xfrm>
        </p:spPr>
        <p:txBody>
          <a:bodyPr/>
          <a:lstStyle/>
          <a:p>
            <a:r>
              <a:rPr lang="en-US" dirty="0" err="1">
                <a:solidFill>
                  <a:schemeClr val="accent5">
                    <a:lumMod val="75000"/>
                  </a:schemeClr>
                </a:solidFill>
              </a:rPr>
              <a:t>Ascher</a:t>
            </a:r>
            <a:r>
              <a:rPr lang="en-US" dirty="0">
                <a:solidFill>
                  <a:schemeClr val="accent5">
                    <a:lumMod val="75000"/>
                  </a:schemeClr>
                </a:solidFill>
              </a:rPr>
              <a:t>, chapter 5 (Russia as A Great Power</a:t>
            </a:r>
          </a:p>
        </p:txBody>
      </p:sp>
      <p:graphicFrame>
        <p:nvGraphicFramePr>
          <p:cNvPr id="9"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1386982032"/>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1598612" y="1965960"/>
            <a:ext cx="33528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B0F0"/>
                </a:solidFill>
              </a:rPr>
              <a:t>EVERY PARAGPRAH</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a:bodyPr>
          <a:lstStyle/>
          <a:p>
            <a:r>
              <a:rPr lang="en-US" dirty="0" err="1">
                <a:solidFill>
                  <a:srgbClr val="E98915"/>
                </a:solidFill>
              </a:rPr>
              <a:t>Pg</a:t>
            </a:r>
            <a:r>
              <a:rPr lang="en-US" dirty="0">
                <a:solidFill>
                  <a:srgbClr val="E98915"/>
                </a:solidFill>
              </a:rPr>
              <a:t> 80 -81</a:t>
            </a:r>
          </a:p>
          <a:p>
            <a:r>
              <a:rPr lang="en-US" dirty="0">
                <a:solidFill>
                  <a:srgbClr val="E98915"/>
                </a:solidFill>
              </a:rPr>
              <a:t>Basically </a:t>
            </a:r>
            <a:r>
              <a:rPr lang="en-US" dirty="0" err="1">
                <a:solidFill>
                  <a:srgbClr val="E98915"/>
                </a:solidFill>
              </a:rPr>
              <a:t>russia</a:t>
            </a:r>
            <a:r>
              <a:rPr lang="en-US" dirty="0">
                <a:solidFill>
                  <a:srgbClr val="E98915"/>
                </a:solidFill>
              </a:rPr>
              <a:t> was getting weak by the mid 1850 </a:t>
            </a:r>
          </a:p>
          <a:p>
            <a:r>
              <a:rPr lang="en-US" dirty="0">
                <a:solidFill>
                  <a:srgbClr val="E98915"/>
                </a:solidFill>
              </a:rPr>
              <a:t>The tsars alexander and </a:t>
            </a:r>
            <a:r>
              <a:rPr lang="en-US" dirty="0" err="1">
                <a:solidFill>
                  <a:srgbClr val="E98915"/>
                </a:solidFill>
              </a:rPr>
              <a:t>nicholas</a:t>
            </a:r>
            <a:r>
              <a:rPr lang="en-US" dirty="0">
                <a:solidFill>
                  <a:srgbClr val="E98915"/>
                </a:solidFill>
              </a:rPr>
              <a:t> </a:t>
            </a:r>
            <a:r>
              <a:rPr lang="en-US" dirty="0" err="1">
                <a:solidFill>
                  <a:srgbClr val="E98915"/>
                </a:solidFill>
              </a:rPr>
              <a:t>cldn't</a:t>
            </a:r>
            <a:r>
              <a:rPr lang="en-US" dirty="0">
                <a:solidFill>
                  <a:srgbClr val="E98915"/>
                </a:solidFill>
              </a:rPr>
              <a:t> do too much reform because </a:t>
            </a:r>
            <a:r>
              <a:rPr lang="en-US" dirty="0" err="1">
                <a:solidFill>
                  <a:srgbClr val="E98915"/>
                </a:solidFill>
              </a:rPr>
              <a:t>ppl</a:t>
            </a:r>
            <a:r>
              <a:rPr lang="en-US" dirty="0">
                <a:solidFill>
                  <a:srgbClr val="E98915"/>
                </a:solidFill>
              </a:rPr>
              <a:t> were used to the old social </a:t>
            </a:r>
            <a:r>
              <a:rPr lang="en-US" dirty="0" err="1">
                <a:solidFill>
                  <a:srgbClr val="E98915"/>
                </a:solidFill>
              </a:rPr>
              <a:t>sturctures</a:t>
            </a:r>
            <a:r>
              <a:rPr lang="en-US" dirty="0">
                <a:solidFill>
                  <a:srgbClr val="E98915"/>
                </a:solidFill>
              </a:rPr>
              <a:t> of serfdom, nobility</a:t>
            </a:r>
          </a:p>
          <a:p>
            <a:r>
              <a:rPr lang="en-US" dirty="0">
                <a:solidFill>
                  <a:srgbClr val="E98915"/>
                </a:solidFill>
              </a:rPr>
              <a:t>Alexander changed his mind all the time, he believed in the </a:t>
            </a:r>
            <a:r>
              <a:rPr lang="en-US" dirty="0" err="1">
                <a:solidFill>
                  <a:srgbClr val="E98915"/>
                </a:solidFill>
              </a:rPr>
              <a:t>enlgihtenment</a:t>
            </a:r>
            <a:r>
              <a:rPr lang="en-US" dirty="0">
                <a:solidFill>
                  <a:srgbClr val="E98915"/>
                </a:solidFill>
              </a:rPr>
              <a:t>, militarism and religious mysticism, but he was a smart and convincing guy</a:t>
            </a:r>
          </a:p>
          <a:p>
            <a:r>
              <a:rPr lang="en-US" dirty="0">
                <a:solidFill>
                  <a:srgbClr val="E98915"/>
                </a:solidFill>
              </a:rPr>
              <a:t>He advocated for peace but waged war, he even beat Napoleon but when Russian joined an alliance things changed and he called </a:t>
            </a:r>
            <a:r>
              <a:rPr lang="en-US" dirty="0" err="1">
                <a:solidFill>
                  <a:srgbClr val="E98915"/>
                </a:solidFill>
              </a:rPr>
              <a:t>fr</a:t>
            </a:r>
            <a:r>
              <a:rPr lang="en-US" dirty="0">
                <a:solidFill>
                  <a:srgbClr val="E98915"/>
                </a:solidFill>
              </a:rPr>
              <a:t> a treaty</a:t>
            </a:r>
          </a:p>
          <a:p>
            <a:endParaRPr lang="en-US" dirty="0"/>
          </a:p>
          <a:p>
            <a:endParaRPr lang="en-US" dirty="0">
              <a:solidFill>
                <a:srgbClr val="C45900"/>
              </a:solidFill>
            </a:endParaRPr>
          </a:p>
        </p:txBody>
      </p:sp>
    </p:spTree>
    <p:extLst>
      <p:ext uri="{BB962C8B-B14F-4D97-AF65-F5344CB8AC3E}">
        <p14:creationId xmlns:p14="http://schemas.microsoft.com/office/powerpoint/2010/main" val="383241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a:bodyPr>
          <a:lstStyle/>
          <a:p>
            <a:r>
              <a:rPr lang="en-US" dirty="0" err="1">
                <a:solidFill>
                  <a:srgbClr val="E98915"/>
                </a:solidFill>
              </a:rPr>
              <a:t>pg</a:t>
            </a:r>
            <a:r>
              <a:rPr lang="en-US" dirty="0">
                <a:solidFill>
                  <a:srgbClr val="E98915"/>
                </a:solidFill>
              </a:rPr>
              <a:t> 82-83</a:t>
            </a:r>
          </a:p>
          <a:p>
            <a:r>
              <a:rPr lang="en-US" dirty="0">
                <a:solidFill>
                  <a:srgbClr val="E98915"/>
                </a:solidFill>
              </a:rPr>
              <a:t>the treaty didn't last long because of conflict of interest in lands, trade routes ...</a:t>
            </a:r>
          </a:p>
          <a:p>
            <a:r>
              <a:rPr lang="en-US" dirty="0" err="1">
                <a:solidFill>
                  <a:srgbClr val="E98915"/>
                </a:solidFill>
              </a:rPr>
              <a:t>june</a:t>
            </a:r>
            <a:r>
              <a:rPr lang="en-US" dirty="0">
                <a:solidFill>
                  <a:srgbClr val="E98915"/>
                </a:solidFill>
              </a:rPr>
              <a:t> 24, 1812 </a:t>
            </a:r>
            <a:r>
              <a:rPr lang="en-US" dirty="0" err="1">
                <a:solidFill>
                  <a:srgbClr val="E98915"/>
                </a:solidFill>
              </a:rPr>
              <a:t>napolean</a:t>
            </a:r>
            <a:r>
              <a:rPr lang="en-US" dirty="0">
                <a:solidFill>
                  <a:srgbClr val="E98915"/>
                </a:solidFill>
              </a:rPr>
              <a:t> sent his army to invade Russia, tsar pleaded but he didn't hear</a:t>
            </a:r>
          </a:p>
          <a:p>
            <a:r>
              <a:rPr lang="en-US" dirty="0">
                <a:solidFill>
                  <a:srgbClr val="E98915"/>
                </a:solidFill>
              </a:rPr>
              <a:t>Russians follow a Scythian strategy where they lead the enemy into bad parts of the country knowing they will freeze n go hungry</a:t>
            </a:r>
          </a:p>
          <a:p>
            <a:r>
              <a:rPr lang="en-US" dirty="0">
                <a:solidFill>
                  <a:srgbClr val="E98915"/>
                </a:solidFill>
              </a:rPr>
              <a:t>Russian army sucked, generals were corrupt and incompetent, </a:t>
            </a:r>
            <a:r>
              <a:rPr lang="en-US" dirty="0" err="1">
                <a:solidFill>
                  <a:srgbClr val="E98915"/>
                </a:solidFill>
              </a:rPr>
              <a:t>soliders</a:t>
            </a:r>
            <a:r>
              <a:rPr lang="en-US" dirty="0">
                <a:solidFill>
                  <a:srgbClr val="E98915"/>
                </a:solidFill>
              </a:rPr>
              <a:t> trained so bad, committed suicide to escape</a:t>
            </a:r>
          </a:p>
          <a:p>
            <a:r>
              <a:rPr lang="en-US" dirty="0">
                <a:solidFill>
                  <a:srgbClr val="E98915"/>
                </a:solidFill>
              </a:rPr>
              <a:t>the army kept retreating so Napoleon got land but the </a:t>
            </a:r>
            <a:r>
              <a:rPr lang="en-US" dirty="0" err="1">
                <a:solidFill>
                  <a:srgbClr val="E98915"/>
                </a:solidFill>
              </a:rPr>
              <a:t>russians</a:t>
            </a:r>
            <a:r>
              <a:rPr lang="en-US" dirty="0">
                <a:solidFill>
                  <a:srgbClr val="E98915"/>
                </a:solidFill>
              </a:rPr>
              <a:t> kept regrouping</a:t>
            </a:r>
          </a:p>
          <a:p>
            <a:endParaRPr lang="en-US" dirty="0">
              <a:solidFill>
                <a:srgbClr val="E98915"/>
              </a:solidFill>
              <a:latin typeface="Calibri"/>
            </a:endParaRPr>
          </a:p>
          <a:p>
            <a:endParaRPr lang="en-US" dirty="0">
              <a:solidFill>
                <a:srgbClr val="E98915"/>
              </a:solidFill>
            </a:endParaRPr>
          </a:p>
          <a:p>
            <a:endParaRPr lang="en-US" dirty="0"/>
          </a:p>
          <a:p>
            <a:endParaRPr lang="en-US" dirty="0">
              <a:solidFill>
                <a:srgbClr val="C45900"/>
              </a:solidFill>
            </a:endParaRPr>
          </a:p>
        </p:txBody>
      </p:sp>
    </p:spTree>
    <p:extLst>
      <p:ext uri="{BB962C8B-B14F-4D97-AF65-F5344CB8AC3E}">
        <p14:creationId xmlns:p14="http://schemas.microsoft.com/office/powerpoint/2010/main" val="304693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a:bodyPr>
          <a:lstStyle/>
          <a:p>
            <a:r>
              <a:rPr lang="en-US" dirty="0" err="1">
                <a:solidFill>
                  <a:srgbClr val="E98915"/>
                </a:solidFill>
              </a:rPr>
              <a:t>pg</a:t>
            </a:r>
            <a:r>
              <a:rPr lang="en-US" dirty="0">
                <a:solidFill>
                  <a:srgbClr val="E98915"/>
                </a:solidFill>
              </a:rPr>
              <a:t> 84-85</a:t>
            </a:r>
          </a:p>
          <a:p>
            <a:r>
              <a:rPr lang="en-US" dirty="0">
                <a:solidFill>
                  <a:srgbClr val="E98915"/>
                </a:solidFill>
              </a:rPr>
              <a:t>six weeks later the French army was tired of marching and had to get supplies from Poland, but Napoleon kept going</a:t>
            </a:r>
          </a:p>
          <a:p>
            <a:r>
              <a:rPr lang="en-US" dirty="0">
                <a:solidFill>
                  <a:srgbClr val="E98915"/>
                </a:solidFill>
              </a:rPr>
              <a:t>Tsar Alexander set up Kutuzov as head general, who wanted to give up some </a:t>
            </a:r>
            <a:r>
              <a:rPr lang="en-US" dirty="0" err="1">
                <a:solidFill>
                  <a:srgbClr val="E98915"/>
                </a:solidFill>
              </a:rPr>
              <a:t>impt</a:t>
            </a:r>
            <a:r>
              <a:rPr lang="en-US" dirty="0">
                <a:solidFill>
                  <a:srgbClr val="E98915"/>
                </a:solidFill>
              </a:rPr>
              <a:t> cities, but all the Russians wanted to fight so they did</a:t>
            </a:r>
          </a:p>
          <a:p>
            <a:r>
              <a:rPr lang="en-US" dirty="0">
                <a:solidFill>
                  <a:srgbClr val="E98915"/>
                </a:solidFill>
              </a:rPr>
              <a:t>Sept 7 battle of Borodino, Russians eventually  but got great morale</a:t>
            </a:r>
          </a:p>
          <a:p>
            <a:r>
              <a:rPr lang="en-US" dirty="0">
                <a:solidFill>
                  <a:srgbClr val="E98915"/>
                </a:solidFill>
              </a:rPr>
              <a:t>they told Kutuzov to fight again, but </a:t>
            </a:r>
            <a:r>
              <a:rPr lang="en-US" dirty="0" err="1">
                <a:solidFill>
                  <a:srgbClr val="E98915"/>
                </a:solidFill>
              </a:rPr>
              <a:t>Kutuznov</a:t>
            </a:r>
            <a:r>
              <a:rPr lang="en-US" dirty="0">
                <a:solidFill>
                  <a:srgbClr val="E98915"/>
                </a:solidFill>
              </a:rPr>
              <a:t> said they got the best chance fighting in Moscow, he knew it was the last stand and was scared</a:t>
            </a:r>
          </a:p>
          <a:p>
            <a:r>
              <a:rPr lang="en-US" dirty="0">
                <a:solidFill>
                  <a:srgbClr val="E98915"/>
                </a:solidFill>
              </a:rPr>
              <a:t>When Napoleon got to Moscow, he was told the city was empty and only found serfs, it hurt his pride </a:t>
            </a:r>
          </a:p>
          <a:p>
            <a:endParaRPr lang="en-US" dirty="0">
              <a:solidFill>
                <a:srgbClr val="E98915"/>
              </a:solidFill>
              <a:latin typeface="Calibri"/>
            </a:endParaRPr>
          </a:p>
          <a:p>
            <a:endParaRPr lang="en-US" dirty="0">
              <a:solidFill>
                <a:srgbClr val="E98915"/>
              </a:solidFill>
            </a:endParaRPr>
          </a:p>
          <a:p>
            <a:endParaRPr lang="en-US" dirty="0"/>
          </a:p>
          <a:p>
            <a:endParaRPr lang="en-US" dirty="0">
              <a:solidFill>
                <a:srgbClr val="C45900"/>
              </a:solidFill>
            </a:endParaRPr>
          </a:p>
        </p:txBody>
      </p:sp>
    </p:spTree>
    <p:extLst>
      <p:ext uri="{BB962C8B-B14F-4D97-AF65-F5344CB8AC3E}">
        <p14:creationId xmlns:p14="http://schemas.microsoft.com/office/powerpoint/2010/main" val="188096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fontScale="85000" lnSpcReduction="20000"/>
          </a:bodyPr>
          <a:lstStyle/>
          <a:p>
            <a:r>
              <a:rPr lang="en-US" dirty="0" err="1">
                <a:solidFill>
                  <a:srgbClr val="E98915"/>
                </a:solidFill>
              </a:rPr>
              <a:t>pg</a:t>
            </a:r>
            <a:r>
              <a:rPr lang="en-US" dirty="0">
                <a:solidFill>
                  <a:srgbClr val="E98915"/>
                </a:solidFill>
              </a:rPr>
              <a:t> 86-87</a:t>
            </a:r>
          </a:p>
          <a:p>
            <a:r>
              <a:rPr lang="en-US" dirty="0">
                <a:solidFill>
                  <a:srgbClr val="E98915"/>
                </a:solidFill>
              </a:rPr>
              <a:t>In the evening the finally went into Moscow and the Kremlin, and went to sleep in a palace, he wrote to his wife that it was beautiful..</a:t>
            </a:r>
          </a:p>
          <a:p>
            <a:r>
              <a:rPr lang="en-US" dirty="0">
                <a:solidFill>
                  <a:srgbClr val="E98915"/>
                </a:solidFill>
              </a:rPr>
              <a:t>sept 15nA fire broke out in one of the suburbs by careless French soldiers, but it was spreading everywhere</a:t>
            </a:r>
          </a:p>
          <a:p>
            <a:r>
              <a:rPr lang="en-US" dirty="0">
                <a:solidFill>
                  <a:srgbClr val="E98915"/>
                </a:solidFill>
              </a:rPr>
              <a:t>in the morning, Napoleon had to get out and setup </a:t>
            </a:r>
            <a:r>
              <a:rPr lang="en-US" dirty="0" err="1">
                <a:solidFill>
                  <a:srgbClr val="E98915"/>
                </a:solidFill>
              </a:rPr>
              <a:t>headquaters</a:t>
            </a:r>
            <a:r>
              <a:rPr lang="en-US" dirty="0">
                <a:solidFill>
                  <a:srgbClr val="E98915"/>
                </a:solidFill>
              </a:rPr>
              <a:t> in a country mansion, everything was gone </a:t>
            </a:r>
            <a:r>
              <a:rPr lang="en-US" dirty="0" err="1">
                <a:solidFill>
                  <a:srgbClr val="E98915"/>
                </a:solidFill>
              </a:rPr>
              <a:t>execpt</a:t>
            </a:r>
            <a:r>
              <a:rPr lang="en-US" dirty="0">
                <a:solidFill>
                  <a:srgbClr val="E98915"/>
                </a:solidFill>
              </a:rPr>
              <a:t> the </a:t>
            </a:r>
            <a:r>
              <a:rPr lang="en-US" dirty="0" err="1">
                <a:solidFill>
                  <a:srgbClr val="E98915"/>
                </a:solidFill>
              </a:rPr>
              <a:t>Kremlinthe</a:t>
            </a:r>
            <a:r>
              <a:rPr lang="en-US" dirty="0">
                <a:solidFill>
                  <a:srgbClr val="E98915"/>
                </a:solidFill>
              </a:rPr>
              <a:t> food storage</a:t>
            </a:r>
          </a:p>
          <a:p>
            <a:r>
              <a:rPr lang="en-US" dirty="0">
                <a:solidFill>
                  <a:srgbClr val="E98915"/>
                </a:solidFill>
              </a:rPr>
              <a:t>They claim </a:t>
            </a:r>
            <a:r>
              <a:rPr lang="en-US" dirty="0" err="1">
                <a:solidFill>
                  <a:srgbClr val="E98915"/>
                </a:solidFill>
              </a:rPr>
              <a:t>tht</a:t>
            </a:r>
            <a:r>
              <a:rPr lang="en-US" dirty="0">
                <a:solidFill>
                  <a:srgbClr val="E98915"/>
                </a:solidFill>
              </a:rPr>
              <a:t> the Russians planned the fire, and had the arsonists killed, but Napoleon was disheartened because he saw the </a:t>
            </a:r>
            <a:r>
              <a:rPr lang="en-US" dirty="0" err="1">
                <a:solidFill>
                  <a:srgbClr val="E98915"/>
                </a:solidFill>
              </a:rPr>
              <a:t>russians</a:t>
            </a:r>
            <a:r>
              <a:rPr lang="en-US" dirty="0">
                <a:solidFill>
                  <a:srgbClr val="E98915"/>
                </a:solidFill>
              </a:rPr>
              <a:t> were leaving him nothing to conquer</a:t>
            </a:r>
          </a:p>
          <a:p>
            <a:r>
              <a:rPr lang="en-US" dirty="0">
                <a:solidFill>
                  <a:srgbClr val="E98915"/>
                </a:solidFill>
              </a:rPr>
              <a:t>scientists say it was an accident since the city was empty, its just who can blame the other to their advantage</a:t>
            </a:r>
          </a:p>
          <a:p>
            <a:r>
              <a:rPr lang="en-US" dirty="0">
                <a:solidFill>
                  <a:srgbClr val="E98915"/>
                </a:solidFill>
              </a:rPr>
              <a:t>After Moscow was destroyed Alexander said 'war!!'</a:t>
            </a:r>
          </a:p>
          <a:p>
            <a:r>
              <a:rPr lang="en-US" dirty="0" err="1">
                <a:solidFill>
                  <a:srgbClr val="E98915"/>
                </a:solidFill>
              </a:rPr>
              <a:t>Napolean</a:t>
            </a:r>
            <a:r>
              <a:rPr lang="en-US" dirty="0">
                <a:solidFill>
                  <a:srgbClr val="E98915"/>
                </a:solidFill>
              </a:rPr>
              <a:t> found </a:t>
            </a:r>
            <a:r>
              <a:rPr lang="en-US" dirty="0" err="1">
                <a:solidFill>
                  <a:srgbClr val="E98915"/>
                </a:solidFill>
              </a:rPr>
              <a:t>tht</a:t>
            </a:r>
            <a:r>
              <a:rPr lang="en-US" dirty="0">
                <a:solidFill>
                  <a:srgbClr val="E98915"/>
                </a:solidFill>
              </a:rPr>
              <a:t> he </a:t>
            </a:r>
            <a:r>
              <a:rPr lang="en-US" dirty="0" err="1">
                <a:solidFill>
                  <a:srgbClr val="E98915"/>
                </a:solidFill>
              </a:rPr>
              <a:t>cldn't</a:t>
            </a:r>
            <a:r>
              <a:rPr lang="en-US" dirty="0">
                <a:solidFill>
                  <a:srgbClr val="E98915"/>
                </a:solidFill>
              </a:rPr>
              <a:t> stay, winter was kicking in and his foreign </a:t>
            </a:r>
            <a:r>
              <a:rPr lang="en-US" dirty="0" err="1">
                <a:solidFill>
                  <a:srgbClr val="E98915"/>
                </a:solidFill>
              </a:rPr>
              <a:t>soliders</a:t>
            </a:r>
            <a:r>
              <a:rPr lang="en-US" dirty="0">
                <a:solidFill>
                  <a:srgbClr val="E98915"/>
                </a:solidFill>
              </a:rPr>
              <a:t> were interested in looting than maintaining French control</a:t>
            </a:r>
          </a:p>
          <a:p>
            <a:endParaRPr lang="en-US" dirty="0">
              <a:solidFill>
                <a:srgbClr val="E98915"/>
              </a:solidFill>
              <a:latin typeface="Calibri"/>
            </a:endParaRPr>
          </a:p>
          <a:p>
            <a:endParaRPr lang="en-US" dirty="0">
              <a:solidFill>
                <a:srgbClr val="E98915"/>
              </a:solidFill>
            </a:endParaRPr>
          </a:p>
          <a:p>
            <a:endParaRPr lang="en-US" dirty="0"/>
          </a:p>
          <a:p>
            <a:endParaRPr lang="en-US" dirty="0">
              <a:solidFill>
                <a:srgbClr val="C45900"/>
              </a:solidFill>
            </a:endParaRPr>
          </a:p>
        </p:txBody>
      </p:sp>
    </p:spTree>
    <p:extLst>
      <p:ext uri="{BB962C8B-B14F-4D97-AF65-F5344CB8AC3E}">
        <p14:creationId xmlns:p14="http://schemas.microsoft.com/office/powerpoint/2010/main" val="260705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fontScale="92500" lnSpcReduction="20000"/>
          </a:bodyPr>
          <a:lstStyle/>
          <a:p>
            <a:r>
              <a:rPr lang="en-US" dirty="0" err="1">
                <a:solidFill>
                  <a:srgbClr val="E98915"/>
                </a:solidFill>
                <a:latin typeface="Calibri"/>
              </a:rPr>
              <a:t>pg</a:t>
            </a:r>
            <a:r>
              <a:rPr lang="en-US" dirty="0">
                <a:solidFill>
                  <a:srgbClr val="E98915"/>
                </a:solidFill>
                <a:latin typeface="Calibri"/>
              </a:rPr>
              <a:t> 88-89</a:t>
            </a:r>
          </a:p>
          <a:p>
            <a:r>
              <a:rPr lang="en-US" dirty="0">
                <a:solidFill>
                  <a:srgbClr val="E98915"/>
                </a:solidFill>
                <a:latin typeface="Calibri"/>
              </a:rPr>
              <a:t>Napoleon didn't know </a:t>
            </a:r>
            <a:r>
              <a:rPr lang="en-US" dirty="0" err="1">
                <a:solidFill>
                  <a:srgbClr val="E98915"/>
                </a:solidFill>
                <a:latin typeface="Calibri"/>
              </a:rPr>
              <a:t>wht</a:t>
            </a:r>
            <a:r>
              <a:rPr lang="en-US" dirty="0">
                <a:solidFill>
                  <a:srgbClr val="E98915"/>
                </a:solidFill>
                <a:latin typeface="Calibri"/>
              </a:rPr>
              <a:t> to do, he called </a:t>
            </a:r>
            <a:r>
              <a:rPr lang="en-US" dirty="0" err="1">
                <a:solidFill>
                  <a:srgbClr val="E98915"/>
                </a:solidFill>
                <a:latin typeface="Calibri"/>
              </a:rPr>
              <a:t>fr</a:t>
            </a:r>
            <a:r>
              <a:rPr lang="en-US" dirty="0">
                <a:solidFill>
                  <a:srgbClr val="E98915"/>
                </a:solidFill>
                <a:latin typeface="Calibri"/>
              </a:rPr>
              <a:t> peace, tried to go to </a:t>
            </a:r>
            <a:r>
              <a:rPr lang="en-US" dirty="0" err="1">
                <a:solidFill>
                  <a:srgbClr val="E98915"/>
                </a:solidFill>
                <a:latin typeface="Calibri"/>
              </a:rPr>
              <a:t>st.</a:t>
            </a:r>
            <a:r>
              <a:rPr lang="en-US" dirty="0">
                <a:solidFill>
                  <a:srgbClr val="E98915"/>
                </a:solidFill>
                <a:latin typeface="Calibri"/>
              </a:rPr>
              <a:t> </a:t>
            </a:r>
            <a:r>
              <a:rPr lang="en-US" dirty="0" err="1">
                <a:solidFill>
                  <a:srgbClr val="E98915"/>
                </a:solidFill>
                <a:latin typeface="Calibri"/>
              </a:rPr>
              <a:t>petersburg</a:t>
            </a:r>
            <a:r>
              <a:rPr lang="en-US" dirty="0">
                <a:solidFill>
                  <a:srgbClr val="E98915"/>
                </a:solidFill>
                <a:latin typeface="Calibri"/>
              </a:rPr>
              <a:t> but failed. they fought the Russians and suffered heavy </a:t>
            </a:r>
            <a:r>
              <a:rPr lang="en-US" dirty="0" err="1">
                <a:solidFill>
                  <a:srgbClr val="E98915"/>
                </a:solidFill>
                <a:latin typeface="Calibri"/>
              </a:rPr>
              <a:t>casualites</a:t>
            </a:r>
          </a:p>
          <a:p>
            <a:r>
              <a:rPr lang="en-US" dirty="0">
                <a:solidFill>
                  <a:srgbClr val="E98915"/>
                </a:solidFill>
                <a:latin typeface="Calibri"/>
              </a:rPr>
              <a:t>so Napoleon burnt down the Kremlin, but there were mines everywhere so it </a:t>
            </a:r>
            <a:r>
              <a:rPr lang="en-US" dirty="0" err="1">
                <a:solidFill>
                  <a:srgbClr val="E98915"/>
                </a:solidFill>
                <a:latin typeface="Calibri"/>
              </a:rPr>
              <a:t>didnt</a:t>
            </a:r>
            <a:r>
              <a:rPr lang="en-US" dirty="0">
                <a:solidFill>
                  <a:srgbClr val="E98915"/>
                </a:solidFill>
                <a:latin typeface="Calibri"/>
              </a:rPr>
              <a:t> really matter</a:t>
            </a:r>
          </a:p>
          <a:p>
            <a:r>
              <a:rPr lang="en-US" dirty="0">
                <a:solidFill>
                  <a:srgbClr val="E98915"/>
                </a:solidFill>
                <a:latin typeface="Calibri"/>
              </a:rPr>
              <a:t>as they retreated the army fell apart, 30,000 </a:t>
            </a:r>
            <a:r>
              <a:rPr lang="en-US" dirty="0" err="1">
                <a:solidFill>
                  <a:srgbClr val="E98915"/>
                </a:solidFill>
                <a:latin typeface="Calibri"/>
              </a:rPr>
              <a:t>survivied</a:t>
            </a:r>
            <a:r>
              <a:rPr lang="en-US" dirty="0">
                <a:solidFill>
                  <a:srgbClr val="E98915"/>
                </a:solidFill>
                <a:latin typeface="Calibri"/>
              </a:rPr>
              <a:t>, Alexander became the most important monarch in Europe</a:t>
            </a:r>
          </a:p>
          <a:p>
            <a:r>
              <a:rPr lang="en-US" dirty="0">
                <a:solidFill>
                  <a:srgbClr val="E98915"/>
                </a:solidFill>
                <a:latin typeface="Calibri"/>
              </a:rPr>
              <a:t>the tsar alexander plans for reform didn't go to well, he lifted bans on foreign affairs ... and made a committee to setup a gov't based of law, but they didn't do nothing</a:t>
            </a:r>
          </a:p>
          <a:p>
            <a:r>
              <a:rPr lang="en-US" dirty="0">
                <a:solidFill>
                  <a:srgbClr val="E98915"/>
                </a:solidFill>
                <a:latin typeface="Calibri"/>
              </a:rPr>
              <a:t>so he appointed Michael </a:t>
            </a:r>
            <a:r>
              <a:rPr lang="en-US" dirty="0" err="1">
                <a:solidFill>
                  <a:srgbClr val="E98915"/>
                </a:solidFill>
                <a:latin typeface="Calibri"/>
              </a:rPr>
              <a:t>Spearnsky</a:t>
            </a:r>
            <a:r>
              <a:rPr lang="en-US" dirty="0">
                <a:solidFill>
                  <a:srgbClr val="E98915"/>
                </a:solidFill>
                <a:latin typeface="Calibri"/>
              </a:rPr>
              <a:t>, smart hardworking son of a </a:t>
            </a:r>
            <a:r>
              <a:rPr lang="en-US" dirty="0" err="1">
                <a:solidFill>
                  <a:srgbClr val="E98915"/>
                </a:solidFill>
                <a:latin typeface="Calibri"/>
              </a:rPr>
              <a:t>villiage</a:t>
            </a:r>
            <a:r>
              <a:rPr lang="en-US" dirty="0">
                <a:solidFill>
                  <a:srgbClr val="E98915"/>
                </a:solidFill>
                <a:latin typeface="Calibri"/>
              </a:rPr>
              <a:t> priest, he made a constitution that did major reform while keeping the traditions, basically gov't divided into 3 branches ... gradual abolition of serfdom and legislature </a:t>
            </a:r>
            <a:r>
              <a:rPr lang="en-US" dirty="0" err="1">
                <a:solidFill>
                  <a:srgbClr val="E98915"/>
                </a:solidFill>
                <a:latin typeface="Calibri"/>
              </a:rPr>
              <a:t>tht</a:t>
            </a:r>
            <a:r>
              <a:rPr lang="en-US" dirty="0">
                <a:solidFill>
                  <a:srgbClr val="E98915"/>
                </a:solidFill>
                <a:latin typeface="Calibri"/>
              </a:rPr>
              <a:t> </a:t>
            </a:r>
            <a:r>
              <a:rPr lang="en-US" dirty="0" err="1">
                <a:solidFill>
                  <a:srgbClr val="E98915"/>
                </a:solidFill>
                <a:latin typeface="Calibri"/>
              </a:rPr>
              <a:t>cld</a:t>
            </a:r>
            <a:r>
              <a:rPr lang="en-US" dirty="0">
                <a:solidFill>
                  <a:srgbClr val="E98915"/>
                </a:solidFill>
                <a:latin typeface="Calibri"/>
              </a:rPr>
              <a:t> veto ruler decree </a:t>
            </a:r>
          </a:p>
          <a:p>
            <a:endParaRPr lang="en-US" dirty="0">
              <a:solidFill>
                <a:srgbClr val="E98915"/>
              </a:solidFill>
              <a:latin typeface="Calibri"/>
            </a:endParaRPr>
          </a:p>
          <a:p>
            <a:endParaRPr lang="en-US" dirty="0">
              <a:solidFill>
                <a:srgbClr val="E98915"/>
              </a:solidFill>
              <a:latin typeface="Calibri"/>
            </a:endParaRPr>
          </a:p>
          <a:p>
            <a:endParaRPr lang="en-US" dirty="0">
              <a:latin typeface="Calibri"/>
            </a:endParaRPr>
          </a:p>
          <a:p>
            <a:endParaRPr lang="en-US" dirty="0">
              <a:solidFill>
                <a:srgbClr val="C45900"/>
              </a:solidFill>
              <a:latin typeface="Calibri"/>
            </a:endParaRPr>
          </a:p>
        </p:txBody>
      </p:sp>
    </p:spTree>
    <p:extLst>
      <p:ext uri="{BB962C8B-B14F-4D97-AF65-F5344CB8AC3E}">
        <p14:creationId xmlns:p14="http://schemas.microsoft.com/office/powerpoint/2010/main" val="423721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fontScale="85000" lnSpcReduction="20000"/>
          </a:bodyPr>
          <a:lstStyle/>
          <a:p>
            <a:r>
              <a:rPr lang="en-US" dirty="0" err="1">
                <a:solidFill>
                  <a:srgbClr val="E98915"/>
                </a:solidFill>
              </a:rPr>
              <a:t>pg</a:t>
            </a:r>
            <a:r>
              <a:rPr lang="en-US" dirty="0">
                <a:solidFill>
                  <a:srgbClr val="E98915"/>
                </a:solidFill>
              </a:rPr>
              <a:t> 90-92</a:t>
            </a:r>
          </a:p>
          <a:p>
            <a:r>
              <a:rPr lang="en-US" dirty="0">
                <a:solidFill>
                  <a:srgbClr val="E98915"/>
                </a:solidFill>
              </a:rPr>
              <a:t>tsar liked it but never implemented however what he took was reorganization of exec. departments got state council going which drafted laws and advising the ruler</a:t>
            </a:r>
          </a:p>
          <a:p>
            <a:r>
              <a:rPr lang="en-US" dirty="0">
                <a:solidFill>
                  <a:srgbClr val="E98915"/>
                </a:solidFill>
              </a:rPr>
              <a:t>however the rich nobles hated </a:t>
            </a:r>
            <a:r>
              <a:rPr lang="en-US" dirty="0" err="1">
                <a:solidFill>
                  <a:srgbClr val="E98915"/>
                </a:solidFill>
              </a:rPr>
              <a:t>Spearanks</a:t>
            </a:r>
            <a:r>
              <a:rPr lang="en-US" dirty="0">
                <a:solidFill>
                  <a:srgbClr val="E98915"/>
                </a:solidFill>
              </a:rPr>
              <a:t> and the tsar exiled him, he got a friend who wrote a constitution w/ no mention of abolition but it </a:t>
            </a:r>
            <a:r>
              <a:rPr lang="en-US" dirty="0" err="1">
                <a:solidFill>
                  <a:srgbClr val="E98915"/>
                </a:solidFill>
              </a:rPr>
              <a:t>didnt</a:t>
            </a:r>
            <a:r>
              <a:rPr lang="en-US" dirty="0">
                <a:solidFill>
                  <a:srgbClr val="E98915"/>
                </a:solidFill>
              </a:rPr>
              <a:t> work out</a:t>
            </a:r>
          </a:p>
          <a:p>
            <a:r>
              <a:rPr lang="en-US" dirty="0">
                <a:solidFill>
                  <a:srgbClr val="E98915"/>
                </a:solidFill>
              </a:rPr>
              <a:t>the tsar made military colonies after he went to gen a.a. </a:t>
            </a:r>
            <a:r>
              <a:rPr lang="en-US" dirty="0" err="1">
                <a:solidFill>
                  <a:srgbClr val="E98915"/>
                </a:solidFill>
              </a:rPr>
              <a:t>arakcheev</a:t>
            </a:r>
            <a:r>
              <a:rPr lang="en-US" dirty="0">
                <a:solidFill>
                  <a:srgbClr val="E98915"/>
                </a:solidFill>
              </a:rPr>
              <a:t> house his village had paved streets and </a:t>
            </a:r>
            <a:r>
              <a:rPr lang="en-US" dirty="0" err="1">
                <a:solidFill>
                  <a:srgbClr val="E98915"/>
                </a:solidFill>
              </a:rPr>
              <a:t>peseants</a:t>
            </a:r>
            <a:r>
              <a:rPr lang="en-US" dirty="0">
                <a:solidFill>
                  <a:srgbClr val="E98915"/>
                </a:solidFill>
              </a:rPr>
              <a:t> who received loans w/ out interest, however in peace </a:t>
            </a:r>
            <a:r>
              <a:rPr lang="en-US" dirty="0" err="1">
                <a:solidFill>
                  <a:srgbClr val="E98915"/>
                </a:solidFill>
              </a:rPr>
              <a:t>maintenace</a:t>
            </a:r>
            <a:r>
              <a:rPr lang="en-US" dirty="0">
                <a:solidFill>
                  <a:srgbClr val="E98915"/>
                </a:solidFill>
              </a:rPr>
              <a:t> </a:t>
            </a:r>
            <a:r>
              <a:rPr lang="en-US" dirty="0" err="1">
                <a:solidFill>
                  <a:srgbClr val="E98915"/>
                </a:solidFill>
              </a:rPr>
              <a:t>wld</a:t>
            </a:r>
            <a:r>
              <a:rPr lang="en-US" dirty="0">
                <a:solidFill>
                  <a:srgbClr val="E98915"/>
                </a:solidFill>
              </a:rPr>
              <a:t> </a:t>
            </a:r>
            <a:r>
              <a:rPr lang="en-US" dirty="0" err="1">
                <a:solidFill>
                  <a:srgbClr val="E98915"/>
                </a:solidFill>
              </a:rPr>
              <a:t>cst</a:t>
            </a:r>
            <a:r>
              <a:rPr lang="en-US" dirty="0">
                <a:solidFill>
                  <a:srgbClr val="E98915"/>
                </a:solidFill>
              </a:rPr>
              <a:t> money</a:t>
            </a:r>
          </a:p>
          <a:p>
            <a:r>
              <a:rPr lang="en-US" dirty="0">
                <a:solidFill>
                  <a:srgbClr val="E98915"/>
                </a:solidFill>
              </a:rPr>
              <a:t>the plan was to turn the </a:t>
            </a:r>
            <a:r>
              <a:rPr lang="en-US" dirty="0" err="1">
                <a:solidFill>
                  <a:srgbClr val="E98915"/>
                </a:solidFill>
              </a:rPr>
              <a:t>peasent</a:t>
            </a:r>
            <a:r>
              <a:rPr lang="en-US" dirty="0">
                <a:solidFill>
                  <a:srgbClr val="E98915"/>
                </a:solidFill>
              </a:rPr>
              <a:t> into low-key soldiers and have 1/4 -1/3 of Russian males move there so they can call on them in wartime</a:t>
            </a:r>
          </a:p>
          <a:p>
            <a:r>
              <a:rPr lang="en-US" dirty="0">
                <a:solidFill>
                  <a:srgbClr val="E98915"/>
                </a:solidFill>
              </a:rPr>
              <a:t>in the beginning it worked out, but then officials got corrupted, </a:t>
            </a:r>
            <a:r>
              <a:rPr lang="en-US" dirty="0" err="1">
                <a:solidFill>
                  <a:srgbClr val="E98915"/>
                </a:solidFill>
              </a:rPr>
              <a:t>ppl</a:t>
            </a:r>
            <a:r>
              <a:rPr lang="en-US" dirty="0">
                <a:solidFill>
                  <a:srgbClr val="E98915"/>
                </a:solidFill>
              </a:rPr>
              <a:t> thought farmer-soldiers are a bad idea, intellectuals saw it wont end serfdom</a:t>
            </a:r>
          </a:p>
          <a:p>
            <a:r>
              <a:rPr lang="en-US" dirty="0">
                <a:solidFill>
                  <a:srgbClr val="E98915"/>
                </a:solidFill>
              </a:rPr>
              <a:t>they reason they got shutdown in 1831-1857 was the peasants didn't like it, they wanted to be left alone, they killed doctors n officers and went on drinking </a:t>
            </a:r>
            <a:r>
              <a:rPr lang="en-US" dirty="0" err="1">
                <a:solidFill>
                  <a:srgbClr val="E98915"/>
                </a:solidFill>
              </a:rPr>
              <a:t>spreess</a:t>
            </a:r>
            <a:r>
              <a:rPr lang="en-US" dirty="0">
                <a:solidFill>
                  <a:srgbClr val="E98915"/>
                </a:solidFill>
              </a:rPr>
              <a:t>,</a:t>
            </a:r>
            <a:endParaRPr lang="en-US" dirty="0">
              <a:solidFill>
                <a:srgbClr val="E98915"/>
              </a:solidFill>
              <a:latin typeface="Calibri"/>
            </a:endParaRPr>
          </a:p>
        </p:txBody>
      </p:sp>
    </p:spTree>
    <p:extLst>
      <p:ext uri="{BB962C8B-B14F-4D97-AF65-F5344CB8AC3E}">
        <p14:creationId xmlns:p14="http://schemas.microsoft.com/office/powerpoint/2010/main" val="410304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457200"/>
            <a:ext cx="10360501" cy="5706869"/>
          </a:xfrm>
        </p:spPr>
        <p:txBody>
          <a:bodyPr vert="horz" lIns="121899" tIns="60949" rIns="121899" bIns="60949" rtlCol="0" anchor="t">
            <a:normAutofit fontScale="92500" lnSpcReduction="20000"/>
          </a:bodyPr>
          <a:lstStyle/>
          <a:p>
            <a:r>
              <a:rPr lang="en-US" dirty="0" err="1">
                <a:solidFill>
                  <a:srgbClr val="E98915"/>
                </a:solidFill>
                <a:latin typeface="Calibri"/>
              </a:rPr>
              <a:t>pg</a:t>
            </a:r>
            <a:r>
              <a:rPr lang="en-US" dirty="0">
                <a:solidFill>
                  <a:srgbClr val="E98915"/>
                </a:solidFill>
                <a:latin typeface="Calibri"/>
              </a:rPr>
              <a:t> 93-94</a:t>
            </a:r>
          </a:p>
          <a:p>
            <a:r>
              <a:rPr lang="en-US" dirty="0" err="1">
                <a:solidFill>
                  <a:srgbClr val="E98915"/>
                </a:solidFill>
                <a:latin typeface="Calibri"/>
              </a:rPr>
              <a:t>Soliders</a:t>
            </a:r>
            <a:r>
              <a:rPr lang="en-US" dirty="0">
                <a:solidFill>
                  <a:srgbClr val="E98915"/>
                </a:solidFill>
                <a:latin typeface="Calibri"/>
              </a:rPr>
              <a:t> in other countries especially in France saw how good the </a:t>
            </a:r>
            <a:r>
              <a:rPr lang="en-US" dirty="0" err="1">
                <a:solidFill>
                  <a:srgbClr val="E98915"/>
                </a:solidFill>
                <a:latin typeface="Calibri"/>
              </a:rPr>
              <a:t>ppl</a:t>
            </a:r>
            <a:r>
              <a:rPr lang="en-US" dirty="0">
                <a:solidFill>
                  <a:srgbClr val="E98915"/>
                </a:solidFill>
                <a:latin typeface="Calibri"/>
              </a:rPr>
              <a:t> were living and saw their country sucked, so they setup groups to put in place a </a:t>
            </a:r>
            <a:r>
              <a:rPr lang="en-US" dirty="0" err="1">
                <a:solidFill>
                  <a:srgbClr val="E98915"/>
                </a:solidFill>
                <a:latin typeface="Calibri"/>
              </a:rPr>
              <a:t>represenative</a:t>
            </a:r>
            <a:r>
              <a:rPr lang="en-US" dirty="0">
                <a:solidFill>
                  <a:srgbClr val="E98915"/>
                </a:solidFill>
                <a:latin typeface="Calibri"/>
              </a:rPr>
              <a:t> </a:t>
            </a:r>
            <a:r>
              <a:rPr lang="en-US" dirty="0" err="1">
                <a:solidFill>
                  <a:srgbClr val="E98915"/>
                </a:solidFill>
                <a:latin typeface="Calibri"/>
              </a:rPr>
              <a:t>gov't:Union</a:t>
            </a:r>
            <a:r>
              <a:rPr lang="en-US" dirty="0">
                <a:solidFill>
                  <a:srgbClr val="E98915"/>
                </a:solidFill>
                <a:latin typeface="Calibri"/>
              </a:rPr>
              <a:t> of Salvation </a:t>
            </a:r>
            <a:r>
              <a:rPr lang="en-US" dirty="0" err="1">
                <a:solidFill>
                  <a:srgbClr val="E98915"/>
                </a:solidFill>
                <a:latin typeface="Calibri"/>
              </a:rPr>
              <a:t>st.</a:t>
            </a:r>
            <a:r>
              <a:rPr lang="en-US" dirty="0">
                <a:solidFill>
                  <a:srgbClr val="E98915"/>
                </a:solidFill>
                <a:latin typeface="Calibri"/>
              </a:rPr>
              <a:t> Petersburg, union of Public Good and Southern Society of </a:t>
            </a:r>
            <a:r>
              <a:rPr lang="en-US" dirty="0" err="1">
                <a:solidFill>
                  <a:srgbClr val="E98915"/>
                </a:solidFill>
                <a:latin typeface="Calibri"/>
              </a:rPr>
              <a:t>Tulchin</a:t>
            </a:r>
            <a:r>
              <a:rPr lang="en-US" dirty="0">
                <a:solidFill>
                  <a:srgbClr val="E98915"/>
                </a:solidFill>
                <a:latin typeface="Calibri"/>
              </a:rPr>
              <a:t> in Ukraine the last planned a coup in 1826</a:t>
            </a:r>
          </a:p>
          <a:p>
            <a:r>
              <a:rPr lang="en-US" dirty="0">
                <a:solidFill>
                  <a:srgbClr val="E98915"/>
                </a:solidFill>
                <a:latin typeface="Calibri"/>
              </a:rPr>
              <a:t>the tsar died in 1825, who had no children, his eldest Constantine was heir, but he didn't want it... so they made Nicholas ruler, but his brother </a:t>
            </a:r>
            <a:r>
              <a:rPr lang="en-US" dirty="0" err="1">
                <a:solidFill>
                  <a:srgbClr val="E98915"/>
                </a:solidFill>
                <a:latin typeface="Calibri"/>
              </a:rPr>
              <a:t>didnt</a:t>
            </a:r>
            <a:r>
              <a:rPr lang="en-US" dirty="0">
                <a:solidFill>
                  <a:srgbClr val="E98915"/>
                </a:solidFill>
                <a:latin typeface="Calibri"/>
              </a:rPr>
              <a:t> want him there so he held his right to the throne, and Russia had no ruler</a:t>
            </a:r>
          </a:p>
          <a:p>
            <a:r>
              <a:rPr lang="en-US" dirty="0">
                <a:solidFill>
                  <a:srgbClr val="E98915"/>
                </a:solidFill>
                <a:latin typeface="Calibri"/>
              </a:rPr>
              <a:t>Nicholas learned of the coup and sent for a manifesto making him ruler, a few </a:t>
            </a:r>
            <a:r>
              <a:rPr lang="en-US" dirty="0" err="1">
                <a:solidFill>
                  <a:srgbClr val="E98915"/>
                </a:solidFill>
                <a:latin typeface="Calibri"/>
              </a:rPr>
              <a:t>ppl</a:t>
            </a:r>
            <a:r>
              <a:rPr lang="en-US" dirty="0">
                <a:solidFill>
                  <a:srgbClr val="E98915"/>
                </a:solidFill>
                <a:latin typeface="Calibri"/>
              </a:rPr>
              <a:t> ... refused and marched the town square calling </a:t>
            </a:r>
            <a:r>
              <a:rPr lang="en-US" dirty="0" err="1">
                <a:solidFill>
                  <a:srgbClr val="E98915"/>
                </a:solidFill>
                <a:latin typeface="Calibri"/>
              </a:rPr>
              <a:t>fr</a:t>
            </a:r>
            <a:r>
              <a:rPr lang="en-US" dirty="0">
                <a:solidFill>
                  <a:srgbClr val="E98915"/>
                </a:solidFill>
                <a:latin typeface="Calibri"/>
              </a:rPr>
              <a:t> Constantine and a </a:t>
            </a:r>
            <a:r>
              <a:rPr lang="en-US" dirty="0" err="1">
                <a:solidFill>
                  <a:srgbClr val="E98915"/>
                </a:solidFill>
                <a:latin typeface="Calibri"/>
              </a:rPr>
              <a:t>constitiution</a:t>
            </a:r>
            <a:r>
              <a:rPr lang="en-US" dirty="0">
                <a:solidFill>
                  <a:srgbClr val="E98915"/>
                </a:solidFill>
                <a:latin typeface="Calibri"/>
              </a:rPr>
              <a:t>, but it got shut down</a:t>
            </a:r>
          </a:p>
          <a:p>
            <a:r>
              <a:rPr lang="en-US" dirty="0">
                <a:solidFill>
                  <a:srgbClr val="E98915"/>
                </a:solidFill>
                <a:latin typeface="Calibri"/>
              </a:rPr>
              <a:t>Alexander left behind a powerful nation, the European nations also agreed to his holy alliance, </a:t>
            </a:r>
            <a:r>
              <a:rPr lang="en-US" dirty="0" err="1">
                <a:solidFill>
                  <a:srgbClr val="E98915"/>
                </a:solidFill>
                <a:latin typeface="Calibri"/>
              </a:rPr>
              <a:t>becasue</a:t>
            </a:r>
            <a:r>
              <a:rPr lang="en-US" dirty="0">
                <a:solidFill>
                  <a:srgbClr val="E98915"/>
                </a:solidFill>
                <a:latin typeface="Calibri"/>
              </a:rPr>
              <a:t> they were all the same religion, but it was just a political alliance</a:t>
            </a:r>
          </a:p>
          <a:p>
            <a:endParaRPr lang="en-US" dirty="0">
              <a:solidFill>
                <a:srgbClr val="E98915"/>
              </a:solidFill>
              <a:latin typeface="Calibri"/>
            </a:endParaRPr>
          </a:p>
          <a:p>
            <a:endParaRPr lang="en-US" dirty="0">
              <a:solidFill>
                <a:srgbClr val="E98915"/>
              </a:solidFill>
              <a:latin typeface="Calibri"/>
            </a:endParaRPr>
          </a:p>
          <a:p>
            <a:endParaRPr lang="en-US" dirty="0">
              <a:latin typeface="Calibri"/>
            </a:endParaRPr>
          </a:p>
          <a:p>
            <a:endParaRPr lang="en-US" dirty="0">
              <a:solidFill>
                <a:srgbClr val="C45900"/>
              </a:solidFill>
              <a:latin typeface="Calibri"/>
            </a:endParaRPr>
          </a:p>
        </p:txBody>
      </p:sp>
    </p:spTree>
    <p:extLst>
      <p:ext uri="{BB962C8B-B14F-4D97-AF65-F5344CB8AC3E}">
        <p14:creationId xmlns:p14="http://schemas.microsoft.com/office/powerpoint/2010/main" val="21131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http://purl.org/dc/dcmitype/"/>
    <ds:schemaRef ds:uri="http://schemas.microsoft.com/office/2006/documentManagement/types"/>
    <ds:schemaRef ds:uri="http://purl.org/dc/terms/"/>
    <ds:schemaRef ds:uri="4873beb7-5857-4685-be1f-d57550cc96cc"/>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27</TotalTime>
  <Words>129</Words>
  <Application>Microsoft Office PowerPoint</Application>
  <PresentationFormat>Custom</PresentationFormat>
  <Paragraphs>17</Paragraphs>
  <Slides>19</Slides>
  <Notes>12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Tech 16x9</vt:lpstr>
      <vt:lpstr>ARUS 280 HW #8</vt:lpstr>
      <vt:lpstr>Ascher, chapter 5 (Russia as A Great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End of St. Petersburg</vt:lpstr>
      <vt:lpstr>PowerPoint Presentation</vt:lpstr>
      <vt:lpstr> Beumers History (Revolutionary Cinema) pg 67-74</vt:lpstr>
      <vt:lpstr>PowerPoint Presentation</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ARUS 280 HW #8</dc:title>
  <dc:creator>Odumosu, Michael</dc:creator>
  <cp:lastModifiedBy>Odumosu, Michael</cp:lastModifiedBy>
  <cp:revision>21</cp:revision>
  <dcterms:created xsi:type="dcterms:W3CDTF">2017-02-22T01:06:34Z</dcterms:created>
  <dcterms:modified xsi:type="dcterms:W3CDTF">2017-02-23T06:08:40Z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