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88825"/>
  <p:notesSz cx="6858000" cy="9144000"/>
  <p:embeddedFontLs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47A6B1B-5F37-4B4E-89AC-919A7A7C658D}">
  <a:tblStyle styleId="{247A6B1B-5F37-4B4E-89AC-919A7A7C658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SansPr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Pro-italic.fntdata"/><Relationship Id="rId14" Type="http://schemas.openxmlformats.org/officeDocument/2006/relationships/slide" Target="slides/slide9.xml"/><Relationship Id="rId36"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Sans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914400" marR="0" rtl="0" algn="l">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1828800" marR="0" rtl="0" algn="l">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2286000" marR="0" rtl="0" algn="l">
              <a:spcBef>
                <a:spcPts val="0"/>
              </a:spcBef>
              <a:buNone/>
              <a:defRPr b="0" i="0" sz="12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2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2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200" u="none" cap="none" strike="noStrike">
                <a:solidFill>
                  <a:schemeClr val="dk1"/>
                </a:solidFill>
                <a:latin typeface="Source Sans Pro"/>
                <a:ea typeface="Source Sans Pro"/>
                <a:cs typeface="Source Sans Pro"/>
                <a:sym typeface="Source Sans Pro"/>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72" name="Shape 17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86" name="Shape 18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93" name="Shape 19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00" name="Shape 20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14" name="Shape 21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22" name="Shape 22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29" name="Shape 22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36" name="Shape 23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2" name="Shape 24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50" name="Shape 2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57" name="Shape 2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64" name="Shape 2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71" name="Shape 27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4" name="Shape 28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92" name="Shape 29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299" name="Shape 29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28" name="Shape 1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36" name="Shape 1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44" name="Shape 14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51" name="Shape 1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2"/>
              </a:solidFill>
              <a:latin typeface="Source Sans Pro"/>
              <a:ea typeface="Source Sans Pro"/>
              <a:cs typeface="Source Sans Pro"/>
              <a:sym typeface="Source Sans Pro"/>
            </a:endParaRPr>
          </a:p>
        </p:txBody>
      </p:sp>
      <p:sp>
        <p:nvSpPr>
          <p:cNvPr id="158" name="Shape 1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D5DBE5"/>
            </a:gs>
            <a:gs pos="90000">
              <a:srgbClr val="8296B0"/>
            </a:gs>
            <a:gs pos="100000">
              <a:srgbClr val="8296B0"/>
            </a:gs>
          </a:gsLst>
          <a:path path="circle">
            <a:fillToRect b="50%" l="50%" r="50%" t="50%"/>
          </a:path>
          <a:tileRect/>
        </a:gradFill>
      </p:bgPr>
    </p:bg>
    <p:spTree>
      <p:nvGrpSpPr>
        <p:cNvPr id="17" name="Shape 17"/>
        <p:cNvGrpSpPr/>
        <p:nvPr/>
      </p:nvGrpSpPr>
      <p:grpSpPr>
        <a:xfrm>
          <a:off x="0" y="0"/>
          <a:ext cx="0" cy="0"/>
          <a:chOff x="0" y="0"/>
          <a:chExt cx="0" cy="0"/>
        </a:xfrm>
      </p:grpSpPr>
      <p:sp>
        <p:nvSpPr>
          <p:cNvPr id="18" name="Shape 18"/>
          <p:cNvSpPr txBox="1"/>
          <p:nvPr>
            <p:ph idx="10" type="dt"/>
          </p:nvPr>
        </p:nvSpPr>
        <p:spPr>
          <a:xfrm>
            <a:off x="4699025"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6114707"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10285571"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21" name="Shape 21"/>
          <p:cNvSpPr/>
          <p:nvPr/>
        </p:nvSpPr>
        <p:spPr>
          <a:xfrm>
            <a:off x="11892563" y="0"/>
            <a:ext cx="304721" cy="6858000"/>
          </a:xfrm>
          <a:prstGeom prst="rect">
            <a:avLst/>
          </a:prstGeom>
          <a:solidFill>
            <a:schemeClr val="dk2">
              <a:alpha val="89803"/>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22" name="Shape 22"/>
          <p:cNvPicPr preferRelativeResize="0"/>
          <p:nvPr/>
        </p:nvPicPr>
        <p:blipFill rotWithShape="1">
          <a:blip r:embed="rId2">
            <a:alphaModFix/>
          </a:blip>
          <a:srcRect b="0" l="0" r="0" t="0"/>
          <a:stretch/>
        </p:blipFill>
        <p:spPr>
          <a:xfrm>
            <a:off x="0" y="0"/>
            <a:ext cx="1803400" cy="6858000"/>
          </a:xfrm>
          <a:prstGeom prst="rect">
            <a:avLst/>
          </a:prstGeom>
          <a:noFill/>
          <a:ln>
            <a:noFill/>
          </a:ln>
        </p:spPr>
      </p:pic>
      <p:sp>
        <p:nvSpPr>
          <p:cNvPr id="23" name="Shape 23"/>
          <p:cNvSpPr txBox="1"/>
          <p:nvPr>
            <p:ph idx="1" type="subTitle"/>
          </p:nvPr>
        </p:nvSpPr>
        <p:spPr>
          <a:xfrm>
            <a:off x="2428668" y="4344914"/>
            <a:ext cx="7516442" cy="1116084"/>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ctr">
              <a:lnSpc>
                <a:spcPct val="90000"/>
              </a:lnSpc>
              <a:spcBef>
                <a:spcPts val="600"/>
              </a:spcBef>
              <a:buClr>
                <a:srgbClr val="888888"/>
              </a:buClr>
              <a:buFont typeface="Arial"/>
              <a:buNone/>
              <a:defRPr b="0" i="0" sz="2400" u="none" cap="none" strike="noStrike">
                <a:solidFill>
                  <a:srgbClr val="888888"/>
                </a:solidFill>
                <a:latin typeface="Calibri"/>
                <a:ea typeface="Calibri"/>
                <a:cs typeface="Calibri"/>
                <a:sym typeface="Calibri"/>
              </a:defRPr>
            </a:lvl2pPr>
            <a:lvl3pPr indent="0" lvl="2" marL="914400" marR="0" rtl="0" algn="ctr">
              <a:lnSpc>
                <a:spcPct val="90000"/>
              </a:lnSpc>
              <a:spcBef>
                <a:spcPts val="6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0" lvl="3" marL="13716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4pPr>
            <a:lvl5pPr indent="0" lvl="4" marL="18288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5pPr>
            <a:lvl6pPr indent="0" lvl="5" marL="22860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6pPr>
            <a:lvl7pPr indent="0" lvl="6" marL="27432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7pPr>
            <a:lvl8pPr indent="0" lvl="7" marL="32004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8pPr>
            <a:lvl9pPr indent="0" lvl="8" marL="3657600" marR="0" rtl="0" algn="ctr">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9pPr>
          </a:lstStyle>
          <a:p/>
        </p:txBody>
      </p:sp>
      <p:sp>
        <p:nvSpPr>
          <p:cNvPr id="24" name="Shape 24"/>
          <p:cNvSpPr txBox="1"/>
          <p:nvPr>
            <p:ph type="ctrTitle"/>
          </p:nvPr>
        </p:nvSpPr>
        <p:spPr>
          <a:xfrm>
            <a:off x="2428668" y="1600200"/>
            <a:ext cx="8329030" cy="268012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54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3" name="Shape 83"/>
        <p:cNvGrpSpPr/>
        <p:nvPr/>
      </p:nvGrpSpPr>
      <p:grpSpPr>
        <a:xfrm>
          <a:off x="0" y="0"/>
          <a:ext cx="0" cy="0"/>
          <a:chOff x="0" y="0"/>
          <a:chExt cx="0" cy="0"/>
        </a:xfrm>
      </p:grpSpPr>
      <p:sp>
        <p:nvSpPr>
          <p:cNvPr id="84" name="Shape 84"/>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87" name="Shape 87"/>
          <p:cNvSpPr txBox="1"/>
          <p:nvPr>
            <p:ph idx="1" type="body"/>
          </p:nvPr>
        </p:nvSpPr>
        <p:spPr>
          <a:xfrm rot="5400000">
            <a:off x="4353824" y="-850211"/>
            <a:ext cx="4572000" cy="9472824"/>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93" name="Shape 93"/>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4" name="Shape 94"/>
          <p:cNvSpPr txBox="1"/>
          <p:nvPr>
            <p:ph idx="1" type="body"/>
          </p:nvPr>
        </p:nvSpPr>
        <p:spPr>
          <a:xfrm rot="5400000">
            <a:off x="2779712" y="-495299"/>
            <a:ext cx="5486399" cy="7848599"/>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type="title"/>
          </p:nvPr>
        </p:nvSpPr>
        <p:spPr>
          <a:xfrm rot="5400000">
            <a:off x="7750175" y="2535236"/>
            <a:ext cx="5486399" cy="178752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29" name="Shape 29"/>
          <p:cNvSpPr txBox="1"/>
          <p:nvPr>
            <p:ph idx="1" type="body"/>
          </p:nvPr>
        </p:nvSpPr>
        <p:spPr>
          <a:xfrm>
            <a:off x="6824328" y="1600200"/>
            <a:ext cx="4572000"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1935496" y="1600200"/>
            <a:ext cx="4572000"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x="0" y="0"/>
          <a:ext cx="0" cy="0"/>
          <a:chOff x="0" y="0"/>
          <a:chExt cx="0" cy="0"/>
        </a:xfrm>
      </p:grpSpPr>
      <p:sp>
        <p:nvSpPr>
          <p:cNvPr id="33" name="Shape 33"/>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36" name="Shape 36"/>
          <p:cNvSpPr txBox="1"/>
          <p:nvPr>
            <p:ph idx="1" type="body"/>
          </p:nvPr>
        </p:nvSpPr>
        <p:spPr>
          <a:xfrm>
            <a:off x="1903413" y="1600200"/>
            <a:ext cx="9472824"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b="0" l="0" r="0" t="0"/>
          <a:stretch/>
        </p:blipFill>
        <p:spPr>
          <a:xfrm>
            <a:off x="0" y="0"/>
            <a:ext cx="1803400" cy="6858000"/>
          </a:xfrm>
          <a:prstGeom prst="rect">
            <a:avLst/>
          </a:prstGeom>
          <a:noFill/>
          <a:ln>
            <a:noFill/>
          </a:ln>
        </p:spPr>
      </p:pic>
      <p:sp>
        <p:nvSpPr>
          <p:cNvPr id="40" name="Shape 40"/>
          <p:cNvSpPr/>
          <p:nvPr/>
        </p:nvSpPr>
        <p:spPr>
          <a:xfrm>
            <a:off x="11892563" y="0"/>
            <a:ext cx="304721" cy="6858000"/>
          </a:xfrm>
          <a:prstGeom prst="rect">
            <a:avLst/>
          </a:prstGeom>
          <a:solidFill>
            <a:schemeClr val="dk2">
              <a:alpha val="89803"/>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1" name="Shape 41"/>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44" name="Shape 44"/>
          <p:cNvSpPr txBox="1"/>
          <p:nvPr>
            <p:ph idx="1" type="body"/>
          </p:nvPr>
        </p:nvSpPr>
        <p:spPr>
          <a:xfrm>
            <a:off x="1919453" y="4259996"/>
            <a:ext cx="7264622" cy="1150203"/>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60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60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5" name="Shape 45"/>
          <p:cNvSpPr txBox="1"/>
          <p:nvPr>
            <p:ph type="title"/>
          </p:nvPr>
        </p:nvSpPr>
        <p:spPr>
          <a:xfrm>
            <a:off x="1919453" y="1600200"/>
            <a:ext cx="8283272" cy="2654064"/>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54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sp>
        <p:nvSpPr>
          <p:cNvPr id="47" name="Shape 47"/>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50" name="Shape 50"/>
          <p:cNvSpPr txBox="1"/>
          <p:nvPr>
            <p:ph idx="1" type="body"/>
          </p:nvPr>
        </p:nvSpPr>
        <p:spPr>
          <a:xfrm>
            <a:off x="6824328" y="2514600"/>
            <a:ext cx="4572000" cy="3655568"/>
          </a:xfrm>
          <a:prstGeom prst="rect">
            <a:avLst/>
          </a:prstGeom>
          <a:noFill/>
          <a:ln>
            <a:noFill/>
          </a:ln>
        </p:spPr>
        <p:txBody>
          <a:bodyPr anchorCtr="0" anchor="t" bIns="91425" lIns="91425" rIns="91425" tIns="91425"/>
          <a:lstStyle>
            <a:lvl1pPr indent="-94488" lvl="0" marL="246888" marR="0" rtl="0" algn="l">
              <a:lnSpc>
                <a:spcPct val="90000"/>
              </a:lnSpc>
              <a:spcBef>
                <a:spcPts val="14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30048" lvl="1" marL="61264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40208" lvl="2" marL="9784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50367" lvl="3" marL="13441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47828" lvl="4" marL="170992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45288" lvl="5" marL="207568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55448" lvl="6" marL="244144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52907" lvl="7" marL="280720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50367" lvl="8" marL="31729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6824328" y="1499616"/>
            <a:ext cx="4572000" cy="93878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3" type="body"/>
          </p:nvPr>
        </p:nvSpPr>
        <p:spPr>
          <a:xfrm>
            <a:off x="1936615" y="2514706"/>
            <a:ext cx="4572000" cy="3657493"/>
          </a:xfrm>
          <a:prstGeom prst="rect">
            <a:avLst/>
          </a:prstGeom>
          <a:noFill/>
          <a:ln>
            <a:noFill/>
          </a:ln>
        </p:spPr>
        <p:txBody>
          <a:bodyPr anchorCtr="0" anchor="t" bIns="91425" lIns="91425" rIns="91425" tIns="91425"/>
          <a:lstStyle>
            <a:lvl1pPr indent="-94488" lvl="0" marL="246888" marR="0" rtl="0" algn="l">
              <a:lnSpc>
                <a:spcPct val="90000"/>
              </a:lnSpc>
              <a:spcBef>
                <a:spcPts val="14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30048" lvl="1" marL="61264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40208" lvl="2" marL="9784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50367" lvl="3" marL="13441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47828" lvl="4" marL="170992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45288" lvl="5" marL="207568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55448" lvl="6" marL="244144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52907" lvl="7" marL="280720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50367" lvl="8" marL="3172968" marR="0" rtl="0" algn="l">
              <a:lnSpc>
                <a:spcPct val="90000"/>
              </a:lnSpc>
              <a:spcBef>
                <a:spcPts val="60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4" type="body"/>
          </p:nvPr>
        </p:nvSpPr>
        <p:spPr>
          <a:xfrm>
            <a:off x="1936615" y="1499616"/>
            <a:ext cx="4572000" cy="93878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59" name="Shape 59"/>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6" name="Shape 6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69" name="Shape 69"/>
          <p:cNvSpPr txBox="1"/>
          <p:nvPr>
            <p:ph idx="1" type="body"/>
          </p:nvPr>
        </p:nvSpPr>
        <p:spPr>
          <a:xfrm>
            <a:off x="5180251" y="482600"/>
            <a:ext cx="6195985" cy="56896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2" type="body"/>
          </p:nvPr>
        </p:nvSpPr>
        <p:spPr>
          <a:xfrm>
            <a:off x="1074240" y="1828800"/>
            <a:ext cx="3293421" cy="4343400"/>
          </a:xfrm>
          <a:prstGeom prst="rect">
            <a:avLst/>
          </a:prstGeom>
          <a:noFill/>
          <a:ln>
            <a:noFill/>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type="title"/>
          </p:nvPr>
        </p:nvSpPr>
        <p:spPr>
          <a:xfrm>
            <a:off x="1074240" y="381000"/>
            <a:ext cx="329342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1F3864"/>
              </a:buClr>
              <a:buFont typeface="Calibri"/>
              <a:buNone/>
              <a:defRPr b="0" i="0" sz="2800" u="none" cap="none" strike="noStrike">
                <a:solidFill>
                  <a:srgbClr val="1F386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3" name="Shape 73"/>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4" name="Shape 74"/>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5" name="Shape 75"/>
        <p:cNvGrpSpPr/>
        <p:nvPr/>
      </p:nvGrpSpPr>
      <p:grpSpPr>
        <a:xfrm>
          <a:off x="0" y="0"/>
          <a:ext cx="0" cy="0"/>
          <a:chOff x="0" y="0"/>
          <a:chExt cx="0" cy="0"/>
        </a:xfrm>
      </p:grpSpPr>
      <p:sp>
        <p:nvSpPr>
          <p:cNvPr id="76" name="Shape 76"/>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78" name="Shape 78"/>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p:nvPr/>
        </p:nvSpPr>
        <p:spPr>
          <a:xfrm>
            <a:off x="11884103" y="0"/>
            <a:ext cx="304721" cy="6858000"/>
          </a:xfrm>
          <a:prstGeom prst="rect">
            <a:avLst/>
          </a:prstGeom>
          <a:solidFill>
            <a:schemeClr val="dk2"/>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0" name="Shape 80"/>
          <p:cNvSpPr/>
          <p:nvPr>
            <p:ph idx="2" type="pic"/>
          </p:nvPr>
        </p:nvSpPr>
        <p:spPr>
          <a:xfrm>
            <a:off x="5180251" y="482600"/>
            <a:ext cx="6195985" cy="56896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1074240" y="1828800"/>
            <a:ext cx="3293421" cy="4343400"/>
          </a:xfrm>
          <a:prstGeom prst="rect">
            <a:avLst/>
          </a:prstGeom>
          <a:noFill/>
          <a:ln>
            <a:noFill/>
          </a:ln>
        </p:spPr>
        <p:txBody>
          <a:bodyPr anchorCtr="0" anchor="t" bIns="91425" lIns="91425" rIns="91425" tIns="91425"/>
          <a:lstStyle>
            <a:lvl1pPr indent="0" lvl="0" marL="0" marR="0" rtl="0" algn="l">
              <a:lnSpc>
                <a:spcPct val="90000"/>
              </a:lnSpc>
              <a:spcBef>
                <a:spcPts val="1400"/>
              </a:spcBef>
              <a:buClr>
                <a:schemeClr val="dk1"/>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82" name="Shape 82"/>
          <p:cNvSpPr txBox="1"/>
          <p:nvPr>
            <p:ph type="title"/>
          </p:nvPr>
        </p:nvSpPr>
        <p:spPr>
          <a:xfrm>
            <a:off x="1074240" y="381000"/>
            <a:ext cx="329342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28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D5DBE5"/>
            </a:gs>
            <a:gs pos="90000">
              <a:srgbClr val="8296B0"/>
            </a:gs>
            <a:gs pos="100000">
              <a:srgbClr val="8296B0"/>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txBox="1"/>
          <p:nvPr>
            <p:ph idx="10" type="dt"/>
          </p:nvPr>
        </p:nvSpPr>
        <p:spPr>
          <a:xfrm>
            <a:off x="5180250" y="6356351"/>
            <a:ext cx="1218883"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6595932" y="6356351"/>
            <a:ext cx="397406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10766796" y="6356351"/>
            <a:ext cx="60944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13" name="Shape 13"/>
          <p:cNvSpPr/>
          <p:nvPr/>
        </p:nvSpPr>
        <p:spPr>
          <a:xfrm>
            <a:off x="11885690" y="0"/>
            <a:ext cx="304721" cy="6858000"/>
          </a:xfrm>
          <a:prstGeom prst="rect">
            <a:avLst/>
          </a:prstGeom>
          <a:solidFill>
            <a:schemeClr val="dk2">
              <a:alpha val="86666"/>
            </a:schemeClr>
          </a:solidFill>
          <a:ln>
            <a:noFill/>
          </a:ln>
        </p:spPr>
        <p:txBody>
          <a:bodyPr anchorCtr="0" anchor="ctr" bIns="60925" lIns="121875" rIns="121875" tIns="60925">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4" name="Shape 14"/>
          <p:cNvPicPr preferRelativeResize="0"/>
          <p:nvPr/>
        </p:nvPicPr>
        <p:blipFill rotWithShape="1">
          <a:blip r:embed="rId1">
            <a:alphaModFix/>
          </a:blip>
          <a:srcRect b="0" l="0" r="0" t="0"/>
          <a:stretch/>
        </p:blipFill>
        <p:spPr>
          <a:xfrm>
            <a:off x="0" y="0"/>
            <a:ext cx="1803400" cy="6858000"/>
          </a:xfrm>
          <a:prstGeom prst="rect">
            <a:avLst/>
          </a:prstGeom>
          <a:noFill/>
          <a:ln>
            <a:noFill/>
          </a:ln>
        </p:spPr>
      </p:pic>
      <p:sp>
        <p:nvSpPr>
          <p:cNvPr id="15" name="Shape 15"/>
          <p:cNvSpPr txBox="1"/>
          <p:nvPr>
            <p:ph idx="1" type="body"/>
          </p:nvPr>
        </p:nvSpPr>
        <p:spPr>
          <a:xfrm>
            <a:off x="1903413" y="1600200"/>
            <a:ext cx="9472824" cy="4572000"/>
          </a:xfrm>
          <a:prstGeom prst="rect">
            <a:avLst/>
          </a:prstGeom>
          <a:noFill/>
          <a:ln>
            <a:noFill/>
          </a:ln>
        </p:spPr>
        <p:txBody>
          <a:bodyPr anchorCtr="0" anchor="t" bIns="91425" lIns="91425" rIns="91425" tIns="91425"/>
          <a:lstStyle>
            <a:lvl1pPr indent="-69088" lvl="0" marL="246888" marR="0" rtl="0" algn="l">
              <a:lnSpc>
                <a:spcPct val="90000"/>
              </a:lnSpc>
              <a:spcBef>
                <a:spcPts val="14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04648" lvl="1" marL="612648" marR="0" rtl="0" algn="l">
              <a:lnSpc>
                <a:spcPct val="90000"/>
              </a:lnSpc>
              <a:spcBef>
                <a:spcPts val="6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27508" lvl="2" marL="978408" marR="0" rtl="0" algn="l">
              <a:lnSpc>
                <a:spcPct val="90000"/>
              </a:lnSpc>
              <a:spcBef>
                <a:spcPts val="6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37667" lvl="3" marL="13441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35128" lvl="4" marL="170992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32588" lvl="5" marL="207568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42748" lvl="6" marL="244144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40207" lvl="7" marL="280720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37667" lvl="8" marL="3172968" marR="0" rtl="0" algn="l">
              <a:lnSpc>
                <a:spcPct val="90000"/>
              </a:lnSpc>
              <a:spcBef>
                <a:spcPts val="6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type="title"/>
          </p:nvPr>
        </p:nvSpPr>
        <p:spPr>
          <a:xfrm>
            <a:off x="1903413" y="177800"/>
            <a:ext cx="9472824" cy="1239836"/>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2"/>
              </a:buClr>
              <a:buFont typeface="Calibri"/>
              <a:buNone/>
              <a:defRPr b="0" i="0" sz="3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subTitle"/>
          </p:nvPr>
        </p:nvSpPr>
        <p:spPr>
          <a:xfrm>
            <a:off x="2428668" y="4344914"/>
            <a:ext cx="7516442" cy="111608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1" lang="en-US" sz="1800" u="none" cap="none" strike="noStrike">
                <a:solidFill>
                  <a:schemeClr val="dk1"/>
                </a:solidFill>
                <a:latin typeface="Calibri"/>
                <a:ea typeface="Calibri"/>
                <a:cs typeface="Calibri"/>
                <a:sym typeface="Calibri"/>
              </a:rPr>
              <a:t>Chapaev</a:t>
            </a:r>
            <a:r>
              <a:rPr b="0" i="0" lang="en-US" sz="1800" u="none" cap="none" strike="noStrike">
                <a:solidFill>
                  <a:schemeClr val="dk1"/>
                </a:solidFill>
                <a:latin typeface="Calibri"/>
                <a:ea typeface="Calibri"/>
                <a:cs typeface="Calibri"/>
                <a:sym typeface="Calibri"/>
              </a:rPr>
              <a:t> (Georgi and Sergei Vasiliev, 1934, 1:31)</a:t>
            </a:r>
          </a:p>
          <a:p>
            <a:pPr indent="0" lvl="0" marL="0" marR="0" rtl="0" algn="l">
              <a:lnSpc>
                <a:spcPct val="90000"/>
              </a:lnSpc>
              <a:spcBef>
                <a:spcPts val="0"/>
              </a:spcBef>
              <a:spcAft>
                <a:spcPts val="0"/>
              </a:spcAft>
              <a:buClr>
                <a:schemeClr val="dk1"/>
              </a:buClr>
              <a:buSzPct val="25000"/>
              <a:buFont typeface="Arial"/>
              <a:buNone/>
            </a:pPr>
            <a:r>
              <a:rPr b="0" i="0" lang="en-US" sz="1800" u="none" cap="none" strike="noStrike">
                <a:solidFill>
                  <a:schemeClr val="dk1"/>
                </a:solidFill>
                <a:latin typeface="Calibri"/>
                <a:ea typeface="Calibri"/>
                <a:cs typeface="Calibri"/>
                <a:sym typeface="Calibri"/>
              </a:rPr>
              <a:t>Beumers’s</a:t>
            </a:r>
            <a:r>
              <a:rPr b="0" i="1" lang="en-US" sz="1800" u="none" cap="none" strike="noStrike">
                <a:solidFill>
                  <a:schemeClr val="dk1"/>
                </a:solidFill>
                <a:latin typeface="Calibri"/>
                <a:ea typeface="Calibri"/>
                <a:cs typeface="Calibri"/>
                <a:sym typeface="Calibri"/>
              </a:rPr>
              <a:t>Cinema</a:t>
            </a:r>
            <a:r>
              <a:rPr b="0" i="0" lang="en-US" sz="1800" u="none" cap="none" strike="noStrike">
                <a:solidFill>
                  <a:schemeClr val="dk1"/>
                </a:solidFill>
                <a:latin typeface="Calibri"/>
                <a:ea typeface="Calibri"/>
                <a:cs typeface="Calibri"/>
                <a:sym typeface="Calibri"/>
              </a:rPr>
              <a:t>, Stephen Hutchings, “</a:t>
            </a:r>
            <a:r>
              <a:rPr b="0" i="1" lang="en-US" sz="1800" u="none" cap="none" strike="noStrike">
                <a:solidFill>
                  <a:schemeClr val="dk1"/>
                </a:solidFill>
                <a:latin typeface="Calibri"/>
                <a:ea typeface="Calibri"/>
                <a:cs typeface="Calibri"/>
                <a:sym typeface="Calibri"/>
              </a:rPr>
              <a:t>CHAPAEV</a:t>
            </a:r>
            <a:r>
              <a:rPr b="0" i="0" lang="en-US" sz="1800" u="none" cap="none" strike="noStrike">
                <a:solidFill>
                  <a:schemeClr val="dk1"/>
                </a:solidFill>
                <a:latin typeface="Calibri"/>
                <a:ea typeface="Calibri"/>
                <a:cs typeface="Calibri"/>
                <a:sym typeface="Calibri"/>
              </a:rPr>
              <a:t>,” 69–78</a:t>
            </a:r>
          </a:p>
          <a:p>
            <a:pPr indent="0" lvl="0" marL="0" marR="0" rtl="0" algn="l">
              <a:lnSpc>
                <a:spcPct val="90000"/>
              </a:lnSpc>
              <a:spcBef>
                <a:spcPts val="0"/>
              </a:spcBef>
              <a:spcAft>
                <a:spcPts val="0"/>
              </a:spcAft>
              <a:buClr>
                <a:schemeClr val="dk1"/>
              </a:buClr>
              <a:buSzPct val="25000"/>
              <a:buFont typeface="Arial"/>
              <a:buNone/>
            </a:pPr>
            <a:r>
              <a:rPr b="0" i="0" lang="en-US" sz="1800" u="none" cap="none" strike="noStrike">
                <a:solidFill>
                  <a:schemeClr val="dk1"/>
                </a:solidFill>
                <a:latin typeface="Calibri"/>
                <a:ea typeface="Calibri"/>
                <a:cs typeface="Calibri"/>
                <a:sym typeface="Calibri"/>
              </a:rPr>
              <a:t>David Gillespie’s Russian Cinema on the “Vasiliev Brothers’” film Chapaev.</a:t>
            </a:r>
          </a:p>
          <a:p>
            <a:pPr indent="0" lvl="0" marL="0" marR="0" rtl="0" algn="l">
              <a:lnSpc>
                <a:spcPct val="90000"/>
              </a:lnSpc>
              <a:spcBef>
                <a:spcPts val="0"/>
              </a:spcBef>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
        <p:nvSpPr>
          <p:cNvPr id="103" name="Shape 103"/>
          <p:cNvSpPr txBox="1"/>
          <p:nvPr>
            <p:ph type="ctrTitle"/>
          </p:nvPr>
        </p:nvSpPr>
        <p:spPr>
          <a:xfrm>
            <a:off x="2428668" y="1600200"/>
            <a:ext cx="8329030" cy="2680127"/>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0" lang="en-US" sz="5400" u="none" cap="none" strike="noStrike">
                <a:solidFill>
                  <a:schemeClr val="dk2"/>
                </a:solidFill>
                <a:latin typeface="Calibri"/>
                <a:ea typeface="Calibri"/>
                <a:cs typeface="Calibri"/>
                <a:sym typeface="Calibri"/>
              </a:rPr>
              <a:t>ARUS 280 HW #14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guy from the crowd ask a questions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is smoking a pipe the whole time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blond general is with the other generals wife congratualitng her for fixing the machine he is happy for 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tells her that he is leaving, that might be the husband actually</a:t>
            </a:r>
          </a:p>
        </p:txBody>
      </p:sp>
      <p:sp>
        <p:nvSpPr>
          <p:cNvPr id="168" name="Shape 168"/>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we see a river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tries to  shoot another man but his gun is empty or he cannot fire it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talked, the man trying  to shoot the husband talks as is he failed at something, but they were playing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at a generals office the husband tells him to get straight,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bald general is playing music while another general dances with wooden shooes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seems to be cleaning the floor</a:t>
            </a:r>
          </a:p>
        </p:txBody>
      </p:sp>
      <p:sp>
        <p:nvSpPr>
          <p:cNvPr id="175" name="Shape 175"/>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he looks at the letter then the bald general angrilly and he says something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bald general stops playing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watchmen are talking and shoot into the night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comes to see them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guy shows up, the seem to be planning a revolution they almost shoot him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goes to another room and talks with the man that he upbraded earlier.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seems to be mapping some</a:t>
            </a:r>
          </a:p>
        </p:txBody>
      </p:sp>
      <p:sp>
        <p:nvSpPr>
          <p:cNvPr id="182" name="Shape 18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man is singing while another man is sleeping, he wakes up and they talks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thinking about how they should draw up a plan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gets mad and rools up in his bed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on a hill the people prepare theirselves including the wife,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is on a horse the upbraided officer and sends the husband down the hill</a:t>
            </a:r>
          </a:p>
        </p:txBody>
      </p:sp>
      <p:sp>
        <p:nvSpPr>
          <p:cNvPr id="189" name="Shape 189"/>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a:t>
            </a:r>
            <a:r>
              <a:rPr i="1" lang="en-US"/>
              <a:t>5 </a:t>
            </a:r>
            <a:r>
              <a:rPr b="0" i="1" lang="en-US" sz="3600" u="none" cap="none" strike="noStrike">
                <a:solidFill>
                  <a:schemeClr val="dk2"/>
                </a:solidFill>
                <a:latin typeface="Calibri"/>
                <a:ea typeface="Calibri"/>
                <a:cs typeface="Calibri"/>
                <a:sym typeface="Calibri"/>
              </a:rPr>
              <a:t>MIN</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a man drops off hay it seems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comes up a hill to  warn the people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talks to a group of poeple, another guy pushes him off but the general shoots him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receivee orders and assemble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child talks to a dad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emeny is comming they are marching in fine apprael</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man dies</a:t>
            </a:r>
          </a:p>
        </p:txBody>
      </p:sp>
      <p:sp>
        <p:nvSpPr>
          <p:cNvPr id="196" name="Shape 196"/>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see them coming closer ready to shoot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prepares the machine gun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 they wait till they are in range,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mows them down with the machine gun and they throw grendades and they scatter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a calvary comes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but they have calvary too and the enemy retreats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look at their victory poster</a:t>
            </a:r>
          </a:p>
        </p:txBody>
      </p:sp>
      <p:sp>
        <p:nvSpPr>
          <p:cNvPr id="203" name="Shape 203"/>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comes into the room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she wants to see plans, and they give them to her and they let her eat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husband feeds 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guys are singing a song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get ready to go and they read a letter and meet two men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wave someone off in an automobile</a:t>
            </a:r>
          </a:p>
        </p:txBody>
      </p:sp>
      <p:sp>
        <p:nvSpPr>
          <p:cNvPr id="210" name="Shape 210"/>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7578575" y="3900800"/>
            <a:ext cx="4314825" cy="2847975"/>
          </a:xfrm>
          <a:prstGeom prst="rect">
            <a:avLst/>
          </a:prstGeom>
          <a:noFill/>
          <a:ln>
            <a:noFill/>
          </a:ln>
        </p:spPr>
      </p:pic>
      <p:sp>
        <p:nvSpPr>
          <p:cNvPr id="217" name="Shape 217"/>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well dressed generals are planning again looking at a good map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discuss a sucessful stragetgy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then the men with his wife sing a song, one man is chilling someone goes talk to him he is alright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that man then goes talk to the</a:t>
            </a:r>
          </a:p>
          <a:p>
            <a:pPr indent="0" lvl="0" marL="0" marR="0" rtl="0" algn="l">
              <a:lnSpc>
                <a:spcPct val="90000"/>
              </a:lnSpc>
              <a:spcBef>
                <a:spcPts val="0"/>
              </a:spcBef>
              <a:buNone/>
            </a:pPr>
            <a:r>
              <a:rPr lang="en-US">
                <a:solidFill>
                  <a:srgbClr val="385623"/>
                </a:solidFill>
              </a:rPr>
              <a:t>husband and his wife holding a long</a:t>
            </a:r>
          </a:p>
          <a:p>
            <a:pPr indent="0" lvl="0" marL="0" marR="0" rtl="0" algn="l">
              <a:lnSpc>
                <a:spcPct val="90000"/>
              </a:lnSpc>
              <a:spcBef>
                <a:spcPts val="0"/>
              </a:spcBef>
              <a:buNone/>
            </a:pPr>
            <a:r>
              <a:rPr lang="en-US">
                <a:solidFill>
                  <a:srgbClr val="385623"/>
                </a:solidFill>
              </a:rPr>
              <a:t>needle</a:t>
            </a:r>
          </a:p>
          <a:p>
            <a:pPr indent="-228600" lvl="0" marL="457200" marR="0" rtl="0" algn="l">
              <a:lnSpc>
                <a:spcPct val="90000"/>
              </a:lnSpc>
              <a:spcBef>
                <a:spcPts val="0"/>
              </a:spcBef>
              <a:buClr>
                <a:srgbClr val="385623"/>
              </a:buClr>
            </a:pPr>
            <a:r>
              <a:t/>
            </a:r>
            <a:endParaRPr>
              <a:solidFill>
                <a:srgbClr val="385623"/>
              </a:solidFill>
            </a:endParaRPr>
          </a:p>
        </p:txBody>
      </p:sp>
      <p:sp>
        <p:nvSpPr>
          <p:cNvPr id="218" name="Shape 218"/>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all start to sing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man continues to talk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talks to her wife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later they fall asleep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generals seem to be marching through the night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kill the sleeping watchmen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fires a shot into the sky</a:t>
            </a:r>
          </a:p>
        </p:txBody>
      </p:sp>
      <p:sp>
        <p:nvSpPr>
          <p:cNvPr id="225" name="Shape 225"/>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they start to raid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ppl wake up</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invades put fire to the whole place,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set up the machine gun and gun down everyone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guys says watch my six</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man goes to take down the tank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with the machine gun is shot by the tank,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goes behind the tank and throws mozzletoff on the tank</a:t>
            </a:r>
          </a:p>
        </p:txBody>
      </p:sp>
      <p:sp>
        <p:nvSpPr>
          <p:cNvPr id="232" name="Shape 23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109" name="Shape 109" title="Table sample"/>
          <p:cNvGraphicFramePr/>
          <p:nvPr/>
        </p:nvGraphicFramePr>
        <p:xfrm>
          <a:off x="1935163" y="1600200"/>
          <a:ext cx="3000000" cy="3000000"/>
        </p:xfrm>
        <a:graphic>
          <a:graphicData uri="http://schemas.openxmlformats.org/drawingml/2006/table">
            <a:tbl>
              <a:tblPr bandRow="1" firstRow="1">
                <a:noFill/>
                <a:tableStyleId>{247A6B1B-5F37-4B4E-89AC-919A7A7C658D}</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110" name="Shape 110"/>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Chapaev</a:t>
            </a:r>
            <a:r>
              <a:rPr b="0" i="0" lang="en-US" sz="3600" u="none" cap="none" strike="noStrike">
                <a:solidFill>
                  <a:schemeClr val="dk2"/>
                </a:solidFill>
                <a:latin typeface="Calibri"/>
                <a:ea typeface="Calibri"/>
                <a:cs typeface="Calibri"/>
                <a:sym typeface="Calibri"/>
              </a:rPr>
              <a:t> (Georgi and Sergei Vasiliev, 1934)</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invaders pull up with a cannon and they run early, taking the machine gun out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seem to rally the next day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wife is given a cup to drink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takes the injured man with a machine gun down a hill running away from the invaders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blond guy gets shot  as he gets into the water he dies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swimming in the water gets mowed down by a machine gun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peeople with horses come to the hill,  and seem to kill off the invaders at the hill</a:t>
            </a:r>
          </a:p>
        </p:txBody>
      </p:sp>
      <p:sp>
        <p:nvSpPr>
          <p:cNvPr id="239" name="Shape 239"/>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245" name="Shape 245" title="Table sample"/>
          <p:cNvGraphicFramePr/>
          <p:nvPr/>
        </p:nvGraphicFramePr>
        <p:xfrm>
          <a:off x="1935163" y="1600200"/>
          <a:ext cx="3000000" cy="3000000"/>
        </p:xfrm>
        <a:graphic>
          <a:graphicData uri="http://schemas.openxmlformats.org/drawingml/2006/table">
            <a:tbl>
              <a:tblPr bandRow="1" firstRow="1">
                <a:noFill/>
                <a:tableStyleId>{247A6B1B-5F37-4B4E-89AC-919A7A7C658D}</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246" name="Shape 246"/>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Beumers’s Cinema, Stephen Hutchings, “CHAPAEV,” 69–78</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Chapev (1934) made by Geogii and Sergei Vasilev, nicknamed the 'Vasilev' brothers, they made films before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it became a very famous film, as soon as it was released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Chapev was made the same period sound was coming into film</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movie based on Dmitrii Furamov (1891 - 1926), autobiography while there was a civil war raging from 1919-1921</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guy named Klychov comes in and takes over and reeducates Chapev and tries to keep everyone in order. Chapev gets while trying to cross the </a:t>
            </a:r>
          </a:p>
          <a:p>
            <a:pPr indent="-246888" lvl="0" marL="246888" marR="0" rtl="0" algn="l">
              <a:lnSpc>
                <a:spcPct val="90000"/>
              </a:lnSpc>
              <a:spcBef>
                <a:spcPts val="0"/>
              </a:spcBef>
              <a:buClr>
                <a:srgbClr val="385623"/>
              </a:buClr>
              <a:buSzPct val="100000"/>
              <a:buFont typeface="Arial"/>
              <a:buChar char="›"/>
            </a:pPr>
            <a:r>
              <a:t/>
            </a:r>
            <a:endParaRPr>
              <a:solidFill>
                <a:srgbClr val="385623"/>
              </a:solidFill>
            </a:endParaRPr>
          </a:p>
        </p:txBody>
      </p:sp>
      <p:sp>
        <p:nvSpPr>
          <p:cNvPr id="253" name="Shape 253"/>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69-70</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Klychov account made Chapev famous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novel is contradictive but interesting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1924 Furanmov submitted a form to make his book into a film but it was lost and forgotten, his widow did it again in 1932 and the Vasliev brothers took care of it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humor is emphasied in the film, when Anna polishes the gun and tells Pet’ka to stay away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film has a more definitve path than the book</a:t>
            </a:r>
          </a:p>
        </p:txBody>
      </p:sp>
      <p:sp>
        <p:nvSpPr>
          <p:cNvPr id="260" name="Shape 260"/>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71-72</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plot in the book and the movie are different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at the end of the book Chapev dies like he is cornered and there is no way out, in the end of the movie, Chapev dies trying to fight off the white army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Furamov made sketch-like summaries of scenes while the movie made each scene seperate and integrated to one plot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film wasn’t only for adapting the novel but also for making it a Soviet film, so different aspects had to be changed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sound was post produced, in a studio room which sounds like everyone is echoing</a:t>
            </a:r>
          </a:p>
        </p:txBody>
      </p:sp>
      <p:sp>
        <p:nvSpPr>
          <p:cNvPr id="267" name="Shape 267"/>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73-74</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in this movie people switch sides alot, as they get to know more about what is going on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movie contains lore about Chapev death, and Black Raven, a song about death</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after the film everyone started to rename things after Chapev</a:t>
            </a:r>
          </a:p>
        </p:txBody>
      </p:sp>
      <p:sp>
        <p:nvSpPr>
          <p:cNvPr id="274" name="Shape 274"/>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75</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Furamov had a problem writing this book in the Stalin period, basically it was a contradiction to Soviet ideals because the main character (Pet’ka) was too sponteaneous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Chapev lives on, people made folklore about and and made a video game about it</a:t>
            </a:r>
          </a:p>
        </p:txBody>
      </p:sp>
      <p:sp>
        <p:nvSpPr>
          <p:cNvPr id="281" name="Shape 281"/>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pg 76- end</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 type="body"/>
          </p:nvPr>
        </p:nvSpPr>
        <p:spPr>
          <a:xfrm>
            <a:off x="6824328" y="1600200"/>
            <a:ext cx="45720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EVERY 5 MIN</a:t>
            </a:r>
          </a:p>
        </p:txBody>
      </p:sp>
      <p:graphicFrame>
        <p:nvGraphicFramePr>
          <p:cNvPr id="287" name="Shape 287" title="Table sample"/>
          <p:cNvGraphicFramePr/>
          <p:nvPr/>
        </p:nvGraphicFramePr>
        <p:xfrm>
          <a:off x="1935163" y="1600200"/>
          <a:ext cx="3000000" cy="3000000"/>
        </p:xfrm>
        <a:graphic>
          <a:graphicData uri="http://schemas.openxmlformats.org/drawingml/2006/table">
            <a:tbl>
              <a:tblPr bandRow="1" firstRow="1">
                <a:noFill/>
                <a:tableStyleId>{247A6B1B-5F37-4B4E-89AC-919A7A7C658D}</a:tableStyleId>
              </a:tblPr>
              <a:tblGrid>
                <a:gridCol w="1524000"/>
                <a:gridCol w="1524000"/>
                <a:gridCol w="1524000"/>
              </a:tblGrid>
              <a:tr h="520700">
                <a:tc>
                  <a:txBody>
                    <a:bodyPr>
                      <a:noAutofit/>
                    </a:bodyPr>
                    <a:lstStyle/>
                    <a:p>
                      <a:pPr indent="0" lvl="0" marL="0" marR="0" rtl="0" algn="l">
                        <a:spcBef>
                          <a:spcPts val="0"/>
                        </a:spcBef>
                        <a:buSzPct val="25000"/>
                        <a:buNone/>
                      </a:pPr>
                      <a:r>
                        <a:t/>
                      </a:r>
                      <a:endParaRPr sz="1800"/>
                    </a:p>
                  </a:txBody>
                  <a:tcPr marT="45725" marB="45725" marR="87575" marL="87575" anchor="ctr"/>
                </a:tc>
                <a:tc>
                  <a:txBody>
                    <a:bodyPr>
                      <a:noAutofit/>
                    </a:bodyPr>
                    <a:lstStyle/>
                    <a:p>
                      <a:pPr indent="0" lvl="0" marL="0" marR="0" rtl="0" algn="ctr">
                        <a:spcBef>
                          <a:spcPts val="0"/>
                        </a:spcBef>
                        <a:buSzPct val="25000"/>
                        <a:buNone/>
                      </a:pPr>
                      <a:r>
                        <a:rPr lang="en-US" sz="1800"/>
                        <a:t>Group A</a:t>
                      </a:r>
                    </a:p>
                  </a:txBody>
                  <a:tcPr marT="45725" marB="45725" marR="87575" marL="87575" anchor="ctr"/>
                </a:tc>
                <a:tc>
                  <a:txBody>
                    <a:bodyPr>
                      <a:noAutofit/>
                    </a:bodyPr>
                    <a:lstStyle/>
                    <a:p>
                      <a:pPr indent="0" lvl="0" marL="0" marR="0" rtl="0" algn="ctr">
                        <a:spcBef>
                          <a:spcPts val="0"/>
                        </a:spcBef>
                        <a:buSzPct val="25000"/>
                        <a:buNone/>
                      </a:pPr>
                      <a:r>
                        <a:rPr lang="en-US" sz="1800"/>
                        <a:t>Group B</a:t>
                      </a:r>
                    </a:p>
                  </a:txBody>
                  <a:tcPr marT="45725" marB="45725" marR="87575" marL="87575" anchor="ctr"/>
                </a:tc>
              </a:tr>
              <a:tr h="520700">
                <a:tc>
                  <a:txBody>
                    <a:bodyPr>
                      <a:noAutofit/>
                    </a:bodyPr>
                    <a:lstStyle/>
                    <a:p>
                      <a:pPr indent="0" lvl="0" marL="0" marR="0" rtl="0" algn="l">
                        <a:spcBef>
                          <a:spcPts val="0"/>
                        </a:spcBef>
                        <a:buSzPct val="25000"/>
                        <a:buNone/>
                      </a:pPr>
                      <a:r>
                        <a:rPr lang="en-US" sz="1800"/>
                        <a:t>Class 1</a:t>
                      </a:r>
                    </a:p>
                  </a:txBody>
                  <a:tcPr marT="45725" marB="45725" marR="87575" marL="87575" anchor="ctr"/>
                </a:tc>
                <a:tc>
                  <a:txBody>
                    <a:bodyPr>
                      <a:noAutofit/>
                    </a:bodyPr>
                    <a:lstStyle/>
                    <a:p>
                      <a:pPr indent="0" lvl="0" marL="0" marR="0" rtl="0" algn="ctr">
                        <a:spcBef>
                          <a:spcPts val="0"/>
                        </a:spcBef>
                        <a:buSzPct val="25000"/>
                        <a:buNone/>
                      </a:pPr>
                      <a:r>
                        <a:rPr lang="en-US" sz="1800"/>
                        <a:t>82</a:t>
                      </a:r>
                    </a:p>
                  </a:txBody>
                  <a:tcPr marT="45725" marB="45725" marR="87575" marL="87575" anchor="ctr"/>
                </a:tc>
                <a:tc>
                  <a:txBody>
                    <a:bodyPr>
                      <a:noAutofit/>
                    </a:bodyPr>
                    <a:lstStyle/>
                    <a:p>
                      <a:pPr indent="0" lvl="0" marL="0" marR="0" rtl="0" algn="ctr">
                        <a:spcBef>
                          <a:spcPts val="0"/>
                        </a:spcBef>
                        <a:buSzPct val="25000"/>
                        <a:buNone/>
                      </a:pPr>
                      <a:r>
                        <a:rPr lang="en-US" sz="1800"/>
                        <a:t>85</a:t>
                      </a:r>
                    </a:p>
                  </a:txBody>
                  <a:tcPr marT="45725" marB="45725" marR="87575" marL="87575" anchor="ctr"/>
                </a:tc>
              </a:tr>
              <a:tr h="520700">
                <a:tc>
                  <a:txBody>
                    <a:bodyPr>
                      <a:noAutofit/>
                    </a:bodyPr>
                    <a:lstStyle/>
                    <a:p>
                      <a:pPr indent="0" lvl="0" marL="0" marR="0" rtl="0" algn="l">
                        <a:spcBef>
                          <a:spcPts val="0"/>
                        </a:spcBef>
                        <a:buSzPct val="25000"/>
                        <a:buNone/>
                      </a:pPr>
                      <a:r>
                        <a:rPr lang="en-US" sz="1800"/>
                        <a:t>Class 2</a:t>
                      </a:r>
                    </a:p>
                  </a:txBody>
                  <a:tcPr marT="45725" marB="45725" marR="87575" marL="87575" anchor="ctr"/>
                </a:tc>
                <a:tc>
                  <a:txBody>
                    <a:bodyPr>
                      <a:noAutofit/>
                    </a:bodyPr>
                    <a:lstStyle/>
                    <a:p>
                      <a:pPr indent="0" lvl="0" marL="0" marR="0" rtl="0" algn="ctr">
                        <a:spcBef>
                          <a:spcPts val="0"/>
                        </a:spcBef>
                        <a:buSzPct val="25000"/>
                        <a:buNone/>
                      </a:pPr>
                      <a:r>
                        <a:rPr lang="en-US" sz="1800"/>
                        <a:t>76</a:t>
                      </a:r>
                    </a:p>
                  </a:txBody>
                  <a:tcPr marT="45725" marB="45725" marR="87575" marL="87575" anchor="ctr"/>
                </a:tc>
                <a:tc>
                  <a:txBody>
                    <a:bodyPr>
                      <a:noAutofit/>
                    </a:bodyPr>
                    <a:lstStyle/>
                    <a:p>
                      <a:pPr indent="0" lvl="0" marL="0" marR="0" rtl="0" algn="ctr">
                        <a:spcBef>
                          <a:spcPts val="0"/>
                        </a:spcBef>
                        <a:buSzPct val="25000"/>
                        <a:buNone/>
                      </a:pPr>
                      <a:r>
                        <a:rPr lang="en-US" sz="1800"/>
                        <a:t>88</a:t>
                      </a:r>
                    </a:p>
                  </a:txBody>
                  <a:tcPr marT="45725" marB="45725" marR="87575" marL="87575" anchor="ctr"/>
                </a:tc>
              </a:tr>
              <a:tr h="520700">
                <a:tc>
                  <a:txBody>
                    <a:bodyPr>
                      <a:noAutofit/>
                    </a:bodyPr>
                    <a:lstStyle/>
                    <a:p>
                      <a:pPr indent="0" lvl="0" marL="0" marR="0" rtl="0" algn="l">
                        <a:spcBef>
                          <a:spcPts val="0"/>
                        </a:spcBef>
                        <a:buSzPct val="25000"/>
                        <a:buNone/>
                      </a:pPr>
                      <a:r>
                        <a:rPr lang="en-US" sz="1800"/>
                        <a:t>Class 3</a:t>
                      </a:r>
                    </a:p>
                  </a:txBody>
                  <a:tcPr marT="45725" marB="45725" marR="87575" marL="87575" anchor="ctr"/>
                </a:tc>
                <a:tc>
                  <a:txBody>
                    <a:bodyPr>
                      <a:noAutofit/>
                    </a:bodyPr>
                    <a:lstStyle/>
                    <a:p>
                      <a:pPr indent="0" lvl="0" marL="0" marR="0" rtl="0" algn="ctr">
                        <a:spcBef>
                          <a:spcPts val="0"/>
                        </a:spcBef>
                        <a:buSzPct val="25000"/>
                        <a:buNone/>
                      </a:pPr>
                      <a:r>
                        <a:rPr lang="en-US" sz="1800"/>
                        <a:t>84</a:t>
                      </a:r>
                    </a:p>
                  </a:txBody>
                  <a:tcPr marT="45725" marB="45725" marR="87575" marL="87575" anchor="ctr"/>
                </a:tc>
                <a:tc>
                  <a:txBody>
                    <a:bodyPr>
                      <a:noAutofit/>
                    </a:bodyPr>
                    <a:lstStyle/>
                    <a:p>
                      <a:pPr indent="0" lvl="0" marL="0" marR="0" rtl="0" algn="ctr">
                        <a:spcBef>
                          <a:spcPts val="0"/>
                        </a:spcBef>
                        <a:buSzPct val="25000"/>
                        <a:buNone/>
                      </a:pPr>
                      <a:r>
                        <a:rPr lang="en-US" sz="1800"/>
                        <a:t>90</a:t>
                      </a:r>
                    </a:p>
                  </a:txBody>
                  <a:tcPr marT="45725" marB="45725" marR="87575" marL="87575" anchor="ctr"/>
                </a:tc>
              </a:tr>
            </a:tbl>
          </a:graphicData>
        </a:graphic>
      </p:graphicFrame>
      <p:sp>
        <p:nvSpPr>
          <p:cNvPr id="288" name="Shape 288"/>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David Gillespie’s Russian Cinema on the “Vasiliev Brothers’” film Chapaev.</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model of the Soviet art of adaptation was established in the ‘golden age’ by Vsevolod Pudovkin in his film of Gorkii’s novel Mother […] and Grigorii Kozintsev and Leonid Trauberg with their 1926 adaptation of Gogol’s The Overcoat, with its self-conscious use of silhouette and shadow. Pudovkin’s didacticism and obvious symbolism, and the startling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Furmanov’s novel was first published in 1923. The author had served as political commissar in the 25th division of the Fourth Army, led by Vasilii Ivanovich Chapaev</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Furmanov said his soldiers thought he was a hero</a:t>
            </a:r>
          </a:p>
        </p:txBody>
      </p:sp>
      <p:sp>
        <p:nvSpPr>
          <p:cNvPr id="295" name="Shape 295"/>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t/>
            </a:r>
            <a:endParaRPr b="0" i="0" sz="36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idx="1" type="body"/>
          </p:nvPr>
        </p:nvSpPr>
        <p:spPr>
          <a:xfrm>
            <a:off x="1903413" y="1600200"/>
            <a:ext cx="9472800"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why Soviet call people civil war hero’s it was all because of Furmanov when he named Chapev a war hero</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Katerina Clark (2000) described Klychkov, an educated, selfless working-class Party official,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 she described Chapaev, by contrast, is a semiliterate peasant leader and is a bossy guy who is confused about party values</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Basically Klychov figures out what is going on, takes over gets help from Petka but everyone dies in the end</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just like American patriotism, Soviet people who forught and died for their values</a:t>
            </a:r>
          </a:p>
        </p:txBody>
      </p:sp>
      <p:sp>
        <p:nvSpPr>
          <p:cNvPr id="302" name="Shape 302"/>
          <p:cNvSpPr txBox="1"/>
          <p:nvPr>
            <p:ph type="title"/>
          </p:nvPr>
        </p:nvSpPr>
        <p:spPr>
          <a:xfrm>
            <a:off x="1903413" y="177800"/>
            <a:ext cx="9472800" cy="1239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t/>
            </a:r>
            <a:endParaRPr b="0" i="0" sz="36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890741" y="16764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scene takes place on a field </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A man  with a machine gun vechicle rallies men </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They head to a bridge and drive away the soldiers there</a:t>
            </a:r>
          </a:p>
          <a:p>
            <a:pPr indent="-246888" lvl="0" marL="246888" marR="0" rtl="0" algn="l">
              <a:lnSpc>
                <a:spcPct val="9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general seems to tell two men to go swim and have something done</a:t>
            </a:r>
          </a:p>
          <a:p>
            <a:pPr indent="-246888" lvl="0" marL="246888" marR="0" rtl="0" algn="l">
              <a:lnSpc>
                <a:spcPct val="90000"/>
              </a:lnSpc>
              <a:spcBef>
                <a:spcPts val="1400"/>
              </a:spcBef>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While they are waiting a singing  regiment comes along</a:t>
            </a:r>
          </a:p>
        </p:txBody>
      </p:sp>
      <p:sp>
        <p:nvSpPr>
          <p:cNvPr id="117" name="Shape 117"/>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240" u="none" cap="none" strike="noStrike">
                <a:solidFill>
                  <a:schemeClr val="dk2"/>
                </a:solidFill>
                <a:latin typeface="Calibri"/>
                <a:ea typeface="Calibri"/>
                <a:cs typeface="Calibri"/>
                <a:sym typeface="Calibri"/>
              </a:rPr>
              <a:t>5 MIN link https://www.youtube.com/watch?v=4B4wx4J3YSM</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903413" y="1600200"/>
            <a:ext cx="9472824" cy="5029199"/>
          </a:xfrm>
          <a:prstGeom prst="rect">
            <a:avLst/>
          </a:prstGeom>
          <a:noFill/>
          <a:ln>
            <a:noFill/>
          </a:ln>
        </p:spPr>
        <p:txBody>
          <a:bodyPr anchorCtr="0" anchor="t" bIns="45700" lIns="91425" rIns="91425" tIns="45700">
            <a:noAutofit/>
          </a:bodyPr>
          <a:lstStyle/>
          <a:p>
            <a:pPr indent="-246888" lvl="0" marL="246888" marR="0" rtl="0" algn="l">
              <a:lnSpc>
                <a:spcPct val="80000"/>
              </a:lnSpc>
              <a:spcBef>
                <a:spcPts val="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 head of that regiment meets the blond general</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 blond general is smoking a pipe</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A women comes from a carriage to smile at the general</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These are very young looking people</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Men are swimming out of the river where the general ordered them to swim in</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were are taken to the camp where the blond general shoots into the air for his subordinates to hold a meeting</a:t>
            </a:r>
          </a:p>
          <a:p>
            <a:pPr indent="-246888" lvl="0" marL="246888" marR="0" rtl="0" algn="l">
              <a:lnSpc>
                <a:spcPct val="8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hold a meeting discussing war strategy</a:t>
            </a:r>
          </a:p>
          <a:p>
            <a:pPr indent="-246888" lvl="0" marL="246888" marR="0" rtl="0" algn="l">
              <a:lnSpc>
                <a:spcPct val="80000"/>
              </a:lnSpc>
              <a:spcBef>
                <a:spcPts val="1400"/>
              </a:spcBef>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were are taken to a home were a man walks a in a room with two other men</a:t>
            </a:r>
          </a:p>
        </p:txBody>
      </p:sp>
      <p:sp>
        <p:nvSpPr>
          <p:cNvPr id="124" name="Shape 124"/>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8228011" y="3352800"/>
            <a:ext cx="3352799" cy="3315821"/>
          </a:xfrm>
          <a:prstGeom prst="rect">
            <a:avLst/>
          </a:prstGeom>
          <a:noFill/>
          <a:ln>
            <a:noFill/>
          </a:ln>
        </p:spPr>
      </p:pic>
      <p:sp>
        <p:nvSpPr>
          <p:cNvPr id="131" name="Shape 131"/>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80000"/>
              </a:lnSpc>
              <a:spcBef>
                <a:spcPts val="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In the room dark haired man is shouting at two men because they were making the sweet potatoes the wrong way</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Then a scene with the blond general and the other general’s wife and they are fixing a primitive machine gun in the field</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The blond general tries to commit adultery with the woman, but she not down with it</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He offers to help her finish fixing the machines but she refuses</a:t>
            </a:r>
          </a:p>
          <a:p>
            <a:pPr indent="-246888" lvl="0" marL="246888" marR="0" rtl="0" algn="l">
              <a:lnSpc>
                <a:spcPct val="80000"/>
              </a:lnSpc>
              <a:spcBef>
                <a:spcPts val="1400"/>
              </a:spcBef>
              <a:spcAft>
                <a:spcPts val="0"/>
              </a:spcAft>
              <a:buClr>
                <a:srgbClr val="385623"/>
              </a:buClr>
              <a:buSzPct val="100000"/>
              <a:buFont typeface="Arial"/>
              <a:buChar char="›"/>
            </a:pPr>
            <a:r>
              <a:rPr b="0" i="0" lang="en-US" sz="2800" u="none" cap="none" strike="noStrike">
                <a:solidFill>
                  <a:srgbClr val="385623"/>
                </a:solidFill>
                <a:latin typeface="Calibri"/>
                <a:ea typeface="Calibri"/>
                <a:cs typeface="Calibri"/>
                <a:sym typeface="Calibri"/>
              </a:rPr>
              <a:t>Next we are taken to a scene where hand</a:t>
            </a:r>
          </a:p>
          <a:p>
            <a:pPr indent="0" lvl="0" marL="0" marR="0" rtl="0" algn="l">
              <a:lnSpc>
                <a:spcPct val="80000"/>
              </a:lnSpc>
              <a:spcBef>
                <a:spcPts val="1400"/>
              </a:spcBef>
              <a:spcAft>
                <a:spcPts val="0"/>
              </a:spcAft>
              <a:buClr>
                <a:srgbClr val="385623"/>
              </a:buClr>
              <a:buSzPct val="25000"/>
              <a:buFont typeface="Arial"/>
              <a:buNone/>
            </a:pPr>
            <a:r>
              <a:rPr b="0" i="0" lang="en-US" sz="2800" u="none" cap="none" strike="noStrike">
                <a:solidFill>
                  <a:srgbClr val="385623"/>
                </a:solidFill>
                <a:latin typeface="Calibri"/>
                <a:ea typeface="Calibri"/>
                <a:cs typeface="Calibri"/>
                <a:sym typeface="Calibri"/>
              </a:rPr>
              <a:t>somely dressed generals are taken to a a</a:t>
            </a:r>
          </a:p>
          <a:p>
            <a:pPr indent="0" lvl="0" marL="0" marR="0" rtl="0" algn="l">
              <a:lnSpc>
                <a:spcPct val="80000"/>
              </a:lnSpc>
              <a:spcBef>
                <a:spcPts val="1400"/>
              </a:spcBef>
              <a:buClr>
                <a:srgbClr val="385623"/>
              </a:buClr>
              <a:buSzPct val="25000"/>
              <a:buFont typeface="Arial"/>
              <a:buNone/>
            </a:pPr>
            <a:r>
              <a:rPr b="0" i="0" lang="en-US" sz="2800" u="none" cap="none" strike="noStrike">
                <a:solidFill>
                  <a:srgbClr val="385623"/>
                </a:solidFill>
                <a:latin typeface="Calibri"/>
                <a:ea typeface="Calibri"/>
                <a:cs typeface="Calibri"/>
                <a:sym typeface="Calibri"/>
              </a:rPr>
              <a:t> tent that looks like this</a:t>
            </a:r>
          </a:p>
        </p:txBody>
      </p:sp>
      <p:sp>
        <p:nvSpPr>
          <p:cNvPr id="132" name="Shape 132"/>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7694611" y="9698"/>
            <a:ext cx="3476624" cy="4181475"/>
          </a:xfrm>
          <a:prstGeom prst="rect">
            <a:avLst/>
          </a:prstGeom>
          <a:noFill/>
          <a:ln>
            <a:noFill/>
          </a:ln>
        </p:spPr>
      </p:pic>
      <p:sp>
        <p:nvSpPr>
          <p:cNvPr id="139" name="Shape 139"/>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So the black haired general are talking and smoking a joint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we come to a scene which looks like a house where two guys approach a guy in a overcoat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start shouting wanting something</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Then that guy pulls up and shouts at them</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get in order and leave,</a:t>
            </a:r>
          </a:p>
          <a:p>
            <a:pPr indent="-246888" lvl="0" marL="246888" marR="0" rtl="0" algn="l">
              <a:lnSpc>
                <a:spcPct val="90000"/>
              </a:lnSpc>
              <a:spcBef>
                <a:spcPts val="1400"/>
              </a:spcBef>
              <a:spcAft>
                <a:spcPts val="0"/>
              </a:spcAft>
              <a:buClr>
                <a:srgbClr val="385623"/>
              </a:buClr>
              <a:buSzPct val="99615"/>
              <a:buFont typeface="Arial"/>
              <a:buChar char="›"/>
            </a:pPr>
            <a:r>
              <a:rPr lang="en-US" sz="2590">
                <a:solidFill>
                  <a:srgbClr val="385623"/>
                </a:solidFill>
              </a:rPr>
              <a:t>he shouts at the guy with the overall and he breaks a chair</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They the guy in the overcoat talks to him as if he is stressed out</a:t>
            </a:r>
          </a:p>
          <a:p>
            <a:pPr indent="-246888" lvl="0" marL="246888" marR="0" rtl="0" algn="l">
              <a:lnSpc>
                <a:spcPct val="90000"/>
              </a:lnSpc>
              <a:spcBef>
                <a:spcPts val="1400"/>
              </a:spcBef>
              <a:spcAft>
                <a:spcPts val="0"/>
              </a:spcAft>
              <a:buClr>
                <a:srgbClr val="385623"/>
              </a:buClr>
              <a:buSzPct val="99615"/>
              <a:buFont typeface="Arial"/>
              <a:buChar char="›"/>
            </a:pPr>
            <a:r>
              <a:rPr b="0" i="0" lang="en-US" sz="2590" u="none" cap="none" strike="noStrike">
                <a:solidFill>
                  <a:srgbClr val="385623"/>
                </a:solidFill>
                <a:latin typeface="Calibri"/>
                <a:ea typeface="Calibri"/>
                <a:cs typeface="Calibri"/>
                <a:sym typeface="Calibri"/>
              </a:rPr>
              <a:t>That guy looks like the general I saw earlier </a:t>
            </a:r>
          </a:p>
          <a:p>
            <a:pPr indent="0" lvl="0" marL="0" marR="0" rtl="0" algn="l">
              <a:lnSpc>
                <a:spcPct val="90000"/>
              </a:lnSpc>
              <a:spcBef>
                <a:spcPts val="1400"/>
              </a:spcBef>
              <a:buNone/>
            </a:pPr>
            <a:r>
              <a:t/>
            </a:r>
            <a:endParaRPr b="0" i="0" sz="2590" u="none" cap="none" strike="noStrike">
              <a:solidFill>
                <a:srgbClr val="385623"/>
              </a:solidFill>
              <a:latin typeface="Calibri"/>
              <a:ea typeface="Calibri"/>
              <a:cs typeface="Calibri"/>
              <a:sym typeface="Calibri"/>
            </a:endParaRPr>
          </a:p>
        </p:txBody>
      </p:sp>
      <p:sp>
        <p:nvSpPr>
          <p:cNvPr id="140" name="Shape 140"/>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20 MIN</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went upstairs and as he was heading upstairs they both started to laugh together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 general is talking with another man, an officer gives the bald head  general a letter</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then a young men go wake up young men to go do something in a house, and he goes to grab a pig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 elderly woman shouts at him for taking the pig</a:t>
            </a:r>
          </a:p>
        </p:txBody>
      </p:sp>
      <p:sp>
        <p:nvSpPr>
          <p:cNvPr id="147" name="Shape 147"/>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i="1" lang="en-US"/>
              <a:t>2</a:t>
            </a: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runs off</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guys hit a joint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gerenal upbraids an officers, tells him  he needs to calm down</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two guys pull up and he shouts at the general</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dont let him leave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general tells him to remove his badge jacket and gun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 guy discusses his case with the general</a:t>
            </a:r>
          </a:p>
        </p:txBody>
      </p:sp>
      <p:sp>
        <p:nvSpPr>
          <p:cNvPr id="154" name="Shape 154"/>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1903413" y="1600200"/>
            <a:ext cx="9472824" cy="4572000"/>
          </a:xfrm>
          <a:prstGeom prst="rect">
            <a:avLst/>
          </a:prstGeom>
          <a:noFill/>
          <a:ln>
            <a:noFill/>
          </a:ln>
        </p:spPr>
        <p:txBody>
          <a:bodyPr anchorCtr="0" anchor="t" bIns="45700" lIns="91425" rIns="91425" tIns="45700">
            <a:noAutofit/>
          </a:bodyPr>
          <a:lstStyle/>
          <a:p>
            <a:pPr indent="-246888" lvl="0" marL="246888" marR="0" rtl="0" algn="l">
              <a:lnSpc>
                <a:spcPct val="90000"/>
              </a:lnSpc>
              <a:spcBef>
                <a:spcPts val="0"/>
              </a:spcBef>
              <a:buClr>
                <a:srgbClr val="385623"/>
              </a:buClr>
              <a:buSzPct val="100000"/>
              <a:buFont typeface="Arial"/>
              <a:buChar char="›"/>
            </a:pPr>
            <a:r>
              <a:rPr lang="en-US">
                <a:solidFill>
                  <a:srgbClr val="385623"/>
                </a:solidFill>
              </a:rPr>
              <a:t>he countinues to try to talk sense</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comes in to discuess something important,</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he talks some sense into the guy</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another guy is spying</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outside the guy gives an announcement </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bearded ppl are looking at him speak</a:t>
            </a:r>
          </a:p>
          <a:p>
            <a:pPr indent="-246888" lvl="0" marL="246888" marR="0" rtl="0" algn="l">
              <a:lnSpc>
                <a:spcPct val="90000"/>
              </a:lnSpc>
              <a:spcBef>
                <a:spcPts val="0"/>
              </a:spcBef>
              <a:buClr>
                <a:srgbClr val="385623"/>
              </a:buClr>
              <a:buSzPct val="100000"/>
              <a:buFont typeface="Arial"/>
              <a:buChar char="›"/>
            </a:pPr>
            <a:r>
              <a:rPr lang="en-US">
                <a:solidFill>
                  <a:srgbClr val="385623"/>
                </a:solidFill>
              </a:rPr>
              <a:t>they agree</a:t>
            </a:r>
          </a:p>
        </p:txBody>
      </p:sp>
      <p:sp>
        <p:nvSpPr>
          <p:cNvPr id="161" name="Shape 161"/>
          <p:cNvSpPr txBox="1"/>
          <p:nvPr>
            <p:ph type="title"/>
          </p:nvPr>
        </p:nvSpPr>
        <p:spPr>
          <a:xfrm>
            <a:off x="1903413" y="177800"/>
            <a:ext cx="9472824" cy="1239836"/>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Calibri"/>
              <a:buNone/>
            </a:pPr>
            <a:r>
              <a:rPr b="0" i="1" lang="en-US" sz="3600" u="none" cap="none" strike="noStrike">
                <a:solidFill>
                  <a:schemeClr val="dk2"/>
                </a:solidFill>
                <a:latin typeface="Calibri"/>
                <a:ea typeface="Calibri"/>
                <a:cs typeface="Calibri"/>
                <a:sym typeface="Calibri"/>
              </a:rPr>
              <a:t>5 MIN</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Pharmacy design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