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Robo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oboto-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oboto-italic.fntdata"/><Relationship Id="rId21" Type="http://schemas.openxmlformats.org/officeDocument/2006/relationships/slide" Target="slides/slide17.xml"/><Relationship Id="rId65" Type="http://schemas.openxmlformats.org/officeDocument/2006/relationships/font" Target="fonts/Roboto-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Roboto-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5"/>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598100" y="1785397"/>
            <a:ext cx="8222100" cy="838800"/>
          </a:xfrm>
          <a:prstGeom prst="rect">
            <a:avLst/>
          </a:prstGeom>
        </p:spPr>
        <p:txBody>
          <a:bodyPr anchorCtr="0" anchor="b" bIns="91425" lIns="91425" rIns="91425" tIns="91425">
            <a:noAutofit/>
          </a:bodyPr>
          <a:lstStyle/>
          <a:p>
            <a:pPr lvl="0">
              <a:spcBef>
                <a:spcPts val="0"/>
              </a:spcBef>
              <a:buNone/>
            </a:pPr>
            <a:r>
              <a:rPr lang="en">
                <a:solidFill>
                  <a:srgbClr val="5B0F00"/>
                </a:solidFill>
              </a:rPr>
              <a:t>ARUS 280 HW#9</a:t>
            </a:r>
          </a:p>
        </p:txBody>
      </p:sp>
      <p:sp>
        <p:nvSpPr>
          <p:cNvPr id="86" name="Shape 86"/>
          <p:cNvSpPr txBox="1"/>
          <p:nvPr>
            <p:ph idx="1" type="subTitle"/>
          </p:nvPr>
        </p:nvSpPr>
        <p:spPr>
          <a:xfrm>
            <a:off x="598100" y="2715949"/>
            <a:ext cx="8222100" cy="1663800"/>
          </a:xfrm>
          <a:prstGeom prst="rect">
            <a:avLst/>
          </a:prstGeom>
        </p:spPr>
        <p:txBody>
          <a:bodyPr anchorCtr="0" anchor="t" bIns="91425" lIns="91425" rIns="91425" tIns="91425">
            <a:noAutofit/>
          </a:bodyPr>
          <a:lstStyle/>
          <a:p>
            <a:pPr lvl="0" rtl="0" algn="ctr">
              <a:spcBef>
                <a:spcPts val="0"/>
              </a:spcBef>
              <a:buNone/>
            </a:pPr>
            <a:r>
              <a:rPr lang="en" sz="2300">
                <a:solidFill>
                  <a:srgbClr val="5B0F00"/>
                </a:solidFill>
              </a:rPr>
              <a:t>Ascher chapter 6 (“Reform and Counter-Reform, 1861–94”)</a:t>
            </a:r>
          </a:p>
          <a:p>
            <a:pPr lvl="0" rtl="0" algn="ctr">
              <a:spcBef>
                <a:spcPts val="0"/>
              </a:spcBef>
              <a:buNone/>
            </a:pPr>
            <a:r>
              <a:rPr lang="en" sz="2300">
                <a:solidFill>
                  <a:srgbClr val="5B0F00"/>
                </a:solidFill>
              </a:rPr>
              <a:t>Ascher chapter 7 (“Revolutionary Russia, 1884–1917”).</a:t>
            </a:r>
          </a:p>
          <a:p>
            <a:pPr lvl="0" rtl="0" algn="ctr">
              <a:spcBef>
                <a:spcPts val="0"/>
              </a:spcBef>
              <a:buNone/>
            </a:pPr>
            <a:r>
              <a:rPr lang="en" sz="2300">
                <a:solidFill>
                  <a:srgbClr val="5B0F00"/>
                </a:solidFill>
              </a:rPr>
              <a:t>October (1927, 1:40)</a:t>
            </a:r>
          </a:p>
          <a:p>
            <a:pPr lvl="0" rtl="0" algn="ctr">
              <a:spcBef>
                <a:spcPts val="0"/>
              </a:spcBef>
              <a:buNone/>
            </a:pPr>
            <a:r>
              <a:rPr lang="en" sz="2300">
                <a:solidFill>
                  <a:srgbClr val="5B0F00"/>
                </a:solidFill>
              </a:rPr>
              <a:t>Battleship Potemkin (1926, 1:12).</a:t>
            </a:r>
          </a:p>
          <a:p>
            <a:pPr lvl="0" rtl="0" algn="ctr">
              <a:spcBef>
                <a:spcPts val="0"/>
              </a:spcBef>
              <a:buNone/>
            </a:pPr>
            <a:r>
              <a:t/>
            </a:r>
            <a:endParaRPr sz="23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7 (“Revolutionary Russia, 1884–1917”).</a:t>
            </a:r>
          </a:p>
          <a:p>
            <a:pPr lvl="0">
              <a:spcBef>
                <a:spcPts val="0"/>
              </a:spcBef>
              <a:buNone/>
            </a:pPr>
            <a:r>
              <a:t/>
            </a:r>
            <a:endParaRPr sz="2500"/>
          </a:p>
          <a:p>
            <a:pPr lvl="0" rtl="0">
              <a:spcBef>
                <a:spcPts val="0"/>
              </a:spcBef>
              <a:buNone/>
            </a:pPr>
            <a:r>
              <a:t/>
            </a:r>
            <a:endParaRPr sz="2500"/>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130-133 </a:t>
            </a:r>
          </a:p>
        </p:txBody>
      </p:sp>
      <p:sp>
        <p:nvSpPr>
          <p:cNvPr id="153" name="Shape 15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when Nicholas II came to the throne in 1894 after Alex III died from illness, ppl said he was the most incapable;</a:t>
            </a:r>
          </a:p>
          <a:p>
            <a:pPr indent="-349250" lvl="0" marL="457200">
              <a:spcBef>
                <a:spcPts val="0"/>
              </a:spcBef>
              <a:buClr>
                <a:srgbClr val="FF0000"/>
              </a:buClr>
              <a:buSzPct val="100000"/>
            </a:pPr>
            <a:r>
              <a:rPr lang="en" sz="1900">
                <a:solidFill>
                  <a:srgbClr val="FF0000"/>
                </a:solidFill>
              </a:rPr>
              <a:t>guy loved his faminly</a:t>
            </a:r>
          </a:p>
          <a:p>
            <a:pPr indent="-349250" lvl="0" marL="457200" rtl="0">
              <a:spcBef>
                <a:spcPts val="0"/>
              </a:spcBef>
              <a:buClr>
                <a:srgbClr val="FF0000"/>
              </a:buClr>
              <a:buSzPct val="100000"/>
            </a:pPr>
            <a:r>
              <a:rPr lang="en" sz="1900">
                <a:solidFill>
                  <a:srgbClr val="FF0000"/>
                </a:solidFill>
              </a:rPr>
              <a:t>Nicholas ii was a religious man and speng all his time w/ his family</a:t>
            </a:r>
          </a:p>
          <a:p>
            <a:pPr indent="-349250" lvl="0" marL="457200" rtl="0">
              <a:spcBef>
                <a:spcPts val="0"/>
              </a:spcBef>
              <a:buClr>
                <a:srgbClr val="FF0000"/>
              </a:buClr>
              <a:buSzPct val="100000"/>
            </a:pPr>
            <a:r>
              <a:rPr lang="en" sz="1900">
                <a:solidFill>
                  <a:srgbClr val="FF0000"/>
                </a:solidFill>
              </a:rPr>
              <a:t>he wanted to hold the values of his father and Pudonosolvev</a:t>
            </a:r>
          </a:p>
          <a:p>
            <a:pPr indent="-349250" lvl="0" marL="457200" rtl="0">
              <a:spcBef>
                <a:spcPts val="0"/>
              </a:spcBef>
              <a:buClr>
                <a:srgbClr val="FF0000"/>
              </a:buClr>
              <a:buSzPct val="100000"/>
            </a:pPr>
            <a:r>
              <a:rPr lang="en" sz="1900">
                <a:solidFill>
                  <a:srgbClr val="FF0000"/>
                </a:solidFill>
              </a:rPr>
              <a:t>Nick II lacked will to learn more abt gov't</a:t>
            </a:r>
          </a:p>
        </p:txBody>
      </p:sp>
      <p:sp>
        <p:nvSpPr>
          <p:cNvPr id="154" name="Shape 154"/>
          <p:cNvSpPr txBox="1"/>
          <p:nvPr>
            <p:ph idx="2" type="body"/>
          </p:nvPr>
        </p:nvSpPr>
        <p:spPr>
          <a:xfrm>
            <a:off x="4886850" y="0"/>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however ppl gave him the benefit of the doubt, but said the zemstros wld nvr be part of national gov't </a:t>
            </a:r>
          </a:p>
          <a:p>
            <a:pPr indent="-336550" lvl="0" marL="457200" rtl="0">
              <a:spcBef>
                <a:spcPts val="0"/>
              </a:spcBef>
              <a:buClr>
                <a:srgbClr val="FF0000"/>
              </a:buClr>
              <a:buSzPct val="100000"/>
            </a:pPr>
            <a:r>
              <a:rPr lang="en" sz="1700">
                <a:solidFill>
                  <a:srgbClr val="FF0000"/>
                </a:solidFill>
              </a:rPr>
              <a:t>in 1890 russia went thru industrialization, witte said Russia cn still be an autocracy was wrong </a:t>
            </a:r>
          </a:p>
          <a:p>
            <a:pPr indent="-336550" lvl="0" marL="457200" rtl="0">
              <a:spcBef>
                <a:spcPts val="0"/>
              </a:spcBef>
              <a:buClr>
                <a:srgbClr val="FF0000"/>
              </a:buClr>
              <a:buSzPct val="100000"/>
            </a:pPr>
            <a:r>
              <a:rPr lang="en" sz="1700">
                <a:solidFill>
                  <a:srgbClr val="FF0000"/>
                </a:solidFill>
              </a:rPr>
              <a:t>state got things going and by the 1890 the Russiam workforce was 3x the germans</a:t>
            </a:r>
          </a:p>
          <a:p>
            <a:pPr indent="-336550" lvl="0" marL="457200" rtl="0">
              <a:spcBef>
                <a:spcPts val="0"/>
              </a:spcBef>
              <a:buClr>
                <a:srgbClr val="FF0000"/>
              </a:buClr>
              <a:buSzPct val="100000"/>
            </a:pPr>
            <a:r>
              <a:rPr lang="en" sz="1700">
                <a:solidFill>
                  <a:srgbClr val="FF0000"/>
                </a:solidFill>
              </a:rPr>
              <a:t>employees were kind ... gov't kept secret labor problems </a:t>
            </a:r>
          </a:p>
          <a:p>
            <a:pPr indent="-336550" lvl="0" marL="457200" rtl="0">
              <a:spcBef>
                <a:spcPts val="0"/>
              </a:spcBef>
              <a:buClr>
                <a:srgbClr val="FF0000"/>
              </a:buClr>
              <a:buSzPct val="100000"/>
            </a:pPr>
            <a:r>
              <a:rPr lang="en" sz="1700">
                <a:solidFill>
                  <a:srgbClr val="FF0000"/>
                </a:solidFill>
              </a:rPr>
              <a:t>then the conditions got worse employers treated them w/ disprect and the workers came with grievances...</a:t>
            </a:r>
          </a:p>
          <a:p>
            <a:pPr lvl="0" rtl="0">
              <a:spcBef>
                <a:spcPts val="0"/>
              </a:spcBef>
              <a:buNone/>
            </a:pPr>
            <a:r>
              <a:t/>
            </a:r>
            <a:endParaRPr sz="17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134-135 </a:t>
            </a:r>
          </a:p>
        </p:txBody>
      </p:sp>
      <p:sp>
        <p:nvSpPr>
          <p:cNvPr id="160" name="Shape 16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by 1860 Russian workers wldnt take it went on strikes that were illegal for political demands</a:t>
            </a:r>
          </a:p>
          <a:p>
            <a:pPr indent="-349250" lvl="0" marL="457200" rtl="0">
              <a:spcBef>
                <a:spcPts val="0"/>
              </a:spcBef>
              <a:buClr>
                <a:srgbClr val="FF0000"/>
              </a:buClr>
              <a:buSzPct val="100000"/>
            </a:pPr>
            <a:r>
              <a:rPr lang="en" sz="1900">
                <a:solidFill>
                  <a:srgbClr val="FF0000"/>
                </a:solidFill>
              </a:rPr>
              <a:t>A marxist group formed in the ppl interests called for gov't run by ppl divided to Bolsheviks and mensheviks</a:t>
            </a:r>
          </a:p>
          <a:p>
            <a:pPr indent="-349250" lvl="0" marL="457200" rtl="0">
              <a:spcBef>
                <a:spcPts val="0"/>
              </a:spcBef>
              <a:buClr>
                <a:srgbClr val="FF0000"/>
              </a:buClr>
              <a:buSzPct val="100000"/>
            </a:pPr>
            <a:r>
              <a:rPr lang="en" sz="1900">
                <a:solidFill>
                  <a:srgbClr val="FF0000"/>
                </a:solidFill>
              </a:rPr>
              <a:t>split based on what a party member is</a:t>
            </a:r>
          </a:p>
          <a:p>
            <a:pPr lvl="0" rtl="0">
              <a:spcBef>
                <a:spcPts val="0"/>
              </a:spcBef>
              <a:buNone/>
            </a:pPr>
            <a:r>
              <a:t/>
            </a:r>
            <a:endParaRPr sz="1900">
              <a:solidFill>
                <a:srgbClr val="FF0000"/>
              </a:solidFill>
            </a:endParaRPr>
          </a:p>
        </p:txBody>
      </p:sp>
      <p:sp>
        <p:nvSpPr>
          <p:cNvPr id="161" name="Shape 161"/>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Socialist Revo. said killing everyone is the way to go</a:t>
            </a:r>
          </a:p>
          <a:p>
            <a:pPr lvl="0">
              <a:spcBef>
                <a:spcPts val="0"/>
              </a:spcBef>
              <a:buNone/>
            </a:pPr>
            <a:r>
              <a:t/>
            </a:r>
            <a:endParaRPr sz="1700">
              <a:solidFill>
                <a:srgbClr val="FF0000"/>
              </a:solidFill>
            </a:endParaRPr>
          </a:p>
          <a:p>
            <a:pPr indent="-336550" lvl="0" marL="457200">
              <a:spcBef>
                <a:spcPts val="0"/>
              </a:spcBef>
              <a:buClr>
                <a:srgbClr val="FF0000"/>
              </a:buClr>
              <a:buSzPct val="100000"/>
            </a:pPr>
            <a:r>
              <a:rPr lang="en" sz="1700">
                <a:solidFill>
                  <a:srgbClr val="FF0000"/>
                </a:solidFill>
              </a:rPr>
              <a:t>liberalism was an organized force but then they got too much power and it slowed down</a:t>
            </a:r>
          </a:p>
          <a:p>
            <a:pPr lvl="0" rtl="0">
              <a:spcBef>
                <a:spcPts val="0"/>
              </a:spcBef>
              <a:buNone/>
            </a:pPr>
            <a:r>
              <a:t/>
            </a:r>
            <a:endParaRPr sz="17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136-138</a:t>
            </a:r>
          </a:p>
        </p:txBody>
      </p:sp>
      <p:sp>
        <p:nvSpPr>
          <p:cNvPr id="167" name="Shape 16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liberals wanted a basic reordering of society</a:t>
            </a:r>
          </a:p>
          <a:p>
            <a:pPr indent="-349250" lvl="0" marL="457200" rtl="0">
              <a:spcBef>
                <a:spcPts val="0"/>
              </a:spcBef>
              <a:buClr>
                <a:srgbClr val="FF0000"/>
              </a:buClr>
              <a:buSzPct val="100000"/>
            </a:pPr>
            <a:r>
              <a:rPr lang="en" sz="1900">
                <a:solidFill>
                  <a:srgbClr val="FF0000"/>
                </a:solidFill>
              </a:rPr>
              <a:t>Japan and Russia had problems in 1905...</a:t>
            </a:r>
          </a:p>
          <a:p>
            <a:pPr indent="-349250" lvl="0" marL="457200" rtl="0">
              <a:spcBef>
                <a:spcPts val="0"/>
              </a:spcBef>
              <a:buClr>
                <a:srgbClr val="FF0000"/>
              </a:buClr>
              <a:buSzPct val="100000"/>
            </a:pPr>
            <a:r>
              <a:rPr lang="en" sz="1900">
                <a:solidFill>
                  <a:srgbClr val="FF0000"/>
                </a:solidFill>
              </a:rPr>
              <a:t>Japan went to war w/ Russia</a:t>
            </a:r>
          </a:p>
          <a:p>
            <a:pPr indent="-349250" lvl="0" marL="457200">
              <a:spcBef>
                <a:spcPts val="0"/>
              </a:spcBef>
              <a:buClr>
                <a:srgbClr val="FF0000"/>
              </a:buClr>
              <a:buSzPct val="100000"/>
            </a:pPr>
            <a:r>
              <a:rPr lang="en" sz="1900">
                <a:solidFill>
                  <a:srgbClr val="FF0000"/>
                </a:solidFill>
              </a:rPr>
              <a:t>Russian were outmatched and public lost trust</a:t>
            </a:r>
          </a:p>
          <a:p>
            <a:pPr lvl="0" rtl="0">
              <a:spcBef>
                <a:spcPts val="0"/>
              </a:spcBef>
              <a:buNone/>
            </a:pPr>
            <a:r>
              <a:t/>
            </a:r>
            <a:endParaRPr sz="1900">
              <a:solidFill>
                <a:srgbClr val="FF0000"/>
              </a:solidFill>
            </a:endParaRPr>
          </a:p>
        </p:txBody>
      </p:sp>
      <p:sp>
        <p:nvSpPr>
          <p:cNvPr id="168" name="Shape 168"/>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ppl question everything , gov't allowed meetings</a:t>
            </a:r>
          </a:p>
          <a:p>
            <a:pPr indent="-336550" lvl="0" marL="457200" rtl="0">
              <a:spcBef>
                <a:spcPts val="0"/>
              </a:spcBef>
              <a:buClr>
                <a:srgbClr val="FF0000"/>
              </a:buClr>
              <a:buSzPct val="100000"/>
            </a:pPr>
            <a:r>
              <a:rPr lang="en" sz="1700">
                <a:solidFill>
                  <a:srgbClr val="FF0000"/>
                </a:solidFill>
              </a:rPr>
              <a:t>political meeting got reckless they called for change </a:t>
            </a:r>
          </a:p>
          <a:p>
            <a:pPr indent="-336550" lvl="0" marL="457200" rtl="0">
              <a:spcBef>
                <a:spcPts val="0"/>
              </a:spcBef>
              <a:buClr>
                <a:srgbClr val="FF0000"/>
              </a:buClr>
              <a:buSzPct val="100000"/>
            </a:pPr>
            <a:r>
              <a:rPr lang="en" sz="1700">
                <a:solidFill>
                  <a:srgbClr val="FF0000"/>
                </a:solidFill>
              </a:rPr>
              <a:t>bloody sunday made things very violent but Father Gapon made things peaceful again</a:t>
            </a:r>
          </a:p>
          <a:p>
            <a:pPr indent="-336550" lvl="0" marL="457200">
              <a:spcBef>
                <a:spcPts val="0"/>
              </a:spcBef>
              <a:buClr>
                <a:srgbClr val="FF0000"/>
              </a:buClr>
              <a:buSzPct val="100000"/>
            </a:pPr>
            <a:r>
              <a:rPr lang="en" sz="1700">
                <a:solidFill>
                  <a:srgbClr val="FF0000"/>
                </a:solidFill>
              </a:rPr>
              <a:t>gov't wanted to ban protests soldiers shot into crowds then ppl got redhot</a:t>
            </a:r>
          </a:p>
          <a:p>
            <a:pPr lvl="0" rtl="0">
              <a:spcBef>
                <a:spcPts val="0"/>
              </a:spcBef>
              <a:buNone/>
            </a:pPr>
            <a:r>
              <a:t/>
            </a:r>
            <a:endParaRPr sz="17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139-141 </a:t>
            </a:r>
          </a:p>
        </p:txBody>
      </p:sp>
      <p:sp>
        <p:nvSpPr>
          <p:cNvPr id="174" name="Shape 17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revolution really got going by the workers</a:t>
            </a:r>
          </a:p>
          <a:p>
            <a:pPr indent="-349250" lvl="0" marL="457200" rtl="0">
              <a:spcBef>
                <a:spcPts val="0"/>
              </a:spcBef>
              <a:buClr>
                <a:srgbClr val="FF0000"/>
              </a:buClr>
              <a:buSzPct val="100000"/>
            </a:pPr>
            <a:r>
              <a:rPr lang="en" sz="1900">
                <a:solidFill>
                  <a:srgbClr val="FF0000"/>
                </a:solidFill>
              </a:rPr>
              <a:t>everyone rebelled </a:t>
            </a:r>
          </a:p>
          <a:p>
            <a:pPr indent="-349250" lvl="0" marL="457200" rtl="0">
              <a:spcBef>
                <a:spcPts val="0"/>
              </a:spcBef>
              <a:buClr>
                <a:srgbClr val="FF0000"/>
              </a:buClr>
              <a:buSzPct val="100000"/>
            </a:pPr>
            <a:r>
              <a:rPr lang="en" sz="1900">
                <a:solidFill>
                  <a:srgbClr val="FF0000"/>
                </a:solidFill>
              </a:rPr>
              <a:t>if gov't did something it wld all go away but emperor was too stubborn </a:t>
            </a:r>
          </a:p>
          <a:p>
            <a:pPr indent="-349250" lvl="0" marL="457200">
              <a:spcBef>
                <a:spcPts val="0"/>
              </a:spcBef>
              <a:buClr>
                <a:srgbClr val="FF0000"/>
              </a:buClr>
              <a:buSzPct val="100000"/>
            </a:pPr>
            <a:r>
              <a:rPr lang="en" sz="1900">
                <a:solidFill>
                  <a:srgbClr val="FF0000"/>
                </a:solidFill>
              </a:rPr>
              <a:t>climax came in 1905 when all the cities went on strike, tsar finally accepted democracy </a:t>
            </a:r>
          </a:p>
          <a:p>
            <a:pPr lvl="0" rtl="0">
              <a:spcBef>
                <a:spcPts val="0"/>
              </a:spcBef>
              <a:buNone/>
            </a:pPr>
            <a:r>
              <a:t/>
            </a:r>
            <a:endParaRPr sz="1900">
              <a:solidFill>
                <a:srgbClr val="FF0000"/>
              </a:solidFill>
            </a:endParaRPr>
          </a:p>
        </p:txBody>
      </p:sp>
      <p:sp>
        <p:nvSpPr>
          <p:cNvPr id="175" name="Shape 175"/>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it was great victory they had "Days of Liberty " where ppl were so free they got scared, they somehow decided to kill Jews, what a shame</a:t>
            </a:r>
          </a:p>
          <a:p>
            <a:pPr indent="-336550" lvl="0" marL="457200" rtl="0">
              <a:spcBef>
                <a:spcPts val="0"/>
              </a:spcBef>
              <a:buClr>
                <a:srgbClr val="FF0000"/>
              </a:buClr>
              <a:buSzPct val="100000"/>
            </a:pPr>
            <a:r>
              <a:rPr lang="en" sz="1700">
                <a:solidFill>
                  <a:srgbClr val="FF0000"/>
                </a:solidFill>
              </a:rPr>
              <a:t>the autocrats forced this because they knew there was no place in the new system </a:t>
            </a:r>
          </a:p>
          <a:p>
            <a:pPr indent="-336550" lvl="0" marL="457200" rtl="0">
              <a:spcBef>
                <a:spcPts val="0"/>
              </a:spcBef>
              <a:buClr>
                <a:srgbClr val="FF0000"/>
              </a:buClr>
              <a:buSzPct val="100000"/>
            </a:pPr>
            <a:r>
              <a:rPr lang="en" sz="1700">
                <a:solidFill>
                  <a:srgbClr val="FF0000"/>
                </a:solidFill>
              </a:rPr>
              <a:t>govt arose and ppl were confused on who to follow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142-145 </a:t>
            </a:r>
          </a:p>
        </p:txBody>
      </p:sp>
      <p:sp>
        <p:nvSpPr>
          <p:cNvPr id="181" name="Shape 18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days of liberty ppl got reckless </a:t>
            </a:r>
          </a:p>
          <a:p>
            <a:pPr indent="-349250" lvl="0" marL="457200" rtl="0">
              <a:spcBef>
                <a:spcPts val="0"/>
              </a:spcBef>
              <a:buClr>
                <a:srgbClr val="FF0000"/>
              </a:buClr>
              <a:buSzPct val="100000"/>
            </a:pPr>
            <a:r>
              <a:rPr lang="en" sz="1900">
                <a:solidFill>
                  <a:srgbClr val="FF0000"/>
                </a:solidFill>
              </a:rPr>
              <a:t>even soldiers felt lk they didnt have to obey orders anymore</a:t>
            </a:r>
          </a:p>
          <a:p>
            <a:pPr indent="-349250" lvl="0" marL="457200" rtl="0">
              <a:spcBef>
                <a:spcPts val="0"/>
              </a:spcBef>
              <a:buClr>
                <a:srgbClr val="FF0000"/>
              </a:buClr>
              <a:buSzPct val="100000"/>
            </a:pPr>
            <a:r>
              <a:rPr lang="en" sz="1900">
                <a:solidFill>
                  <a:srgbClr val="FF0000"/>
                </a:solidFill>
              </a:rPr>
              <a:t>then in 1905 st petersburg committte staged the greatest rebellion ever. but admiral F.V. Dubasov shut it down. alot of ppl died</a:t>
            </a:r>
          </a:p>
        </p:txBody>
      </p:sp>
      <p:sp>
        <p:nvSpPr>
          <p:cNvPr id="182" name="Shape 182"/>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after gov't chased down anyone suspected of support, revolutionaries ran away</a:t>
            </a:r>
          </a:p>
          <a:p>
            <a:pPr indent="-336550" lvl="0" marL="457200" rtl="0">
              <a:spcBef>
                <a:spcPts val="0"/>
              </a:spcBef>
              <a:buClr>
                <a:srgbClr val="FF0000"/>
              </a:buClr>
              <a:buSzPct val="100000"/>
            </a:pPr>
            <a:r>
              <a:rPr lang="en" sz="1700">
                <a:solidFill>
                  <a:srgbClr val="FF0000"/>
                </a:solidFill>
              </a:rPr>
              <a:t>govt allowed democratic election fr ppl to go down AKA duma</a:t>
            </a:r>
          </a:p>
          <a:p>
            <a:pPr indent="-336550" lvl="0" marL="457200" rtl="0">
              <a:spcBef>
                <a:spcPts val="0"/>
              </a:spcBef>
              <a:buClr>
                <a:srgbClr val="FF0000"/>
              </a:buClr>
              <a:buSzPct val="100000"/>
            </a:pPr>
            <a:r>
              <a:rPr lang="en" sz="1700">
                <a:solidFill>
                  <a:srgbClr val="FF0000"/>
                </a:solidFill>
              </a:rPr>
              <a:t>duma didnt agree w/ gov't so gov’t dissolved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146-150 </a:t>
            </a:r>
          </a:p>
        </p:txBody>
      </p:sp>
      <p:sp>
        <p:nvSpPr>
          <p:cNvPr id="188" name="Shape 18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Kadets protested virgoursly but were not organized, </a:t>
            </a:r>
          </a:p>
          <a:p>
            <a:pPr indent="-349250" lvl="0" marL="457200" rtl="0">
              <a:spcBef>
                <a:spcPts val="0"/>
              </a:spcBef>
              <a:buClr>
                <a:srgbClr val="FF0000"/>
              </a:buClr>
              <a:buSzPct val="100000"/>
            </a:pPr>
            <a:r>
              <a:rPr lang="en" sz="1900">
                <a:solidFill>
                  <a:srgbClr val="FF0000"/>
                </a:solidFill>
              </a:rPr>
              <a:t>Gov’t felt tht 2nd duma wld be organized, they werent</a:t>
            </a:r>
          </a:p>
          <a:p>
            <a:pPr indent="-349250" lvl="0" marL="457200" rtl="0">
              <a:spcBef>
                <a:spcPts val="0"/>
              </a:spcBef>
              <a:buClr>
                <a:srgbClr val="FF0000"/>
              </a:buClr>
              <a:buSzPct val="100000"/>
            </a:pPr>
            <a:r>
              <a:rPr lang="en" sz="1900">
                <a:solidFill>
                  <a:srgbClr val="FF0000"/>
                </a:solidFill>
              </a:rPr>
              <a:t>P.A. Stolypin a conservatist and good speaker, shut it down ending the revolution</a:t>
            </a:r>
          </a:p>
          <a:p>
            <a:pPr indent="-349250" lvl="0" marL="457200" rtl="0">
              <a:spcBef>
                <a:spcPts val="0"/>
              </a:spcBef>
              <a:buClr>
                <a:srgbClr val="FF0000"/>
              </a:buClr>
              <a:buSzPct val="100000"/>
            </a:pPr>
            <a:r>
              <a:rPr lang="en" sz="1900">
                <a:solidFill>
                  <a:srgbClr val="FF0000"/>
                </a:solidFill>
              </a:rPr>
              <a:t>The revolution failed because the diverse ppl did not work together </a:t>
            </a:r>
          </a:p>
        </p:txBody>
      </p:sp>
      <p:sp>
        <p:nvSpPr>
          <p:cNvPr id="189" name="Shape 189"/>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Russia at that point took a step foward to civil society</a:t>
            </a:r>
          </a:p>
          <a:p>
            <a:pPr indent="-336550" lvl="0" marL="457200" rtl="0">
              <a:spcBef>
                <a:spcPts val="0"/>
              </a:spcBef>
              <a:buClr>
                <a:srgbClr val="FF0000"/>
              </a:buClr>
              <a:buSzPct val="100000"/>
            </a:pPr>
            <a:r>
              <a:rPr lang="en" sz="1700">
                <a:solidFill>
                  <a:srgbClr val="FF0000"/>
                </a:solidFill>
              </a:rPr>
              <a:t>Stolypin reforms were about making the peasants feel like citizens</a:t>
            </a:r>
          </a:p>
          <a:p>
            <a:pPr indent="-336550" lvl="0" marL="457200" rtl="0">
              <a:spcBef>
                <a:spcPts val="0"/>
              </a:spcBef>
              <a:buClr>
                <a:srgbClr val="FF0000"/>
              </a:buClr>
              <a:buSzPct val="100000"/>
            </a:pPr>
            <a:r>
              <a:rPr lang="en" sz="1700">
                <a:solidFill>
                  <a:srgbClr val="FF0000"/>
                </a:solidFill>
              </a:rPr>
              <a:t>What he did was give land to peasants</a:t>
            </a:r>
          </a:p>
          <a:p>
            <a:pPr indent="-336550" lvl="0" marL="457200" rtl="0">
              <a:spcBef>
                <a:spcPts val="0"/>
              </a:spcBef>
              <a:buClr>
                <a:srgbClr val="FF0000"/>
              </a:buClr>
              <a:buSzPct val="100000"/>
            </a:pPr>
            <a:r>
              <a:rPr lang="en" sz="1700">
                <a:solidFill>
                  <a:srgbClr val="FF0000"/>
                </a:solidFill>
              </a:rPr>
              <a:t>It was difficult, peasants were not letting go of the commune and they had to divide diverse lands</a:t>
            </a:r>
          </a:p>
          <a:p>
            <a:pPr indent="-336550" lvl="0" marL="457200" rtl="0">
              <a:spcBef>
                <a:spcPts val="0"/>
              </a:spcBef>
              <a:buClr>
                <a:srgbClr val="FF0000"/>
              </a:buClr>
              <a:buSzPct val="100000"/>
            </a:pPr>
            <a:r>
              <a:rPr lang="en" sz="1700">
                <a:solidFill>
                  <a:srgbClr val="FF0000"/>
                </a:solidFill>
              </a:rPr>
              <a:t>It was going really slow, ppl questions if political reform was possible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265500" y="865225"/>
            <a:ext cx="4045200" cy="780600"/>
          </a:xfrm>
          <a:prstGeom prst="rect">
            <a:avLst/>
          </a:prstGeom>
        </p:spPr>
        <p:txBody>
          <a:bodyPr anchorCtr="0" anchor="b" bIns="91425" lIns="91425" rIns="91425" tIns="91425">
            <a:noAutofit/>
          </a:bodyPr>
          <a:lstStyle/>
          <a:p>
            <a:pPr lvl="0">
              <a:spcBef>
                <a:spcPts val="0"/>
              </a:spcBef>
              <a:buNone/>
            </a:pPr>
            <a:r>
              <a:rPr lang="en"/>
              <a:t>THESE BOOKS </a:t>
            </a:r>
          </a:p>
        </p:txBody>
      </p:sp>
      <p:sp>
        <p:nvSpPr>
          <p:cNvPr id="195" name="Shape 195"/>
          <p:cNvSpPr txBox="1"/>
          <p:nvPr>
            <p:ph type="title"/>
          </p:nvPr>
        </p:nvSpPr>
        <p:spPr>
          <a:xfrm>
            <a:off x="265500" y="2694500"/>
            <a:ext cx="4045200" cy="1461600"/>
          </a:xfrm>
          <a:prstGeom prst="rect">
            <a:avLst/>
          </a:prstGeom>
        </p:spPr>
        <p:txBody>
          <a:bodyPr anchorCtr="0" anchor="b" bIns="91425" lIns="91425" rIns="91425" tIns="91425">
            <a:noAutofit/>
          </a:bodyPr>
          <a:lstStyle/>
          <a:p>
            <a:pPr lvl="0" rtl="0">
              <a:spcBef>
                <a:spcPts val="0"/>
              </a:spcBef>
              <a:buNone/>
            </a:pPr>
            <a:r>
              <a:rPr lang="en"/>
              <a:t>ARE TOO LONG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151-155 </a:t>
            </a:r>
          </a:p>
        </p:txBody>
      </p:sp>
      <p:sp>
        <p:nvSpPr>
          <p:cNvPr id="201" name="Shape 20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Stolypin got killed by a madman working for the SR in 1911</a:t>
            </a:r>
          </a:p>
          <a:p>
            <a:pPr indent="-349250" lvl="0" marL="457200" rtl="0">
              <a:spcBef>
                <a:spcPts val="0"/>
              </a:spcBef>
              <a:buClr>
                <a:srgbClr val="FF0000"/>
              </a:buClr>
              <a:buSzPct val="100000"/>
            </a:pPr>
            <a:r>
              <a:rPr lang="en" sz="1900">
                <a:solidFill>
                  <a:srgbClr val="FF0000"/>
                </a:solidFill>
              </a:rPr>
              <a:t>V.N Kolockostov showed no interest in reform had soldiers shoot at marching ppl</a:t>
            </a:r>
          </a:p>
          <a:p>
            <a:pPr indent="-349250" lvl="0" marL="457200" rtl="0">
              <a:spcBef>
                <a:spcPts val="0"/>
              </a:spcBef>
              <a:buClr>
                <a:srgbClr val="FF0000"/>
              </a:buClr>
              <a:buSzPct val="100000"/>
            </a:pPr>
            <a:r>
              <a:rPr lang="en" sz="1900">
                <a:solidFill>
                  <a:srgbClr val="FF0000"/>
                </a:solidFill>
              </a:rPr>
              <a:t>Resutls of WWI caused end of autocracy hatred among nations and socialism</a:t>
            </a:r>
          </a:p>
          <a:p>
            <a:pPr indent="-349250" lvl="0" marL="457200" rtl="0">
              <a:spcBef>
                <a:spcPts val="0"/>
              </a:spcBef>
              <a:buClr>
                <a:srgbClr val="FF0000"/>
              </a:buClr>
              <a:buSzPct val="100000"/>
            </a:pPr>
            <a:r>
              <a:rPr lang="en" sz="1900">
                <a:solidFill>
                  <a:srgbClr val="FF0000"/>
                </a:solidFill>
              </a:rPr>
              <a:t>Bismarck unfied Germany in 1871, Wilhelm II united w/ Austria and Italy, Russia join w/ Britain and France </a:t>
            </a:r>
          </a:p>
        </p:txBody>
      </p:sp>
      <p:sp>
        <p:nvSpPr>
          <p:cNvPr id="202" name="Shape 202"/>
          <p:cNvSpPr txBox="1"/>
          <p:nvPr>
            <p:ph idx="2" type="body"/>
          </p:nvPr>
        </p:nvSpPr>
        <p:spPr>
          <a:xfrm>
            <a:off x="4832400" y="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You know how WWI started</a:t>
            </a:r>
          </a:p>
          <a:p>
            <a:pPr indent="-349250" lvl="0" marL="457200" rtl="0">
              <a:spcBef>
                <a:spcPts val="0"/>
              </a:spcBef>
              <a:buClr>
                <a:srgbClr val="FF0000"/>
              </a:buClr>
              <a:buSzPct val="100000"/>
            </a:pPr>
            <a:r>
              <a:rPr lang="en" sz="1900">
                <a:solidFill>
                  <a:srgbClr val="FF0000"/>
                </a:solidFill>
              </a:rPr>
              <a:t>[same thing]</a:t>
            </a:r>
          </a:p>
          <a:p>
            <a:pPr indent="-349250" lvl="0" marL="457200" rtl="0">
              <a:spcBef>
                <a:spcPts val="0"/>
              </a:spcBef>
              <a:buClr>
                <a:srgbClr val="FF0000"/>
              </a:buClr>
              <a:buSzPct val="100000"/>
            </a:pPr>
            <a:r>
              <a:rPr lang="en" sz="1900">
                <a:solidFill>
                  <a:srgbClr val="FF0000"/>
                </a:solidFill>
              </a:rPr>
              <a:t>P.N Durnovo told the tsar to make ties w/ Germany</a:t>
            </a:r>
          </a:p>
          <a:p>
            <a:pPr indent="-349250" lvl="0" marL="457200" rtl="0">
              <a:spcBef>
                <a:spcPts val="0"/>
              </a:spcBef>
              <a:buClr>
                <a:srgbClr val="FF0000"/>
              </a:buClr>
              <a:buSzPct val="100000"/>
            </a:pPr>
            <a:r>
              <a:rPr lang="en" sz="1900">
                <a:solidFill>
                  <a:srgbClr val="FF0000"/>
                </a:solidFill>
              </a:rPr>
              <a:t>When Germans showed up, Russians lost badly</a:t>
            </a:r>
          </a:p>
          <a:p>
            <a:pPr indent="-349250" lvl="0" marL="457200" rtl="0">
              <a:spcBef>
                <a:spcPts val="0"/>
              </a:spcBef>
              <a:buClr>
                <a:srgbClr val="FF0000"/>
              </a:buClr>
              <a:buSzPct val="100000"/>
            </a:pPr>
            <a:r>
              <a:rPr lang="en" sz="1900">
                <a:solidFill>
                  <a:srgbClr val="FF0000"/>
                </a:solidFill>
              </a:rPr>
              <a:t>The tsar appointed himself general, then everyone got confused sent every man to war</a:t>
            </a:r>
          </a:p>
          <a:p>
            <a:pPr indent="-349250" lvl="0" marL="457200" rtl="0">
              <a:spcBef>
                <a:spcPts val="0"/>
              </a:spcBef>
              <a:buClr>
                <a:srgbClr val="FF0000"/>
              </a:buClr>
              <a:buSzPct val="100000"/>
            </a:pPr>
            <a:r>
              <a:rPr lang="en" sz="1900">
                <a:solidFill>
                  <a:srgbClr val="FF0000"/>
                </a:solidFill>
              </a:rPr>
              <a:t>Gov’t told frount lines to go into battle, when soldiers died ppl pick up weapons, ppl just surrendered</a:t>
            </a:r>
          </a:p>
          <a:p>
            <a:pPr indent="-349250" lvl="0" marL="457200" rtl="0">
              <a:spcBef>
                <a:spcPts val="0"/>
              </a:spcBef>
              <a:buClr>
                <a:srgbClr val="FF0000"/>
              </a:buClr>
              <a:buSzPct val="100000"/>
            </a:pPr>
            <a:r>
              <a:rPr lang="en" sz="1900">
                <a:solidFill>
                  <a:srgbClr val="FF0000"/>
                </a:solidFill>
              </a:rPr>
              <a:t>Domestically Russia fell apart no one to work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156-159 </a:t>
            </a:r>
          </a:p>
        </p:txBody>
      </p:sp>
      <p:sp>
        <p:nvSpPr>
          <p:cNvPr id="208" name="Shape 20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Russians were losing many men and the ppl got fed up</a:t>
            </a:r>
          </a:p>
          <a:p>
            <a:pPr indent="-349250" lvl="0" marL="457200" rtl="0">
              <a:spcBef>
                <a:spcPts val="0"/>
              </a:spcBef>
              <a:buClr>
                <a:srgbClr val="FF0000"/>
              </a:buClr>
              <a:buSzPct val="100000"/>
            </a:pPr>
            <a:r>
              <a:rPr lang="en" sz="1900">
                <a:solidFill>
                  <a:srgbClr val="FF0000"/>
                </a:solidFill>
              </a:rPr>
              <a:t>Grigorii Efimovich Rasputin a monk came to power born in 1872 in Toblosk</a:t>
            </a:r>
          </a:p>
          <a:p>
            <a:pPr indent="-349250" lvl="0" marL="457200" rtl="0">
              <a:spcBef>
                <a:spcPts val="0"/>
              </a:spcBef>
              <a:buClr>
                <a:srgbClr val="FF0000"/>
              </a:buClr>
              <a:buSzPct val="100000"/>
            </a:pPr>
            <a:r>
              <a:rPr lang="en" sz="1900">
                <a:solidFill>
                  <a:srgbClr val="FF0000"/>
                </a:solidFill>
              </a:rPr>
              <a:t>Rasputin undertook a religious adventure met a monk in St Petersburg and told him he wanted to be Christian</a:t>
            </a:r>
          </a:p>
          <a:p>
            <a:pPr indent="-349250" lvl="0" marL="457200" rtl="0">
              <a:spcBef>
                <a:spcPts val="0"/>
              </a:spcBef>
              <a:buClr>
                <a:srgbClr val="FF0000"/>
              </a:buClr>
              <a:buSzPct val="100000"/>
            </a:pPr>
            <a:r>
              <a:rPr lang="en" sz="1900">
                <a:solidFill>
                  <a:srgbClr val="FF0000"/>
                </a:solidFill>
              </a:rPr>
              <a:t>He also claim heal people, but did it through hypnosis, he had affairs so the claim shld be false</a:t>
            </a:r>
          </a:p>
        </p:txBody>
      </p:sp>
      <p:sp>
        <p:nvSpPr>
          <p:cNvPr id="209" name="Shape 209"/>
          <p:cNvSpPr txBox="1"/>
          <p:nvPr>
            <p:ph idx="2" type="body"/>
          </p:nvPr>
        </p:nvSpPr>
        <p:spPr>
          <a:xfrm>
            <a:off x="4832400" y="7844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 ppl minded … empress took over while tsar was gone </a:t>
            </a:r>
          </a:p>
          <a:p>
            <a:pPr indent="-349250" lvl="0" marL="457200" rtl="0">
              <a:spcBef>
                <a:spcPts val="0"/>
              </a:spcBef>
              <a:buClr>
                <a:srgbClr val="FF0000"/>
              </a:buClr>
              <a:buSzPct val="100000"/>
            </a:pPr>
            <a:r>
              <a:rPr lang="en" sz="1900">
                <a:solidFill>
                  <a:srgbClr val="FF0000"/>
                </a:solidFill>
              </a:rPr>
              <a:t>They decided to kill Rasputin but ppl were fed up w/ Russian gov’t</a:t>
            </a:r>
          </a:p>
          <a:p>
            <a:pPr indent="-349250" lvl="0" marL="457200" rtl="0">
              <a:spcBef>
                <a:spcPts val="0"/>
              </a:spcBef>
              <a:buClr>
                <a:srgbClr val="FF0000"/>
              </a:buClr>
              <a:buSzPct val="100000"/>
            </a:pPr>
            <a:r>
              <a:rPr lang="en" sz="1900">
                <a:solidFill>
                  <a:srgbClr val="FF0000"/>
                </a:solidFill>
              </a:rPr>
              <a:t>Political groups talked against gov’t…</a:t>
            </a:r>
          </a:p>
          <a:p>
            <a:pPr indent="-349250" lvl="0" marL="457200" rtl="0">
              <a:spcBef>
                <a:spcPts val="0"/>
              </a:spcBef>
              <a:buClr>
                <a:srgbClr val="FF0000"/>
              </a:buClr>
              <a:buSzPct val="100000"/>
            </a:pPr>
            <a:r>
              <a:rPr lang="en" sz="1900">
                <a:solidFill>
                  <a:srgbClr val="FF0000"/>
                </a:solidFill>
              </a:rPr>
              <a:t>Workers went on strike, gov’t sent them to war</a:t>
            </a:r>
          </a:p>
          <a:p>
            <a:pPr indent="-349250" lvl="0" marL="457200" rtl="0">
              <a:spcBef>
                <a:spcPts val="0"/>
              </a:spcBef>
              <a:buClr>
                <a:srgbClr val="FF0000"/>
              </a:buClr>
              <a:buSzPct val="100000"/>
            </a:pPr>
            <a:r>
              <a:rPr lang="en" sz="1900">
                <a:solidFill>
                  <a:srgbClr val="FF0000"/>
                </a:solidFill>
              </a:rPr>
              <a:t>Lenin said Russia was going to go into an major upheaval</a:t>
            </a:r>
          </a:p>
          <a:p>
            <a:pPr indent="-349250" lvl="0" marL="457200" rtl="0">
              <a:spcBef>
                <a:spcPts val="0"/>
              </a:spcBef>
              <a:buClr>
                <a:srgbClr val="FF0000"/>
              </a:buClr>
              <a:buSzPct val="100000"/>
            </a:pPr>
            <a:r>
              <a:rPr lang="en" sz="1900">
                <a:solidFill>
                  <a:srgbClr val="FF0000"/>
                </a:solidFill>
              </a:rPr>
              <a:t>Ppl told the tsar to make reform but he ignored everyone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6 (“Reform and Counter-Reform, 1861–94”)</a:t>
            </a:r>
          </a:p>
          <a:p>
            <a:pPr lvl="0" rtl="0">
              <a:spcBef>
                <a:spcPts val="0"/>
              </a:spcBef>
              <a:buNone/>
            </a:pPr>
            <a:r>
              <a:t/>
            </a:r>
            <a:endParaRPr sz="2500"/>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EVERY PARAGRAPH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160 </a:t>
            </a:r>
          </a:p>
        </p:txBody>
      </p:sp>
      <p:sp>
        <p:nvSpPr>
          <p:cNvPr id="215" name="Shape 215"/>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Nicholas II left the throne in March 15</a:t>
            </a:r>
          </a:p>
          <a:p>
            <a:pPr indent="-349250" lvl="0" marL="457200" rtl="0">
              <a:spcBef>
                <a:spcPts val="0"/>
              </a:spcBef>
              <a:buClr>
                <a:srgbClr val="FF0000"/>
              </a:buClr>
              <a:buSzPct val="100000"/>
            </a:pPr>
            <a:r>
              <a:rPr lang="en" sz="1900">
                <a:solidFill>
                  <a:srgbClr val="FF0000"/>
                </a:solidFill>
              </a:rPr>
              <a:t>Duma became the provisional gov’t abolished all restrictions</a:t>
            </a:r>
          </a:p>
          <a:p>
            <a:pPr indent="-349250" lvl="0" marL="457200" rtl="0">
              <a:spcBef>
                <a:spcPts val="0"/>
              </a:spcBef>
              <a:buClr>
                <a:srgbClr val="FF0000"/>
              </a:buClr>
              <a:buSzPct val="100000"/>
            </a:pPr>
            <a:r>
              <a:rPr lang="en" sz="1900">
                <a:solidFill>
                  <a:srgbClr val="FF0000"/>
                </a:solidFill>
              </a:rPr>
              <a:t>Soviets showed up at the same time n took over politics</a:t>
            </a:r>
          </a:p>
          <a:p>
            <a:pPr lvl="0" rtl="0">
              <a:spcBef>
                <a:spcPts val="0"/>
              </a:spcBef>
              <a:buNone/>
            </a:pPr>
            <a:r>
              <a:t/>
            </a:r>
            <a:endParaRPr sz="1900">
              <a:solidFill>
                <a:srgbClr val="FF0000"/>
              </a:solidFill>
            </a:endParaRPr>
          </a:p>
        </p:txBody>
      </p:sp>
      <p:sp>
        <p:nvSpPr>
          <p:cNvPr id="216" name="Shape 216"/>
          <p:cNvSpPr txBox="1"/>
          <p:nvPr>
            <p:ph idx="2" type="body"/>
          </p:nvPr>
        </p:nvSpPr>
        <p:spPr>
          <a:xfrm>
            <a:off x="4832400" y="784475"/>
            <a:ext cx="3999900" cy="4029300"/>
          </a:xfrm>
          <a:prstGeom prst="rect">
            <a:avLst/>
          </a:prstGeom>
        </p:spPr>
        <p:txBody>
          <a:bodyPr anchorCtr="0" anchor="t" bIns="91425" lIns="91425" rIns="91425" tIns="91425">
            <a:noAutofit/>
          </a:bodyPr>
          <a:lstStyle/>
          <a:p>
            <a:pPr lvl="0" rtl="0">
              <a:spcBef>
                <a:spcPts val="0"/>
              </a:spcBef>
              <a:buNone/>
            </a:pPr>
            <a:r>
              <a:t/>
            </a:r>
            <a:endParaRPr sz="19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161-164 </a:t>
            </a:r>
          </a:p>
        </p:txBody>
      </p:sp>
      <p:sp>
        <p:nvSpPr>
          <p:cNvPr id="222" name="Shape 22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Soviets refused to help govern cuz they felt that it would lead to bourgeoise control and they don’t agree</a:t>
            </a:r>
          </a:p>
          <a:p>
            <a:pPr indent="-349250" lvl="0" marL="457200" rtl="0">
              <a:spcBef>
                <a:spcPts val="0"/>
              </a:spcBef>
              <a:buClr>
                <a:srgbClr val="FF0000"/>
              </a:buClr>
              <a:buSzPct val="100000"/>
            </a:pPr>
            <a:r>
              <a:rPr lang="en" sz="1900">
                <a:solidFill>
                  <a:srgbClr val="FF0000"/>
                </a:solidFill>
              </a:rPr>
              <a:t>Soviets issued order 1 baiscally blocking counter-revolutions</a:t>
            </a:r>
          </a:p>
          <a:p>
            <a:pPr indent="-349250" lvl="0" marL="457200" rtl="0">
              <a:spcBef>
                <a:spcPts val="0"/>
              </a:spcBef>
              <a:buClr>
                <a:srgbClr val="FF0000"/>
              </a:buClr>
              <a:buSzPct val="100000"/>
            </a:pPr>
            <a:r>
              <a:rPr lang="en" sz="1900">
                <a:solidFill>
                  <a:srgbClr val="FF0000"/>
                </a:solidFill>
              </a:rPr>
              <a:t>If the war didn’t end soon both gov’ts will fall apart</a:t>
            </a:r>
          </a:p>
          <a:p>
            <a:pPr indent="-349250" lvl="0" marL="457200" rtl="0">
              <a:spcBef>
                <a:spcPts val="0"/>
              </a:spcBef>
              <a:buClr>
                <a:srgbClr val="FF0000"/>
              </a:buClr>
              <a:buSzPct val="100000"/>
            </a:pPr>
            <a:r>
              <a:rPr lang="en" sz="1900">
                <a:solidFill>
                  <a:srgbClr val="FF0000"/>
                </a:solidFill>
              </a:rPr>
              <a:t>Provisional gov’t stayed in war to get desired lands</a:t>
            </a:r>
          </a:p>
          <a:p>
            <a:pPr indent="-349250" lvl="0" marL="457200" rtl="0">
              <a:spcBef>
                <a:spcPts val="0"/>
              </a:spcBef>
              <a:buClr>
                <a:srgbClr val="FF0000"/>
              </a:buClr>
              <a:buSzPct val="100000"/>
            </a:pPr>
            <a:r>
              <a:rPr lang="en" sz="1900">
                <a:solidFill>
                  <a:srgbClr val="FF0000"/>
                </a:solidFill>
              </a:rPr>
              <a:t>Soviets demanded out but provisional gov’t wldn’t listen, they faced loses</a:t>
            </a:r>
          </a:p>
          <a:p>
            <a:pPr lvl="0" rtl="0">
              <a:spcBef>
                <a:spcPts val="0"/>
              </a:spcBef>
              <a:buNone/>
            </a:pPr>
            <a:r>
              <a:t/>
            </a:r>
            <a:endParaRPr sz="1900">
              <a:solidFill>
                <a:srgbClr val="FF0000"/>
              </a:solidFill>
            </a:endParaRPr>
          </a:p>
        </p:txBody>
      </p:sp>
      <p:sp>
        <p:nvSpPr>
          <p:cNvPr id="223" name="Shape 223"/>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brought back by Germans said Russia make friends and become Soviets</a:t>
            </a:r>
          </a:p>
          <a:p>
            <a:pPr indent="-349250" lvl="0" marL="457200" rtl="0">
              <a:spcBef>
                <a:spcPts val="0"/>
              </a:spcBef>
              <a:buClr>
                <a:srgbClr val="FF0000"/>
              </a:buClr>
              <a:buSzPct val="100000"/>
            </a:pPr>
            <a:r>
              <a:rPr lang="en" sz="1900">
                <a:solidFill>
                  <a:srgbClr val="FF0000"/>
                </a:solidFill>
              </a:rPr>
              <a:t>As ppl took apart Russia for theirselves, Lenin received more attention</a:t>
            </a:r>
          </a:p>
          <a:p>
            <a:pPr indent="-349250" lvl="0" marL="457200" rtl="0">
              <a:spcBef>
                <a:spcPts val="0"/>
              </a:spcBef>
              <a:buClr>
                <a:srgbClr val="FF0000"/>
              </a:buClr>
              <a:buSzPct val="100000"/>
            </a:pPr>
            <a:r>
              <a:rPr lang="en" sz="1900">
                <a:solidFill>
                  <a:srgbClr val="FF0000"/>
                </a:solidFill>
              </a:rPr>
              <a:t>The Bolsheviks listened to Lenin</a:t>
            </a:r>
          </a:p>
          <a:p>
            <a:pPr indent="-349250" lvl="0" marL="457200" rtl="0">
              <a:spcBef>
                <a:spcPts val="0"/>
              </a:spcBef>
              <a:buClr>
                <a:srgbClr val="FF0000"/>
              </a:buClr>
              <a:buSzPct val="100000"/>
            </a:pPr>
            <a:r>
              <a:rPr lang="en" sz="1900">
                <a:solidFill>
                  <a:srgbClr val="FF0000"/>
                </a:solidFill>
              </a:rPr>
              <a:t>People staged an uprising, but Soviets didn’t want to take power yet</a:t>
            </a:r>
          </a:p>
          <a:p>
            <a:pPr indent="-349250" lvl="0" marL="457200" rtl="0">
              <a:spcBef>
                <a:spcPts val="0"/>
              </a:spcBef>
              <a:buClr>
                <a:srgbClr val="FF0000"/>
              </a:buClr>
              <a:buSzPct val="100000"/>
            </a:pPr>
            <a:r>
              <a:rPr lang="en" sz="1900">
                <a:solidFill>
                  <a:srgbClr val="FF0000"/>
                </a:solidFill>
              </a:rPr>
              <a:t>Larv Kormilov came in as gen. But plans were for crushing revo..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165-167 </a:t>
            </a:r>
          </a:p>
        </p:txBody>
      </p:sp>
      <p:sp>
        <p:nvSpPr>
          <p:cNvPr id="229" name="Shape 22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Kormilov was dismissed, but he started a reblellion</a:t>
            </a:r>
          </a:p>
          <a:p>
            <a:pPr indent="-349250" lvl="0" marL="457200" rtl="0">
              <a:spcBef>
                <a:spcPts val="0"/>
              </a:spcBef>
              <a:buClr>
                <a:srgbClr val="FF0000"/>
              </a:buClr>
              <a:buSzPct val="100000"/>
            </a:pPr>
            <a:r>
              <a:rPr lang="en" sz="1900">
                <a:solidFill>
                  <a:srgbClr val="FF0000"/>
                </a:solidFill>
              </a:rPr>
              <a:t>Soviets stopped him by having workers redirect train routes</a:t>
            </a:r>
          </a:p>
          <a:p>
            <a:pPr indent="-349250" lvl="0" marL="457200" rtl="0">
              <a:spcBef>
                <a:spcPts val="0"/>
              </a:spcBef>
              <a:buClr>
                <a:srgbClr val="FF0000"/>
              </a:buClr>
              <a:buSzPct val="100000"/>
            </a:pPr>
            <a:r>
              <a:rPr lang="en" sz="1900">
                <a:solidFill>
                  <a:srgbClr val="FF0000"/>
                </a:solidFill>
              </a:rPr>
              <a:t>Ppl lost faith in the Provisional gov’t thats when Lenin took over</a:t>
            </a:r>
          </a:p>
          <a:p>
            <a:pPr indent="-349250" lvl="0" marL="457200" rtl="0">
              <a:spcBef>
                <a:spcPts val="0"/>
              </a:spcBef>
              <a:buClr>
                <a:srgbClr val="FF0000"/>
              </a:buClr>
              <a:buSzPct val="100000"/>
            </a:pPr>
            <a:r>
              <a:rPr lang="en" sz="1900">
                <a:solidFill>
                  <a:srgbClr val="FF0000"/>
                </a:solidFill>
              </a:rPr>
              <a:t>They threw revolutions for socialism which met little opposition</a:t>
            </a:r>
          </a:p>
          <a:p>
            <a:pPr indent="-349250" lvl="0" marL="457200" rtl="0">
              <a:spcBef>
                <a:spcPts val="0"/>
              </a:spcBef>
              <a:buClr>
                <a:srgbClr val="FF0000"/>
              </a:buClr>
              <a:buSzPct val="100000"/>
            </a:pPr>
            <a:r>
              <a:rPr lang="en" sz="1900">
                <a:solidFill>
                  <a:srgbClr val="FF0000"/>
                </a:solidFill>
              </a:rPr>
              <a:t>Lenin said that taking over was very easy</a:t>
            </a:r>
          </a:p>
        </p:txBody>
      </p:sp>
      <p:sp>
        <p:nvSpPr>
          <p:cNvPr id="230" name="Shape 230"/>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First thing Lenin did when he came in was free land to the peasants and no more nobles…</a:t>
            </a:r>
          </a:p>
          <a:p>
            <a:pPr indent="-349250" lvl="0" marL="457200" rtl="0">
              <a:spcBef>
                <a:spcPts val="0"/>
              </a:spcBef>
              <a:buClr>
                <a:srgbClr val="FF0000"/>
              </a:buClr>
              <a:buSzPct val="100000"/>
            </a:pPr>
            <a:r>
              <a:rPr lang="en" sz="1900">
                <a:solidFill>
                  <a:srgbClr val="FF0000"/>
                </a:solidFill>
              </a:rPr>
              <a:t>He gave workers more power in management</a:t>
            </a:r>
          </a:p>
          <a:p>
            <a:pPr indent="-349250" lvl="0" marL="457200" rtl="0">
              <a:spcBef>
                <a:spcPts val="0"/>
              </a:spcBef>
              <a:buClr>
                <a:srgbClr val="FF0000"/>
              </a:buClr>
              <a:buSzPct val="100000"/>
            </a:pPr>
            <a:r>
              <a:rPr lang="en" sz="1900">
                <a:solidFill>
                  <a:srgbClr val="FF0000"/>
                </a:solidFill>
              </a:rPr>
              <a:t>Made treaty of brest-Litvosk w/ Germany to leave war, knowing that proletariat would take over</a:t>
            </a:r>
          </a:p>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168-170 </a:t>
            </a:r>
          </a:p>
        </p:txBody>
      </p:sp>
      <p:sp>
        <p:nvSpPr>
          <p:cNvPr id="236" name="Shape 23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However he wanted only one politccal power and shut down newpsapers till the new gov’y established</a:t>
            </a:r>
          </a:p>
          <a:p>
            <a:pPr indent="-349250" lvl="0" marL="457200" rtl="0">
              <a:spcBef>
                <a:spcPts val="0"/>
              </a:spcBef>
              <a:buClr>
                <a:srgbClr val="FF0000"/>
              </a:buClr>
              <a:buSzPct val="100000"/>
            </a:pPr>
            <a:r>
              <a:rPr lang="en" sz="1900">
                <a:solidFill>
                  <a:srgbClr val="FF0000"/>
                </a:solidFill>
              </a:rPr>
              <a:t>Cheka, (police) shot down opposers, ppl got mad but Lenin said ppl cant be rebelling anymore</a:t>
            </a:r>
          </a:p>
          <a:p>
            <a:pPr indent="-349250" lvl="0" marL="457200" rtl="0">
              <a:spcBef>
                <a:spcPts val="0"/>
              </a:spcBef>
              <a:buClr>
                <a:srgbClr val="FF0000"/>
              </a:buClr>
              <a:buSzPct val="100000"/>
            </a:pPr>
            <a:r>
              <a:rPr lang="en" sz="1900">
                <a:solidFill>
                  <a:srgbClr val="FF0000"/>
                </a:solidFill>
              </a:rPr>
              <a:t>Lenin had the whole tsarist family killed in order to gain support</a:t>
            </a:r>
          </a:p>
        </p:txBody>
      </p:sp>
      <p:sp>
        <p:nvSpPr>
          <p:cNvPr id="237" name="Shape 23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said, Soviet Russia or your dead, and thats what happened to the bourgeoise commitee</a:t>
            </a:r>
          </a:p>
          <a:p>
            <a:pPr indent="-349250" lvl="0" marL="457200" rtl="0">
              <a:spcBef>
                <a:spcPts val="0"/>
              </a:spcBef>
              <a:buClr>
                <a:srgbClr val="FF0000"/>
              </a:buClr>
              <a:buSzPct val="100000"/>
            </a:pPr>
            <a:r>
              <a:rPr lang="en" sz="1900">
                <a:solidFill>
                  <a:srgbClr val="FF0000"/>
                </a:solidFill>
              </a:rPr>
              <a:t>Lenin ran into many challenges later, but overcame all of them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87900" y="302875"/>
            <a:ext cx="8520600" cy="607800"/>
          </a:xfrm>
          <a:prstGeom prst="rect">
            <a:avLst/>
          </a:prstGeom>
        </p:spPr>
        <p:txBody>
          <a:bodyPr anchorCtr="0" anchor="t" bIns="91425" lIns="91425" rIns="91425" tIns="91425">
            <a:noAutofit/>
          </a:bodyPr>
          <a:lstStyle/>
          <a:p>
            <a:pPr lvl="0" rtl="0" algn="ctr">
              <a:spcBef>
                <a:spcPts val="0"/>
              </a:spcBef>
              <a:buNone/>
            </a:pPr>
            <a:r>
              <a:rPr lang="en" sz="2500"/>
              <a:t>Battleship Potemkin (1926, 1:12)</a:t>
            </a:r>
          </a:p>
        </p:txBody>
      </p:sp>
      <p:sp>
        <p:nvSpPr>
          <p:cNvPr id="243" name="Shape 24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 min</a:t>
            </a:r>
          </a:p>
        </p:txBody>
      </p:sp>
      <p:sp>
        <p:nvSpPr>
          <p:cNvPr id="249" name="Shape 24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Credits</a:t>
            </a:r>
          </a:p>
          <a:p>
            <a:pPr indent="-349250" lvl="0" marL="457200" rtl="0">
              <a:spcBef>
                <a:spcPts val="0"/>
              </a:spcBef>
              <a:buClr>
                <a:srgbClr val="FF0000"/>
              </a:buClr>
              <a:buSzPct val="100000"/>
            </a:pPr>
            <a:r>
              <a:rPr lang="en" sz="1900">
                <a:solidFill>
                  <a:srgbClr val="FF0000"/>
                </a:solidFill>
              </a:rPr>
              <a:t>Tides hitting against rocks</a:t>
            </a:r>
          </a:p>
          <a:p>
            <a:pPr indent="-349250" lvl="0" marL="457200" rtl="0">
              <a:spcBef>
                <a:spcPts val="0"/>
              </a:spcBef>
              <a:buClr>
                <a:srgbClr val="FF0000"/>
              </a:buClr>
              <a:buSzPct val="100000"/>
            </a:pPr>
            <a:r>
              <a:rPr lang="en" sz="1900">
                <a:solidFill>
                  <a:srgbClr val="FF0000"/>
                </a:solidFill>
              </a:rPr>
              <a:t>A warship sailing in the see</a:t>
            </a:r>
          </a:p>
          <a:p>
            <a:pPr indent="-349250" lvl="0" marL="457200" rtl="0">
              <a:spcBef>
                <a:spcPts val="0"/>
              </a:spcBef>
              <a:buClr>
                <a:srgbClr val="FF0000"/>
              </a:buClr>
              <a:buSzPct val="100000"/>
            </a:pPr>
            <a:r>
              <a:rPr lang="en" sz="1900">
                <a:solidFill>
                  <a:srgbClr val="FF0000"/>
                </a:solidFill>
              </a:rPr>
              <a:t>Two saliors shouting about revolution</a:t>
            </a:r>
          </a:p>
          <a:p>
            <a:pPr indent="-349250" lvl="0" marL="457200" rtl="0">
              <a:spcBef>
                <a:spcPts val="0"/>
              </a:spcBef>
              <a:buClr>
                <a:srgbClr val="FF0000"/>
              </a:buClr>
              <a:buSzPct val="100000"/>
            </a:pPr>
            <a:r>
              <a:rPr lang="en" sz="1900">
                <a:solidFill>
                  <a:srgbClr val="FF0000"/>
                </a:solidFill>
              </a:rPr>
              <a:t>Saliors sleep in hammocks</a:t>
            </a:r>
          </a:p>
          <a:p>
            <a:pPr indent="-349250" lvl="0" marL="457200" rtl="0">
              <a:spcBef>
                <a:spcPts val="0"/>
              </a:spcBef>
              <a:buClr>
                <a:srgbClr val="FF0000"/>
              </a:buClr>
              <a:buSzPct val="100000"/>
            </a:pPr>
            <a:r>
              <a:rPr lang="en" sz="1900">
                <a:solidFill>
                  <a:srgbClr val="FF0000"/>
                </a:solidFill>
              </a:rPr>
              <a:t>Someone starts shouting  andeveryony talks with him</a:t>
            </a:r>
          </a:p>
        </p:txBody>
      </p:sp>
      <p:sp>
        <p:nvSpPr>
          <p:cNvPr id="250" name="Shape 25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On deck well dressed captains seem to be walking around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10 min</a:t>
            </a:r>
          </a:p>
        </p:txBody>
      </p:sp>
      <p:sp>
        <p:nvSpPr>
          <p:cNvPr id="256" name="Shape 25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general looks at sailors look at meet</a:t>
            </a:r>
          </a:p>
          <a:p>
            <a:pPr indent="-349250" lvl="0" marL="457200" rtl="0">
              <a:spcBef>
                <a:spcPts val="0"/>
              </a:spcBef>
              <a:buClr>
                <a:srgbClr val="FF0000"/>
              </a:buClr>
              <a:buSzPct val="100000"/>
            </a:pPr>
            <a:r>
              <a:rPr lang="en" sz="1900">
                <a:solidFill>
                  <a:srgbClr val="FF0000"/>
                </a:solidFill>
              </a:rPr>
              <a:t>Sailors say meet has worms,</a:t>
            </a:r>
          </a:p>
          <a:p>
            <a:pPr indent="-349250" lvl="0" marL="457200" rtl="0">
              <a:spcBef>
                <a:spcPts val="0"/>
              </a:spcBef>
              <a:buClr>
                <a:srgbClr val="FF0000"/>
              </a:buClr>
              <a:buSzPct val="100000"/>
            </a:pPr>
            <a:r>
              <a:rPr lang="en" sz="1900">
                <a:solidFill>
                  <a:srgbClr val="FF0000"/>
                </a:solidFill>
              </a:rPr>
              <a:t>Doctors say its good</a:t>
            </a:r>
          </a:p>
          <a:p>
            <a:pPr indent="-349250" lvl="0" marL="457200" rtl="0">
              <a:spcBef>
                <a:spcPts val="0"/>
              </a:spcBef>
              <a:buClr>
                <a:srgbClr val="FF0000"/>
              </a:buClr>
              <a:buSzPct val="100000"/>
            </a:pPr>
            <a:r>
              <a:rPr lang="en" sz="1900">
                <a:solidFill>
                  <a:srgbClr val="FF0000"/>
                </a:solidFill>
              </a:rPr>
              <a:t>Say russian priosners eat better</a:t>
            </a:r>
          </a:p>
          <a:p>
            <a:pPr indent="-349250" lvl="0" marL="457200" rtl="0">
              <a:spcBef>
                <a:spcPts val="0"/>
              </a:spcBef>
              <a:buClr>
                <a:srgbClr val="FF0000"/>
              </a:buClr>
              <a:buSzPct val="100000"/>
            </a:pPr>
            <a:r>
              <a:t/>
            </a:r>
            <a:endParaRPr sz="1900">
              <a:solidFill>
                <a:srgbClr val="FF0000"/>
              </a:solidFill>
            </a:endParaRPr>
          </a:p>
        </p:txBody>
      </p:sp>
      <p:sp>
        <p:nvSpPr>
          <p:cNvPr id="257" name="Shape 25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butcher eventually makes the meat but sailors try to prevent</a:t>
            </a:r>
          </a:p>
          <a:p>
            <a:pPr indent="-349250" lvl="0" marL="457200" rtl="0">
              <a:spcBef>
                <a:spcPts val="0"/>
              </a:spcBef>
              <a:buClr>
                <a:srgbClr val="FF0000"/>
              </a:buClr>
              <a:buSzPct val="100000"/>
            </a:pPr>
            <a:r>
              <a:rPr lang="en" sz="1900">
                <a:solidFill>
                  <a:srgbClr val="FF0000"/>
                </a:solidFill>
              </a:rPr>
              <a:t>They turn the beef into stewand have it ready to be served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15 min</a:t>
            </a:r>
          </a:p>
        </p:txBody>
      </p:sp>
      <p:sp>
        <p:nvSpPr>
          <p:cNvPr id="263" name="Shape 26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Sailors are angry but they still eat</a:t>
            </a:r>
          </a:p>
          <a:p>
            <a:pPr indent="-349250" lvl="0" marL="457200" rtl="0">
              <a:spcBef>
                <a:spcPts val="0"/>
              </a:spcBef>
              <a:buClr>
                <a:srgbClr val="FF0000"/>
              </a:buClr>
              <a:buSzPct val="100000"/>
            </a:pPr>
            <a:r>
              <a:rPr lang="en" sz="1900">
                <a:solidFill>
                  <a:srgbClr val="FF0000"/>
                </a:solidFill>
              </a:rPr>
              <a:t>They are given can rations</a:t>
            </a:r>
          </a:p>
          <a:p>
            <a:pPr indent="-349250" lvl="0" marL="457200" rtl="0">
              <a:spcBef>
                <a:spcPts val="0"/>
              </a:spcBef>
              <a:buClr>
                <a:srgbClr val="FF0000"/>
              </a:buClr>
              <a:buSzPct val="100000"/>
            </a:pPr>
            <a:r>
              <a:rPr lang="en" sz="1900">
                <a:solidFill>
                  <a:srgbClr val="FF0000"/>
                </a:solidFill>
              </a:rPr>
              <a:t>Captain looks but sees nothing</a:t>
            </a:r>
          </a:p>
          <a:p>
            <a:pPr indent="-349250" lvl="0" marL="457200" rtl="0">
              <a:spcBef>
                <a:spcPts val="0"/>
              </a:spcBef>
              <a:buClr>
                <a:srgbClr val="FF0000"/>
              </a:buClr>
              <a:buSzPct val="100000"/>
            </a:pPr>
            <a:r>
              <a:rPr lang="en" sz="1900">
                <a:solidFill>
                  <a:srgbClr val="FF0000"/>
                </a:solidFill>
              </a:rPr>
              <a:t>He asks another captain what happened to the food</a:t>
            </a:r>
          </a:p>
          <a:p>
            <a:pPr indent="-349250" lvl="0" marL="457200" rtl="0">
              <a:spcBef>
                <a:spcPts val="0"/>
              </a:spcBef>
              <a:buClr>
                <a:srgbClr val="FF0000"/>
              </a:buClr>
              <a:buSzPct val="100000"/>
            </a:pPr>
            <a:r>
              <a:rPr lang="en" sz="1900">
                <a:solidFill>
                  <a:srgbClr val="FF0000"/>
                </a:solidFill>
              </a:rPr>
              <a:t>Ppl are washing dishers</a:t>
            </a:r>
          </a:p>
          <a:p>
            <a:pPr indent="-349250" lvl="0" marL="457200" rtl="0">
              <a:spcBef>
                <a:spcPts val="0"/>
              </a:spcBef>
              <a:buClr>
                <a:srgbClr val="FF0000"/>
              </a:buClr>
              <a:buSzPct val="100000"/>
            </a:pPr>
            <a:r>
              <a:rPr lang="en" sz="1900">
                <a:solidFill>
                  <a:srgbClr val="FF0000"/>
                </a:solidFill>
              </a:rPr>
              <a:t>On e of them reads the inscription on the plates</a:t>
            </a:r>
          </a:p>
        </p:txBody>
      </p:sp>
      <p:sp>
        <p:nvSpPr>
          <p:cNvPr id="264" name="Shape 26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are called out to the front deck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20</a:t>
            </a:r>
            <a:r>
              <a:rPr lang="en" sz="2200"/>
              <a:t> min</a:t>
            </a:r>
          </a:p>
        </p:txBody>
      </p:sp>
      <p:sp>
        <p:nvSpPr>
          <p:cNvPr id="270" name="Shape 27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man blows a trumpet as everyone is called to the front deck</a:t>
            </a:r>
          </a:p>
          <a:p>
            <a:pPr indent="-349250" lvl="0" marL="457200" rtl="0">
              <a:spcBef>
                <a:spcPts val="0"/>
              </a:spcBef>
              <a:buClr>
                <a:srgbClr val="FF0000"/>
              </a:buClr>
              <a:buSzPct val="100000"/>
            </a:pPr>
            <a:r>
              <a:rPr lang="en" sz="1900">
                <a:solidFill>
                  <a:srgbClr val="FF0000"/>
                </a:solidFill>
              </a:rPr>
              <a:t>Everyone is in order</a:t>
            </a:r>
          </a:p>
          <a:p>
            <a:pPr indent="-349250" lvl="0" marL="457200" rtl="0">
              <a:spcBef>
                <a:spcPts val="0"/>
              </a:spcBef>
              <a:buClr>
                <a:srgbClr val="FF0000"/>
              </a:buClr>
              <a:buSzPct val="100000"/>
            </a:pPr>
            <a:r>
              <a:rPr lang="en" sz="1900">
                <a:solidFill>
                  <a:srgbClr val="FF0000"/>
                </a:solidFill>
              </a:rPr>
              <a:t>The sailors talk among theirselves</a:t>
            </a:r>
          </a:p>
          <a:p>
            <a:pPr indent="-349250" lvl="0" marL="457200" rtl="0">
              <a:spcBef>
                <a:spcPts val="0"/>
              </a:spcBef>
              <a:buClr>
                <a:srgbClr val="FF0000"/>
              </a:buClr>
              <a:buSzPct val="100000"/>
            </a:pPr>
            <a:r>
              <a:rPr lang="en" sz="1900">
                <a:solidFill>
                  <a:srgbClr val="FF0000"/>
                </a:solidFill>
              </a:rPr>
              <a:t>The soldiers seem to seperate theirsleves from the group to be executed</a:t>
            </a:r>
          </a:p>
          <a:p>
            <a:pPr indent="-349250" lvl="0" marL="457200" rtl="0">
              <a:spcBef>
                <a:spcPts val="0"/>
              </a:spcBef>
              <a:buClr>
                <a:srgbClr val="FF0000"/>
              </a:buClr>
              <a:buSzPct val="100000"/>
            </a:pPr>
            <a:r>
              <a:rPr lang="en" sz="1900">
                <a:solidFill>
                  <a:srgbClr val="FF0000"/>
                </a:solidFill>
              </a:rPr>
              <a:t>They are put in the corner</a:t>
            </a:r>
          </a:p>
        </p:txBody>
      </p:sp>
      <p:sp>
        <p:nvSpPr>
          <p:cNvPr id="271" name="Shape 27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2</a:t>
            </a:r>
            <a:r>
              <a:rPr lang="en" sz="2200"/>
              <a:t>5 min</a:t>
            </a:r>
          </a:p>
        </p:txBody>
      </p:sp>
      <p:sp>
        <p:nvSpPr>
          <p:cNvPr id="277" name="Shape 27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sailor tries to enter the generals quaters but he quickly kicks him away</a:t>
            </a:r>
          </a:p>
          <a:p>
            <a:pPr indent="-349250" lvl="0" marL="457200" rtl="0">
              <a:spcBef>
                <a:spcPts val="0"/>
              </a:spcBef>
              <a:buClr>
                <a:srgbClr val="FF0000"/>
              </a:buClr>
              <a:buSzPct val="100000"/>
            </a:pPr>
            <a:r>
              <a:rPr lang="en" sz="1900">
                <a:solidFill>
                  <a:srgbClr val="FF0000"/>
                </a:solidFill>
              </a:rPr>
              <a:t>They want someone to be covered w// tarpulin </a:t>
            </a:r>
          </a:p>
          <a:p>
            <a:pPr indent="-349250" lvl="0" marL="457200" rtl="0">
              <a:spcBef>
                <a:spcPts val="0"/>
              </a:spcBef>
              <a:buClr>
                <a:srgbClr val="FF0000"/>
              </a:buClr>
              <a:buSzPct val="100000"/>
            </a:pPr>
            <a:r>
              <a:rPr lang="en" sz="1900">
                <a:solidFill>
                  <a:srgbClr val="FF0000"/>
                </a:solidFill>
              </a:rPr>
              <a:t>They said shoot but they refused, they take the captains and the ship</a:t>
            </a:r>
          </a:p>
        </p:txBody>
      </p:sp>
      <p:sp>
        <p:nvSpPr>
          <p:cNvPr id="278" name="Shape 27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200 yr old man walks around waing a cross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45175"/>
            <a:ext cx="8520600" cy="394500"/>
          </a:xfrm>
          <a:prstGeom prst="rect">
            <a:avLst/>
          </a:prstGeom>
        </p:spPr>
        <p:txBody>
          <a:bodyPr anchorCtr="0" anchor="t" bIns="91425" lIns="91425" rIns="91425" tIns="91425">
            <a:noAutofit/>
          </a:bodyPr>
          <a:lstStyle/>
          <a:p>
            <a:pPr lvl="0">
              <a:spcBef>
                <a:spcPts val="0"/>
              </a:spcBef>
              <a:buNone/>
            </a:pPr>
            <a:r>
              <a:rPr lang="en" sz="2200"/>
              <a:t>Pg 109-111</a:t>
            </a:r>
          </a:p>
        </p:txBody>
      </p:sp>
      <p:sp>
        <p:nvSpPr>
          <p:cNvPr id="98" name="Shape 98"/>
          <p:cNvSpPr txBox="1"/>
          <p:nvPr>
            <p:ph idx="1" type="body"/>
          </p:nvPr>
        </p:nvSpPr>
        <p:spPr>
          <a:xfrm>
            <a:off x="311700" y="580550"/>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in 1861 Russia did reform toward modernization to keep up w/ everyone</a:t>
            </a:r>
          </a:p>
          <a:p>
            <a:pPr indent="-349250" lvl="0" marL="457200" rtl="0">
              <a:spcBef>
                <a:spcPts val="0"/>
              </a:spcBef>
              <a:buClr>
                <a:srgbClr val="FF0000"/>
              </a:buClr>
              <a:buSzPct val="100000"/>
            </a:pPr>
            <a:r>
              <a:rPr lang="en" sz="1900">
                <a:solidFill>
                  <a:srgbClr val="FF0000"/>
                </a:solidFill>
              </a:rPr>
              <a:t>Alexander II came to power in 1855, he was an uneducated indecisve guy who relied on his advisors, </a:t>
            </a:r>
          </a:p>
          <a:p>
            <a:pPr indent="-349250" lvl="0" marL="457200" rtl="0">
              <a:spcBef>
                <a:spcPts val="0"/>
              </a:spcBef>
              <a:buClr>
                <a:srgbClr val="FF0000"/>
              </a:buClr>
              <a:buSzPct val="100000"/>
            </a:pPr>
            <a:r>
              <a:rPr lang="en" sz="1900">
                <a:solidFill>
                  <a:srgbClr val="FF0000"/>
                </a:solidFill>
              </a:rPr>
              <a:t>When he came in Russia was being humiliated </a:t>
            </a:r>
          </a:p>
          <a:p>
            <a:pPr indent="-349250" lvl="0" marL="457200" rtl="0">
              <a:spcBef>
                <a:spcPts val="0"/>
              </a:spcBef>
              <a:buClr>
                <a:srgbClr val="FF0000"/>
              </a:buClr>
              <a:buSzPct val="100000"/>
            </a:pPr>
            <a:r>
              <a:rPr lang="en" sz="1900">
                <a:solidFill>
                  <a:srgbClr val="FF0000"/>
                </a:solidFill>
              </a:rPr>
              <a:t>they didn't have enough soldiers ... for the Crimean War ...</a:t>
            </a:r>
          </a:p>
          <a:p>
            <a:pPr indent="-349250" lvl="0" marL="457200" rtl="0">
              <a:spcBef>
                <a:spcPts val="0"/>
              </a:spcBef>
              <a:buClr>
                <a:srgbClr val="FF0000"/>
              </a:buClr>
              <a:buSzPct val="100000"/>
            </a:pPr>
            <a:r>
              <a:rPr lang="en" sz="1900">
                <a:solidFill>
                  <a:srgbClr val="FF0000"/>
                </a:solidFill>
              </a:rPr>
              <a:t>as a result they abolished serfdom to get more soldiers</a:t>
            </a:r>
          </a:p>
        </p:txBody>
      </p:sp>
      <p:sp>
        <p:nvSpPr>
          <p:cNvPr id="99" name="Shape 99"/>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as a result they abolished serfdom to get more soldiers</a:t>
            </a:r>
          </a:p>
          <a:p>
            <a:pPr lvl="0" rtl="0">
              <a:spcBef>
                <a:spcPts val="0"/>
              </a:spcBef>
              <a:buNone/>
            </a:pPr>
            <a:r>
              <a:t/>
            </a:r>
            <a:endParaRPr sz="1900">
              <a:solidFill>
                <a:srgbClr val="FF0000"/>
              </a:solidFill>
            </a:endParaRPr>
          </a:p>
          <a:p>
            <a:pPr indent="-361950" lvl="0" marL="457200" rtl="0">
              <a:spcBef>
                <a:spcPts val="0"/>
              </a:spcBef>
              <a:buClr>
                <a:srgbClr val="FF0000"/>
              </a:buClr>
              <a:buSzPct val="100000"/>
            </a:pPr>
            <a:r>
              <a:rPr lang="en" sz="2100">
                <a:solidFill>
                  <a:srgbClr val="FF0000"/>
                </a:solidFill>
              </a:rPr>
              <a:t>they also realized that after 600 rebellions it was better to just have it abolished</a:t>
            </a:r>
          </a:p>
          <a:p>
            <a:pPr lvl="0" rtl="0">
              <a:spcBef>
                <a:spcPts val="0"/>
              </a:spcBef>
              <a:buNone/>
            </a:pPr>
            <a:r>
              <a:t/>
            </a:r>
            <a:endParaRPr sz="2100">
              <a:solidFill>
                <a:srgbClr val="FF0000"/>
              </a:solidFill>
            </a:endParaRPr>
          </a:p>
          <a:p>
            <a:pPr indent="-361950" lvl="0" marL="457200" rtl="0">
              <a:spcBef>
                <a:spcPts val="0"/>
              </a:spcBef>
              <a:buClr>
                <a:srgbClr val="FF0000"/>
              </a:buClr>
              <a:buSzPct val="100000"/>
            </a:pPr>
            <a:r>
              <a:rPr lang="en" sz="2100">
                <a:solidFill>
                  <a:srgbClr val="FF0000"/>
                </a:solidFill>
              </a:rPr>
              <a:t>however even though they were free, they were still controlled </a:t>
            </a:r>
          </a:p>
          <a:p>
            <a:pPr lvl="0">
              <a:spcBef>
                <a:spcPts val="0"/>
              </a:spcBef>
              <a:buNone/>
            </a:pPr>
            <a:r>
              <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30 m</a:t>
            </a:r>
            <a:r>
              <a:rPr lang="en" sz="2200"/>
              <a:t>in</a:t>
            </a:r>
          </a:p>
        </p:txBody>
      </p:sp>
      <p:sp>
        <p:nvSpPr>
          <p:cNvPr id="284" name="Shape 28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200 yr old priest waves the cross everywhere telling them to calm down but they kicked him out</a:t>
            </a:r>
          </a:p>
          <a:p>
            <a:pPr indent="-349250" lvl="0" marL="457200" rtl="0">
              <a:spcBef>
                <a:spcPts val="0"/>
              </a:spcBef>
              <a:buClr>
                <a:srgbClr val="FF0000"/>
              </a:buClr>
              <a:buSzPct val="100000"/>
            </a:pPr>
            <a:r>
              <a:rPr lang="en" sz="1900">
                <a:solidFill>
                  <a:srgbClr val="FF0000"/>
                </a:solidFill>
              </a:rPr>
              <a:t>The soldiers kick the captains off the ship</a:t>
            </a:r>
          </a:p>
          <a:p>
            <a:pPr indent="-349250" lvl="0" marL="457200" rtl="0">
              <a:spcBef>
                <a:spcPts val="0"/>
              </a:spcBef>
              <a:buClr>
                <a:srgbClr val="FF0000"/>
              </a:buClr>
              <a:buSzPct val="100000"/>
            </a:pPr>
            <a:r>
              <a:rPr lang="en" sz="1900">
                <a:solidFill>
                  <a:srgbClr val="FF0000"/>
                </a:solidFill>
              </a:rPr>
              <a:t>The soldiers parade</a:t>
            </a:r>
          </a:p>
          <a:p>
            <a:pPr indent="-349250" lvl="0" marL="457200" rtl="0">
              <a:spcBef>
                <a:spcPts val="0"/>
              </a:spcBef>
              <a:buClr>
                <a:srgbClr val="FF0000"/>
              </a:buClr>
              <a:buSzPct val="100000"/>
            </a:pPr>
            <a:r>
              <a:rPr lang="en" sz="1900">
                <a:solidFill>
                  <a:srgbClr val="FF0000"/>
                </a:solidFill>
              </a:rPr>
              <a:t>One more captain on board shoots a soldier</a:t>
            </a:r>
          </a:p>
        </p:txBody>
      </p:sp>
      <p:sp>
        <p:nvSpPr>
          <p:cNvPr id="285" name="Shape 28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His fellow soldiers come to rescue him as he hangs on a pulley but he was dead by then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3</a:t>
            </a:r>
            <a:r>
              <a:rPr lang="en" sz="2200"/>
              <a:t>5 min</a:t>
            </a:r>
          </a:p>
        </p:txBody>
      </p:sp>
      <p:sp>
        <p:nvSpPr>
          <p:cNvPr id="291" name="Shape 29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give him a proper funeral sailing on a small boat and bury him on an island</a:t>
            </a:r>
          </a:p>
          <a:p>
            <a:pPr indent="-349250" lvl="0" marL="457200" rtl="0">
              <a:spcBef>
                <a:spcPts val="0"/>
              </a:spcBef>
              <a:buClr>
                <a:srgbClr val="FF0000"/>
              </a:buClr>
              <a:buSzPct val="100000"/>
            </a:pPr>
            <a:r>
              <a:rPr lang="en" sz="1900">
                <a:solidFill>
                  <a:srgbClr val="FF0000"/>
                </a:solidFill>
              </a:rPr>
              <a:t>He got killed for a spoonful of borshcht</a:t>
            </a:r>
          </a:p>
          <a:p>
            <a:pPr indent="-349250" lvl="0" marL="457200" rtl="0">
              <a:spcBef>
                <a:spcPts val="0"/>
              </a:spcBef>
              <a:buClr>
                <a:srgbClr val="FF0000"/>
              </a:buClr>
              <a:buSzPct val="100000"/>
            </a:pPr>
            <a:r>
              <a:rPr lang="en" sz="1900">
                <a:solidFill>
                  <a:srgbClr val="FF0000"/>
                </a:solidFill>
              </a:rPr>
              <a:t>Fog is around</a:t>
            </a:r>
          </a:p>
          <a:p>
            <a:pPr indent="-349250" lvl="0" marL="457200" rtl="0">
              <a:spcBef>
                <a:spcPts val="0"/>
              </a:spcBef>
              <a:buClr>
                <a:srgbClr val="FF0000"/>
              </a:buClr>
              <a:buSzPct val="100000"/>
            </a:pPr>
            <a:r>
              <a:rPr lang="en" sz="1900">
                <a:solidFill>
                  <a:srgbClr val="FF0000"/>
                </a:solidFill>
              </a:rPr>
              <a:t>A ship gets bacckashore </a:t>
            </a:r>
          </a:p>
        </p:txBody>
      </p:sp>
      <p:sp>
        <p:nvSpPr>
          <p:cNvPr id="292" name="Shape 29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Citizens find the dead sailor and gather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40</a:t>
            </a:r>
            <a:r>
              <a:rPr lang="en" sz="2200"/>
              <a:t> min</a:t>
            </a:r>
          </a:p>
        </p:txBody>
      </p:sp>
      <p:sp>
        <p:nvSpPr>
          <p:cNvPr id="298" name="Shape 29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mast is lowered</a:t>
            </a:r>
          </a:p>
          <a:p>
            <a:pPr indent="-349250" lvl="0" marL="457200" rtl="0">
              <a:spcBef>
                <a:spcPts val="0"/>
              </a:spcBef>
              <a:buClr>
                <a:srgbClr val="FF0000"/>
              </a:buClr>
              <a:buSzPct val="100000"/>
            </a:pPr>
            <a:r>
              <a:rPr lang="en" sz="1900">
                <a:solidFill>
                  <a:srgbClr val="FF0000"/>
                </a:solidFill>
              </a:rPr>
              <a:t>Ppl walk down steps toward the seaport</a:t>
            </a:r>
          </a:p>
          <a:p>
            <a:pPr indent="-349250" lvl="0" marL="457200" rtl="0">
              <a:spcBef>
                <a:spcPts val="0"/>
              </a:spcBef>
              <a:buClr>
                <a:srgbClr val="FF0000"/>
              </a:buClr>
              <a:buSzPct val="100000"/>
            </a:pPr>
            <a:r>
              <a:rPr lang="en" sz="1900">
                <a:solidFill>
                  <a:srgbClr val="FF0000"/>
                </a:solidFill>
              </a:rPr>
              <a:t>Ppl gives tithes for the dead sailor</a:t>
            </a:r>
          </a:p>
          <a:p>
            <a:pPr indent="-349250" lvl="0" marL="457200" rtl="0">
              <a:spcBef>
                <a:spcPts val="0"/>
              </a:spcBef>
              <a:buClr>
                <a:srgbClr val="FF0000"/>
              </a:buClr>
              <a:buSzPct val="100000"/>
            </a:pPr>
            <a:r>
              <a:rPr lang="en" sz="1900">
                <a:solidFill>
                  <a:srgbClr val="FF0000"/>
                </a:solidFill>
              </a:rPr>
              <a:t>They walk acroos a bridge right over the water</a:t>
            </a:r>
          </a:p>
          <a:p>
            <a:pPr indent="-349250" lvl="0" marL="457200" rtl="0">
              <a:spcBef>
                <a:spcPts val="0"/>
              </a:spcBef>
              <a:buClr>
                <a:srgbClr val="FF0000"/>
              </a:buClr>
              <a:buSzPct val="100000"/>
            </a:pPr>
            <a:r>
              <a:rPr lang="en" sz="1900">
                <a:solidFill>
                  <a:srgbClr val="FF0000"/>
                </a:solidFill>
              </a:rPr>
              <a:t>The gather and say it is an outrage</a:t>
            </a:r>
          </a:p>
        </p:txBody>
      </p:sp>
      <p:sp>
        <p:nvSpPr>
          <p:cNvPr id="299" name="Shape 29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are really saddened by this they are getting very emotional for the sailors</a:t>
            </a:r>
          </a:p>
          <a:p>
            <a:pPr indent="-349250" lvl="0" marL="457200" rtl="0">
              <a:spcBef>
                <a:spcPts val="0"/>
              </a:spcBef>
              <a:buClr>
                <a:srgbClr val="FF0000"/>
              </a:buClr>
              <a:buSzPct val="100000"/>
            </a:pPr>
            <a:r>
              <a:rPr lang="en" sz="1900">
                <a:solidFill>
                  <a:srgbClr val="FF0000"/>
                </a:solidFill>
              </a:rPr>
              <a:t>But they rally against the autocracy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4</a:t>
            </a:r>
            <a:r>
              <a:rPr lang="en" sz="2200"/>
              <a:t>5 min</a:t>
            </a:r>
          </a:p>
        </p:txBody>
      </p:sp>
      <p:sp>
        <p:nvSpPr>
          <p:cNvPr id="305" name="Shape 305"/>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Someone also says down with the Jews but they are quelled quickly</a:t>
            </a:r>
          </a:p>
          <a:p>
            <a:pPr indent="-349250" lvl="0" marL="457200" rtl="0">
              <a:spcBef>
                <a:spcPts val="0"/>
              </a:spcBef>
              <a:buClr>
                <a:srgbClr val="FF0000"/>
              </a:buClr>
              <a:buSzPct val="100000"/>
            </a:pPr>
            <a:r>
              <a:rPr lang="en" sz="1900">
                <a:solidFill>
                  <a:srgbClr val="FF0000"/>
                </a:solidFill>
              </a:rPr>
              <a:t>Everyone starts shouting</a:t>
            </a:r>
          </a:p>
          <a:p>
            <a:pPr indent="-349250" lvl="0" marL="457200" rtl="0">
              <a:spcBef>
                <a:spcPts val="0"/>
              </a:spcBef>
              <a:buClr>
                <a:srgbClr val="FF0000"/>
              </a:buClr>
              <a:buSzPct val="100000"/>
            </a:pPr>
            <a:r>
              <a:rPr lang="en" sz="1900">
                <a:solidFill>
                  <a:srgbClr val="FF0000"/>
                </a:solidFill>
              </a:rPr>
              <a:t>Everyone starts moving</a:t>
            </a:r>
          </a:p>
          <a:p>
            <a:pPr indent="-349250" lvl="0" marL="457200" rtl="0">
              <a:spcBef>
                <a:spcPts val="0"/>
              </a:spcBef>
              <a:buClr>
                <a:srgbClr val="FF0000"/>
              </a:buClr>
              <a:buSzPct val="100000"/>
            </a:pPr>
            <a:r>
              <a:rPr lang="en" sz="1900">
                <a:solidFill>
                  <a:srgbClr val="FF0000"/>
                </a:solidFill>
              </a:rPr>
              <a:t>On the ship they say that the time to act is now if they want to win</a:t>
            </a:r>
          </a:p>
        </p:txBody>
      </p:sp>
      <p:sp>
        <p:nvSpPr>
          <p:cNvPr id="306" name="Shape 30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white flag is put on the ship</a:t>
            </a:r>
          </a:p>
          <a:p>
            <a:pPr indent="-349250" lvl="0" marL="457200" rtl="0">
              <a:spcBef>
                <a:spcPts val="0"/>
              </a:spcBef>
              <a:buClr>
                <a:srgbClr val="FF0000"/>
              </a:buClr>
              <a:buSzPct val="100000"/>
            </a:pPr>
            <a:r>
              <a:rPr lang="en" sz="1900">
                <a:solidFill>
                  <a:srgbClr val="FF0000"/>
                </a:solidFill>
              </a:rPr>
              <a:t>Boats from that town (Odessa) sail to the ship</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50 min</a:t>
            </a:r>
          </a:p>
        </p:txBody>
      </p:sp>
      <p:sp>
        <p:nvSpPr>
          <p:cNvPr id="312" name="Shape 31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sailors wave at them </a:t>
            </a:r>
          </a:p>
          <a:p>
            <a:pPr indent="-349250" lvl="0" marL="457200" rtl="0">
              <a:spcBef>
                <a:spcPts val="0"/>
              </a:spcBef>
              <a:buClr>
                <a:srgbClr val="FF0000"/>
              </a:buClr>
              <a:buSzPct val="100000"/>
            </a:pPr>
            <a:r>
              <a:rPr lang="en" sz="1900">
                <a:solidFill>
                  <a:srgbClr val="FF0000"/>
                </a:solidFill>
              </a:rPr>
              <a:t>The ppl  give them food from the town and good food too</a:t>
            </a:r>
          </a:p>
          <a:p>
            <a:pPr indent="-349250" lvl="0" marL="457200" rtl="0">
              <a:spcBef>
                <a:spcPts val="0"/>
              </a:spcBef>
              <a:buClr>
                <a:srgbClr val="FF0000"/>
              </a:buClr>
              <a:buSzPct val="100000"/>
            </a:pPr>
            <a:r>
              <a:rPr lang="en" sz="1900">
                <a:solidFill>
                  <a:srgbClr val="FF0000"/>
                </a:solidFill>
              </a:rPr>
              <a:t>But then people start to run from men shooting them down</a:t>
            </a:r>
          </a:p>
          <a:p>
            <a:pPr indent="-349250" lvl="0" marL="457200" rtl="0">
              <a:spcBef>
                <a:spcPts val="0"/>
              </a:spcBef>
              <a:buClr>
                <a:srgbClr val="FF0000"/>
              </a:buClr>
              <a:buSzPct val="100000"/>
            </a:pPr>
            <a:r>
              <a:rPr lang="en" sz="1900">
                <a:solidFill>
                  <a:srgbClr val="FF0000"/>
                </a:solidFill>
              </a:rPr>
              <a:t>A boy is ran over and a mother loses it</a:t>
            </a:r>
          </a:p>
        </p:txBody>
      </p:sp>
      <p:sp>
        <p:nvSpPr>
          <p:cNvPr id="313" name="Shape 313"/>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People hide from the soldiers bullets in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55</a:t>
            </a:r>
            <a:r>
              <a:rPr lang="en" sz="2200"/>
              <a:t> min</a:t>
            </a:r>
          </a:p>
        </p:txBody>
      </p:sp>
      <p:sp>
        <p:nvSpPr>
          <p:cNvPr id="319" name="Shape 31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Dead people are all over the stairsi</a:t>
            </a:r>
          </a:p>
          <a:p>
            <a:pPr indent="-349250" lvl="0" marL="457200" rtl="0">
              <a:spcBef>
                <a:spcPts val="0"/>
              </a:spcBef>
              <a:buClr>
                <a:srgbClr val="FF0000"/>
              </a:buClr>
              <a:buSzPct val="100000"/>
            </a:pPr>
            <a:r>
              <a:rPr lang="en" sz="1900">
                <a:solidFill>
                  <a:srgbClr val="FF0000"/>
                </a:solidFill>
              </a:rPr>
              <a:t>The mother is walking with her dead boy</a:t>
            </a:r>
          </a:p>
          <a:p>
            <a:pPr indent="-349250" lvl="0" marL="457200" rtl="0">
              <a:spcBef>
                <a:spcPts val="0"/>
              </a:spcBef>
              <a:buClr>
                <a:srgbClr val="FF0000"/>
              </a:buClr>
              <a:buSzPct val="100000"/>
            </a:pPr>
            <a:r>
              <a:rPr lang="en" sz="1900">
                <a:solidFill>
                  <a:srgbClr val="FF0000"/>
                </a:solidFill>
              </a:rPr>
              <a:t>The ppl beg the soldiers to stop shooting, even themother</a:t>
            </a:r>
          </a:p>
        </p:txBody>
      </p:sp>
      <p:sp>
        <p:nvSpPr>
          <p:cNvPr id="320" name="Shape 32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shoot the mother as well</a:t>
            </a:r>
          </a:p>
          <a:p>
            <a:pPr indent="-349250" lvl="0" marL="457200" rtl="0">
              <a:spcBef>
                <a:spcPts val="0"/>
              </a:spcBef>
              <a:buClr>
                <a:srgbClr val="FF0000"/>
              </a:buClr>
              <a:buSzPct val="100000"/>
            </a:pPr>
            <a:r>
              <a:rPr lang="en" sz="1900">
                <a:solidFill>
                  <a:srgbClr val="FF0000"/>
                </a:solidFill>
              </a:rPr>
              <a:t>The calvary surrounds the ppl</a:t>
            </a:r>
          </a:p>
          <a:p>
            <a:pPr indent="-349250" lvl="0" marL="457200" rtl="0">
              <a:spcBef>
                <a:spcPts val="0"/>
              </a:spcBef>
              <a:buClr>
                <a:srgbClr val="FF0000"/>
              </a:buClr>
              <a:buSzPct val="100000"/>
            </a:pPr>
            <a:r>
              <a:rPr lang="en" sz="1900">
                <a:solidFill>
                  <a:srgbClr val="FF0000"/>
                </a:solidFill>
              </a:rPr>
              <a:t>They shoot a mother,  she lets the carriage fall down the steps,</a:t>
            </a:r>
          </a:p>
          <a:p>
            <a:pPr indent="-349250" lvl="0" marL="457200" rtl="0">
              <a:spcBef>
                <a:spcPts val="0"/>
              </a:spcBef>
              <a:buClr>
                <a:srgbClr val="FF0000"/>
              </a:buClr>
              <a:buSzPct val="100000"/>
            </a:pPr>
            <a:r>
              <a:rPr lang="en" sz="1900">
                <a:solidFill>
                  <a:srgbClr val="FF0000"/>
                </a:solidFill>
              </a:rPr>
              <a:t>The grandmother screams </a:t>
            </a:r>
          </a:p>
          <a:p>
            <a:pPr indent="-349250" lvl="0" marL="457200" rtl="0">
              <a:spcBef>
                <a:spcPts val="0"/>
              </a:spcBef>
              <a:buClr>
                <a:srgbClr val="FF0000"/>
              </a:buClr>
              <a:buSzPct val="100000"/>
            </a:pPr>
            <a:r>
              <a:rPr lang="en" sz="1900">
                <a:solidFill>
                  <a:srgbClr val="FF0000"/>
                </a:solidFill>
              </a:rPr>
              <a:t>It rolls down the steps however</a:t>
            </a:r>
          </a:p>
          <a:p>
            <a:pPr indent="-349250" lvl="0" marL="457200" rtl="0">
              <a:spcBef>
                <a:spcPts val="0"/>
              </a:spcBef>
              <a:buClr>
                <a:srgbClr val="FF0000"/>
              </a:buClr>
              <a:buSzPct val="100000"/>
            </a:pPr>
            <a:r>
              <a:rPr lang="en" sz="1900">
                <a:solidFill>
                  <a:srgbClr val="FF0000"/>
                </a:solidFill>
              </a:rPr>
              <a:t>The ship starts shooting at the town </a:t>
            </a:r>
          </a:p>
          <a:p>
            <a:pPr indent="-349250" lvl="0" marL="457200" rtl="0">
              <a:spcBef>
                <a:spcPts val="0"/>
              </a:spcBef>
              <a:buClr>
                <a:srgbClr val="FF0000"/>
              </a:buClr>
              <a:buSzPct val="100000"/>
            </a:pPr>
            <a:r>
              <a:rPr lang="en" sz="1900">
                <a:solidFill>
                  <a:srgbClr val="FF0000"/>
                </a:solidFill>
              </a:rPr>
              <a:t>The sailors hear this and turn back to rescue everyone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a:t>
            </a:r>
          </a:p>
        </p:txBody>
      </p:sp>
      <p:sp>
        <p:nvSpPr>
          <p:cNvPr id="326" name="Shape 32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soldiers seemingly disappear </a:t>
            </a:r>
          </a:p>
          <a:p>
            <a:pPr indent="-349250" lvl="0" marL="457200" rtl="0">
              <a:spcBef>
                <a:spcPts val="0"/>
              </a:spcBef>
              <a:buClr>
                <a:srgbClr val="FF0000"/>
              </a:buClr>
              <a:buSzPct val="100000"/>
            </a:pPr>
            <a:r>
              <a:rPr lang="en" sz="1900">
                <a:solidFill>
                  <a:srgbClr val="FF0000"/>
                </a:solidFill>
              </a:rPr>
              <a:t>A fleet (squadron) was coming in the night against the town however</a:t>
            </a:r>
          </a:p>
          <a:p>
            <a:pPr indent="-349250" lvl="0" marL="457200" rtl="0">
              <a:spcBef>
                <a:spcPts val="0"/>
              </a:spcBef>
              <a:buClr>
                <a:srgbClr val="FF0000"/>
              </a:buClr>
              <a:buSzPct val="100000"/>
            </a:pPr>
            <a:r>
              <a:rPr lang="en" sz="1900">
                <a:solidFill>
                  <a:srgbClr val="FF0000"/>
                </a:solidFill>
              </a:rPr>
              <a:t>The sailors were scared as they waited</a:t>
            </a:r>
          </a:p>
        </p:txBody>
      </p:sp>
      <p:sp>
        <p:nvSpPr>
          <p:cNvPr id="327" name="Shape 32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 5 min</a:t>
            </a:r>
          </a:p>
        </p:txBody>
      </p:sp>
      <p:sp>
        <p:nvSpPr>
          <p:cNvPr id="333" name="Shape 33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watchmen warns that the fleet has arrived</a:t>
            </a:r>
          </a:p>
          <a:p>
            <a:pPr indent="-349250" lvl="0" marL="457200" rtl="0">
              <a:spcBef>
                <a:spcPts val="0"/>
              </a:spcBef>
              <a:buClr>
                <a:srgbClr val="FF0000"/>
              </a:buClr>
              <a:buSzPct val="100000"/>
            </a:pPr>
            <a:r>
              <a:rPr lang="en" sz="1900">
                <a:solidFill>
                  <a:srgbClr val="FF0000"/>
                </a:solidFill>
              </a:rPr>
              <a:t>The sailors get ready</a:t>
            </a:r>
          </a:p>
          <a:p>
            <a:pPr indent="-349250" lvl="0" marL="457200" rtl="0">
              <a:spcBef>
                <a:spcPts val="0"/>
              </a:spcBef>
              <a:buClr>
                <a:srgbClr val="FF0000"/>
              </a:buClr>
              <a:buSzPct val="100000"/>
            </a:pPr>
            <a:r>
              <a:rPr lang="en" sz="1900">
                <a:solidFill>
                  <a:srgbClr val="FF0000"/>
                </a:solidFill>
              </a:rPr>
              <a:t>There are two ships in the distance</a:t>
            </a:r>
          </a:p>
          <a:p>
            <a:pPr indent="-349250" lvl="0" marL="457200" rtl="0">
              <a:spcBef>
                <a:spcPts val="0"/>
              </a:spcBef>
              <a:buClr>
                <a:srgbClr val="FF0000"/>
              </a:buClr>
              <a:buSzPct val="100000"/>
            </a:pPr>
            <a:r>
              <a:rPr lang="en" sz="1900">
                <a:solidFill>
                  <a:srgbClr val="FF0000"/>
                </a:solidFill>
              </a:rPr>
              <a:t>Horns is blown for battleship mobilization</a:t>
            </a:r>
          </a:p>
          <a:p>
            <a:pPr indent="-349250" lvl="0" marL="457200" rtl="0">
              <a:spcBef>
                <a:spcPts val="0"/>
              </a:spcBef>
              <a:buClr>
                <a:srgbClr val="FF0000"/>
              </a:buClr>
              <a:buSzPct val="100000"/>
            </a:pPr>
            <a:r>
              <a:rPr lang="en" sz="1900">
                <a:solidFill>
                  <a:srgbClr val="FF0000"/>
                </a:solidFill>
              </a:rPr>
              <a:t>The soldiers get the barrels for cannons, machine guns and grenads going</a:t>
            </a:r>
          </a:p>
        </p:txBody>
      </p:sp>
      <p:sp>
        <p:nvSpPr>
          <p:cNvPr id="334" name="Shape 33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head for the fleet and get ready to shoot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 10 min ending</a:t>
            </a:r>
          </a:p>
        </p:txBody>
      </p:sp>
      <p:sp>
        <p:nvSpPr>
          <p:cNvPr id="340" name="Shape 34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run into several ships</a:t>
            </a:r>
          </a:p>
          <a:p>
            <a:pPr indent="-349250" lvl="0" marL="457200" rtl="0">
              <a:spcBef>
                <a:spcPts val="0"/>
              </a:spcBef>
              <a:buClr>
                <a:srgbClr val="FF0000"/>
              </a:buClr>
              <a:buSzPct val="100000"/>
            </a:pPr>
            <a:r>
              <a:rPr lang="en" sz="1900">
                <a:solidFill>
                  <a:srgbClr val="FF0000"/>
                </a:solidFill>
              </a:rPr>
              <a:t>A lot black smoke is in the air</a:t>
            </a:r>
          </a:p>
          <a:p>
            <a:pPr indent="-349250" lvl="0" marL="457200" rtl="0">
              <a:spcBef>
                <a:spcPts val="0"/>
              </a:spcBef>
              <a:buClr>
                <a:srgbClr val="FF0000"/>
              </a:buClr>
              <a:buSzPct val="100000"/>
            </a:pPr>
            <a:r>
              <a:rPr lang="en" sz="1900">
                <a:solidFill>
                  <a:srgbClr val="FF0000"/>
                </a:solidFill>
              </a:rPr>
              <a:t>Flags are raised</a:t>
            </a:r>
          </a:p>
          <a:p>
            <a:pPr indent="-349250" lvl="0" marL="457200" rtl="0">
              <a:spcBef>
                <a:spcPts val="0"/>
              </a:spcBef>
              <a:buClr>
                <a:srgbClr val="FF0000"/>
              </a:buClr>
              <a:buSzPct val="100000"/>
            </a:pPr>
            <a:r>
              <a:rPr lang="en" sz="1900">
                <a:solidFill>
                  <a:srgbClr val="FF0000"/>
                </a:solidFill>
              </a:rPr>
              <a:t>They get in range</a:t>
            </a:r>
          </a:p>
          <a:p>
            <a:pPr indent="-349250" lvl="0" marL="457200" rtl="0">
              <a:spcBef>
                <a:spcPts val="0"/>
              </a:spcBef>
              <a:buClr>
                <a:srgbClr val="FF0000"/>
              </a:buClr>
              <a:buSzPct val="100000"/>
            </a:pPr>
            <a:r>
              <a:rPr lang="en" sz="1900">
                <a:solidFill>
                  <a:srgbClr val="FF0000"/>
                </a:solidFill>
              </a:rPr>
              <a:t>However the fleet has rebelled against the tsar and the autocracy also and its a happy ending</a:t>
            </a:r>
          </a:p>
        </p:txBody>
      </p:sp>
      <p:sp>
        <p:nvSpPr>
          <p:cNvPr id="341" name="Shape 341"/>
          <p:cNvSpPr txBox="1"/>
          <p:nvPr>
            <p:ph idx="2" type="body"/>
          </p:nvPr>
        </p:nvSpPr>
        <p:spPr>
          <a:xfrm>
            <a:off x="4832400" y="662075"/>
            <a:ext cx="3999900" cy="4029300"/>
          </a:xfrm>
          <a:prstGeom prst="rect">
            <a:avLst/>
          </a:prstGeom>
        </p:spPr>
        <p:txBody>
          <a:bodyPr anchorCtr="0" anchor="t" bIns="91425" lIns="91425" rIns="91425" tIns="91425">
            <a:noAutofit/>
          </a:bodyPr>
          <a:lstStyle/>
          <a:p>
            <a:pPr lvl="0" rtl="0">
              <a:spcBef>
                <a:spcPts val="0"/>
              </a:spcBef>
              <a:buNone/>
            </a:pPr>
            <a:r>
              <a:t/>
            </a:r>
            <a:endParaRPr sz="19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87900" y="302875"/>
            <a:ext cx="8520600" cy="607800"/>
          </a:xfrm>
          <a:prstGeom prst="rect">
            <a:avLst/>
          </a:prstGeom>
        </p:spPr>
        <p:txBody>
          <a:bodyPr anchorCtr="0" anchor="t" bIns="91425" lIns="91425" rIns="91425" tIns="91425">
            <a:noAutofit/>
          </a:bodyPr>
          <a:lstStyle/>
          <a:p>
            <a:pPr lvl="0" algn="ctr">
              <a:spcBef>
                <a:spcPts val="0"/>
              </a:spcBef>
              <a:buNone/>
            </a:pPr>
            <a:r>
              <a:rPr lang="en" sz="2500"/>
              <a:t>October (1927, 1:40)</a:t>
            </a:r>
          </a:p>
          <a:p>
            <a:pPr lvl="0">
              <a:spcBef>
                <a:spcPts val="0"/>
              </a:spcBef>
              <a:buNone/>
            </a:pPr>
            <a:r>
              <a:t/>
            </a:r>
            <a:endParaRPr sz="2500"/>
          </a:p>
          <a:p>
            <a:pPr lvl="0" rtl="0">
              <a:spcBef>
                <a:spcPts val="0"/>
              </a:spcBef>
              <a:buNone/>
            </a:pPr>
            <a:r>
              <a:t/>
            </a:r>
            <a:endParaRPr sz="2500"/>
          </a:p>
        </p:txBody>
      </p:sp>
      <p:sp>
        <p:nvSpPr>
          <p:cNvPr id="347" name="Shape 347"/>
          <p:cNvSpPr txBox="1"/>
          <p:nvPr>
            <p:ph idx="1" type="body"/>
          </p:nvPr>
        </p:nvSpPr>
        <p:spPr>
          <a:xfrm>
            <a:off x="387900" y="1229875"/>
            <a:ext cx="8520600" cy="3339000"/>
          </a:xfrm>
          <a:prstGeom prst="rect">
            <a:avLst/>
          </a:prstGeom>
        </p:spPr>
        <p:txBody>
          <a:bodyPr anchorCtr="0" anchor="t" bIns="91425" lIns="91425" rIns="91425" tIns="91425">
            <a:noAutofit/>
          </a:bodyPr>
          <a:lstStyle/>
          <a:p>
            <a:pPr lvl="0" rtl="0">
              <a:spcBef>
                <a:spcPts val="0"/>
              </a:spcBef>
              <a:buNone/>
            </a:pPr>
            <a:r>
              <a:rPr lang="en"/>
              <a:t>EVERY 5 MINUTES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112-114</a:t>
            </a:r>
          </a:p>
        </p:txBody>
      </p:sp>
      <p:sp>
        <p:nvSpPr>
          <p:cNvPr id="105" name="Shape 105"/>
          <p:cNvSpPr txBox="1"/>
          <p:nvPr>
            <p:ph idx="1" type="body"/>
          </p:nvPr>
        </p:nvSpPr>
        <p:spPr>
          <a:xfrm>
            <a:off x="311700" y="5396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state peasants - people who lived on state property</a:t>
            </a:r>
          </a:p>
          <a:p>
            <a:pPr indent="-349250" lvl="0" marL="457200" rtl="0">
              <a:spcBef>
                <a:spcPts val="0"/>
              </a:spcBef>
              <a:buClr>
                <a:srgbClr val="FF0000"/>
              </a:buClr>
              <a:buSzPct val="100000"/>
            </a:pPr>
            <a:r>
              <a:rPr lang="en" sz="1900">
                <a:solidFill>
                  <a:srgbClr val="FF0000"/>
                </a:solidFill>
              </a:rPr>
              <a:t>once it was abolished Alex II moved very carefully forming comittees... on how to keep Russia together</a:t>
            </a:r>
          </a:p>
          <a:p>
            <a:pPr indent="-349250" lvl="0" marL="457200" rtl="0">
              <a:spcBef>
                <a:spcPts val="0"/>
              </a:spcBef>
              <a:buClr>
                <a:srgbClr val="FF0000"/>
              </a:buClr>
              <a:buSzPct val="100000"/>
            </a:pPr>
            <a:r>
              <a:rPr lang="en" sz="1900">
                <a:solidFill>
                  <a:srgbClr val="FF0000"/>
                </a:solidFill>
              </a:rPr>
              <a:t>the peasants were free to do whatever ...</a:t>
            </a:r>
          </a:p>
          <a:p>
            <a:pPr indent="-349250" lvl="0" marL="457200" rtl="0">
              <a:spcBef>
                <a:spcPts val="0"/>
              </a:spcBef>
              <a:buClr>
                <a:srgbClr val="FF0000"/>
              </a:buClr>
              <a:buSzPct val="100000"/>
            </a:pPr>
            <a:r>
              <a:rPr lang="en" sz="1900">
                <a:solidFill>
                  <a:srgbClr val="FF0000"/>
                </a:solidFill>
              </a:rPr>
              <a:t>however the peasants got a little land and had to pay for their own freedom</a:t>
            </a:r>
          </a:p>
          <a:p>
            <a:pPr indent="-349250" lvl="0" marL="457200" rtl="0">
              <a:spcBef>
                <a:spcPts val="0"/>
              </a:spcBef>
              <a:buClr>
                <a:srgbClr val="FF0000"/>
              </a:buClr>
              <a:buSzPct val="100000"/>
            </a:pPr>
            <a:r>
              <a:rPr lang="en" sz="1900">
                <a:solidFill>
                  <a:srgbClr val="FF0000"/>
                </a:solidFill>
              </a:rPr>
              <a:t>the Assembly of the the Commue took over and made</a:t>
            </a:r>
          </a:p>
          <a:p>
            <a:pPr lvl="0" rtl="0">
              <a:spcBef>
                <a:spcPts val="0"/>
              </a:spcBef>
              <a:buNone/>
            </a:pPr>
            <a:r>
              <a:t/>
            </a:r>
            <a:endParaRPr sz="1900">
              <a:solidFill>
                <a:srgbClr val="FF0000"/>
              </a:solidFill>
            </a:endParaRPr>
          </a:p>
        </p:txBody>
      </p:sp>
      <p:sp>
        <p:nvSpPr>
          <p:cNvPr id="106" name="Shape 106"/>
          <p:cNvSpPr txBox="1"/>
          <p:nvPr>
            <p:ph idx="2" type="body"/>
          </p:nvPr>
        </p:nvSpPr>
        <p:spPr>
          <a:xfrm>
            <a:off x="4832400" y="294875"/>
            <a:ext cx="3999900" cy="4029300"/>
          </a:xfrm>
          <a:prstGeom prst="rect">
            <a:avLst/>
          </a:prstGeom>
        </p:spPr>
        <p:txBody>
          <a:bodyPr anchorCtr="0" anchor="t" bIns="91425" lIns="91425" rIns="91425" tIns="91425">
            <a:noAutofit/>
          </a:bodyPr>
          <a:lstStyle/>
          <a:p>
            <a:pPr lvl="0" rtl="0">
              <a:spcBef>
                <a:spcPts val="0"/>
              </a:spcBef>
              <a:buNone/>
            </a:pPr>
            <a:r>
              <a:rPr lang="en" sz="1800">
                <a:solidFill>
                  <a:srgbClr val="FF0000"/>
                </a:solidFill>
              </a:rPr>
              <a:t>           Sure justice was done</a:t>
            </a:r>
          </a:p>
          <a:p>
            <a:pPr indent="-342900" lvl="0" marL="457200" rtl="0">
              <a:spcBef>
                <a:spcPts val="0"/>
              </a:spcBef>
              <a:buClr>
                <a:srgbClr val="FF0000"/>
              </a:buClr>
              <a:buSzPct val="100000"/>
            </a:pPr>
            <a:r>
              <a:rPr lang="en" sz="1800">
                <a:solidFill>
                  <a:srgbClr val="FF0000"/>
                </a:solidFill>
              </a:rPr>
              <a:t>the peasants were pissed because they wanted all the land free of charge, they rebelled but not as much...</a:t>
            </a:r>
          </a:p>
          <a:p>
            <a:pPr indent="-342900" lvl="0" marL="457200" rtl="0">
              <a:spcBef>
                <a:spcPts val="0"/>
              </a:spcBef>
              <a:buClr>
                <a:srgbClr val="FF0000"/>
              </a:buClr>
              <a:buSzPct val="100000"/>
            </a:pPr>
            <a:r>
              <a:rPr lang="en" sz="1800">
                <a:solidFill>
                  <a:srgbClr val="FF0000"/>
                </a:solidFill>
              </a:rPr>
              <a:t>in late 1800 peasant life sucked, pop. grew, land divisions were smaller so they cld produce too much crop</a:t>
            </a:r>
          </a:p>
          <a:p>
            <a:pPr indent="-342900" lvl="0" marL="457200">
              <a:spcBef>
                <a:spcPts val="0"/>
              </a:spcBef>
              <a:buClr>
                <a:srgbClr val="FF0000"/>
              </a:buClr>
              <a:buSzPct val="100000"/>
            </a:pPr>
            <a:r>
              <a:t/>
            </a:r>
            <a:endParaRPr sz="1800">
              <a:solidFill>
                <a:srgbClr val="FF0000"/>
              </a:solidFill>
            </a:endParaRPr>
          </a:p>
          <a:p>
            <a:pPr indent="-342900" lvl="0" marL="457200">
              <a:spcBef>
                <a:spcPts val="0"/>
              </a:spcBef>
              <a:buClr>
                <a:srgbClr val="FF0000"/>
              </a:buClr>
              <a:buSzPct val="100000"/>
            </a:pPr>
            <a:r>
              <a:rPr lang="en" sz="1800">
                <a:solidFill>
                  <a:srgbClr val="FF0000"/>
                </a:solidFill>
              </a:rPr>
              <a:t>Alex II also passed judicial reforms so the peasants do not get punished as much. But they didnt know anything ...</a:t>
            </a:r>
          </a:p>
          <a:p>
            <a:pPr lvl="0" rtl="0">
              <a:spcBef>
                <a:spcPts val="0"/>
              </a:spcBef>
              <a:buNone/>
            </a:pPr>
            <a:r>
              <a:t/>
            </a:r>
            <a:endParaRPr sz="18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 min</a:t>
            </a:r>
          </a:p>
        </p:txBody>
      </p:sp>
      <p:sp>
        <p:nvSpPr>
          <p:cNvPr id="353" name="Shape 35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Prelude has man saying that October was made by the Soviets</a:t>
            </a:r>
          </a:p>
          <a:p>
            <a:pPr indent="-349250" lvl="0" marL="457200" rtl="0">
              <a:spcBef>
                <a:spcPts val="0"/>
              </a:spcBef>
              <a:buClr>
                <a:srgbClr val="FF0000"/>
              </a:buClr>
              <a:buSzPct val="100000"/>
            </a:pPr>
            <a:r>
              <a:rPr lang="en" sz="1900">
                <a:solidFill>
                  <a:srgbClr val="FF0000"/>
                </a:solidFill>
              </a:rPr>
              <a:t>They show us ppl climbing up on a state of what looks like a ruler</a:t>
            </a:r>
          </a:p>
          <a:p>
            <a:pPr indent="-349250" lvl="0" marL="457200" rtl="0">
              <a:spcBef>
                <a:spcPts val="0"/>
              </a:spcBef>
              <a:buClr>
                <a:srgbClr val="FF0000"/>
              </a:buClr>
              <a:buSzPct val="100000"/>
            </a:pPr>
            <a:r>
              <a:rPr lang="en" sz="1900">
                <a:solidFill>
                  <a:srgbClr val="FF0000"/>
                </a:solidFill>
              </a:rPr>
              <a:t>Ppl put ropes on it to take it down</a:t>
            </a:r>
          </a:p>
          <a:p>
            <a:pPr lvl="0" rtl="0">
              <a:spcBef>
                <a:spcPts val="0"/>
              </a:spcBef>
              <a:buNone/>
            </a:pPr>
            <a:r>
              <a:t/>
            </a:r>
            <a:endParaRPr sz="1900">
              <a:solidFill>
                <a:srgbClr val="FF0000"/>
              </a:solidFill>
            </a:endParaRPr>
          </a:p>
        </p:txBody>
      </p:sp>
      <p:sp>
        <p:nvSpPr>
          <p:cNvPr id="354" name="Shape 35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However when the statue is being taken down it taken down piece by piece</a:t>
            </a:r>
          </a:p>
          <a:p>
            <a:pPr indent="-349250" lvl="0" marL="457200" rtl="0">
              <a:spcBef>
                <a:spcPts val="0"/>
              </a:spcBef>
              <a:buClr>
                <a:srgbClr val="FF0000"/>
              </a:buClr>
              <a:buSzPct val="100000"/>
            </a:pPr>
            <a:r>
              <a:rPr lang="en" sz="1900">
                <a:solidFill>
                  <a:srgbClr val="FF0000"/>
                </a:solidFill>
              </a:rPr>
              <a:t>It randomly turns from day to night</a:t>
            </a:r>
          </a:p>
          <a:p>
            <a:pPr indent="-349250" lvl="0" marL="457200" rtl="0">
              <a:spcBef>
                <a:spcPts val="0"/>
              </a:spcBef>
              <a:buClr>
                <a:srgbClr val="FF0000"/>
              </a:buClr>
              <a:buSzPct val="100000"/>
            </a:pPr>
            <a:r>
              <a:rPr lang="en" sz="1900">
                <a:solidFill>
                  <a:srgbClr val="FF0000"/>
                </a:solidFill>
              </a:rPr>
              <a:t>No ropes are attached to it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10 </a:t>
            </a:r>
            <a:r>
              <a:rPr lang="en" sz="2200"/>
              <a:t>min</a:t>
            </a:r>
          </a:p>
        </p:txBody>
      </p:sp>
      <p:sp>
        <p:nvSpPr>
          <p:cNvPr id="360" name="Shape 36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russian popeis happy that the tsar is overthrown, he blesses the provisional gov’t</a:t>
            </a:r>
          </a:p>
          <a:p>
            <a:pPr indent="-349250" lvl="0" marL="457200" rtl="0">
              <a:spcBef>
                <a:spcPts val="0"/>
              </a:spcBef>
              <a:buClr>
                <a:srgbClr val="FF0000"/>
              </a:buClr>
              <a:buSzPct val="100000"/>
            </a:pPr>
            <a:r>
              <a:rPr lang="en" sz="1900">
                <a:solidFill>
                  <a:srgbClr val="FF0000"/>
                </a:solidFill>
              </a:rPr>
              <a:t>Soldiers gather together to celebrate</a:t>
            </a:r>
          </a:p>
          <a:p>
            <a:pPr indent="-349250" lvl="0" marL="457200" rtl="0">
              <a:spcBef>
                <a:spcPts val="0"/>
              </a:spcBef>
              <a:buClr>
                <a:srgbClr val="FF0000"/>
              </a:buClr>
              <a:buSzPct val="100000"/>
            </a:pPr>
            <a:r>
              <a:rPr lang="en" sz="1900">
                <a:solidFill>
                  <a:srgbClr val="FF0000"/>
                </a:solidFill>
              </a:rPr>
              <a:t>They discuss what they want as freedoms</a:t>
            </a:r>
          </a:p>
        </p:txBody>
      </p:sp>
      <p:sp>
        <p:nvSpPr>
          <p:cNvPr id="361" name="Shape 36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Bombs start flying out of nowhere and the soldiers hide in the trenches</a:t>
            </a:r>
          </a:p>
          <a:p>
            <a:pPr indent="-349250" lvl="0" marL="457200" rtl="0">
              <a:spcBef>
                <a:spcPts val="0"/>
              </a:spcBef>
              <a:buClr>
                <a:srgbClr val="FF0000"/>
              </a:buClr>
              <a:buSzPct val="100000"/>
            </a:pPr>
            <a:r>
              <a:rPr lang="en" sz="1900">
                <a:solidFill>
                  <a:srgbClr val="FF0000"/>
                </a:solidFill>
              </a:rPr>
              <a:t>Meanwhile ppl are wainting in line for food as the rations go down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15 min</a:t>
            </a:r>
          </a:p>
        </p:txBody>
      </p:sp>
      <p:sp>
        <p:nvSpPr>
          <p:cNvPr id="367" name="Shape 36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Soldiers and banner wait for Lenin and Ulyanov to show up</a:t>
            </a:r>
          </a:p>
          <a:p>
            <a:pPr indent="-349250" lvl="0" marL="457200" rtl="0">
              <a:spcBef>
                <a:spcPts val="0"/>
              </a:spcBef>
              <a:buClr>
                <a:srgbClr val="FF0000"/>
              </a:buClr>
              <a:buSzPct val="100000"/>
            </a:pPr>
            <a:r>
              <a:rPr lang="en" sz="1900">
                <a:solidFill>
                  <a:srgbClr val="FF0000"/>
                </a:solidFill>
              </a:rPr>
              <a:t>When they do, ppl cheer they say end to autocrats and PR</a:t>
            </a:r>
          </a:p>
        </p:txBody>
      </p:sp>
      <p:sp>
        <p:nvSpPr>
          <p:cNvPr id="368" name="Shape 36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marched in the streets and there was parade as Socialism came in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20 min</a:t>
            </a:r>
          </a:p>
        </p:txBody>
      </p:sp>
      <p:sp>
        <p:nvSpPr>
          <p:cNvPr id="374" name="Shape 374"/>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are running around</a:t>
            </a:r>
          </a:p>
          <a:p>
            <a:pPr indent="-349250" lvl="0" marL="457200" rtl="0">
              <a:spcBef>
                <a:spcPts val="0"/>
              </a:spcBef>
              <a:buClr>
                <a:srgbClr val="FF0000"/>
              </a:buClr>
              <a:buSzPct val="100000"/>
            </a:pPr>
            <a:r>
              <a:rPr lang="en" sz="1900">
                <a:solidFill>
                  <a:srgbClr val="FF0000"/>
                </a:solidFill>
              </a:rPr>
              <a:t>The bourgeosie find a bolshevik and girls with umbrellas stab him to death </a:t>
            </a:r>
          </a:p>
          <a:p>
            <a:pPr indent="-349250" lvl="0" marL="457200" rtl="0">
              <a:spcBef>
                <a:spcPts val="0"/>
              </a:spcBef>
              <a:buClr>
                <a:srgbClr val="FF0000"/>
              </a:buClr>
              <a:buSzPct val="100000"/>
            </a:pPr>
            <a:r>
              <a:rPr lang="en" sz="1900">
                <a:solidFill>
                  <a:srgbClr val="FF0000"/>
                </a:solidFill>
              </a:rPr>
              <a:t>A man watch laughing</a:t>
            </a:r>
          </a:p>
        </p:txBody>
      </p:sp>
      <p:sp>
        <p:nvSpPr>
          <p:cNvPr id="375" name="Shape 37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Someone comes in to give the order that they shld raise the bridge so that the Bolsheviks do not come in</a:t>
            </a:r>
          </a:p>
          <a:p>
            <a:pPr indent="-349250" lvl="0" marL="457200" rtl="0">
              <a:spcBef>
                <a:spcPts val="0"/>
              </a:spcBef>
              <a:buClr>
                <a:srgbClr val="FF0000"/>
              </a:buClr>
              <a:buSzPct val="100000"/>
            </a:pPr>
            <a:r>
              <a:rPr lang="en" sz="1900">
                <a:solidFill>
                  <a:srgbClr val="FF0000"/>
                </a:solidFill>
              </a:rPr>
              <a:t>It seems to be a victory for the bourgeoise</a:t>
            </a:r>
          </a:p>
          <a:p>
            <a:pPr indent="-349250" lvl="0" marL="457200" rtl="0">
              <a:spcBef>
                <a:spcPts val="0"/>
              </a:spcBef>
              <a:buClr>
                <a:srgbClr val="FF0000"/>
              </a:buClr>
              <a:buSzPct val="100000"/>
            </a:pPr>
            <a:r>
              <a:rPr lang="en" sz="1900">
                <a:solidFill>
                  <a:srgbClr val="FF0000"/>
                </a:solidFill>
              </a:rPr>
              <a:t>You also see a sphinx as the bridge is being clsoed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25 min</a:t>
            </a:r>
          </a:p>
        </p:txBody>
      </p:sp>
      <p:sp>
        <p:nvSpPr>
          <p:cNvPr id="381" name="Shape 38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Generals get together at the tsar’s palace</a:t>
            </a:r>
          </a:p>
          <a:p>
            <a:pPr indent="-349250" lvl="0" marL="457200" rtl="0">
              <a:spcBef>
                <a:spcPts val="0"/>
              </a:spcBef>
              <a:buClr>
                <a:srgbClr val="FF0000"/>
              </a:buClr>
              <a:buSzPct val="100000"/>
            </a:pPr>
            <a:r>
              <a:rPr lang="en" sz="1900">
                <a:solidFill>
                  <a:srgbClr val="FF0000"/>
                </a:solidFill>
              </a:rPr>
              <a:t>They mocklingly joke at a democrat at the tsars office</a:t>
            </a:r>
          </a:p>
          <a:p>
            <a:pPr indent="-349250" lvl="0" marL="457200" rtl="0">
              <a:spcBef>
                <a:spcPts val="0"/>
              </a:spcBef>
              <a:buClr>
                <a:srgbClr val="FF0000"/>
              </a:buClr>
              <a:buSzPct val="100000"/>
            </a:pPr>
            <a:r>
              <a:rPr lang="en" sz="1900">
                <a:solidFill>
                  <a:srgbClr val="FF0000"/>
                </a:solidFill>
              </a:rPr>
              <a:t>They order Lenin’s arrest but Lenin was out of Russia by then</a:t>
            </a:r>
          </a:p>
        </p:txBody>
      </p:sp>
      <p:sp>
        <p:nvSpPr>
          <p:cNvPr id="382" name="Shape 382"/>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All the bolshevik headquaters have been torn apart, </a:t>
            </a:r>
          </a:p>
          <a:p>
            <a:pPr indent="-349250" lvl="0" marL="457200" rtl="0">
              <a:spcBef>
                <a:spcPts val="0"/>
              </a:spcBef>
              <a:buClr>
                <a:srgbClr val="FF0000"/>
              </a:buClr>
              <a:buSzPct val="100000"/>
            </a:pPr>
            <a:r>
              <a:rPr lang="en" sz="1900">
                <a:solidFill>
                  <a:srgbClr val="FF0000"/>
                </a:solidFill>
              </a:rPr>
              <a:t>The revolution had been quelled</a:t>
            </a:r>
          </a:p>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30 min</a:t>
            </a:r>
          </a:p>
        </p:txBody>
      </p:sp>
      <p:sp>
        <p:nvSpPr>
          <p:cNvPr id="388" name="Shape 388"/>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Everyone waits at this door of grandeur</a:t>
            </a:r>
          </a:p>
          <a:p>
            <a:pPr indent="-349250" lvl="0" marL="457200" rtl="0">
              <a:spcBef>
                <a:spcPts val="0"/>
              </a:spcBef>
              <a:buClr>
                <a:srgbClr val="FF0000"/>
              </a:buClr>
              <a:buSzPct val="100000"/>
            </a:pPr>
            <a:r>
              <a:rPr lang="en" sz="1900">
                <a:solidFill>
                  <a:srgbClr val="FF0000"/>
                </a:solidFill>
              </a:rPr>
              <a:t>A golden peacock unwinds by its mechanical makeup to open the door</a:t>
            </a:r>
          </a:p>
          <a:p>
            <a:pPr indent="-349250" lvl="0" marL="457200" rtl="0">
              <a:spcBef>
                <a:spcPts val="0"/>
              </a:spcBef>
              <a:buClr>
                <a:srgbClr val="FF0000"/>
              </a:buClr>
              <a:buSzPct val="100000"/>
            </a:pPr>
            <a:r>
              <a:rPr lang="en" sz="1900">
                <a:solidFill>
                  <a:srgbClr val="FF0000"/>
                </a:solidFill>
              </a:rPr>
              <a:t>Everyone enters and the door closes behind them</a:t>
            </a:r>
          </a:p>
        </p:txBody>
      </p:sp>
      <p:sp>
        <p:nvSpPr>
          <p:cNvPr id="389" name="Shape 38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An order was given to restore capital punishment for soldiers</a:t>
            </a:r>
          </a:p>
          <a:p>
            <a:pPr indent="-349250" lvl="0" marL="457200" rtl="0">
              <a:spcBef>
                <a:spcPts val="0"/>
              </a:spcBef>
              <a:buClr>
                <a:srgbClr val="FF0000"/>
              </a:buClr>
              <a:buSzPct val="100000"/>
            </a:pPr>
            <a:r>
              <a:rPr lang="en" sz="1900">
                <a:solidFill>
                  <a:srgbClr val="FF0000"/>
                </a:solidFill>
              </a:rPr>
              <a:t>They said Kerensky was acting like a Bonaparte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35 min</a:t>
            </a:r>
          </a:p>
        </p:txBody>
      </p:sp>
      <p:sp>
        <p:nvSpPr>
          <p:cNvPr id="395" name="Shape 395"/>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Kornilov was coming to invade them</a:t>
            </a:r>
          </a:p>
          <a:p>
            <a:pPr indent="-349250" lvl="0" marL="457200" rtl="0">
              <a:spcBef>
                <a:spcPts val="0"/>
              </a:spcBef>
              <a:buClr>
                <a:srgbClr val="FF0000"/>
              </a:buClr>
              <a:buSzPct val="100000"/>
            </a:pPr>
            <a:r>
              <a:rPr lang="en" sz="1900">
                <a:solidFill>
                  <a:srgbClr val="FF0000"/>
                </a:solidFill>
              </a:rPr>
              <a:t>They said defend</a:t>
            </a:r>
          </a:p>
          <a:p>
            <a:pPr indent="-349250" lvl="0" marL="457200" rtl="0">
              <a:spcBef>
                <a:spcPts val="0"/>
              </a:spcBef>
              <a:buClr>
                <a:srgbClr val="FF0000"/>
              </a:buClr>
              <a:buSzPct val="100000"/>
            </a:pPr>
            <a:r>
              <a:rPr lang="en" sz="1900">
                <a:solidFill>
                  <a:srgbClr val="FF0000"/>
                </a:solidFill>
              </a:rPr>
              <a:t>Several clay animals are shown</a:t>
            </a:r>
          </a:p>
          <a:p>
            <a:pPr indent="-349250" lvl="0" marL="457200" rtl="0">
              <a:spcBef>
                <a:spcPts val="0"/>
              </a:spcBef>
              <a:buClr>
                <a:srgbClr val="FF0000"/>
              </a:buClr>
              <a:buSzPct val="100000"/>
            </a:pPr>
            <a:r>
              <a:rPr lang="en" sz="1900">
                <a:solidFill>
                  <a:srgbClr val="FF0000"/>
                </a:solidFill>
              </a:rPr>
              <a:t>The tsar taken down is put back together</a:t>
            </a:r>
          </a:p>
          <a:p>
            <a:pPr indent="-349250" lvl="0" marL="457200" rtl="0">
              <a:spcBef>
                <a:spcPts val="0"/>
              </a:spcBef>
              <a:buClr>
                <a:srgbClr val="FF0000"/>
              </a:buClr>
              <a:buSzPct val="100000"/>
            </a:pPr>
            <a:r>
              <a:rPr lang="en" sz="1900">
                <a:solidFill>
                  <a:srgbClr val="FF0000"/>
                </a:solidFill>
              </a:rPr>
              <a:t>They are both described as bonapartes</a:t>
            </a:r>
          </a:p>
        </p:txBody>
      </p:sp>
      <p:sp>
        <p:nvSpPr>
          <p:cNvPr id="396" name="Shape 39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Komilov comes w/ english tanks</a:t>
            </a:r>
          </a:p>
          <a:p>
            <a:pPr indent="-349250" lvl="0" marL="457200" rtl="0">
              <a:spcBef>
                <a:spcPts val="0"/>
              </a:spcBef>
              <a:buClr>
                <a:srgbClr val="FF0000"/>
              </a:buClr>
              <a:buSzPct val="100000"/>
            </a:pPr>
            <a:r>
              <a:rPr lang="en" sz="1900">
                <a:solidFill>
                  <a:srgbClr val="FF0000"/>
                </a:solidFill>
              </a:rPr>
              <a:t>Gov’t cant do anything</a:t>
            </a:r>
          </a:p>
          <a:p>
            <a:pPr indent="-349250" lvl="0" marL="457200" rtl="0">
              <a:spcBef>
                <a:spcPts val="0"/>
              </a:spcBef>
              <a:buClr>
                <a:srgbClr val="FF0000"/>
              </a:buClr>
              <a:buSzPct val="100000"/>
            </a:pPr>
            <a:r>
              <a:rPr lang="en" sz="1900">
                <a:solidFill>
                  <a:srgbClr val="FF0000"/>
                </a:solidFill>
              </a:rPr>
              <a:t>Ppl don’t want the general to come in, they free the soviets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40 min</a:t>
            </a:r>
          </a:p>
        </p:txBody>
      </p:sp>
      <p:sp>
        <p:nvSpPr>
          <p:cNvPr id="402" name="Shape 402"/>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Soviets rally again </a:t>
            </a:r>
          </a:p>
          <a:p>
            <a:pPr indent="-349250" lvl="0" marL="457200" rtl="0">
              <a:spcBef>
                <a:spcPts val="0"/>
              </a:spcBef>
              <a:buClr>
                <a:srgbClr val="FF0000"/>
              </a:buClr>
              <a:buSzPct val="100000"/>
            </a:pPr>
            <a:r>
              <a:rPr lang="en" sz="1900">
                <a:solidFill>
                  <a:srgbClr val="FF0000"/>
                </a:solidFill>
              </a:rPr>
              <a:t>They freely get weapons to go fight</a:t>
            </a:r>
          </a:p>
          <a:p>
            <a:pPr indent="-349250" lvl="0" marL="457200" rtl="0">
              <a:spcBef>
                <a:spcPts val="0"/>
              </a:spcBef>
              <a:buClr>
                <a:srgbClr val="FF0000"/>
              </a:buClr>
              <a:buSzPct val="100000"/>
            </a:pPr>
            <a:r>
              <a:rPr lang="en" sz="1900">
                <a:solidFill>
                  <a:srgbClr val="FF0000"/>
                </a:solidFill>
              </a:rPr>
              <a:t>They make Smolny palace headquaters</a:t>
            </a:r>
          </a:p>
          <a:p>
            <a:pPr indent="-349250" lvl="0" marL="457200" rtl="0">
              <a:spcBef>
                <a:spcPts val="0"/>
              </a:spcBef>
              <a:buClr>
                <a:srgbClr val="FF0000"/>
              </a:buClr>
              <a:buSzPct val="100000"/>
            </a:pPr>
            <a:r>
              <a:rPr lang="en" sz="1900">
                <a:solidFill>
                  <a:srgbClr val="FF0000"/>
                </a:solidFill>
              </a:rPr>
              <a:t>A woman and a man help hand out pistols and shot guns</a:t>
            </a:r>
          </a:p>
        </p:txBody>
      </p:sp>
      <p:sp>
        <p:nvSpPr>
          <p:cNvPr id="403" name="Shape 403"/>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rearrange the the railroad tracks</a:t>
            </a:r>
          </a:p>
          <a:p>
            <a:pPr indent="-349250" lvl="0" marL="457200" rtl="0">
              <a:spcBef>
                <a:spcPts val="0"/>
              </a:spcBef>
              <a:buClr>
                <a:srgbClr val="FF0000"/>
              </a:buClr>
              <a:buSzPct val="100000"/>
            </a:pPr>
            <a:r>
              <a:rPr lang="en" sz="1900">
                <a:solidFill>
                  <a:srgbClr val="FF0000"/>
                </a:solidFill>
              </a:rPr>
              <a:t>Ppl start taking out knives but see that the tracks are broken</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45 min</a:t>
            </a:r>
          </a:p>
        </p:txBody>
      </p:sp>
      <p:sp>
        <p:nvSpPr>
          <p:cNvPr id="409" name="Shape 409"/>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read a paper and are happy, the </a:t>
            </a:r>
          </a:p>
          <a:p>
            <a:pPr indent="-349250" lvl="0" marL="457200" rtl="0">
              <a:spcBef>
                <a:spcPts val="0"/>
              </a:spcBef>
              <a:buClr>
                <a:srgbClr val="FF0000"/>
              </a:buClr>
              <a:buSzPct val="100000"/>
            </a:pPr>
            <a:r>
              <a:rPr lang="en" sz="1900">
                <a:solidFill>
                  <a:srgbClr val="FF0000"/>
                </a:solidFill>
              </a:rPr>
              <a:t>prov gov’t solderisstarts to dance in  the mud</a:t>
            </a:r>
          </a:p>
          <a:p>
            <a:pPr indent="-349250" lvl="0" marL="457200" rtl="0">
              <a:spcBef>
                <a:spcPts val="0"/>
              </a:spcBef>
              <a:buClr>
                <a:srgbClr val="FF0000"/>
              </a:buClr>
              <a:buSzPct val="100000"/>
            </a:pPr>
            <a:r>
              <a:rPr lang="en" sz="1900">
                <a:solidFill>
                  <a:srgbClr val="FF0000"/>
                </a:solidFill>
              </a:rPr>
              <a:t>Meanwhile proletarians learn how to shoot</a:t>
            </a:r>
          </a:p>
          <a:p>
            <a:pPr indent="-349250" lvl="0" marL="457200" rtl="0">
              <a:spcBef>
                <a:spcPts val="0"/>
              </a:spcBef>
              <a:buClr>
                <a:srgbClr val="FF0000"/>
              </a:buClr>
              <a:buSzPct val="100000"/>
            </a:pPr>
            <a:r>
              <a:rPr lang="en" sz="1900">
                <a:solidFill>
                  <a:srgbClr val="FF0000"/>
                </a:solidFill>
              </a:rPr>
              <a:t>They are regimented</a:t>
            </a:r>
          </a:p>
          <a:p>
            <a:pPr indent="-349250" lvl="0" marL="457200" rtl="0">
              <a:spcBef>
                <a:spcPts val="0"/>
              </a:spcBef>
              <a:buClr>
                <a:srgbClr val="FF0000"/>
              </a:buClr>
              <a:buSzPct val="100000"/>
            </a:pPr>
            <a:r>
              <a:rPr lang="en" sz="1900">
                <a:solidFill>
                  <a:srgbClr val="FF0000"/>
                </a:solidFill>
              </a:rPr>
              <a:t>Everything comes to the last battle</a:t>
            </a:r>
          </a:p>
        </p:txBody>
      </p:sp>
      <p:sp>
        <p:nvSpPr>
          <p:cNvPr id="410" name="Shape 41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mean while gov’t gets toghether </a:t>
            </a:r>
          </a:p>
          <a:p>
            <a:pPr indent="-349250" lvl="0" marL="457200" rtl="0">
              <a:spcBef>
                <a:spcPts val="0"/>
              </a:spcBef>
              <a:buClr>
                <a:srgbClr val="FF0000"/>
              </a:buClr>
              <a:buSzPct val="100000"/>
            </a:pPr>
            <a:r>
              <a:rPr lang="en" sz="1900">
                <a:solidFill>
                  <a:srgbClr val="FF0000"/>
                </a:solidFill>
              </a:rPr>
              <a:t>They say Lenin has to be stopped</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50 min</a:t>
            </a:r>
          </a:p>
        </p:txBody>
      </p:sp>
      <p:sp>
        <p:nvSpPr>
          <p:cNvPr id="416" name="Shape 416"/>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24 Lenin gets back to lead revolution </a:t>
            </a:r>
          </a:p>
          <a:p>
            <a:pPr indent="-349250" lvl="0" marL="457200" rtl="0">
              <a:spcBef>
                <a:spcPts val="0"/>
              </a:spcBef>
              <a:buClr>
                <a:srgbClr val="FF0000"/>
              </a:buClr>
              <a:buSzPct val="100000"/>
            </a:pPr>
            <a:r>
              <a:rPr lang="en" sz="1900">
                <a:solidFill>
                  <a:srgbClr val="FF0000"/>
                </a:solidFill>
              </a:rPr>
              <a:t>Mensheviks take over a building a put weapons in it </a:t>
            </a:r>
          </a:p>
          <a:p>
            <a:pPr indent="-349250" lvl="0" marL="457200" rtl="0">
              <a:spcBef>
                <a:spcPts val="0"/>
              </a:spcBef>
              <a:buClr>
                <a:srgbClr val="FF0000"/>
              </a:buClr>
              <a:buSzPct val="100000"/>
            </a:pPr>
            <a:r>
              <a:rPr lang="en" sz="1900">
                <a:solidFill>
                  <a:srgbClr val="FF0000"/>
                </a:solidFill>
              </a:rPr>
              <a:t>A man comes out of his office then goes back inside</a:t>
            </a:r>
          </a:p>
          <a:p>
            <a:pPr indent="-349250" lvl="0" marL="457200" rtl="0">
              <a:spcBef>
                <a:spcPts val="0"/>
              </a:spcBef>
              <a:buClr>
                <a:srgbClr val="FF0000"/>
              </a:buClr>
              <a:buSzPct val="100000"/>
            </a:pPr>
            <a:r>
              <a:rPr lang="en" sz="1900">
                <a:solidFill>
                  <a:srgbClr val="FF0000"/>
                </a:solidFill>
              </a:rPr>
              <a:t>Ppl put papers on a pole for a man</a:t>
            </a:r>
          </a:p>
        </p:txBody>
      </p:sp>
      <p:sp>
        <p:nvSpPr>
          <p:cNvPr id="417" name="Shape 41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Solders are moving about</a:t>
            </a:r>
          </a:p>
          <a:p>
            <a:pPr indent="-349250" lvl="0" marL="457200" rtl="0">
              <a:spcBef>
                <a:spcPts val="0"/>
              </a:spcBef>
              <a:buClr>
                <a:srgbClr val="FF0000"/>
              </a:buClr>
              <a:buSzPct val="100000"/>
            </a:pPr>
            <a:r>
              <a:rPr lang="en" sz="1900">
                <a:solidFill>
                  <a:srgbClr val="FF0000"/>
                </a:solidFill>
              </a:rPr>
              <a:t>Once order is given music gets loud and they march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115-117</a:t>
            </a:r>
          </a:p>
        </p:txBody>
      </p:sp>
      <p:sp>
        <p:nvSpPr>
          <p:cNvPr id="112" name="Shape 112"/>
          <p:cNvSpPr txBox="1"/>
          <p:nvPr>
            <p:ph idx="1" type="body"/>
          </p:nvPr>
        </p:nvSpPr>
        <p:spPr>
          <a:xfrm>
            <a:off x="311700" y="7844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local gov't were set up based off three groups (nobles,townsmen,peasants) based off who owned the most land...</a:t>
            </a:r>
          </a:p>
          <a:p>
            <a:pPr indent="-349250" lvl="0" marL="457200" rtl="0">
              <a:spcBef>
                <a:spcPts val="0"/>
              </a:spcBef>
              <a:buClr>
                <a:srgbClr val="FF0000"/>
              </a:buClr>
              <a:buSzPct val="100000"/>
            </a:pPr>
            <a:r>
              <a:rPr lang="en" sz="1900">
                <a:solidFill>
                  <a:srgbClr val="FF0000"/>
                </a:solidFill>
              </a:rPr>
              <a:t>zemstvos gov'ts actually made things better</a:t>
            </a:r>
          </a:p>
          <a:p>
            <a:pPr indent="-349250" lvl="0" marL="457200" rtl="0">
              <a:spcBef>
                <a:spcPts val="0"/>
              </a:spcBef>
              <a:buClr>
                <a:srgbClr val="FF0000"/>
              </a:buClr>
              <a:buSzPct val="100000"/>
            </a:pPr>
            <a:r>
              <a:rPr lang="en" sz="1900">
                <a:solidFill>
                  <a:srgbClr val="FF0000"/>
                </a:solidFill>
              </a:rPr>
              <a:t>gov't saw they were getting powerful and held them down, but after they let them go and worked w/ them thinking they would accomp. things</a:t>
            </a:r>
          </a:p>
        </p:txBody>
      </p:sp>
      <p:sp>
        <p:nvSpPr>
          <p:cNvPr id="113" name="Shape 113"/>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1874 they reduce military service from 25 to 6 yrs and made military life easier, but still failed to improve the tech of the military</a:t>
            </a:r>
          </a:p>
          <a:p>
            <a:pPr indent="-336550" lvl="0" marL="457200" rtl="0">
              <a:spcBef>
                <a:spcPts val="0"/>
              </a:spcBef>
              <a:buClr>
                <a:srgbClr val="FF0000"/>
              </a:buClr>
              <a:buSzPct val="100000"/>
            </a:pPr>
            <a:r>
              <a:rPr lang="en" sz="1700">
                <a:solidFill>
                  <a:srgbClr val="FF0000"/>
                </a:solidFill>
              </a:rPr>
              <a:t>it didn't workout overall, the country had groups of all ppl and social statuses and they were all upset</a:t>
            </a:r>
          </a:p>
          <a:p>
            <a:pPr indent="-336550" lvl="0" marL="457200" rtl="0">
              <a:spcBef>
                <a:spcPts val="0"/>
              </a:spcBef>
              <a:buClr>
                <a:srgbClr val="FF0000"/>
              </a:buClr>
              <a:buSzPct val="100000"/>
            </a:pPr>
            <a:r>
              <a:rPr lang="en" sz="1700">
                <a:solidFill>
                  <a:srgbClr val="FF0000"/>
                </a:solidFill>
              </a:rPr>
              <a:t>the noblility was losing plenty of power and they got mad politically</a:t>
            </a:r>
          </a:p>
          <a:p>
            <a:pPr indent="-336550" lvl="0" marL="457200" rtl="0">
              <a:spcBef>
                <a:spcPts val="0"/>
              </a:spcBef>
              <a:buClr>
                <a:srgbClr val="FF0000"/>
              </a:buClr>
              <a:buSzPct val="100000"/>
            </a:pPr>
            <a:r>
              <a:rPr lang="en" sz="1700">
                <a:solidFill>
                  <a:srgbClr val="FF0000"/>
                </a:solidFill>
              </a:rPr>
              <a:t>the nobles sold plenty of land also</a:t>
            </a:r>
          </a:p>
          <a:p>
            <a:pPr indent="-336550" lvl="0" marL="457200" rtl="0">
              <a:spcBef>
                <a:spcPts val="0"/>
              </a:spcBef>
              <a:buClr>
                <a:srgbClr val="FF0000"/>
              </a:buClr>
              <a:buSzPct val="100000"/>
            </a:pPr>
            <a:r>
              <a:rPr lang="en" sz="1700">
                <a:solidFill>
                  <a:srgbClr val="FF0000"/>
                </a:solidFill>
              </a:rPr>
              <a:t>what made it worse was that nobles never modernized</a:t>
            </a:r>
          </a:p>
          <a:p>
            <a:pPr lvl="0" rtl="0">
              <a:spcBef>
                <a:spcPts val="0"/>
              </a:spcBef>
              <a:buNone/>
            </a:pPr>
            <a:r>
              <a:t/>
            </a:r>
            <a:endParaRPr sz="170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55 min</a:t>
            </a:r>
          </a:p>
        </p:txBody>
      </p:sp>
      <p:sp>
        <p:nvSpPr>
          <p:cNvPr id="423" name="Shape 423"/>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25 rev. Begun again</a:t>
            </a:r>
          </a:p>
          <a:p>
            <a:pPr indent="-349250" lvl="0" marL="457200" rtl="0">
              <a:spcBef>
                <a:spcPts val="0"/>
              </a:spcBef>
              <a:buClr>
                <a:srgbClr val="FF0000"/>
              </a:buClr>
              <a:buSzPct val="100000"/>
            </a:pPr>
            <a:r>
              <a:rPr lang="en" sz="1900">
                <a:solidFill>
                  <a:srgbClr val="FF0000"/>
                </a:solidFill>
              </a:rPr>
              <a:t>Battle began, bridges were raised</a:t>
            </a:r>
          </a:p>
          <a:p>
            <a:pPr indent="-349250" lvl="0" marL="457200" rtl="0">
              <a:spcBef>
                <a:spcPts val="0"/>
              </a:spcBef>
              <a:buClr>
                <a:srgbClr val="FF0000"/>
              </a:buClr>
              <a:buSzPct val="100000"/>
            </a:pPr>
            <a:r>
              <a:rPr lang="en" sz="1900">
                <a:solidFill>
                  <a:srgbClr val="FF0000"/>
                </a:solidFill>
              </a:rPr>
              <a:t>However the rebels took control of the bridge</a:t>
            </a:r>
          </a:p>
        </p:txBody>
      </p:sp>
      <p:sp>
        <p:nvSpPr>
          <p:cNvPr id="424" name="Shape 42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minister calls for the Cossacks</a:t>
            </a:r>
          </a:p>
          <a:p>
            <a:pPr indent="-349250" lvl="0" marL="457200" rtl="0">
              <a:spcBef>
                <a:spcPts val="0"/>
              </a:spcBef>
              <a:buClr>
                <a:srgbClr val="FF0000"/>
              </a:buClr>
              <a:buSzPct val="100000"/>
            </a:pPr>
            <a:r>
              <a:rPr lang="en" sz="1900">
                <a:solidFill>
                  <a:srgbClr val="FF0000"/>
                </a:solidFill>
              </a:rPr>
              <a:t>The soldiers tell them they are coming but they lie no one was in the barracks</a:t>
            </a:r>
          </a:p>
          <a:p>
            <a:pPr indent="-349250" lvl="0" marL="457200" rtl="0">
              <a:spcBef>
                <a:spcPts val="0"/>
              </a:spcBef>
              <a:buClr>
                <a:srgbClr val="FF0000"/>
              </a:buClr>
              <a:buSzPct val="100000"/>
            </a:pPr>
            <a:r>
              <a:rPr lang="en" sz="1900">
                <a:solidFill>
                  <a:srgbClr val="FF0000"/>
                </a:solidFill>
              </a:rPr>
              <a:t>The tsar gets in a car and leaves his palace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a:t>
            </a:r>
          </a:p>
        </p:txBody>
      </p:sp>
      <p:sp>
        <p:nvSpPr>
          <p:cNvPr id="430" name="Shape 430"/>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Usa flag is on a car, prob rep. Capitalism</a:t>
            </a:r>
          </a:p>
          <a:p>
            <a:pPr indent="-349250" lvl="0" marL="457200" rtl="0">
              <a:spcBef>
                <a:spcPts val="0"/>
              </a:spcBef>
              <a:buClr>
                <a:srgbClr val="FF0000"/>
              </a:buClr>
              <a:buSzPct val="100000"/>
            </a:pPr>
            <a:r>
              <a:rPr lang="en" sz="1900">
                <a:solidFill>
                  <a:srgbClr val="FF0000"/>
                </a:solidFill>
              </a:rPr>
              <a:t>Wariors hold off</a:t>
            </a:r>
          </a:p>
          <a:p>
            <a:pPr indent="-349250" lvl="0" marL="457200" rtl="0">
              <a:spcBef>
                <a:spcPts val="0"/>
              </a:spcBef>
              <a:buClr>
                <a:srgbClr val="FF0000"/>
              </a:buClr>
              <a:buSzPct val="100000"/>
            </a:pPr>
            <a:r>
              <a:rPr lang="en" sz="1900">
                <a:solidFill>
                  <a:srgbClr val="FF0000"/>
                </a:solidFill>
              </a:rPr>
              <a:t>They send women i believe to go to war</a:t>
            </a:r>
          </a:p>
          <a:p>
            <a:pPr indent="-349250" lvl="0" marL="457200" rtl="0">
              <a:spcBef>
                <a:spcPts val="0"/>
              </a:spcBef>
              <a:buClr>
                <a:srgbClr val="FF0000"/>
              </a:buClr>
              <a:buSzPct val="100000"/>
            </a:pPr>
            <a:r>
              <a:rPr lang="en" sz="1900">
                <a:solidFill>
                  <a:srgbClr val="FF0000"/>
                </a:solidFill>
              </a:rPr>
              <a:t>However women get dressed and go to sleep in the palace</a:t>
            </a:r>
          </a:p>
        </p:txBody>
      </p:sp>
      <p:sp>
        <p:nvSpPr>
          <p:cNvPr id="431" name="Shape 43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counter-rebels set up barracks</a:t>
            </a:r>
          </a:p>
          <a:p>
            <a:pPr indent="-349250" lvl="0" marL="457200" rtl="0">
              <a:spcBef>
                <a:spcPts val="0"/>
              </a:spcBef>
              <a:buClr>
                <a:srgbClr val="FF0000"/>
              </a:buClr>
              <a:buSzPct val="100000"/>
            </a:pPr>
            <a:r>
              <a:rPr lang="en" sz="1900">
                <a:solidFill>
                  <a:srgbClr val="FF0000"/>
                </a:solidFill>
              </a:rPr>
              <a:t>At sencond congress of soviets ppl from all over the place come to partake in new gov’t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5 min</a:t>
            </a:r>
          </a:p>
        </p:txBody>
      </p:sp>
      <p:sp>
        <p:nvSpPr>
          <p:cNvPr id="437" name="Shape 437"/>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women registers them</a:t>
            </a:r>
          </a:p>
          <a:p>
            <a:pPr indent="-349250" lvl="0" marL="457200" rtl="0">
              <a:spcBef>
                <a:spcPts val="0"/>
              </a:spcBef>
              <a:buClr>
                <a:srgbClr val="FF0000"/>
              </a:buClr>
              <a:buSzPct val="100000"/>
            </a:pPr>
            <a:r>
              <a:rPr lang="en" sz="1900">
                <a:solidFill>
                  <a:srgbClr val="FF0000"/>
                </a:solidFill>
              </a:rPr>
              <a:t>They are directed upstars into a room where they set up</a:t>
            </a:r>
          </a:p>
          <a:p>
            <a:pPr indent="-349250" lvl="0" marL="457200" rtl="0">
              <a:spcBef>
                <a:spcPts val="0"/>
              </a:spcBef>
              <a:buClr>
                <a:srgbClr val="FF0000"/>
              </a:buClr>
              <a:buSzPct val="100000"/>
            </a:pPr>
            <a:r>
              <a:rPr lang="en" sz="1900">
                <a:solidFill>
                  <a:srgbClr val="FF0000"/>
                </a:solidFill>
              </a:rPr>
              <a:t>Kerensky left the members of the gov’t to negiotiate w/ ppl</a:t>
            </a:r>
          </a:p>
          <a:p>
            <a:pPr indent="-349250" lvl="0" marL="457200" rtl="0">
              <a:spcBef>
                <a:spcPts val="0"/>
              </a:spcBef>
              <a:buClr>
                <a:srgbClr val="FF0000"/>
              </a:buClr>
              <a:buSzPct val="100000"/>
            </a:pPr>
            <a:r>
              <a:rPr lang="en" sz="1900">
                <a:solidFill>
                  <a:srgbClr val="FF0000"/>
                </a:solidFill>
              </a:rPr>
              <a:t>In Smolny a crowd gathers in a building say provisional gov’t is the way to ogo</a:t>
            </a:r>
          </a:p>
        </p:txBody>
      </p:sp>
      <p:sp>
        <p:nvSpPr>
          <p:cNvPr id="438" name="Shape 43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Soldiers wait at a bay, a ship gets to steps</a:t>
            </a:r>
          </a:p>
          <a:p>
            <a:pPr indent="-349250" lvl="0" marL="457200" rtl="0">
              <a:spcBef>
                <a:spcPts val="0"/>
              </a:spcBef>
              <a:buClr>
                <a:srgbClr val="FF0000"/>
              </a:buClr>
              <a:buSzPct val="100000"/>
            </a:pPr>
            <a:r>
              <a:rPr lang="en" sz="1900">
                <a:solidFill>
                  <a:srgbClr val="FF0000"/>
                </a:solidFill>
              </a:rPr>
              <a:t>Meahwhile an invasion is planned on a map</a:t>
            </a:r>
          </a:p>
          <a:p>
            <a:pPr indent="-349250" lvl="0" marL="457200" rtl="0">
              <a:spcBef>
                <a:spcPts val="0"/>
              </a:spcBef>
              <a:buClr>
                <a:srgbClr val="FF0000"/>
              </a:buClr>
              <a:buSzPct val="100000"/>
            </a:pPr>
            <a:r>
              <a:rPr lang="en" sz="1900">
                <a:solidFill>
                  <a:srgbClr val="FF0000"/>
                </a:solidFill>
              </a:rPr>
              <a:t>Counter-rebels are waiting for an attack</a:t>
            </a:r>
          </a:p>
          <a:p>
            <a:pPr indent="-349250" lvl="0" marL="457200" rtl="0">
              <a:spcBef>
                <a:spcPts val="0"/>
              </a:spcBef>
              <a:buClr>
                <a:srgbClr val="FF0000"/>
              </a:buClr>
              <a:buSzPct val="100000"/>
            </a:pPr>
            <a:r>
              <a:rPr lang="en" sz="1900">
                <a:solidFill>
                  <a:srgbClr val="FF0000"/>
                </a:solidFill>
              </a:rPr>
              <a:t>That same crowd says that Bolsheviks are gathering an army and that they should be crushed</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10 min</a:t>
            </a:r>
          </a:p>
        </p:txBody>
      </p:sp>
      <p:sp>
        <p:nvSpPr>
          <p:cNvPr id="444" name="Shape 444"/>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end the revolution and the bourgeoise, </a:t>
            </a:r>
          </a:p>
          <a:p>
            <a:pPr indent="-349250" lvl="0" marL="457200" rtl="0">
              <a:spcBef>
                <a:spcPts val="0"/>
              </a:spcBef>
              <a:buClr>
                <a:srgbClr val="FF0000"/>
              </a:buClr>
              <a:buSzPct val="100000"/>
            </a:pPr>
            <a:r>
              <a:rPr lang="en" sz="1900">
                <a:solidFill>
                  <a:srgbClr val="FF0000"/>
                </a:solidFill>
              </a:rPr>
              <a:t>Everyone voted for the Soviets</a:t>
            </a:r>
          </a:p>
          <a:p>
            <a:pPr indent="-349250" lvl="0" marL="457200" rtl="0">
              <a:spcBef>
                <a:spcPts val="0"/>
              </a:spcBef>
              <a:buClr>
                <a:srgbClr val="FF0000"/>
              </a:buClr>
              <a:buSzPct val="100000"/>
            </a:pPr>
            <a:r>
              <a:rPr lang="en" sz="1900">
                <a:solidFill>
                  <a:srgbClr val="FF0000"/>
                </a:solidFill>
              </a:rPr>
              <a:t>Ppl are running around seting up a new gov’t</a:t>
            </a:r>
          </a:p>
          <a:p>
            <a:pPr indent="-349250" lvl="0" marL="457200" rtl="0">
              <a:spcBef>
                <a:spcPts val="0"/>
              </a:spcBef>
              <a:buClr>
                <a:srgbClr val="FF0000"/>
              </a:buClr>
              <a:buSzPct val="100000"/>
            </a:pPr>
            <a:r>
              <a:rPr lang="en" sz="1900">
                <a:solidFill>
                  <a:srgbClr val="FF0000"/>
                </a:solidFill>
              </a:rPr>
              <a:t>Soldeirs get going</a:t>
            </a:r>
          </a:p>
          <a:p>
            <a:pPr indent="-349250" lvl="0" marL="457200" rtl="0">
              <a:spcBef>
                <a:spcPts val="0"/>
              </a:spcBef>
              <a:buClr>
                <a:srgbClr val="FF0000"/>
              </a:buClr>
              <a:buSzPct val="100000"/>
            </a:pPr>
            <a:r>
              <a:rPr lang="en" sz="1900">
                <a:solidFill>
                  <a:srgbClr val="FF0000"/>
                </a:solidFill>
              </a:rPr>
              <a:t>Soldiers are waiting at winter palace</a:t>
            </a:r>
          </a:p>
          <a:p>
            <a:pPr indent="-349250" lvl="0" marL="457200" rtl="0">
              <a:spcBef>
                <a:spcPts val="0"/>
              </a:spcBef>
              <a:buClr>
                <a:srgbClr val="FF0000"/>
              </a:buClr>
              <a:buSzPct val="100000"/>
            </a:pPr>
            <a:r>
              <a:rPr lang="en" sz="1900">
                <a:solidFill>
                  <a:srgbClr val="FF0000"/>
                </a:solidFill>
              </a:rPr>
              <a:t>Bolsheviks sent a warning to gov’t</a:t>
            </a:r>
          </a:p>
        </p:txBody>
      </p:sp>
      <p:sp>
        <p:nvSpPr>
          <p:cNvPr id="445" name="Shape 44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Women soldiers were there also</a:t>
            </a:r>
          </a:p>
          <a:p>
            <a:pPr indent="-349250" lvl="0" marL="457200" rtl="0">
              <a:spcBef>
                <a:spcPts val="0"/>
              </a:spcBef>
              <a:buClr>
                <a:srgbClr val="FF0000"/>
              </a:buClr>
              <a:buSzPct val="100000"/>
            </a:pPr>
            <a:r>
              <a:rPr lang="en" sz="1900">
                <a:solidFill>
                  <a:srgbClr val="FF0000"/>
                </a:solidFill>
              </a:rPr>
              <a:t>Two mean wave a white flag, wanting to negiotiate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15 min</a:t>
            </a:r>
          </a:p>
        </p:txBody>
      </p:sp>
      <p:sp>
        <p:nvSpPr>
          <p:cNvPr id="451" name="Shape 451"/>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provisional gov’t lower their weapons</a:t>
            </a:r>
          </a:p>
          <a:p>
            <a:pPr indent="-349250" lvl="0" marL="457200" rtl="0">
              <a:spcBef>
                <a:spcPts val="0"/>
              </a:spcBef>
              <a:buClr>
                <a:srgbClr val="FF0000"/>
              </a:buClr>
              <a:buSzPct val="100000"/>
            </a:pPr>
            <a:r>
              <a:rPr lang="en" sz="1900">
                <a:solidFill>
                  <a:srgbClr val="FF0000"/>
                </a:solidFill>
              </a:rPr>
              <a:t>Bolsheviks They say gov’t should give up</a:t>
            </a:r>
          </a:p>
          <a:p>
            <a:pPr indent="-349250" lvl="0" marL="457200" rtl="0">
              <a:spcBef>
                <a:spcPts val="0"/>
              </a:spcBef>
              <a:buClr>
                <a:srgbClr val="FF0000"/>
              </a:buClr>
              <a:buSzPct val="100000"/>
            </a:pPr>
            <a:r>
              <a:rPr lang="en" sz="1900">
                <a:solidFill>
                  <a:srgbClr val="FF0000"/>
                </a:solidFill>
              </a:rPr>
              <a:t>They wait for a while</a:t>
            </a:r>
          </a:p>
          <a:p>
            <a:pPr indent="-349250" lvl="0" marL="457200" rtl="0">
              <a:spcBef>
                <a:spcPts val="0"/>
              </a:spcBef>
              <a:buClr>
                <a:srgbClr val="FF0000"/>
              </a:buClr>
              <a:buSzPct val="100000"/>
            </a:pPr>
            <a:r>
              <a:rPr lang="en" sz="1900">
                <a:solidFill>
                  <a:srgbClr val="FF0000"/>
                </a:solidFill>
              </a:rPr>
              <a:t>The members deicde</a:t>
            </a:r>
          </a:p>
          <a:p>
            <a:pPr indent="-349250" lvl="0" marL="457200" rtl="0">
              <a:spcBef>
                <a:spcPts val="0"/>
              </a:spcBef>
              <a:buClr>
                <a:srgbClr val="FF0000"/>
              </a:buClr>
              <a:buSzPct val="100000"/>
            </a:pPr>
            <a:r>
              <a:rPr lang="en" sz="1900">
                <a:solidFill>
                  <a:srgbClr val="FF0000"/>
                </a:solidFill>
              </a:rPr>
              <a:t>Shots are fired</a:t>
            </a:r>
          </a:p>
          <a:p>
            <a:pPr indent="-349250" lvl="0" marL="457200" rtl="0">
              <a:spcBef>
                <a:spcPts val="0"/>
              </a:spcBef>
              <a:buClr>
                <a:srgbClr val="FF0000"/>
              </a:buClr>
              <a:buSzPct val="100000"/>
            </a:pPr>
            <a:r>
              <a:rPr lang="en" sz="1900">
                <a:solidFill>
                  <a:srgbClr val="FF0000"/>
                </a:solidFill>
              </a:rPr>
              <a:t>Ppl drop their weapons</a:t>
            </a:r>
          </a:p>
          <a:p>
            <a:pPr indent="-349250" lvl="0" marL="457200" rtl="0">
              <a:spcBef>
                <a:spcPts val="0"/>
              </a:spcBef>
              <a:buClr>
                <a:srgbClr val="FF0000"/>
              </a:buClr>
              <a:buSzPct val="100000"/>
            </a:pPr>
            <a:r>
              <a:rPr lang="en" sz="1900">
                <a:solidFill>
                  <a:srgbClr val="FF0000"/>
                </a:solidFill>
              </a:rPr>
              <a:t>An golden owl is shaking its head</a:t>
            </a:r>
          </a:p>
        </p:txBody>
      </p:sp>
      <p:sp>
        <p:nvSpPr>
          <p:cNvPr id="452" name="Shape 45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bolsheviks get in the palace but its a big place</a:t>
            </a:r>
          </a:p>
          <a:p>
            <a:pPr indent="-349250" lvl="0" marL="457200" rtl="0">
              <a:spcBef>
                <a:spcPts val="0"/>
              </a:spcBef>
              <a:buClr>
                <a:srgbClr val="FF0000"/>
              </a:buClr>
              <a:buSzPct val="100000"/>
            </a:pPr>
            <a:r>
              <a:rPr lang="en" sz="1900">
                <a:solidFill>
                  <a:srgbClr val="FF0000"/>
                </a:solidFill>
              </a:rPr>
              <a:t>The members of gov’t look like they’re getting ready for dinner</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20 min</a:t>
            </a:r>
          </a:p>
        </p:txBody>
      </p:sp>
      <p:sp>
        <p:nvSpPr>
          <p:cNvPr id="458" name="Shape 458"/>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Cossacks rally theirselves they get a man for leaving the post</a:t>
            </a:r>
          </a:p>
          <a:p>
            <a:pPr indent="-349250" lvl="0" marL="457200" rtl="0">
              <a:spcBef>
                <a:spcPts val="0"/>
              </a:spcBef>
              <a:buClr>
                <a:srgbClr val="FF0000"/>
              </a:buClr>
              <a:buSzPct val="100000"/>
            </a:pPr>
            <a:r>
              <a:rPr lang="en" sz="1900">
                <a:solidFill>
                  <a:srgbClr val="FF0000"/>
                </a:solidFill>
              </a:rPr>
              <a:t>Gov’t say they will fight</a:t>
            </a:r>
          </a:p>
          <a:p>
            <a:pPr indent="-349250" lvl="0" marL="457200" rtl="0">
              <a:spcBef>
                <a:spcPts val="0"/>
              </a:spcBef>
              <a:buClr>
                <a:srgbClr val="FF0000"/>
              </a:buClr>
              <a:buSzPct val="100000"/>
            </a:pPr>
            <a:r>
              <a:rPr lang="en" sz="1900">
                <a:solidFill>
                  <a:srgbClr val="FF0000"/>
                </a:solidFill>
              </a:rPr>
              <a:t>Cossacks start to pack their stuff</a:t>
            </a:r>
          </a:p>
          <a:p>
            <a:pPr indent="-349250" lvl="0" marL="457200" rtl="0">
              <a:spcBef>
                <a:spcPts val="0"/>
              </a:spcBef>
              <a:buClr>
                <a:srgbClr val="FF0000"/>
              </a:buClr>
              <a:buSzPct val="100000"/>
            </a:pPr>
            <a:r>
              <a:rPr lang="en" sz="1900">
                <a:solidFill>
                  <a:srgbClr val="FF0000"/>
                </a:solidFill>
              </a:rPr>
              <a:t>Spies come upon the gov’t members</a:t>
            </a:r>
          </a:p>
        </p:txBody>
      </p:sp>
      <p:sp>
        <p:nvSpPr>
          <p:cNvPr id="459" name="Shape 45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Speaker said the army and the front is not with the bolsheviks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25 min</a:t>
            </a:r>
          </a:p>
        </p:txBody>
      </p:sp>
      <p:sp>
        <p:nvSpPr>
          <p:cNvPr id="465" name="Shape 465"/>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he was lying 12th army is with bolsheviks</a:t>
            </a:r>
          </a:p>
          <a:p>
            <a:pPr indent="-349250" lvl="0" marL="457200" rtl="0">
              <a:spcBef>
                <a:spcPts val="0"/>
              </a:spcBef>
              <a:buClr>
                <a:srgbClr val="FF0000"/>
              </a:buClr>
              <a:buSzPct val="100000"/>
            </a:pPr>
            <a:r>
              <a:rPr lang="en" sz="1900">
                <a:solidFill>
                  <a:srgbClr val="FF0000"/>
                </a:solidFill>
              </a:rPr>
              <a:t>Cyclists are for soviets too</a:t>
            </a:r>
          </a:p>
          <a:p>
            <a:pPr indent="-349250" lvl="0" marL="457200" rtl="0">
              <a:spcBef>
                <a:spcPts val="0"/>
              </a:spcBef>
              <a:buClr>
                <a:srgbClr val="FF0000"/>
              </a:buClr>
              <a:buSzPct val="100000"/>
            </a:pPr>
            <a:r>
              <a:rPr lang="en" sz="1900">
                <a:solidFill>
                  <a:srgbClr val="FF0000"/>
                </a:solidFill>
              </a:rPr>
              <a:t>Spies throw bombs</a:t>
            </a:r>
          </a:p>
          <a:p>
            <a:pPr indent="-349250" lvl="0" marL="457200" rtl="0">
              <a:spcBef>
                <a:spcPts val="0"/>
              </a:spcBef>
              <a:buClr>
                <a:srgbClr val="FF0000"/>
              </a:buClr>
              <a:buSzPct val="100000"/>
            </a:pPr>
            <a:r>
              <a:rPr lang="en" sz="1900">
                <a:solidFill>
                  <a:srgbClr val="FF0000"/>
                </a:solidFill>
              </a:rPr>
              <a:t>Cossacks betray gov’t</a:t>
            </a:r>
          </a:p>
          <a:p>
            <a:pPr indent="-349250" lvl="0" marL="457200" rtl="0">
              <a:spcBef>
                <a:spcPts val="0"/>
              </a:spcBef>
              <a:buClr>
                <a:srgbClr val="FF0000"/>
              </a:buClr>
              <a:buSzPct val="100000"/>
            </a:pPr>
            <a:r>
              <a:rPr lang="en" sz="1900">
                <a:solidFill>
                  <a:srgbClr val="FF0000"/>
                </a:solidFill>
              </a:rPr>
              <a:t>Ppl are sleeping in palace</a:t>
            </a:r>
          </a:p>
          <a:p>
            <a:pPr indent="-349250" lvl="0" marL="457200" rtl="0">
              <a:spcBef>
                <a:spcPts val="0"/>
              </a:spcBef>
              <a:buClr>
                <a:srgbClr val="FF0000"/>
              </a:buClr>
              <a:buSzPct val="100000"/>
            </a:pPr>
            <a:r>
              <a:rPr lang="en" sz="1900">
                <a:solidFill>
                  <a:srgbClr val="FF0000"/>
                </a:solidFill>
              </a:rPr>
              <a:t>An answer however didn’t get back to the bolsheviks</a:t>
            </a:r>
          </a:p>
          <a:p>
            <a:pPr indent="-349250" lvl="0" marL="457200" rtl="0">
              <a:spcBef>
                <a:spcPts val="0"/>
              </a:spcBef>
              <a:buClr>
                <a:srgbClr val="FF0000"/>
              </a:buClr>
              <a:buSzPct val="100000"/>
            </a:pPr>
            <a:r>
              <a:rPr lang="en" sz="1900">
                <a:solidFill>
                  <a:srgbClr val="FF0000"/>
                </a:solidFill>
              </a:rPr>
              <a:t>Ppl are playing harps</a:t>
            </a:r>
          </a:p>
        </p:txBody>
      </p:sp>
      <p:sp>
        <p:nvSpPr>
          <p:cNvPr id="466" name="Shape 46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image s of the palace are seen its empty statue angels are seen also</a:t>
            </a:r>
          </a:p>
          <a:p>
            <a:pPr indent="-349250" lvl="0" marL="457200" rtl="0">
              <a:spcBef>
                <a:spcPts val="0"/>
              </a:spcBef>
              <a:buClr>
                <a:srgbClr val="FF0000"/>
              </a:buClr>
              <a:buSzPct val="100000"/>
            </a:pPr>
            <a:r>
              <a:rPr lang="en" sz="1900">
                <a:solidFill>
                  <a:srgbClr val="FF0000"/>
                </a:solidFill>
              </a:rPr>
              <a:t>At an assembly speakers say ‘crush the bolsheviks</a:t>
            </a:r>
          </a:p>
          <a:p>
            <a:pPr indent="-349250" lvl="0" marL="457200" rtl="0">
              <a:spcBef>
                <a:spcPts val="0"/>
              </a:spcBef>
              <a:buClr>
                <a:srgbClr val="FF0000"/>
              </a:buClr>
              <a:buSzPct val="100000"/>
            </a:pPr>
            <a:r>
              <a:rPr lang="en" sz="1900">
                <a:solidFill>
                  <a:srgbClr val="FF0000"/>
                </a:solidFill>
              </a:rPr>
              <a:t>Ppl clap</a:t>
            </a:r>
          </a:p>
          <a:p>
            <a:pPr indent="-349250" lvl="0" marL="457200" rtl="0">
              <a:spcBef>
                <a:spcPts val="0"/>
              </a:spcBef>
              <a:buClr>
                <a:srgbClr val="FF0000"/>
              </a:buClr>
              <a:buSzPct val="100000"/>
            </a:pPr>
            <a:r>
              <a:rPr lang="en" sz="1900">
                <a:solidFill>
                  <a:srgbClr val="FF0000"/>
                </a:solidFill>
              </a:rPr>
              <a:t>He gets kicked off stage</a:t>
            </a:r>
          </a:p>
          <a:p>
            <a:pPr indent="-349250" lvl="0" marL="457200" rtl="0">
              <a:spcBef>
                <a:spcPts val="0"/>
              </a:spcBef>
              <a:buClr>
                <a:srgbClr val="FF0000"/>
              </a:buClr>
              <a:buSzPct val="100000"/>
            </a:pPr>
            <a:r>
              <a:rPr lang="en" sz="1900">
                <a:solidFill>
                  <a:srgbClr val="FF0000"/>
                </a:solidFill>
              </a:rPr>
              <a:t>Soldiers start shooting up palace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30 min</a:t>
            </a:r>
          </a:p>
        </p:txBody>
      </p:sp>
      <p:sp>
        <p:nvSpPr>
          <p:cNvPr id="472" name="Shape 472"/>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Scene starts to get crazy</a:t>
            </a:r>
          </a:p>
          <a:p>
            <a:pPr indent="-349250" lvl="0" marL="457200" rtl="0">
              <a:spcBef>
                <a:spcPts val="0"/>
              </a:spcBef>
              <a:buClr>
                <a:srgbClr val="FF0000"/>
              </a:buClr>
              <a:buSzPct val="100000"/>
            </a:pPr>
            <a:r>
              <a:rPr lang="en" sz="1900">
                <a:solidFill>
                  <a:srgbClr val="FF0000"/>
                </a:solidFill>
              </a:rPr>
              <a:t>Cannons are shot at the palace</a:t>
            </a:r>
          </a:p>
          <a:p>
            <a:pPr indent="-349250" lvl="0" marL="457200" rtl="0">
              <a:spcBef>
                <a:spcPts val="0"/>
              </a:spcBef>
              <a:buClr>
                <a:srgbClr val="FF0000"/>
              </a:buClr>
              <a:buSzPct val="100000"/>
            </a:pPr>
            <a:r>
              <a:rPr lang="en" sz="1900">
                <a:solidFill>
                  <a:srgbClr val="FF0000"/>
                </a:solidFill>
              </a:rPr>
              <a:t>Gov’t members are trying to cross a bridge but soldier tells them no</a:t>
            </a:r>
          </a:p>
          <a:p>
            <a:pPr indent="-349250" lvl="0" marL="457200" rtl="0">
              <a:spcBef>
                <a:spcPts val="0"/>
              </a:spcBef>
              <a:buClr>
                <a:srgbClr val="FF0000"/>
              </a:buClr>
              <a:buSzPct val="100000"/>
            </a:pPr>
            <a:r>
              <a:rPr lang="en" sz="1900">
                <a:solidFill>
                  <a:srgbClr val="FF0000"/>
                </a:solidFill>
              </a:rPr>
              <a:t>An army storms the palace </a:t>
            </a:r>
          </a:p>
          <a:p>
            <a:pPr indent="-349250" lvl="0" marL="457200" rtl="0">
              <a:spcBef>
                <a:spcPts val="0"/>
              </a:spcBef>
              <a:buClr>
                <a:srgbClr val="FF0000"/>
              </a:buClr>
              <a:buSzPct val="100000"/>
            </a:pPr>
            <a:r>
              <a:rPr lang="en" sz="1900">
                <a:solidFill>
                  <a:srgbClr val="FF0000"/>
                </a:solidFill>
              </a:rPr>
              <a:t>War takes place</a:t>
            </a:r>
          </a:p>
          <a:p>
            <a:pPr indent="-349250" lvl="0" marL="457200" rtl="0">
              <a:spcBef>
                <a:spcPts val="0"/>
              </a:spcBef>
              <a:buClr>
                <a:srgbClr val="FF0000"/>
              </a:buClr>
              <a:buSzPct val="100000"/>
            </a:pPr>
            <a:r>
              <a:rPr lang="en" sz="1900">
                <a:solidFill>
                  <a:srgbClr val="FF0000"/>
                </a:solidFill>
              </a:rPr>
              <a:t>They quickly take the palace</a:t>
            </a:r>
          </a:p>
        </p:txBody>
      </p:sp>
      <p:sp>
        <p:nvSpPr>
          <p:cNvPr id="473" name="Shape 473"/>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35 min</a:t>
            </a:r>
          </a:p>
        </p:txBody>
      </p:sp>
      <p:sp>
        <p:nvSpPr>
          <p:cNvPr id="479" name="Shape 479"/>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boy is shouting that they shold go</a:t>
            </a:r>
          </a:p>
          <a:p>
            <a:pPr indent="-349250" lvl="0" marL="457200" rtl="0">
              <a:spcBef>
                <a:spcPts val="0"/>
              </a:spcBef>
              <a:buClr>
                <a:srgbClr val="FF0000"/>
              </a:buClr>
              <a:buSzPct val="100000"/>
            </a:pPr>
            <a:r>
              <a:rPr lang="en" sz="1900">
                <a:solidFill>
                  <a:srgbClr val="FF0000"/>
                </a:solidFill>
              </a:rPr>
              <a:t>A nab climbs the gate to have it oppened</a:t>
            </a:r>
          </a:p>
          <a:p>
            <a:pPr indent="-349250" lvl="0" marL="457200" rtl="0">
              <a:spcBef>
                <a:spcPts val="0"/>
              </a:spcBef>
              <a:buClr>
                <a:srgbClr val="FF0000"/>
              </a:buClr>
              <a:buSzPct val="100000"/>
            </a:pPr>
            <a:r>
              <a:rPr lang="en" sz="1900">
                <a:solidFill>
                  <a:srgbClr val="FF0000"/>
                </a:solidFill>
              </a:rPr>
              <a:t>Soldiers wait at the steps but they are overcome</a:t>
            </a:r>
          </a:p>
          <a:p>
            <a:pPr indent="-349250" lvl="0" marL="457200" rtl="0">
              <a:spcBef>
                <a:spcPts val="0"/>
              </a:spcBef>
              <a:buClr>
                <a:srgbClr val="FF0000"/>
              </a:buClr>
              <a:buSzPct val="100000"/>
            </a:pPr>
            <a:r>
              <a:rPr lang="en" sz="1900">
                <a:solidFill>
                  <a:srgbClr val="FF0000"/>
                </a:solidFill>
              </a:rPr>
              <a:t>They retreated into the distiellery the bedchamber</a:t>
            </a:r>
          </a:p>
          <a:p>
            <a:pPr indent="-349250" lvl="0" marL="457200" rtl="0">
              <a:spcBef>
                <a:spcPts val="0"/>
              </a:spcBef>
              <a:buClr>
                <a:srgbClr val="FF0000"/>
              </a:buClr>
              <a:buSzPct val="100000"/>
            </a:pPr>
            <a:r>
              <a:rPr lang="en" sz="1900">
                <a:solidFill>
                  <a:srgbClr val="FF0000"/>
                </a:solidFill>
              </a:rPr>
              <a:t>Ppl raid the palce</a:t>
            </a:r>
          </a:p>
          <a:p>
            <a:pPr lvl="0" rtl="0">
              <a:spcBef>
                <a:spcPts val="0"/>
              </a:spcBef>
              <a:buNone/>
            </a:pPr>
            <a:r>
              <a:t/>
            </a:r>
            <a:endParaRPr sz="1900">
              <a:solidFill>
                <a:srgbClr val="FF0000"/>
              </a:solidFill>
            </a:endParaRPr>
          </a:p>
          <a:p>
            <a:pPr lvl="0" rtl="0">
              <a:spcBef>
                <a:spcPts val="0"/>
              </a:spcBef>
              <a:buNone/>
            </a:pPr>
            <a:r>
              <a:t/>
            </a:r>
            <a:endParaRPr sz="1900">
              <a:solidFill>
                <a:srgbClr val="FF0000"/>
              </a:solidFill>
            </a:endParaRPr>
          </a:p>
        </p:txBody>
      </p:sp>
      <p:sp>
        <p:nvSpPr>
          <p:cNvPr id="480" name="Shape 48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prov gov’t soldiers surrendered and the ppl plunded</a:t>
            </a:r>
          </a:p>
          <a:p>
            <a:pPr indent="-349250" lvl="0" marL="457200" rtl="0">
              <a:spcBef>
                <a:spcPts val="0"/>
              </a:spcBef>
              <a:buClr>
                <a:srgbClr val="FF0000"/>
              </a:buClr>
              <a:buSzPct val="100000"/>
            </a:pPr>
            <a:r>
              <a:rPr lang="en" sz="1900">
                <a:solidFill>
                  <a:srgbClr val="FF0000"/>
                </a:solidFill>
              </a:rPr>
              <a:t>The boy keeps cheering them on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39 min</a:t>
            </a:r>
          </a:p>
        </p:txBody>
      </p:sp>
      <p:sp>
        <p:nvSpPr>
          <p:cNvPr id="486" name="Shape 486"/>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rich ppl in the room say that they should meet w/ the in honour</a:t>
            </a:r>
          </a:p>
          <a:p>
            <a:pPr indent="-349250" lvl="0" marL="457200" rtl="0">
              <a:spcBef>
                <a:spcPts val="0"/>
              </a:spcBef>
              <a:buClr>
                <a:srgbClr val="FF0000"/>
              </a:buClr>
              <a:buSzPct val="100000"/>
            </a:pPr>
            <a:r>
              <a:rPr lang="en" sz="1900">
                <a:solidFill>
                  <a:srgbClr val="FF0000"/>
                </a:solidFill>
              </a:rPr>
              <a:t>The rebels areested everyone</a:t>
            </a:r>
          </a:p>
          <a:p>
            <a:pPr indent="-349250" lvl="0" marL="457200" rtl="0">
              <a:spcBef>
                <a:spcPts val="0"/>
              </a:spcBef>
              <a:buClr>
                <a:srgbClr val="FF0000"/>
              </a:buClr>
              <a:buSzPct val="100000"/>
            </a:pPr>
            <a:r>
              <a:rPr lang="en" sz="1900">
                <a:solidFill>
                  <a:srgbClr val="FF0000"/>
                </a:solidFill>
              </a:rPr>
              <a:t>They make them sing papers handing over the gov’t to the Soviets</a:t>
            </a:r>
          </a:p>
          <a:p>
            <a:pPr indent="-349250" lvl="0" marL="457200" rtl="0">
              <a:spcBef>
                <a:spcPts val="0"/>
              </a:spcBef>
              <a:buClr>
                <a:srgbClr val="FF0000"/>
              </a:buClr>
              <a:buSzPct val="100000"/>
            </a:pPr>
            <a:r>
              <a:rPr lang="en" sz="1900">
                <a:solidFill>
                  <a:srgbClr val="FF0000"/>
                </a:solidFill>
              </a:rPr>
              <a:t>Boy falls asleep and the ppl cheer</a:t>
            </a:r>
          </a:p>
          <a:p>
            <a:pPr indent="-349250" lvl="0" marL="457200" rtl="0">
              <a:spcBef>
                <a:spcPts val="0"/>
              </a:spcBef>
              <a:buClr>
                <a:srgbClr val="FF0000"/>
              </a:buClr>
              <a:buSzPct val="100000"/>
            </a:pPr>
            <a:r>
              <a:rPr lang="en" sz="1900">
                <a:solidFill>
                  <a:srgbClr val="FF0000"/>
                </a:solidFill>
              </a:rPr>
              <a:t>Oct 26, 1917 was the  date </a:t>
            </a:r>
          </a:p>
        </p:txBody>
      </p:sp>
      <p:sp>
        <p:nvSpPr>
          <p:cNvPr id="487" name="Shape 48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26 was the date of Soviet independence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118-119</a:t>
            </a:r>
          </a:p>
        </p:txBody>
      </p:sp>
      <p:sp>
        <p:nvSpPr>
          <p:cNvPr id="119" name="Shape 119"/>
          <p:cNvSpPr txBox="1"/>
          <p:nvPr>
            <p:ph idx="1" type="body"/>
          </p:nvPr>
        </p:nvSpPr>
        <p:spPr>
          <a:xfrm>
            <a:off x="311700" y="662075"/>
            <a:ext cx="3999900" cy="37845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it was hard becuase nobles didn't know how to manage anything, the told the serfs to get the work done</a:t>
            </a:r>
          </a:p>
          <a:p>
            <a:pPr indent="-342900" lvl="0" marL="457200" rtl="0">
              <a:spcBef>
                <a:spcPts val="0"/>
              </a:spcBef>
              <a:buClr>
                <a:srgbClr val="FF0000"/>
              </a:buClr>
              <a:buSzPct val="100000"/>
            </a:pPr>
            <a:r>
              <a:rPr lang="en" sz="1800">
                <a:solidFill>
                  <a:srgbClr val="FF0000"/>
                </a:solidFill>
              </a:rPr>
              <a:t>gov't was alarmed, so many nobles disappear no one left to admin. the zemstvos</a:t>
            </a:r>
          </a:p>
          <a:p>
            <a:pPr indent="-342900" lvl="0" marL="457200" rtl="0">
              <a:spcBef>
                <a:spcPts val="0"/>
              </a:spcBef>
              <a:buClr>
                <a:srgbClr val="FF0000"/>
              </a:buClr>
              <a:buSzPct val="100000"/>
            </a:pPr>
            <a:r>
              <a:rPr lang="en" sz="1800">
                <a:solidFill>
                  <a:srgbClr val="FF0000"/>
                </a:solidFill>
              </a:rPr>
              <a:t>no provision made to teach new social groups how to hold political offices</a:t>
            </a:r>
          </a:p>
          <a:p>
            <a:pPr indent="-342900" lvl="0" marL="457200" rtl="0">
              <a:spcBef>
                <a:spcPts val="0"/>
              </a:spcBef>
              <a:buClr>
                <a:srgbClr val="FF0000"/>
              </a:buClr>
              <a:buSzPct val="100000"/>
            </a:pPr>
            <a:r>
              <a:rPr lang="en" sz="1800">
                <a:solidFill>
                  <a:srgbClr val="FF0000"/>
                </a:solidFill>
              </a:rPr>
              <a:t>this was because poor ppl were being educated and the intelligensia demanded change ASAP</a:t>
            </a:r>
          </a:p>
          <a:p>
            <a:pPr indent="-342900" lvl="0" marL="457200" rtl="0">
              <a:spcBef>
                <a:spcPts val="0"/>
              </a:spcBef>
              <a:buClr>
                <a:srgbClr val="FF0000"/>
              </a:buClr>
              <a:buSzPct val="100000"/>
            </a:pPr>
            <a:r>
              <a:t/>
            </a:r>
            <a:endParaRPr sz="1800">
              <a:solidFill>
                <a:srgbClr val="FF0000"/>
              </a:solidFill>
            </a:endParaRPr>
          </a:p>
        </p:txBody>
      </p:sp>
      <p:sp>
        <p:nvSpPr>
          <p:cNvPr id="120" name="Shape 120"/>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Pisarev started nihilism in reponse saying that "what can be broken shold be broken"</a:t>
            </a:r>
          </a:p>
          <a:p>
            <a:pPr indent="-336550" lvl="0" marL="457200">
              <a:spcBef>
                <a:spcPts val="0"/>
              </a:spcBef>
              <a:buClr>
                <a:srgbClr val="FF0000"/>
              </a:buClr>
              <a:buSzPct val="100000"/>
            </a:pPr>
            <a:r>
              <a:rPr lang="en" sz="1700">
                <a:solidFill>
                  <a:srgbClr val="FF0000"/>
                </a:solidFill>
              </a:rPr>
              <a:t>at this point ppl wanted populism and socialism</a:t>
            </a:r>
          </a:p>
          <a:p>
            <a:pPr indent="-336550" lvl="0" marL="457200">
              <a:spcBef>
                <a:spcPts val="0"/>
              </a:spcBef>
              <a:buClr>
                <a:srgbClr val="FF0000"/>
              </a:buClr>
              <a:buSzPct val="100000"/>
            </a:pPr>
            <a:r>
              <a:rPr lang="en" sz="1700">
                <a:solidFill>
                  <a:srgbClr val="FF0000"/>
                </a:solidFill>
              </a:rPr>
              <a:t>they tried a go-to-the-people movement where they taught the peasants in the country, but they were confused and turned them to the police</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120-123</a:t>
            </a:r>
          </a:p>
        </p:txBody>
      </p:sp>
      <p:sp>
        <p:nvSpPr>
          <p:cNvPr id="126" name="Shape 12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 reformers struggled between acting in peace or violence</a:t>
            </a:r>
          </a:p>
          <a:p>
            <a:pPr indent="-349250" lvl="0" marL="457200" rtl="0">
              <a:spcBef>
                <a:spcPts val="0"/>
              </a:spcBef>
              <a:buClr>
                <a:srgbClr val="FF0000"/>
              </a:buClr>
              <a:buSzPct val="100000"/>
            </a:pPr>
            <a:r>
              <a:rPr lang="en" sz="1900">
                <a:solidFill>
                  <a:srgbClr val="FF0000"/>
                </a:solidFill>
              </a:rPr>
              <a:t>Russia went to war w/ Turkey and imposed treaty of san stefano giving them many lands   </a:t>
            </a:r>
          </a:p>
          <a:p>
            <a:pPr indent="-349250" lvl="0" marL="457200" rtl="0">
              <a:spcBef>
                <a:spcPts val="0"/>
              </a:spcBef>
              <a:buClr>
                <a:srgbClr val="FF0000"/>
              </a:buClr>
              <a:buSzPct val="100000"/>
            </a:pPr>
            <a:r>
              <a:rPr lang="en" sz="1900">
                <a:solidFill>
                  <a:srgbClr val="FF0000"/>
                </a:solidFill>
              </a:rPr>
              <a:t>however they lost an embarrising war to great britian and austria, they were mad</a:t>
            </a:r>
          </a:p>
          <a:p>
            <a:pPr indent="-349250" lvl="0" marL="457200" rtl="0">
              <a:spcBef>
                <a:spcPts val="0"/>
              </a:spcBef>
              <a:buClr>
                <a:srgbClr val="FF0000"/>
              </a:buClr>
              <a:buSzPct val="100000"/>
            </a:pPr>
            <a:r>
              <a:rPr lang="en" sz="1900">
                <a:solidFill>
                  <a:srgbClr val="FF0000"/>
                </a:solidFill>
              </a:rPr>
              <a:t>then ppl started to come for gov't officials, gov't turned to educated ppl for help but the ppl said no </a:t>
            </a:r>
          </a:p>
          <a:p>
            <a:pPr lvl="0" rtl="0">
              <a:spcBef>
                <a:spcPts val="0"/>
              </a:spcBef>
              <a:buNone/>
            </a:pPr>
            <a:r>
              <a:t/>
            </a:r>
            <a:endParaRPr sz="1900">
              <a:solidFill>
                <a:srgbClr val="FF0000"/>
              </a:solidFill>
            </a:endParaRPr>
          </a:p>
        </p:txBody>
      </p:sp>
      <p:sp>
        <p:nvSpPr>
          <p:cNvPr id="127" name="Shape 127"/>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they couldn't shut it down, but the public  knew that the gov't couldnt controll things by them and lost faith in them</a:t>
            </a:r>
          </a:p>
          <a:p>
            <a:pPr indent="-336550" lvl="0" marL="457200">
              <a:spcBef>
                <a:spcPts val="0"/>
              </a:spcBef>
              <a:buClr>
                <a:srgbClr val="FF0000"/>
              </a:buClr>
              <a:buSzPct val="100000"/>
            </a:pPr>
            <a:r>
              <a:rPr lang="en" sz="1700">
                <a:solidFill>
                  <a:srgbClr val="FF0000"/>
                </a:solidFill>
              </a:rPr>
              <a:t>the rebelllers got bold and tried to kill the tsar twice, the tsar became afraid and stayed away of the ppl</a:t>
            </a:r>
          </a:p>
          <a:p>
            <a:pPr indent="-336550" lvl="0" marL="457200">
              <a:spcBef>
                <a:spcPts val="0"/>
              </a:spcBef>
              <a:buClr>
                <a:srgbClr val="FF0000"/>
              </a:buClr>
              <a:buSzPct val="100000"/>
            </a:pPr>
            <a:r>
              <a:rPr lang="en" sz="1700">
                <a:solidFill>
                  <a:srgbClr val="FF0000"/>
                </a:solidFill>
              </a:rPr>
              <a:t>Alex II got more modern ppl into office but he realized fist alone cannot do the job</a:t>
            </a:r>
          </a:p>
          <a:p>
            <a:pPr indent="-336550" lvl="0" marL="457200">
              <a:spcBef>
                <a:spcPts val="0"/>
              </a:spcBef>
              <a:buClr>
                <a:srgbClr val="FF0000"/>
              </a:buClr>
              <a:buSzPct val="100000"/>
            </a:pPr>
            <a:r>
              <a:rPr lang="en" sz="1700">
                <a:solidFill>
                  <a:srgbClr val="FF0000"/>
                </a:solidFill>
              </a:rPr>
              <a:t>Loris Melikov went after the heads cldnt get them, and said lets negiotiate allow ppl to run things ...</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124-125</a:t>
            </a:r>
          </a:p>
        </p:txBody>
      </p:sp>
      <p:sp>
        <p:nvSpPr>
          <p:cNvPr id="133" name="Shape 13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Alex II sent Loris plan to a committee who altogether approved, but the People's will TERMINATED it.</a:t>
            </a:r>
          </a:p>
          <a:p>
            <a:pPr indent="-349250" lvl="0" marL="457200">
              <a:spcBef>
                <a:spcPts val="0"/>
              </a:spcBef>
              <a:buClr>
                <a:srgbClr val="FF0000"/>
              </a:buClr>
              <a:buSzPct val="100000"/>
            </a:pPr>
            <a:r>
              <a:rPr lang="en" sz="1900">
                <a:solidFill>
                  <a:srgbClr val="FF0000"/>
                </a:solidFill>
              </a:rPr>
              <a:t>they finally killed him by throwing bombs at his chariot</a:t>
            </a:r>
          </a:p>
          <a:p>
            <a:pPr indent="-349250" lvl="0" marL="457200">
              <a:spcBef>
                <a:spcPts val="0"/>
              </a:spcBef>
              <a:buClr>
                <a:srgbClr val="FF0000"/>
              </a:buClr>
              <a:buSzPct val="100000"/>
            </a:pPr>
            <a:r>
              <a:rPr lang="en" sz="1900">
                <a:solidFill>
                  <a:srgbClr val="FF0000"/>
                </a:solidFill>
              </a:rPr>
              <a:t>when the tsar died Russia experience turbulence, they said nothing cld stop it and blamed and killed the Jewish people for it what a shame</a:t>
            </a:r>
          </a:p>
          <a:p>
            <a:pPr lvl="0" rtl="0">
              <a:spcBef>
                <a:spcPts val="0"/>
              </a:spcBef>
              <a:buNone/>
            </a:pPr>
            <a:r>
              <a:t/>
            </a:r>
            <a:endParaRPr sz="1900">
              <a:solidFill>
                <a:srgbClr val="FF0000"/>
              </a:solidFill>
            </a:endParaRPr>
          </a:p>
        </p:txBody>
      </p:sp>
      <p:sp>
        <p:nvSpPr>
          <p:cNvPr id="134" name="Shape 134"/>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tsar Alex III said protect the Jews even though he hated them because he didn't want the pogroms to take over Russia, revolutionaries supported them, but later realized they were just racists</a:t>
            </a:r>
          </a:p>
          <a:p>
            <a:pPr indent="-336550" lvl="0" marL="457200" rtl="0">
              <a:spcBef>
                <a:spcPts val="0"/>
              </a:spcBef>
              <a:buClr>
                <a:srgbClr val="FF0000"/>
              </a:buClr>
              <a:buSzPct val="100000"/>
            </a:pPr>
            <a:r>
              <a:rPr lang="en" sz="1700">
                <a:solidFill>
                  <a:srgbClr val="FF0000"/>
                </a:solidFill>
              </a:rPr>
              <a:t>Alex III was a narrow-minded guy inspired by Constantine Pobdolivshev who was a professor in Moscow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126-127</a:t>
            </a:r>
          </a:p>
        </p:txBody>
      </p:sp>
      <p:sp>
        <p:nvSpPr>
          <p:cNvPr id="140" name="Shape 14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Pobdolivshev was all about ppl are evil ... gov't and religion needs to control them ... keep em stupid ... nothing about well-being ...</a:t>
            </a:r>
          </a:p>
          <a:p>
            <a:pPr indent="-349250" lvl="0" marL="457200">
              <a:spcBef>
                <a:spcPts val="0"/>
              </a:spcBef>
              <a:buClr>
                <a:srgbClr val="FF0000"/>
              </a:buClr>
              <a:buSzPct val="100000"/>
            </a:pPr>
            <a:r>
              <a:rPr lang="en" sz="1900">
                <a:solidFill>
                  <a:srgbClr val="FF0000"/>
                </a:solidFill>
              </a:rPr>
              <a:t>he said that the tsar was the way to go, and that he needs help from elite who are educated ...</a:t>
            </a:r>
          </a:p>
          <a:p>
            <a:pPr indent="-349250" lvl="0" marL="457200" rtl="0">
              <a:spcBef>
                <a:spcPts val="0"/>
              </a:spcBef>
              <a:buClr>
                <a:srgbClr val="FF0000"/>
              </a:buClr>
              <a:buSzPct val="100000"/>
            </a:pPr>
            <a:r>
              <a:t/>
            </a:r>
            <a:endParaRPr sz="1900">
              <a:solidFill>
                <a:srgbClr val="FF0000"/>
              </a:solidFill>
            </a:endParaRPr>
          </a:p>
        </p:txBody>
      </p:sp>
      <p:sp>
        <p:nvSpPr>
          <p:cNvPr id="141" name="Shape 141"/>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he didnt care abt ppl culture only they come to Russian Orthrodoxy, he said the Jews shld convert or ...</a:t>
            </a:r>
          </a:p>
          <a:p>
            <a:pPr indent="-336550" lvl="0" marL="457200" rtl="0">
              <a:spcBef>
                <a:spcPts val="0"/>
              </a:spcBef>
              <a:buClr>
                <a:srgbClr val="FF0000"/>
              </a:buClr>
              <a:buSzPct val="100000"/>
            </a:pPr>
            <a:r>
              <a:rPr lang="en" sz="1700">
                <a:solidFill>
                  <a:srgbClr val="FF0000"/>
                </a:solidFill>
              </a:rPr>
              <a:t>gov't then waged war on the revolutionaries using emergency regulation like a mutual state</a:t>
            </a:r>
          </a:p>
          <a:p>
            <a:pPr lvl="0" rtl="0">
              <a:spcBef>
                <a:spcPts val="0"/>
              </a:spcBef>
              <a:buNone/>
            </a:pPr>
            <a:r>
              <a:t/>
            </a:r>
            <a:endParaRPr sz="17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