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orbel-bold.fntdata"/><Relationship Id="rId10" Type="http://schemas.openxmlformats.org/officeDocument/2006/relationships/slide" Target="slides/slide6.xml"/><Relationship Id="rId21" Type="http://schemas.openxmlformats.org/officeDocument/2006/relationships/font" Target="fonts/Corbel-regular.fntdata"/><Relationship Id="rId13" Type="http://schemas.openxmlformats.org/officeDocument/2006/relationships/slide" Target="slides/slide9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8.xml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1" y="932112"/>
            <a:ext cx="8225943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r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31" name="Shape 31"/>
            <p:cNvSpPr/>
            <p:nvPr/>
          </p:nvSpPr>
          <p:spPr>
            <a:xfrm>
              <a:off x="3367087" y="-4763"/>
              <a:ext cx="1063624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2928938" y="-4763"/>
              <a:ext cx="1035049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2928938" y="2582861"/>
              <a:ext cx="2693986" cy="42751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3371850" y="2692400"/>
              <a:ext cx="3332161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3367087" y="2687636"/>
              <a:ext cx="4576761" cy="41703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2928938" y="2578100"/>
              <a:ext cx="3584574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7" name="Shape 37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857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20015" lvl="1" marL="7429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8430" lvl="2" marL="12001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42544" lvl="3" marL="15430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3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7" name="Shape 7"/>
            <p:cNvSpPr/>
            <p:nvPr/>
          </p:nvSpPr>
          <p:spPr>
            <a:xfrm>
              <a:off x="1627187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599" cy="52768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4" cy="16192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91137"/>
              <a:ext cx="1495424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7" y="5286375"/>
              <a:ext cx="2130424" cy="1571624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ARUS 280 HW #16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3634181" y="2667981"/>
            <a:ext cx="5718973" cy="3122234"/>
            <a:chOff x="2149868" y="981"/>
            <a:chExt cx="5718973" cy="3122234"/>
          </a:xfrm>
        </p:grpSpPr>
        <p:sp>
          <p:nvSpPr>
            <p:cNvPr id="144" name="Shape 144"/>
            <p:cNvSpPr/>
            <p:nvPr/>
          </p:nvSpPr>
          <p:spPr>
            <a:xfrm>
              <a:off x="5468321" y="1167375"/>
              <a:ext cx="91439" cy="610741"/>
            </a:xfrm>
            <a:custGeom>
              <a:pathLst>
                <a:path extrusionOk="0" h="120000" w="120000">
                  <a:moveTo>
                    <a:pt x="143628" y="0"/>
                  </a:moveTo>
                  <a:lnTo>
                    <a:pt x="143628" y="120000"/>
                  </a:lnTo>
                  <a:lnTo>
                    <a:pt x="6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5" name="Shape 145"/>
            <p:cNvSpPr/>
            <p:nvPr/>
          </p:nvSpPr>
          <p:spPr>
            <a:xfrm>
              <a:off x="7125178" y="2692313"/>
              <a:ext cx="91439" cy="279177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79469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6" name="Shape 146"/>
            <p:cNvSpPr/>
            <p:nvPr/>
          </p:nvSpPr>
          <p:spPr>
            <a:xfrm>
              <a:off x="5577767" y="1167375"/>
              <a:ext cx="1835895" cy="122148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19999" y="113739"/>
                  </a:ln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" name="Shape 147"/>
            <p:cNvSpPr/>
            <p:nvPr/>
          </p:nvSpPr>
          <p:spPr>
            <a:xfrm>
              <a:off x="6390821" y="2692313"/>
              <a:ext cx="91439" cy="279177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79469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" name="Shape 148"/>
            <p:cNvSpPr/>
            <p:nvPr/>
          </p:nvSpPr>
          <p:spPr>
            <a:xfrm>
              <a:off x="5577767" y="1167375"/>
              <a:ext cx="1101537" cy="122148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20000" y="113739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9" name="Shape 149"/>
            <p:cNvSpPr/>
            <p:nvPr/>
          </p:nvSpPr>
          <p:spPr>
            <a:xfrm>
              <a:off x="5656462" y="2692313"/>
              <a:ext cx="91439" cy="279177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79469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Shape 150"/>
            <p:cNvSpPr/>
            <p:nvPr/>
          </p:nvSpPr>
          <p:spPr>
            <a:xfrm>
              <a:off x="5577767" y="1167375"/>
              <a:ext cx="367178" cy="122148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20000" y="113739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1" name="Shape 151"/>
            <p:cNvSpPr/>
            <p:nvPr/>
          </p:nvSpPr>
          <p:spPr>
            <a:xfrm>
              <a:off x="4922105" y="2692313"/>
              <a:ext cx="91439" cy="279177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79469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2" name="Shape 152"/>
            <p:cNvSpPr/>
            <p:nvPr/>
          </p:nvSpPr>
          <p:spPr>
            <a:xfrm>
              <a:off x="5210587" y="1167375"/>
              <a:ext cx="367178" cy="1221482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3" name="Shape 153"/>
            <p:cNvSpPr/>
            <p:nvPr/>
          </p:nvSpPr>
          <p:spPr>
            <a:xfrm>
              <a:off x="4187746" y="2692313"/>
              <a:ext cx="91439" cy="279177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79469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4" name="Shape 154"/>
            <p:cNvSpPr/>
            <p:nvPr/>
          </p:nvSpPr>
          <p:spPr>
            <a:xfrm>
              <a:off x="4476230" y="1167375"/>
              <a:ext cx="1101537" cy="1221482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5" name="Shape 155"/>
            <p:cNvSpPr/>
            <p:nvPr/>
          </p:nvSpPr>
          <p:spPr>
            <a:xfrm>
              <a:off x="3453389" y="2692313"/>
              <a:ext cx="91439" cy="279177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  <a:lnTo>
                    <a:pt x="179469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6" name="Shape 156"/>
            <p:cNvSpPr/>
            <p:nvPr/>
          </p:nvSpPr>
          <p:spPr>
            <a:xfrm>
              <a:off x="3741871" y="1167375"/>
              <a:ext cx="1835895" cy="1221482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19999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7" name="Shape 157"/>
            <p:cNvSpPr/>
            <p:nvPr/>
          </p:nvSpPr>
          <p:spPr>
            <a:xfrm>
              <a:off x="4055244" y="981"/>
              <a:ext cx="3045042" cy="1166393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055244" y="981"/>
              <a:ext cx="3045042" cy="1166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Beumers’s </a:t>
              </a:r>
              <a:r>
                <a:rPr b="0" i="1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History</a:t>
              </a: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, 88–100 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3438417" y="2388858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438417" y="2388858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SCOTT MACDONALD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Finance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3590144" y="2819763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3590144" y="2819763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ANETA OLECKA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Accounting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4172776" y="2388858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4172776" y="2388858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ALEXANDRE SILVA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Technology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4324503" y="2819763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4324503" y="2819763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JESSE MERRIAM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Help Desk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4907133" y="2388858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4907133" y="2388858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GEORGE LOUVERDIS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Operations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5058860" y="2819763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5058860" y="2819763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GWENAEL FOURRE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Facilities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41492" y="2388858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5641492" y="2388858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SIRI VELAUTHAPILLAI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Marketing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5793219" y="2819763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5793219" y="2819763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MICHAL JAWORSKI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Project Manager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6375850" y="2388858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6375850" y="2388858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WILLIAM VONG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Production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6527576" y="2819763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6527576" y="2819763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RANDY BYRNE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Production Manager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7110207" y="2388858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110207" y="2388858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TIM TOYOSHIMA</a:t>
              </a:r>
              <a:b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Transportation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7261935" y="2819763"/>
              <a:ext cx="606907" cy="30345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261935" y="2819763"/>
              <a:ext cx="606907" cy="30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3800" rIns="3800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CONNIE VRETTIS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Dispatch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2149868" y="1294826"/>
              <a:ext cx="3364172" cy="966582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2149868" y="1294826"/>
              <a:ext cx="3364172" cy="966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1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SUVSI</a:t>
              </a: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, 37–57	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Shape 341"/>
          <p:cNvGrpSpPr/>
          <p:nvPr/>
        </p:nvGrpSpPr>
        <p:grpSpPr>
          <a:xfrm>
            <a:off x="1194098" y="1638468"/>
            <a:ext cx="10607040" cy="5007065"/>
            <a:chOff x="-1220012" y="1181633"/>
            <a:chExt cx="10607040" cy="5007065"/>
          </a:xfrm>
        </p:grpSpPr>
        <p:sp>
          <p:nvSpPr>
            <p:cNvPr id="342" name="Shape 342"/>
            <p:cNvSpPr/>
            <p:nvPr/>
          </p:nvSpPr>
          <p:spPr>
            <a:xfrm flipH="1">
              <a:off x="-1220012" y="1181634"/>
              <a:ext cx="10607040" cy="4794603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-1220012" y="1181633"/>
              <a:ext cx="10607040" cy="5007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Peasants and workers were the centerpieces of Soviet film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theme of collectivization was seminal in the musicals of Pyriev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Alexander Medvedkin made a more subtle, less real portrayal of the country in his movie </a:t>
              </a:r>
              <a:r>
                <a:rPr b="0" i="1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Happiness</a:t>
              </a: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(1934)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His movie New Moscow (1938) was banned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Several major Soviet industrial products were turned into films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theme of a good man becoming better was seen in film in the 1940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Dovshenko Aerograd(1935) was about a man chasing Japanese sabotagers, it made cities the place for heroes</a:t>
              </a: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293105" y="441375"/>
            <a:ext cx="10335910" cy="640284"/>
            <a:chOff x="293869" y="58964"/>
            <a:chExt cx="5625458" cy="640284"/>
          </a:xfrm>
        </p:grpSpPr>
        <p:sp>
          <p:nvSpPr>
            <p:cNvPr id="345" name="Shape 345"/>
            <p:cNvSpPr/>
            <p:nvPr/>
          </p:nvSpPr>
          <p:spPr>
            <a:xfrm>
              <a:off x="293869" y="58964"/>
              <a:ext cx="5625458" cy="640284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293869" y="58964"/>
              <a:ext cx="5625458" cy="64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88-91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Shape 351"/>
          <p:cNvGrpSpPr/>
          <p:nvPr/>
        </p:nvGrpSpPr>
        <p:grpSpPr>
          <a:xfrm>
            <a:off x="1194098" y="1638468"/>
            <a:ext cx="10607040" cy="5007065"/>
            <a:chOff x="-1220012" y="1181633"/>
            <a:chExt cx="10607040" cy="5007065"/>
          </a:xfrm>
        </p:grpSpPr>
        <p:sp>
          <p:nvSpPr>
            <p:cNvPr id="352" name="Shape 352"/>
            <p:cNvSpPr/>
            <p:nvPr/>
          </p:nvSpPr>
          <p:spPr>
            <a:xfrm flipH="1">
              <a:off x="-1220012" y="1181634"/>
              <a:ext cx="10607040" cy="4794603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-1220012" y="1181633"/>
              <a:ext cx="10607040" cy="5007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Sergei Gerasimov Kosmolosk (1938) was about an industrial city to be built on a river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However those films were not good because there is no emeny, and it was only about purging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Individuals who supported the regime 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attained heroic status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Barnet’s Outskirts (1933)  is a tragic comedy set in 1914 in a remote village that is under attack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It talks about the WWI and the October Revolution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293105" y="441375"/>
            <a:ext cx="10335910" cy="640284"/>
            <a:chOff x="293869" y="58964"/>
            <a:chExt cx="5625458" cy="640284"/>
          </a:xfrm>
        </p:grpSpPr>
        <p:sp>
          <p:nvSpPr>
            <p:cNvPr id="355" name="Shape 355"/>
            <p:cNvSpPr/>
            <p:nvPr/>
          </p:nvSpPr>
          <p:spPr>
            <a:xfrm>
              <a:off x="293869" y="58964"/>
              <a:ext cx="5625458" cy="640284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293869" y="58964"/>
              <a:ext cx="5625458" cy="64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92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Shape 361"/>
          <p:cNvGrpSpPr/>
          <p:nvPr/>
        </p:nvGrpSpPr>
        <p:grpSpPr>
          <a:xfrm>
            <a:off x="1194039" y="1638468"/>
            <a:ext cx="10607159" cy="5007000"/>
            <a:chOff x="-1220071" y="1181633"/>
            <a:chExt cx="10607159" cy="5007000"/>
          </a:xfrm>
        </p:grpSpPr>
        <p:sp>
          <p:nvSpPr>
            <p:cNvPr id="362" name="Shape 362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-1220012" y="1181633"/>
              <a:ext cx="10607100" cy="50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land was the Russians then they got attacked suddenly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i="1"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Baltic Deputy 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(1936) byAlexander Zarkhi is about placing political responsibility over personal issues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Many 1930 films deal w/ the strength of the revolutionary heroes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most popular of the was Chapev(1934)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Chapaev is so popular people make jokes with it in everyday talk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to make a Ukrainian hero, the equivalent of Chapaev was Shchors, but Shchors was fighting a more complex situation</a:t>
              </a: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365" name="Shape 365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9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3 - 95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Shape 371"/>
          <p:cNvGrpSpPr/>
          <p:nvPr/>
        </p:nvGrpSpPr>
        <p:grpSpPr>
          <a:xfrm>
            <a:off x="1194039" y="1532268"/>
            <a:ext cx="10607122" cy="5007000"/>
            <a:chOff x="-1220071" y="1075433"/>
            <a:chExt cx="10607122" cy="5007000"/>
          </a:xfrm>
        </p:grpSpPr>
        <p:sp>
          <p:nvSpPr>
            <p:cNvPr id="372" name="Shape 372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-1220049" y="1075433"/>
              <a:ext cx="10607100" cy="50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Shchors ends up a forgotten figure, but Stalin revives him by telling Dovshenko to make a movie about him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many films were made about Lenin however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in the mid 1930 Kozintsev and Trauberg worked on the Maxim trilogy, </a:t>
              </a:r>
              <a:r>
                <a:rPr i="1"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Youth of Maxim 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(1934) during the Stolypin era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Films also praised the accomplishments of 1930’s Vladmir Petrov </a:t>
              </a:r>
              <a:r>
                <a:rPr i="1"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Peter the 1st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Eisen. </a:t>
              </a:r>
              <a:r>
                <a:rPr i="1"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Alexander Nevsky 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(1938) took place in 13th century Russia, where the Teutonic nights killed Russians after the fall of Pskov. It was all done in a studio</a:t>
              </a:r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375" name="Shape 375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9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6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- 97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Shape 381"/>
          <p:cNvGrpSpPr/>
          <p:nvPr/>
        </p:nvGrpSpPr>
        <p:grpSpPr>
          <a:xfrm>
            <a:off x="1194040" y="1532274"/>
            <a:ext cx="10607109" cy="5445899"/>
            <a:chOff x="-1220071" y="1075440"/>
            <a:chExt cx="10607109" cy="5127000"/>
          </a:xfrm>
        </p:grpSpPr>
        <p:sp>
          <p:nvSpPr>
            <p:cNvPr id="382" name="Shape 382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-1220062" y="1075440"/>
              <a:ext cx="10607100" cy="51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2545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For the Battle on the Ice, Prokofiev used the concept of audio-visual counterpoint in vertical montage</a:t>
              </a:r>
            </a:p>
            <a:p>
              <a:pPr indent="-42545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It was about the secular army fighting the church army</a:t>
              </a:r>
            </a:p>
            <a:p>
              <a:pPr indent="-42545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At a time when political ideals changed rapidliy, the classics were a fallback for many directors</a:t>
              </a:r>
            </a:p>
            <a:p>
              <a:pPr indent="-425450" lvl="0" marL="457200" rtl="0" algn="just">
                <a:lnSpc>
                  <a:spcPct val="90000"/>
                </a:lnSpc>
                <a:spcBef>
                  <a:spcPts val="980"/>
                </a:spcBef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present troubles include fear of invasion</a:t>
              </a:r>
            </a:p>
            <a:p>
              <a:pPr indent="-42545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Censorship increased in the  late 1930’s people got executed for it</a:t>
              </a:r>
            </a:p>
            <a:p>
              <a:pPr indent="-42545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Eisen. faced harsh cristicism   for not making any films, Shimustasky said, he should toss his stupid montage</a:t>
              </a:r>
            </a:p>
            <a:p>
              <a:pPr indent="-4191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95652"/>
                <a:buFont typeface="Corbel"/>
                <a:buChar char="•"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Shumisatky  increased Pa</a:t>
              </a: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rty control in movie production</a:t>
              </a:r>
            </a:p>
            <a:p>
              <a:pPr indent="-4318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Eisen. been in Hollywood from 1929-1932, but his contract ended becuase of differences, he went to Mexico when the Soviet Union called him back</a:t>
              </a:r>
            </a:p>
            <a:p>
              <a:pPr lvl="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385" name="Shape 385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9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8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- 99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Shape 391"/>
          <p:cNvGrpSpPr/>
          <p:nvPr/>
        </p:nvGrpSpPr>
        <p:grpSpPr>
          <a:xfrm>
            <a:off x="1194039" y="1532268"/>
            <a:ext cx="10607122" cy="5007000"/>
            <a:chOff x="-1220071" y="1075433"/>
            <a:chExt cx="10607122" cy="5007000"/>
          </a:xfrm>
        </p:grpSpPr>
        <p:sp>
          <p:nvSpPr>
            <p:cNvPr id="392" name="Shape 392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-1220049" y="1075433"/>
              <a:ext cx="10607100" cy="50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Stalin destroyed the cathedral of Christ the church in 1931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Movies became dull becasue they were afraid they would make too much ideological mistakes with them</a:t>
              </a:r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395" name="Shape 395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100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1718252" y="573570"/>
            <a:ext cx="9550830" cy="5214210"/>
            <a:chOff x="233939" y="3415"/>
            <a:chExt cx="9550830" cy="5214210"/>
          </a:xfrm>
        </p:grpSpPr>
        <p:sp>
          <p:nvSpPr>
            <p:cNvPr id="190" name="Shape 190"/>
            <p:cNvSpPr/>
            <p:nvPr/>
          </p:nvSpPr>
          <p:spPr>
            <a:xfrm>
              <a:off x="5852194" y="1951324"/>
              <a:ext cx="106421" cy="1019952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19999" y="120000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1" name="Shape 191"/>
            <p:cNvSpPr/>
            <p:nvPr/>
          </p:nvSpPr>
          <p:spPr>
            <a:xfrm>
              <a:off x="8619186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2" name="Shape 192"/>
            <p:cNvSpPr/>
            <p:nvPr/>
          </p:nvSpPr>
          <p:spPr>
            <a:xfrm>
              <a:off x="5958617" y="1951324"/>
              <a:ext cx="3065989" cy="20399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20000" y="113739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3" name="Shape 193"/>
            <p:cNvSpPr/>
            <p:nvPr/>
          </p:nvSpPr>
          <p:spPr>
            <a:xfrm>
              <a:off x="7392790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4" name="Shape 194"/>
            <p:cNvSpPr/>
            <p:nvPr/>
          </p:nvSpPr>
          <p:spPr>
            <a:xfrm>
              <a:off x="5958617" y="1951324"/>
              <a:ext cx="1839593" cy="20399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20000" y="113739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5" name="Shape 195"/>
            <p:cNvSpPr/>
            <p:nvPr/>
          </p:nvSpPr>
          <p:spPr>
            <a:xfrm>
              <a:off x="6166394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6" name="Shape 196"/>
            <p:cNvSpPr/>
            <p:nvPr/>
          </p:nvSpPr>
          <p:spPr>
            <a:xfrm>
              <a:off x="5958617" y="1951324"/>
              <a:ext cx="613197" cy="20399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20000" y="113739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7" name="Shape 197"/>
            <p:cNvSpPr/>
            <p:nvPr/>
          </p:nvSpPr>
          <p:spPr>
            <a:xfrm>
              <a:off x="4939998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8" name="Shape 198"/>
            <p:cNvSpPr/>
            <p:nvPr/>
          </p:nvSpPr>
          <p:spPr>
            <a:xfrm>
              <a:off x="5345419" y="1951324"/>
              <a:ext cx="613197" cy="203990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9" name="Shape 199"/>
            <p:cNvSpPr/>
            <p:nvPr/>
          </p:nvSpPr>
          <p:spPr>
            <a:xfrm>
              <a:off x="3713601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0" name="Shape 200"/>
            <p:cNvSpPr/>
            <p:nvPr/>
          </p:nvSpPr>
          <p:spPr>
            <a:xfrm>
              <a:off x="4119021" y="1951324"/>
              <a:ext cx="1839593" cy="203990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" name="Shape 201"/>
            <p:cNvSpPr/>
            <p:nvPr/>
          </p:nvSpPr>
          <p:spPr>
            <a:xfrm>
              <a:off x="2487205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2" name="Shape 202"/>
            <p:cNvSpPr/>
            <p:nvPr/>
          </p:nvSpPr>
          <p:spPr>
            <a:xfrm>
              <a:off x="2892625" y="1951324"/>
              <a:ext cx="3065989" cy="203990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3" name="Shape 203"/>
            <p:cNvSpPr/>
            <p:nvPr/>
          </p:nvSpPr>
          <p:spPr>
            <a:xfrm>
              <a:off x="3415967" y="3415"/>
              <a:ext cx="5085298" cy="1947906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3415967" y="3415"/>
              <a:ext cx="5085298" cy="1947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SUVSI 37-57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2385850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2385850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SCOTT MACDONALD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Finance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639238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2639238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ANETA OLECKA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Accounting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3612246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3612246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ALEXANDRE SILVA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3865633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3865633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JESSE MERRIAM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Help Desk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4838642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4838642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GEORGE LOUVERDIS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Operations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5092030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5092030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GWENAEL FOURRE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Facilities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6065039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6065039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SIRI VELAUTHAPILLAI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Marketing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6318426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318426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MICHAL JAWORSKI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Project Manager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7291435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7291435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WILLIAM VONG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Production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7544824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7544824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RANDY BYRNE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Production Manager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8517832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8517832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TIM TOYOSHIMA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Transportation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8771220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8771220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CONNIE VRETTIS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Dispatch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233939" y="2164168"/>
              <a:ext cx="5618252" cy="161421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233939" y="2164168"/>
              <a:ext cx="5618252" cy="1614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Every page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Shape 235"/>
          <p:cNvGrpSpPr/>
          <p:nvPr/>
        </p:nvGrpSpPr>
        <p:grpSpPr>
          <a:xfrm>
            <a:off x="1194098" y="1638468"/>
            <a:ext cx="10607040" cy="5007065"/>
            <a:chOff x="-1220012" y="1181633"/>
            <a:chExt cx="10607040" cy="5007065"/>
          </a:xfrm>
        </p:grpSpPr>
        <p:sp>
          <p:nvSpPr>
            <p:cNvPr id="236" name="Shape 236"/>
            <p:cNvSpPr/>
            <p:nvPr/>
          </p:nvSpPr>
          <p:spPr>
            <a:xfrm flipH="1">
              <a:off x="-1220012" y="1181634"/>
              <a:ext cx="10607040" cy="4794603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-1220012" y="1181633"/>
              <a:ext cx="10607040" cy="5007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Soviet state function through political violence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Using terror to achieve goals wasn’t new to Bolsheviks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They defended theirselves by saying their counterparts would do the same things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They were not sorry about it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Soviet gov’t waged war on its ppl for decades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It was like this because it was believed that the enemies were inside 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There were several terrors (1933,1935,1937-8) with the kulaks, recidvists ,marginals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why did he do it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Stalin knew everything, and he could’ve ended it</a:t>
              </a: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1293105" y="441375"/>
            <a:ext cx="10335910" cy="640284"/>
            <a:chOff x="293869" y="58964"/>
            <a:chExt cx="5625458" cy="640284"/>
          </a:xfrm>
        </p:grpSpPr>
        <p:sp>
          <p:nvSpPr>
            <p:cNvPr id="239" name="Shape 239"/>
            <p:cNvSpPr/>
            <p:nvPr/>
          </p:nvSpPr>
          <p:spPr>
            <a:xfrm>
              <a:off x="293869" y="58964"/>
              <a:ext cx="5625458" cy="640284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293869" y="58964"/>
              <a:ext cx="5625458" cy="64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37-40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Shape 245"/>
          <p:cNvGrpSpPr/>
          <p:nvPr/>
        </p:nvGrpSpPr>
        <p:grpSpPr>
          <a:xfrm>
            <a:off x="1194040" y="1638498"/>
            <a:ext cx="10607159" cy="5189676"/>
            <a:chOff x="-1220071" y="1181634"/>
            <a:chExt cx="10607159" cy="4794601"/>
          </a:xfrm>
        </p:grpSpPr>
        <p:sp>
          <p:nvSpPr>
            <p:cNvPr id="246" name="Shape 246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-1220012" y="1181636"/>
              <a:ext cx="10607100" cy="47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Stalin was indirectly involved, he was suprised about the amount of violence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USSR had institutional apparatus of violence, which was used frequently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problems in the 1930’s lead to people pointing fingers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actually the violence occured becuase of a bolshevik ideal to eliminate any opposing factions; the suspicion was however exaggerated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plan was to track down the emeny among you, any signs of relation was bad for you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basically the only thing you can do to not be killed, is to join the killers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citizen was supposed to be an active citizen but they were made slaves</a:t>
              </a: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249" name="Shape 249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4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1-43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1194040" y="1638498"/>
            <a:ext cx="10607159" cy="5189676"/>
            <a:chOff x="-1220071" y="1181634"/>
            <a:chExt cx="10607159" cy="4794601"/>
          </a:xfrm>
        </p:grpSpPr>
        <p:sp>
          <p:nvSpPr>
            <p:cNvPr id="256" name="Shape 256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-1220012" y="1181636"/>
              <a:ext cx="10607100" cy="47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As Soviets took over, their methods became less democratic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however voting was universal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Officials inspired Soviet nationalism, and soviet spirit with parades, and events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democracy in the west was evil, their democracy was about a Bolshevik state acting out the unfied expression of the people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people actually liked the repression, they said that when industrial managers were executed, they said the punishment was too lenient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Soviet gov’t usually turned its people against one another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Soviet Poland was an example, Soviet there proclaimed Bolshevism because they didn’t want to be carried away by the gov’t</a:t>
              </a: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259" name="Shape 259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4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-47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Shape 265"/>
          <p:cNvGrpSpPr/>
          <p:nvPr/>
        </p:nvGrpSpPr>
        <p:grpSpPr>
          <a:xfrm>
            <a:off x="1194040" y="1638498"/>
            <a:ext cx="10607159" cy="5189676"/>
            <a:chOff x="-1220071" y="1181634"/>
            <a:chExt cx="10607159" cy="4794601"/>
          </a:xfrm>
        </p:grpSpPr>
        <p:sp>
          <p:nvSpPr>
            <p:cNvPr id="266" name="Shape 266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-1220012" y="1181636"/>
              <a:ext cx="10607100" cy="47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Life sucked in the Soviet Union even if they were not arrested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 letter a mother wrote to his son talks about how he should avenge his father who the Soviet gov’t ruthlessly killed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those who remained loyal during the Patriotic war were stigmatized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1945-1953 got worse in terms the political police got harsher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coersion and participation were the same thing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Soviet officials got everyone to come out and vote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in 1964, Soviet gov’t allowed for 200,000 comrades courts, so society could take care of minor offences, relieveing the judicial system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People’s patrol, was a force that up to 4.5 million joined, although 1 million were active</a:t>
              </a: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269" name="Shape 269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4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8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-52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Shape 275"/>
          <p:cNvGrpSpPr/>
          <p:nvPr/>
        </p:nvGrpSpPr>
        <p:grpSpPr>
          <a:xfrm>
            <a:off x="1194040" y="1638498"/>
            <a:ext cx="10607159" cy="5189676"/>
            <a:chOff x="-1220071" y="1181634"/>
            <a:chExt cx="10607159" cy="4794601"/>
          </a:xfrm>
        </p:grpSpPr>
        <p:sp>
          <p:nvSpPr>
            <p:cNvPr id="276" name="Shape 276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-1220012" y="1181636"/>
              <a:ext cx="10607100" cy="47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Without terror during the Khruschev era, the gov’t was still intimidatiing but not effective. Khruschev wanted lazy people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after stalin, gov’t found things hard to control because the people and the economy lived on their own terms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exiles who returned home did not receive a warm welcome, they were viewed as a problem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so while urbanizing, so many people with different backgrounds lived together, crime was impossible to stop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Public disorder started because of mass migration and rushed modernization</a:t>
              </a:r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279" name="Shape 279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53-54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285"/>
          <p:cNvGrpSpPr/>
          <p:nvPr/>
        </p:nvGrpSpPr>
        <p:grpSpPr>
          <a:xfrm>
            <a:off x="1194040" y="1638498"/>
            <a:ext cx="10607159" cy="5189676"/>
            <a:chOff x="-1220071" y="1181634"/>
            <a:chExt cx="10607159" cy="4794601"/>
          </a:xfrm>
        </p:grpSpPr>
        <p:sp>
          <p:nvSpPr>
            <p:cNvPr id="286" name="Shape 286"/>
            <p:cNvSpPr/>
            <p:nvPr/>
          </p:nvSpPr>
          <p:spPr>
            <a:xfrm flipH="1">
              <a:off x="-1220071" y="1181634"/>
              <a:ext cx="10607100" cy="47946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-1220012" y="1181636"/>
              <a:ext cx="10607100" cy="47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7775" rIns="17775" tIns="17775">
              <a:noAutofit/>
            </a:bodyPr>
            <a:lstStyle/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during the Brezhnev early there were no problems between state and society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what ended up happening was that everyone over 15 drank too much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Komosol used by khsrechev cultivated some of the virgin lands but no one followed him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Gorbachev in the Perestokia period realized that the Soviets needed democracy, 1000’s of organizations arose as a result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in 1989, people were given elections at the local level and that is how the Russian gov’t uncertified the Soviet gov’t in 1991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When Soviet Russia was falling, people didn’t make the choices the leaders did</a:t>
              </a:r>
            </a:p>
            <a:p>
              <a:pPr indent="-45720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orbe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the period  1987-1991 led to a period of managed democracy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1293092" y="441375"/>
            <a:ext cx="10335914" cy="640199"/>
            <a:chOff x="293869" y="58964"/>
            <a:chExt cx="5625600" cy="640200"/>
          </a:xfrm>
        </p:grpSpPr>
        <p:sp>
          <p:nvSpPr>
            <p:cNvPr id="289" name="Shape 289"/>
            <p:cNvSpPr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293869" y="58964"/>
              <a:ext cx="56256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 </a:t>
              </a:r>
              <a:r>
                <a:rPr lang="en-US" sz="2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55-57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Shape 295"/>
          <p:cNvGrpSpPr/>
          <p:nvPr/>
        </p:nvGrpSpPr>
        <p:grpSpPr>
          <a:xfrm>
            <a:off x="1718252" y="573570"/>
            <a:ext cx="9550830" cy="5214210"/>
            <a:chOff x="233939" y="3415"/>
            <a:chExt cx="9550830" cy="5214210"/>
          </a:xfrm>
        </p:grpSpPr>
        <p:sp>
          <p:nvSpPr>
            <p:cNvPr id="296" name="Shape 296"/>
            <p:cNvSpPr/>
            <p:nvPr/>
          </p:nvSpPr>
          <p:spPr>
            <a:xfrm>
              <a:off x="5852194" y="1951324"/>
              <a:ext cx="106421" cy="1019952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19999" y="120000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7" name="Shape 297"/>
            <p:cNvSpPr/>
            <p:nvPr/>
          </p:nvSpPr>
          <p:spPr>
            <a:xfrm>
              <a:off x="8619186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8" name="Shape 298"/>
            <p:cNvSpPr/>
            <p:nvPr/>
          </p:nvSpPr>
          <p:spPr>
            <a:xfrm>
              <a:off x="5958617" y="1951324"/>
              <a:ext cx="3065989" cy="20399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20000" y="113739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9" name="Shape 299"/>
            <p:cNvSpPr/>
            <p:nvPr/>
          </p:nvSpPr>
          <p:spPr>
            <a:xfrm>
              <a:off x="7392790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Shape 300"/>
            <p:cNvSpPr/>
            <p:nvPr/>
          </p:nvSpPr>
          <p:spPr>
            <a:xfrm>
              <a:off x="5958617" y="1951324"/>
              <a:ext cx="1839593" cy="20399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20000" y="113739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Shape 301"/>
            <p:cNvSpPr/>
            <p:nvPr/>
          </p:nvSpPr>
          <p:spPr>
            <a:xfrm>
              <a:off x="6166394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Shape 302"/>
            <p:cNvSpPr/>
            <p:nvPr/>
          </p:nvSpPr>
          <p:spPr>
            <a:xfrm>
              <a:off x="5958617" y="1951324"/>
              <a:ext cx="613197" cy="20399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3739"/>
                  </a:lnTo>
                  <a:lnTo>
                    <a:pt x="120000" y="113739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3" name="Shape 303"/>
            <p:cNvSpPr/>
            <p:nvPr/>
          </p:nvSpPr>
          <p:spPr>
            <a:xfrm>
              <a:off x="4939998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4" name="Shape 304"/>
            <p:cNvSpPr/>
            <p:nvPr/>
          </p:nvSpPr>
          <p:spPr>
            <a:xfrm>
              <a:off x="5345419" y="1951324"/>
              <a:ext cx="613197" cy="203990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5" name="Shape 305"/>
            <p:cNvSpPr/>
            <p:nvPr/>
          </p:nvSpPr>
          <p:spPr>
            <a:xfrm>
              <a:off x="3713601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6" name="Shape 306"/>
            <p:cNvSpPr/>
            <p:nvPr/>
          </p:nvSpPr>
          <p:spPr>
            <a:xfrm>
              <a:off x="4119021" y="1951324"/>
              <a:ext cx="1839593" cy="203990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7" name="Shape 307"/>
            <p:cNvSpPr/>
            <p:nvPr/>
          </p:nvSpPr>
          <p:spPr>
            <a:xfrm>
              <a:off x="2487205" y="4498007"/>
              <a:ext cx="152031" cy="46623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7BA22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8" name="Shape 308"/>
            <p:cNvSpPr/>
            <p:nvPr/>
          </p:nvSpPr>
          <p:spPr>
            <a:xfrm>
              <a:off x="2892625" y="1951324"/>
              <a:ext cx="3065989" cy="203990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13739"/>
                  </a:lnTo>
                  <a:lnTo>
                    <a:pt x="0" y="11373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6D8E2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9" name="Shape 309"/>
            <p:cNvSpPr/>
            <p:nvPr/>
          </p:nvSpPr>
          <p:spPr>
            <a:xfrm>
              <a:off x="3415967" y="3415"/>
              <a:ext cx="5085298" cy="1947906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3415967" y="3415"/>
              <a:ext cx="5085298" cy="1947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Beumers’s </a:t>
              </a:r>
              <a:r>
                <a:rPr b="0" i="1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History</a:t>
              </a: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, 88–100 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85850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2385850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SCOTT MACDONALD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Finance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2639238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2639238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ANETA OLECKA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Accounting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3612246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3612246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ALEXANDRE SILVA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Technology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3865633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3865633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JESSE MERRIAM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Help Desk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838642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4838642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GEORGE LOUVERDIS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Operations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5092030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5092030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GWENAEL FOURRE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Facilities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6065039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6065039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SIRI VELAUTHAPILLAI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Marketing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318426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6318426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MICHAL JAWORSKI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Project Manager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7291435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7291435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WILLIAM VONG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Production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544824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544824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RANDY BYRNE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Production Manager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8517832" y="3991230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8517832" y="3991230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TIM TOYOSHIMA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VP Transportation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8771220" y="4710851"/>
              <a:ext cx="1013550" cy="50677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8771220" y="4710851"/>
              <a:ext cx="1013550" cy="50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CONNIE VRETTIS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Dispatch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233939" y="2164168"/>
              <a:ext cx="5618252" cy="1614215"/>
            </a:xfrm>
            <a:prstGeom prst="rect">
              <a:avLst/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233939" y="2164168"/>
              <a:ext cx="5618252" cy="1614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Every page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