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2413" y="1600200"/>
            <a:ext cx="91440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6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2412" y="4724400"/>
            <a:ext cx="9144001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60813" y="-609600"/>
            <a:ext cx="4267199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542212" y="2666999"/>
            <a:ext cx="472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55911" y="-266699"/>
            <a:ext cx="47244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ft Picture with 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0" y="609600"/>
            <a:ext cx="6048374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6323012" y="1676400"/>
            <a:ext cx="48768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ight Picture with 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pic"/>
          </p:nvPr>
        </p:nvSpPr>
        <p:spPr>
          <a:xfrm>
            <a:off x="6140450" y="609600"/>
            <a:ext cx="6048374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989012" y="1295400"/>
            <a:ext cx="48768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ft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pic"/>
          </p:nvPr>
        </p:nvSpPr>
        <p:spPr>
          <a:xfrm>
            <a:off x="0" y="609600"/>
            <a:ext cx="8075612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228011" y="16002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228011" y="41148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ight Pictur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pic"/>
          </p:nvPr>
        </p:nvSpPr>
        <p:spPr>
          <a:xfrm>
            <a:off x="4113212" y="609600"/>
            <a:ext cx="8075612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60412" y="9144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60412" y="34290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ft Four Pictures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4163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8228011" y="16002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228011" y="41148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/>
          <p:nvPr>
            <p:ph idx="3" type="pic"/>
          </p:nvPr>
        </p:nvSpPr>
        <p:spPr>
          <a:xfrm>
            <a:off x="4109755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4" type="pic"/>
          </p:nvPr>
        </p:nvSpPr>
        <p:spPr>
          <a:xfrm>
            <a:off x="4163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5" type="pic"/>
          </p:nvPr>
        </p:nvSpPr>
        <p:spPr>
          <a:xfrm>
            <a:off x="4109755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ight Four Pictures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4105592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836612" y="12192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6612" y="37338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/>
          <p:nvPr>
            <p:ph idx="3" type="pic"/>
          </p:nvPr>
        </p:nvSpPr>
        <p:spPr>
          <a:xfrm>
            <a:off x="8211185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/>
          <p:nvPr>
            <p:ph idx="4" type="pic"/>
          </p:nvPr>
        </p:nvSpPr>
        <p:spPr>
          <a:xfrm>
            <a:off x="4105592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8211185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x Picture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pic"/>
          </p:nvPr>
        </p:nvSpPr>
        <p:spPr>
          <a:xfrm>
            <a:off x="0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/>
          <p:nvPr>
            <p:ph idx="3" type="pic"/>
          </p:nvPr>
        </p:nvSpPr>
        <p:spPr>
          <a:xfrm>
            <a:off x="0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/>
          <p:nvPr>
            <p:ph idx="4" type="pic"/>
          </p:nvPr>
        </p:nvSpPr>
        <p:spPr>
          <a:xfrm>
            <a:off x="4105592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/>
          <p:nvPr>
            <p:ph idx="5" type="pic"/>
          </p:nvPr>
        </p:nvSpPr>
        <p:spPr>
          <a:xfrm>
            <a:off x="8211185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/>
          <p:nvPr>
            <p:ph idx="6" type="pic"/>
          </p:nvPr>
        </p:nvSpPr>
        <p:spPr>
          <a:xfrm>
            <a:off x="4105592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/>
          <p:nvPr>
            <p:ph idx="7" type="pic"/>
          </p:nvPr>
        </p:nvSpPr>
        <p:spPr>
          <a:xfrm>
            <a:off x="8211185" y="3494087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ft Picture with 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pic"/>
          </p:nvPr>
        </p:nvSpPr>
        <p:spPr>
          <a:xfrm>
            <a:off x="0" y="608075"/>
            <a:ext cx="6035039" cy="56418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99212" y="1828800"/>
            <a:ext cx="50291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9388" lvl="0" marL="179388" marR="0" rtl="0" algn="l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1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ight Picture with Quot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6153785" y="609600"/>
            <a:ext cx="6035039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6612" y="1524000"/>
            <a:ext cx="50291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2880" lvl="0" marL="182880" marR="0" rtl="0" algn="l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1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Equal Picture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0" y="609600"/>
            <a:ext cx="6035039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6153785" y="609600"/>
            <a:ext cx="6035039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Vertical Picture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4105592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8211185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ft Two Pictures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pic"/>
          </p:nvPr>
        </p:nvSpPr>
        <p:spPr>
          <a:xfrm>
            <a:off x="4163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8304211" y="16002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304211" y="41148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/>
          <p:nvPr>
            <p:ph idx="3" type="pic"/>
          </p:nvPr>
        </p:nvSpPr>
        <p:spPr>
          <a:xfrm>
            <a:off x="4109755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ight Two Pictures with Ca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pic"/>
          </p:nvPr>
        </p:nvSpPr>
        <p:spPr>
          <a:xfrm>
            <a:off x="4105592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760412" y="1219200"/>
            <a:ext cx="31241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60412" y="3733800"/>
            <a:ext cx="3124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/>
          <p:nvPr>
            <p:ph idx="3" type="pic"/>
          </p:nvPr>
        </p:nvSpPr>
        <p:spPr>
          <a:xfrm>
            <a:off x="8211185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Picture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pic"/>
          </p:nvPr>
        </p:nvSpPr>
        <p:spPr>
          <a:xfrm>
            <a:off x="4113212" y="609600"/>
            <a:ext cx="8075612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/>
          <p:nvPr>
            <p:ph idx="3" type="pic"/>
          </p:nvPr>
        </p:nvSpPr>
        <p:spPr>
          <a:xfrm>
            <a:off x="0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ternate Two Picture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pic"/>
          </p:nvPr>
        </p:nvSpPr>
        <p:spPr>
          <a:xfrm>
            <a:off x="0" y="609600"/>
            <a:ext cx="8075612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/>
          <p:nvPr>
            <p:ph idx="3" type="pic"/>
          </p:nvPr>
        </p:nvSpPr>
        <p:spPr>
          <a:xfrm>
            <a:off x="8211185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Picture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0" y="609600"/>
            <a:ext cx="8075611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/>
          <p:nvPr>
            <p:ph idx="3" type="pic"/>
          </p:nvPr>
        </p:nvSpPr>
        <p:spPr>
          <a:xfrm>
            <a:off x="8211185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/>
          <p:nvPr>
            <p:ph idx="4" type="pic"/>
          </p:nvPr>
        </p:nvSpPr>
        <p:spPr>
          <a:xfrm>
            <a:off x="8211185" y="35052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ternate Three Picture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pic"/>
          </p:nvPr>
        </p:nvSpPr>
        <p:spPr>
          <a:xfrm>
            <a:off x="4113214" y="609600"/>
            <a:ext cx="8075611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/>
          <p:nvPr>
            <p:ph idx="3" type="pic"/>
          </p:nvPr>
        </p:nvSpPr>
        <p:spPr>
          <a:xfrm>
            <a:off x="0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/>
          <p:nvPr>
            <p:ph idx="4" type="pic"/>
          </p:nvPr>
        </p:nvSpPr>
        <p:spPr>
          <a:xfrm>
            <a:off x="0" y="35052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ve Picture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pic"/>
          </p:nvPr>
        </p:nvSpPr>
        <p:spPr>
          <a:xfrm>
            <a:off x="0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/>
          <p:nvPr>
            <p:ph idx="3" type="pic"/>
          </p:nvPr>
        </p:nvSpPr>
        <p:spPr>
          <a:xfrm>
            <a:off x="0" y="35052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/>
          <p:nvPr>
            <p:ph idx="4" type="pic"/>
          </p:nvPr>
        </p:nvSpPr>
        <p:spPr>
          <a:xfrm>
            <a:off x="4105592" y="609600"/>
            <a:ext cx="3977640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/>
          <p:nvPr>
            <p:ph idx="5" type="pic"/>
          </p:nvPr>
        </p:nvSpPr>
        <p:spPr>
          <a:xfrm>
            <a:off x="8211185" y="6096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/>
          <p:nvPr>
            <p:ph idx="6" type="pic"/>
          </p:nvPr>
        </p:nvSpPr>
        <p:spPr>
          <a:xfrm>
            <a:off x="8211185" y="3505200"/>
            <a:ext cx="3977640" cy="2743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522413" y="1600200"/>
            <a:ext cx="91440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6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522412" y="4724400"/>
            <a:ext cx="9144001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Pictur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pic"/>
          </p:nvPr>
        </p:nvSpPr>
        <p:spPr>
          <a:xfrm>
            <a:off x="-63" y="609600"/>
            <a:ext cx="12188951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522412" y="1828800"/>
            <a:ext cx="44195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46814" y="1828800"/>
            <a:ext cx="44195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522412" y="1828800"/>
            <a:ext cx="4416551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522412" y="2743200"/>
            <a:ext cx="4416551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249862" y="1828800"/>
            <a:ext cx="4416551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249862" y="2743200"/>
            <a:ext cx="4416551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466011" y="762000"/>
            <a:ext cx="4114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08012" y="609600"/>
            <a:ext cx="6248399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6679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5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9219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219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219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9219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922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922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7466010" y="3429000"/>
            <a:ext cx="41148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pic"/>
          </p:nvPr>
        </p:nvSpPr>
        <p:spPr>
          <a:xfrm>
            <a:off x="-63" y="609600"/>
            <a:ext cx="6856477" cy="56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7466010" y="762000"/>
            <a:ext cx="396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466011" y="3429000"/>
            <a:ext cx="39624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Century Gothic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059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9999"/>
              <a:buFont typeface="Century Gothic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219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938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38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8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938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9379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Century Gothic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9379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932610" y="6370319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84210" y="6370319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61410" y="6370319"/>
            <a:ext cx="10668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subTitle"/>
          </p:nvPr>
        </p:nvSpPr>
        <p:spPr>
          <a:xfrm>
            <a:off x="1522412" y="4724400"/>
            <a:ext cx="9144001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SUVSI 96-116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Beumers 124-45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Ivan Childhood</a:t>
            </a:r>
          </a:p>
        </p:txBody>
      </p:sp>
      <p:sp>
        <p:nvSpPr>
          <p:cNvPr id="221" name="Shape 221"/>
          <p:cNvSpPr txBox="1"/>
          <p:nvPr>
            <p:ph type="ctrTitle"/>
          </p:nvPr>
        </p:nvSpPr>
        <p:spPr>
          <a:xfrm>
            <a:off x="1522413" y="1600200"/>
            <a:ext cx="91440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6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ARUS 280 HW # </a:t>
            </a:r>
            <a:r>
              <a:rPr lang="en-US"/>
              <a:t>21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if Latvia wanted freedom two random states go to war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two more Slavic a place less of more tension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most ambiguous successor what's your Russia itself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when russia  disassociated the Soviet state was doomed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114-116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paragraph</a:t>
            </a: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Beumers 124-45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Gerasimov student was Sergei Bondarchuk (1920-1924)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Mikhail Romm student was Andrei Tarkovsky 1932-86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movie Ivan childhood(1962) - Ivan is an orphan but he is devoured by feelings of hatred and vengeance</a:t>
            </a: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Narrative is framed by images of peace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Tarkovsky incorporated dreams into Ivan Childhood for which is cameraman Vadim Yusov reversed the camera to achieve special effects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epilogue, Ivan is captured and killed by fascists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 was critiques as bourgeosie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Wings offers a different perspective on war scripted by Valentin Yezhov and Larisa Shepitko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126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Opening scene captures dilemna between male and female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Shepitko said woman are the same as men during the war</a:t>
            </a: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/>
              <a:t>7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emancipated woman is about women who adopt children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All war films are fragmented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Several fims show immdiate effects of the thaw and the changing family life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/>
              <a:t>8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Documentation came to Vertov idea's on the camera and the observing eye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observation of the everyday played an important role in the thaw  cimena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Rumiantsev Case first time characters were not good policemen and bad criminals</a:t>
            </a: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/>
              <a:t>9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Yuli Raizman Lesson of Life 1955 looks at the marriage of Natasha and Sergei Romanshko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Ermler Unfinished Tale(1955) shows the devotion of a doctor to her patients and contrasts with the coldness of her colleagues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theme of single women led to single mothers</a:t>
            </a:r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30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Two Fedors about a foundry worker and a teacher who without Stalin , do not find each other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Life in the provinces shown by Ordinsky and Khutsiev lead to revisioning of countryside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Chairman is about a peasant with the vision for the collective</a:t>
            </a:r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31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paragraph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SUVSI 96-116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Main contribution to radical reviews about country was by Vasili Shuksin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Thaw period brought forth sci-fi films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Doyen filmmaker Mikhail Romm touched this controversial theme in Nine Days a Year where scientists experiment in a nuclear physics labatory</a:t>
            </a: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32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Josephine Woll shown that young ppl are real protagonists of thaw cinema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Georgi Daneliya graduate of HIGHER Courcese for Directors and Screenwriters that Pyriev established at Mosfilm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33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Daneliya made a popular film about the younger generation with When I walked around Moscow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similar take on new generation is offered in the work Marlen Khutsiev  Ilyich Gates (1964), based on scipt by Gennadi Shpalikov about three friends in Moscow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34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Alexander Mitta (1933) Answer the Doorbell was based on a play by Alexander Volodin shows the estrangement between children and parents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Children films echoe divide between intellectual and worker, mocking intellectual inalbility to cope with life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35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exposure of flaws in the system had become possible during the thaw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Carnival Night (1956) Lena Krylova in charge of a New Year party at a House of Culture in Moscow, the direcot is on leave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Lena is devoted to the organization of the ball, but her friend does not take it seriously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36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Carnival Night is a classic Soviet cinema for the new year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Riazanov work in comedy continued in the alamanac Absolutely  Serious (1961)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Leonid Gaidai used more physical comedy for the alamanac he  produced Dog Barbos and the Unusual Race</a:t>
            </a: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37-138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Carnival Night is a classic Soviet cinema for the new year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Riazanov work in comedy continued in the alamanac Absolutely  Serious (1961)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Leonid Gaidai used more physical comedy for the alamanac he  produced Dog Barbos and the Unusual Race</a:t>
            </a:r>
          </a:p>
        </p:txBody>
      </p:sp>
      <p:sp>
        <p:nvSpPr>
          <p:cNvPr id="371" name="Shape 37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39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Adventures of a dentist (1965) narrated through a commentator who occasionaly disrupts the narrative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Comedy may have been a popular genre most comedies were box office hits, but it left authorities at a loss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Thaw saw interesting work from the republics</a:t>
            </a:r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40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Someone Else Children, Tengiz told a woman who married a widow to raise his children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Sergo Parajanov(1964) tells a legend about Ivanko and Marichka who live in the Hutsul community in the highlands of the Carpathian mountains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Andrei Konchalovsky made his directoral debut at the Kyrgyz studio in Frunze with the First Teacher which was based on Aitmatov(a	great writed]r</a:t>
            </a:r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41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Thaw saw developments in the representation of history and literature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Literary adaptation remained a safe ground for films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42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soviet union built on paradox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ordinary ppl needed to be concerned abt nationality</a:t>
            </a:r>
          </a:p>
          <a:p>
            <a:pPr lvl="0" rtl="0">
              <a:spcBef>
                <a:spcPts val="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everyday sailenceof nationality dueto predjuice n govt policy</a:t>
            </a:r>
          </a:p>
          <a:p>
            <a:pPr lvl="0" rtl="0">
              <a:spcBef>
                <a:spcPts val="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itwas unexpected tht had class based theories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96-97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At the end of the Thaw the interference that Khutsiev and Kilmov among others had experienced earlier in the decade seemed like intervention for the future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crazy caseL Konchalovsky Asya Happiness made in the village of Bezvodnoe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Asya Happiness was based on a script by Yuri Klepikov and tells the peasant woman Asya who refuses the town cook marriage becuase she doesnt love him</a:t>
            </a: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43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his next film after sucess of ivan childhood he went to a historcal period with little documentary so he could get creative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Andrei Rublev Rublev leaves a monastery with painters, observing brutality and violence of the people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black-and white turns to color at the end to show his creativity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Konchalovsky and TARVOSKY  pursued their paths during stagnation, but left russia in 1980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45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1522412" y="1828800"/>
            <a:ext cx="9144001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paragraph</a:t>
            </a: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1522412" y="381000"/>
            <a:ext cx="9144001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Ivan Childhood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  boy is walking in a field with no shirt 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then goes through this shallow pond</a:t>
            </a:r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we then see him in a soldier room talking with two soldiers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to be warm he talks with the two soldiers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soldiers talk with him about what they will do to him but the boy disagrees with them saying he has other ideas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10</a:t>
            </a:r>
            <a:r>
              <a:rPr lang="en-US"/>
              <a:t> min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get him food,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soldier has to respond to the general command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boy draws boxes with contents on a piece of paper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get hot water going for him, he takes a shower then starts to eat his food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15 min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soldier carry the boy to sleep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his dream he is with his mother most likely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puts his hand in the well, when he does a copy of him is at the bottom of the well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when he takes his hand out again he finds he mother dead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wakes up the soldier ask him how he slept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someone comes into the room, an older soldier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Ivan hugs him as if he is the father of the boy</a:t>
            </a:r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20</a:t>
            </a:r>
            <a:r>
              <a:rPr lang="en-US"/>
              <a:t> min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soldier carry the boy to sleep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his dream he is with his mother most likely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puts his hand in the well, when he does a copy of him is at the bottom of the well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when he takes his hand out again he finds he mother dead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wakes up the soldier ask him how he slept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someone comes into the room, an older soldier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Ivan hugs him as if he is the father of the boy</a:t>
            </a: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25 min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runs into an old man with no house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old man tells Ivan that his house will be ready for his wife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heads back to the car where all the soldiers are who he was with earlier in the office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are asking about his background</a:t>
            </a:r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30</a:t>
            </a:r>
            <a:r>
              <a:rPr lang="en-US"/>
              <a:t> min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 young sodier who looked like Aloysha from the movie Clear skies is talking to a female soldier in a tebt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the woods an older soldier tries to smooch up on her but she has to resist more n more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Aloysha is outside the forest with another soldier trying to deal with a different situation</a:t>
            </a:r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35 min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bolsheviks were unsure wht to do w/ nationalism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karl marx focused on ethnically homogeneous states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after wwi lenin called fr self determination ?????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it did prevent boldsheviks from setting up a new state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this is. ecauuse they use violence n subversion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this method was too simple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during civil war policy guided by exigency of combat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98-99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 the girl climbs up a tree and climbs back down again, she eventually kisses him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were together talking about howw he does not need her forgiveness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Aloysha arrives and tries to figure out what is exactly going 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then were are taken to trenches,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soldiers are looking through binoculars while others are walking around in the trench</a:t>
            </a:r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40</a:t>
            </a:r>
            <a:r>
              <a:rPr lang="en-US"/>
              <a:t> min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seem to start to leave the trenches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girl starts to walk though the woods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meanwhile back at a house Ivan and the soldier we saw first are together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Ivan is doing work with the soldier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asks what he is doing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45 min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we see a picture of Russian myth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soldiers eventually have to leave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head to a forest</a:t>
            </a:r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50 min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 the soldiers are loading a ship into the river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Ivan crawls through a vent to get to the other side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runs into people and starts to ring a bell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he seems to be talking to a man in a jacket</a:t>
            </a:r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55 min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lady seen in the forest seems to be in the basement of the house Ivan is left inside of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place gets bombed and the people evacuate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when the soldiers get back, Ivan says that he does not want to evacuate because he is not scared</a:t>
            </a:r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1hr 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Ivan eats with the soldiers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then he has a dream where it is raining, he eating an apple with a girl in a car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scene then goes to horses on the beach and two men talking</a:t>
            </a:r>
          </a:p>
        </p:txBody>
      </p:sp>
      <p:sp>
        <p:nvSpPr>
          <p:cNvPr id="485" name="Shape 48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 hr </a:t>
            </a:r>
            <a:r>
              <a:rPr lang="en-US"/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 hr 10 min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Ivan seems to have a dream of a girl  and he riding on a car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seems to be eating apples with her on a car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the scene turns to a beach where horse is eating apples off the beach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return to the house where the soldiers 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man cuts butter as he loads his gun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Ivan and the two soldiers dressed up as it cold outside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15 min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talk about being careful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walk outside and examine a man who is dead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is plenty of rubble everywhere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people get into a canoe and move through a pond while debris is flying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see a crashed british plane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20 min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talk about the need to bury Vashkov and Karlov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they give Ivan a goodbye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camp and wait smoking cigarettes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worry about if the boat will get sabotaged and if they spot Ivan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25 min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hang out for a little more and start to leave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they get to the shore they stop rowing and move theirsevles on shore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back at home they talk about things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are resting at this moment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drink because they are worried for Ivan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stalin main task was to calm down hatred for nationality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lenin abd stalin received fier ce opposition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this eindigenization do e because of marxist view of. historical progress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bolsheviks took it seriously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nded up the creation of national territories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indigenization- policies. during civil warlead to low soviet politicians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100-102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30 min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war has ended 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soldiers are marching through debris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Russian war official seems to be showing people how major German army generals seemed to have killed their family in order to escape being captured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35 min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now it seems to be that some soldier is looking for Ivan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sees a picture of Ivan in a book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walks through a door and sees metal wires hanging on a rope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are taken to a dreamlike scene where Ivan is on the beach with his mother and several clones of himself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clones play with him till he sees his childhood lover who he runs after along the shore eventually getting deeper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late 1920s Soviets took several steps back from indigenization without saying 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1930s state building and indigenization tension increased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populist state centered society occurred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1930 policies based on violence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it started in Ukraine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soviet nations got mass. arrest and deportation in 1930s and 40s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late 1940s about campaigns against Soviet partisan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103-105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at the end of World War Ii Russians are so nationalistic day event at everything first include a football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du ring Stalin russificatiion was a side effect of soviet patriotism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USSR retain ethanol federal structure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after Stalin's death in 1953 Soviets slow down on ethnic violence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original goal. what Soviet nationalism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by 1970s and 80s they realize this would mean the end of the country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another reason was non-Russian Gooch acquired educated elite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106-107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when Fortner's got smarter they started. to resist the Russians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language was emotionally and political issue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it's certain parts of the union Russians didn't know Russian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people started learning Russian after the postwar period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 army didn't care either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at this point the people rallied together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they had a know how to squeeze resources from the center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108-110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1522412" y="18288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party functionaries remained loyal to the Soviet system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nationalist revival was felt in Russia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people acted Russian because they're scared of exclusion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by 1980s soviet culture was tense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National issues became public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tartars deported in 1944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in the Baltics there was a lot of resentment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rPr lang="en-US"/>
              <a:t>because the centuries and mixing disengagement with Soviets was painful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8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1522412" y="3810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111-113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to journal design template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