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91" r:id="rId2"/>
    <p:sldId id="292" r:id="rId3"/>
    <p:sldId id="293" r:id="rId4"/>
    <p:sldId id="294" r:id="rId5"/>
    <p:sldId id="295" r:id="rId6"/>
    <p:sldId id="298" r:id="rId7"/>
    <p:sldId id="299" r:id="rId8"/>
    <p:sldId id="304" r:id="rId9"/>
    <p:sldId id="305" r:id="rId10"/>
    <p:sldId id="306" r:id="rId11"/>
    <p:sldId id="300" r:id="rId12"/>
    <p:sldId id="301" r:id="rId13"/>
    <p:sldId id="302" r:id="rId14"/>
    <p:sldId id="303" r:id="rId15"/>
    <p:sldId id="307" r:id="rId16"/>
    <p:sldId id="296" r:id="rId17"/>
    <p:sldId id="297" r:id="rId18"/>
    <p:sldId id="256" r:id="rId19"/>
    <p:sldId id="258" r:id="rId20"/>
    <p:sldId id="262" r:id="rId21"/>
    <p:sldId id="263" r:id="rId22"/>
    <p:sldId id="274" r:id="rId23"/>
    <p:sldId id="272" r:id="rId24"/>
    <p:sldId id="273" r:id="rId25"/>
    <p:sldId id="276" r:id="rId26"/>
    <p:sldId id="287" r:id="rId27"/>
    <p:sldId id="288" r:id="rId28"/>
    <p:sldId id="289" r:id="rId29"/>
    <p:sldId id="275" r:id="rId30"/>
    <p:sldId id="271" r:id="rId31"/>
    <p:sldId id="290" r:id="rId32"/>
    <p:sldId id="270" r:id="rId33"/>
    <p:sldId id="277" r:id="rId34"/>
    <p:sldId id="278" r:id="rId35"/>
    <p:sldId id="259" r:id="rId36"/>
    <p:sldId id="260" r:id="rId37"/>
    <p:sldId id="261" r:id="rId38"/>
    <p:sldId id="279" r:id="rId39"/>
    <p:sldId id="280" r:id="rId40"/>
    <p:sldId id="264" r:id="rId41"/>
    <p:sldId id="281" r:id="rId42"/>
    <p:sldId id="265" r:id="rId43"/>
    <p:sldId id="266" r:id="rId44"/>
    <p:sldId id="282" r:id="rId45"/>
    <p:sldId id="283" r:id="rId46"/>
    <p:sldId id="284" r:id="rId47"/>
    <p:sldId id="285" r:id="rId48"/>
    <p:sldId id="268" r:id="rId49"/>
    <p:sldId id="269" r:id="rId50"/>
    <p:sldId id="286" r:id="rId51"/>
  </p:sldIdLst>
  <p:sldSz cx="10080625" cy="7559675"/>
  <p:notesSz cx="7559675" cy="10691813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Nunito" pitchFamily="2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Delmastro" initials="AD" lastIdx="1" clrIdx="0">
    <p:extLst>
      <p:ext uri="{19B8F6BF-5375-455C-9EA6-DF929625EA0E}">
        <p15:presenceInfo xmlns:p15="http://schemas.microsoft.com/office/powerpoint/2012/main" userId="Alessandro Delm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16637" cy="3438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209b136d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" name="Google Shape;89;g6d209b136d_4_13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d209b136d_4_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5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72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22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ecae049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4" name="Google Shape;184;g9cecae0499_0_6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cecae0499_0_6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38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209b136d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" name="Google Shape;89;g6d209b136d_4_13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d209b136d_4_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ecae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9" name="Google Shape;129;g9cecae0499_0_2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cecae0499_0_2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5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153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87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79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88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877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93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ecae049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4" name="Google Shape;184;g9cecae0499_0_6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cecae0499_0_6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209b136d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" name="Google Shape;89;g6d209b136d_4_13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6d209b136d_4_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ecae04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Google Shape;111;g9cecae0499_0_1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9cecae0499_0_1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ecae04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7" name="Google Shape;117;g9cecae0499_0_1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9cecae0499_0_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6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cecae04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3" name="Google Shape;123;g9cecae0499_0_2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cecae0499_0_2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ecae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9" name="Google Shape;129;g9cecae0499_0_2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cecae0499_0_2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ecae04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g9cecae0499_0_3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cecae0499_0_3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ecae04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g9cecae0499_0_3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cecae0499_0_3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304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ecae04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9" name="Google Shape;149;g9cecae0499_0_43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9cecae0499_0_4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ecae04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6" name="Google Shape;156;g9cecae0499_0_5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cecae0499_0_5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ecae04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6" name="Google Shape;156;g9cecae0499_0_5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cecae0499_0_5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010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ecae04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Google Shape;163;g9cecae0499_0_49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9cecae0499_0_4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072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ecae04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Google Shape;163;g9cecae0499_0_49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9cecae0499_0_4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74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212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ecae04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Google Shape;163;g9cecae0499_0_49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9cecae0499_0_4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3814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ecae049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0" name="Google Shape;170;g9cecae0499_0_61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cecae0499_0_6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9975d3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7" name="Google Shape;177;ga49975d38d_0_0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a49975d38d_0_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ecae049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4" name="Google Shape;184;g9cecae0499_0_6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cecae0499_0_6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9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ecae04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g9cecae0499_0_3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cecae0499_0_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6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39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68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cae04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Google Shape;102;g9cecae0499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cecae0499_0_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3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6722852" y="7"/>
            <a:ext cx="3357497" cy="2984532"/>
            <a:chOff x="6098378" y="5"/>
            <a:chExt cx="3045625" cy="2030570"/>
          </a:xfrm>
        </p:grpSpPr>
        <p:sp>
          <p:nvSpPr>
            <p:cNvPr id="17" name="Google Shape;17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9364" y="2609138"/>
            <a:ext cx="9064200" cy="12327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59351" y="3991721"/>
            <a:ext cx="9064200" cy="636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722852" y="7"/>
            <a:ext cx="3357497" cy="2984532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43628" y="1846083"/>
            <a:ext cx="9393300" cy="29847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00"/>
              <a:buNone/>
              <a:defRPr sz="14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43628" y="4951929"/>
            <a:ext cx="9393300" cy="1884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ctr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6722852" y="7"/>
            <a:ext cx="3357497" cy="2984532"/>
            <a:chOff x="6098378" y="5"/>
            <a:chExt cx="3045625" cy="2030570"/>
          </a:xfrm>
        </p:grpSpPr>
        <p:sp>
          <p:nvSpPr>
            <p:cNvPr id="27" name="Google Shape;27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59364" y="3163419"/>
            <a:ext cx="9064200" cy="12327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0" y="5737613"/>
            <a:ext cx="10080346" cy="1822442"/>
            <a:chOff x="0" y="3903669"/>
            <a:chExt cx="9144000" cy="1239925"/>
          </a:xfrm>
        </p:grpSpPr>
        <p:sp>
          <p:nvSpPr>
            <p:cNvPr id="36" name="Google Shape;36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43628" y="1807760"/>
            <a:ext cx="4409700" cy="4907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327385" y="1807760"/>
            <a:ext cx="4409700" cy="4907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43628" y="2154370"/>
            <a:ext cx="3095700" cy="4560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6722852" y="7"/>
            <a:ext cx="3357497" cy="2984532"/>
            <a:chOff x="6098378" y="5"/>
            <a:chExt cx="3045625" cy="2030570"/>
          </a:xfrm>
        </p:grpSpPr>
        <p:sp>
          <p:nvSpPr>
            <p:cNvPr id="58" name="Google Shape;58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0467" y="773605"/>
            <a:ext cx="6194100" cy="60126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5040313" y="-257"/>
            <a:ext cx="5040300" cy="75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2695" y="1691833"/>
            <a:ext cx="4459500" cy="2299500"/>
          </a:xfrm>
          <a:prstGeom prst="rect">
            <a:avLst/>
          </a:prstGeom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2695" y="4069748"/>
            <a:ext cx="4459500" cy="1865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52227" y="6217901"/>
            <a:ext cx="6613200" cy="8802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○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■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○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■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○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65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Roboto"/>
              <a:buChar char="■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2.educ.di.unito.it/sp203198/taa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D37Lys3/imparand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2.educ.di.unito.it/sp203198/taas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D37Lys3/imparand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493486" y="703942"/>
            <a:ext cx="9061423" cy="605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6309"/>
                </a:solidFill>
                <a:latin typeface="Arial"/>
                <a:ea typeface="Arial"/>
                <a:cs typeface="Arial"/>
                <a:sym typeface="Arial"/>
              </a:rPr>
              <a:t>Final Review</a:t>
            </a:r>
            <a:endParaRPr sz="44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it-IT" sz="4400" dirty="0">
                <a:solidFill>
                  <a:srgbClr val="FF6309"/>
                </a:solidFill>
              </a:rPr>
              <a:t>Imparando</a:t>
            </a: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32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3200" dirty="0">
                <a:solidFill>
                  <a:srgbClr val="FF6309"/>
                </a:solidFill>
              </a:rPr>
              <a:t>June 28,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6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CB3A-A646-0CC7-0F6F-5A314C74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b="1" dirty="0">
                <a:latin typeface="Nunito" pitchFamily="2" charset="0"/>
              </a:rPr>
              <a:t>Web app - dettaglio lezione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CDAE63-32E6-F96E-6EC8-D82C2009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9" y="1495999"/>
            <a:ext cx="8952577" cy="4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Backend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94ECDD-47BD-EA8E-EDE6-375AFDC8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8" y="1586375"/>
            <a:ext cx="7209354" cy="43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Backend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Eventual</a:t>
            </a:r>
            <a:r>
              <a:rPr lang="it-IT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3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l’eliminazione degli utenti: succede raramente, prediligiamo la disponibilità del servizio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 asincrona: eliminazione degli utenti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 sincrona: verifica dei ruoli</a:t>
            </a:r>
          </a:p>
        </p:txBody>
      </p:sp>
    </p:spTree>
    <p:extLst>
      <p:ext uri="{BB962C8B-B14F-4D97-AF65-F5344CB8AC3E}">
        <p14:creationId xmlns:p14="http://schemas.microsoft.com/office/powerpoint/2010/main" val="336632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Kubernetes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246AF3D-81EA-7BD5-E0E7-9D941E9D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1" y="1364105"/>
            <a:ext cx="7657618" cy="51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Kubernetes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Deployment Controller si assicurano che i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dei servizi rimangano stabili.</a:t>
            </a:r>
          </a:p>
          <a:p>
            <a:pPr marL="0" lvl="0" indent="0">
              <a:lnSpc>
                <a:spcPct val="106000"/>
              </a:lnSpc>
              <a:buNone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servizi utilizzano un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LoadBalancer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base, per smistare le richieste ai loro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Tutte le richieste tra servizi vengono fatte passando dal DNS di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To do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Estendere l’applicazione anche ai docenti</a:t>
            </a:r>
          </a:p>
          <a:p>
            <a:pPr marL="0" lvl="0" indent="0">
              <a:lnSpc>
                <a:spcPct val="106000"/>
              </a:lnSpc>
              <a:buNone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Creazione dell’account dalla applicazione</a:t>
            </a:r>
          </a:p>
        </p:txBody>
      </p:sp>
    </p:spTree>
    <p:extLst>
      <p:ext uri="{BB962C8B-B14F-4D97-AF65-F5344CB8AC3E}">
        <p14:creationId xmlns:p14="http://schemas.microsoft.com/office/powerpoint/2010/main" val="131311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External links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  <a:hlinkClick r:id="rId3"/>
              </a:rPr>
              <a:t>https://gitlab2.educ.di.unito.it/sp203198/taass</a:t>
            </a:r>
            <a:endParaRPr lang="it-IT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https://trello.com/b/YD37Lys3/imparando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Thank you for your attention !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400" b="1" i="0" u="none" strike="noStrike" cap="none">
              <a:solidFill>
                <a:srgbClr val="FF630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6124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493486" y="703942"/>
            <a:ext cx="9061423" cy="605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6309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44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it-IT" sz="4400" dirty="0">
                <a:solidFill>
                  <a:srgbClr val="FF6309"/>
                </a:solidFill>
              </a:rPr>
              <a:t>Imparando</a:t>
            </a: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32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3200" dirty="0">
                <a:solidFill>
                  <a:srgbClr val="FF6309"/>
                </a:solidFill>
              </a:rPr>
              <a:t>January 11, 2022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lezioni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diretta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Acquistare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Interagire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 forum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dedicato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Presenza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parental control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Produzion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di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nuovi corsi da parte dei docenti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Project goals </a:t>
            </a:r>
            <a:r>
              <a:rPr lang="en-US" sz="4800" b="1" i="0" u="none" strike="noStrike" cap="none" dirty="0" err="1">
                <a:latin typeface="Nunito"/>
                <a:ea typeface="Nunito"/>
                <a:cs typeface="Nunito"/>
                <a:sym typeface="Nunito"/>
              </a:rPr>
              <a:t>realizzati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Acquistare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Interagire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 forum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dedicato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Presenza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parental control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Produzion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di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nuovi corsi da parte dei docenti</a:t>
            </a: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Newsletter</a:t>
            </a:r>
          </a:p>
          <a:p>
            <a:pPr marL="457200" lvl="0" indent="-457200">
              <a:lnSpc>
                <a:spcPct val="106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social</a:t>
            </a:r>
          </a:p>
        </p:txBody>
      </p:sp>
    </p:spTree>
    <p:extLst>
      <p:ext uri="{BB962C8B-B14F-4D97-AF65-F5344CB8AC3E}">
        <p14:creationId xmlns:p14="http://schemas.microsoft.com/office/powerpoint/2010/main" val="374627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 Initial Project plan summary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6625" rIns="0" bIns="0" anchor="t" anchorCtr="0">
            <a:noAutofit/>
          </a:bodyPr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novembre: I project review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 dicembre: completamento degli spike, definizione struttura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dicembre: inizio della realizzazione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gennaio: prima release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febbraio: termine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lang="it-IT"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lang="it-IT"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Status as of January 11, 2022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Completato il servizio per la gestione degli utenti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Definita la struttura del front-end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Testing in corso dell’interazione fra front-end web e back-end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Testing del servizio di gateway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None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Rimangono da svolgere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Implementazione dell’applicazione mobile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Veste grafica del front-end web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Integrazione del sistema di pagamento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None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Analysis and design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Gestione dell’autenticazione a livello di gateway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Microservizi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separati per la gestione degli utenti e per la gestione dei corsi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Utilizzo di </a:t>
            </a:r>
            <a:r>
              <a:rPr lang="it-IT" sz="28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Firebase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per l’autenticazione dei nostri utenti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None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1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Class diagrams – Users’ microservice</a:t>
            </a:r>
            <a:endParaRPr sz="28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341148-9151-4B7F-8F24-A93721E0D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r="1905"/>
          <a:stretch/>
        </p:blipFill>
        <p:spPr>
          <a:xfrm>
            <a:off x="808127" y="1631950"/>
            <a:ext cx="5750378" cy="48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Class diagrams – Users’ microservice</a:t>
            </a:r>
            <a:endParaRPr sz="28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E65D7A-0109-4833-88F5-453874C2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559942"/>
            <a:ext cx="6351158" cy="50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0B657-A2B5-41E4-91BB-EA992C57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Sequence diagram – Users’ microservice</a:t>
            </a:r>
            <a:endParaRPr lang="it-IT" sz="2800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468E49-4D02-4DE9-9EEE-6DF76EBE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2105881"/>
            <a:ext cx="6686550" cy="3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D2660-C22D-443C-992E-DA7F413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Class diagrams – Platform microservice</a:t>
            </a: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22D271-C5E8-4AB4-9AE2-171F1AA0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8" y="1340063"/>
            <a:ext cx="9736997" cy="52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3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D2660-C22D-443C-992E-DA7F413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Class diagrams – Platform microservice</a:t>
            </a:r>
            <a:endParaRPr lang="it-IT"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752722-6459-486A-A6BC-E6493A7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88" y="1264411"/>
            <a:ext cx="7783937" cy="50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0B657-A2B5-41E4-91BB-EA992C57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Nunito"/>
                <a:ea typeface="Nunito"/>
                <a:cs typeface="Nunito"/>
                <a:sym typeface="Nunito"/>
              </a:rPr>
              <a:t>Sequence diagrams – Platform microservice</a:t>
            </a:r>
            <a:endParaRPr lang="it-IT" sz="2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7F68A6E-9D28-4E37-A2FA-8FFECD2A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155825"/>
            <a:ext cx="4109156" cy="25050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6F1EDB9-DE25-431E-B667-D8FE6BEE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155825"/>
            <a:ext cx="4672029" cy="26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8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Issues and Roadblocks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just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Alcuni aspetti avanzati di JPA ci hanno costretti a ristrutturare parte del codice sia nel </a:t>
            </a:r>
            <a:r>
              <a:rPr lang="it-IT" sz="26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microservizio</a:t>
            </a: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 gestione degli utenti, sia in quello utilizzato per l’erogazione dei corsi.</a:t>
            </a:r>
          </a:p>
          <a:p>
            <a:pPr marR="0" lvl="0" indent="-457200" algn="just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Abbiamo dovuto ripensare parte del servizio di gestione degli utenti per non introdurre dipendenze cicliche.</a:t>
            </a:r>
          </a:p>
          <a:p>
            <a:pPr marR="0" lvl="0" indent="-457200" algn="just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Dopo alcuni tentativi con Spring API Gateway, abbiamo </a:t>
            </a:r>
            <a:r>
              <a:rPr lang="it-IT" sz="26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decisco</a:t>
            </a: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 utilizzare </a:t>
            </a:r>
            <a:r>
              <a:rPr lang="it-IT" sz="26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Zuul</a:t>
            </a:r>
            <a:r>
              <a:rPr lang="it-IT" sz="26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sul quale non abbiamo riscontrato problemi di configurazione.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None/>
            </a:pPr>
            <a:endParaRPr lang="it-IT" sz="20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2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Project goals non </a:t>
            </a:r>
            <a:r>
              <a:rPr lang="en-US" sz="4800" b="1" i="0" u="none" strike="noStrike" cap="none" dirty="0" err="1">
                <a:latin typeface="Nunito"/>
                <a:ea typeface="Nunito"/>
                <a:cs typeface="Nunito"/>
                <a:sym typeface="Nunito"/>
              </a:rPr>
              <a:t>realizzati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Clr>
                <a:srgbClr val="FB3425"/>
              </a:buClr>
              <a:buFont typeface="Wingdings" panose="05000000000000000000" pitchFamily="2" charset="2"/>
              <a:buChar char="q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diretta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Clr>
                <a:srgbClr val="FB3425"/>
              </a:buClr>
              <a:buFont typeface="Wingdings" panose="05000000000000000000" pitchFamily="2" charset="2"/>
              <a:buChar char="q"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buClr>
                <a:srgbClr val="FB3425"/>
              </a:buClr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6000"/>
              </a:lnSpc>
              <a:buClr>
                <a:srgbClr val="FB3425"/>
              </a:buClr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funzionalità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era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pensata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avendo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disposizione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team.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abbandonato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dovuto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ridimensionare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0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Updates to the project plan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novembre: I project review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 dicembre: completamento degli spike, definizione struttura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27 dicembre: inizio della realizzazione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11 gennaio: II project review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7 febbraio: prima release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19 febbraio: seconda release, termine del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31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External links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  <a:hlinkClick r:id="rId3"/>
              </a:rPr>
              <a:t>https://gitlab2.educ.di.unito.it/sp203198/taass</a:t>
            </a:r>
            <a:endParaRPr lang="it-IT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https://trello.com/b/YD37Lys3/imparando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4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Thank you for your attention !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400" b="1" i="0" u="none" strike="noStrike" cap="none">
              <a:solidFill>
                <a:srgbClr val="FF630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493486" y="703942"/>
            <a:ext cx="9061423" cy="605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6309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44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it-IT" sz="4400" dirty="0">
                <a:solidFill>
                  <a:srgbClr val="FF6309"/>
                </a:solidFill>
              </a:rPr>
              <a:t>Imparando</a:t>
            </a:r>
            <a:endParaRPr sz="44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 dirty="0">
              <a:solidFill>
                <a:srgbClr val="FF63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endParaRPr sz="3200" dirty="0">
              <a:solidFill>
                <a:srgbClr val="FF6309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3200" dirty="0">
                <a:solidFill>
                  <a:srgbClr val="FF6309"/>
                </a:solidFill>
              </a:rPr>
              <a:t>November 15, 2021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live o in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differita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Acquistare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corsi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Interagire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 forum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dedicato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Presenza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parental control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Produzion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di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nuovi corsi da parte dei docenti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Project NO goals</a:t>
            </a:r>
            <a:endParaRPr sz="4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1CF9C4A-8DAC-48A6-B559-76DB5FC5A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è possibile effettuare il download del corso o delle lezioni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è presente una chat privata tra utenti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Non è possibile ottenere un certificato di completamento di un corso</a:t>
            </a:r>
            <a:endParaRPr lang="it-I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Motivations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0F58F96-5B22-4D76-A68C-9E57B378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Creare uno spazio comodo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it-IT" sz="2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intelligente orientato ai ragazzi per poter fruire di corsi complementari o di approfondimento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Andare incontro alle nuove esigenze dell’apprendimento (DAD)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Sopperire all’assenza di materiale in italiano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 pitchFamily="2" charset="0"/>
              </a:rPr>
              <a:t>Similar Applications</a:t>
            </a:r>
            <a:endParaRPr sz="4800" b="1" dirty="0">
              <a:latin typeface="Nunito" pitchFamily="2" charset="0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879171A-2371-44A3-935F-AB5019260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Kattedra</a:t>
            </a:r>
            <a:r>
              <a:rPr lang="it-IT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orientato alle aziende, corsi di formazione</a:t>
            </a:r>
            <a:endParaRPr lang="it-IT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Moodle</a:t>
            </a:r>
            <a:r>
              <a:rPr lang="it-IT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offre una piattaforma, non i contenuti</a:t>
            </a:r>
            <a:endParaRPr lang="it-IT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Coursera</a:t>
            </a:r>
            <a:r>
              <a:rPr lang="it-IT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rivolto agli universitari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Udemy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it-IT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skillshare</a:t>
            </a:r>
            <a:r>
              <a:rPr lang="it-IT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it-IT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chiunque può caricare il proprio corso</a:t>
            </a:r>
            <a:endParaRPr lang="it-IT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 Initial Project plan summary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6625" rIns="0" bIns="0" anchor="t" anchorCtr="0">
            <a:noAutofit/>
          </a:bodyPr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novembre: I project review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 dicembre: completamento degli spike, definizione struttura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dicembre: inizio della realizzazione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gennaio: prima release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febbraio: termine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lang="it-IT"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lang="it-IT"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FontTx/>
              <a:buChar char="-"/>
            </a:pP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Status as of November 9-15, 2021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Definizione goal/ no goal,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motivations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user story, project plan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appplication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spike, user stories, user interaction draft, CRC cards 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Updates to the project plan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D6CE71-B8EB-4251-9CF9-051DC799E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15 novembre: I project review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 dicembre: completamento degli spike, definizione struttura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27 dicembre: inizio della realizzazione del progetto</a:t>
            </a:r>
          </a:p>
          <a:p>
            <a:pPr marR="0" lvl="0" indent="-457200" algn="l" rtl="0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11 gennaio: II project review</a:t>
            </a:r>
          </a:p>
          <a:p>
            <a:pPr indent="-457200">
              <a:lnSpc>
                <a:spcPct val="94000"/>
              </a:lnSpc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28 giugno: </a:t>
            </a:r>
            <a:r>
              <a:rPr lang="it-IT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final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project review, termine del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982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83812" y="0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User stories </a:t>
            </a:r>
            <a:r>
              <a:rPr lang="en-US" sz="4800" b="1" i="0" u="none" strike="noStrike" cap="none" dirty="0" err="1">
                <a:latin typeface="Nunito"/>
                <a:ea typeface="Nunito"/>
                <a:cs typeface="Nunito"/>
                <a:sym typeface="Nunito"/>
              </a:rPr>
              <a:t>studente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83813" y="1262100"/>
            <a:ext cx="9071100" cy="478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625" rIns="0" bIns="0" anchor="t" anchorCtr="0">
            <a:noAutofit/>
          </a:bodyPr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Genitore, insieme allo Studente, entra sul sito per la prima volta, naviga tra i corsi disponibili  e ne sceglie uno. Guarda la lezione di prova e, una volta finita, decide di acquistare l’intero corso. Per farlo si iscrive al sito tramite Google, sceglie il metodo di pagamento e conferma l’acquisto. 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studente, dopo aver assistito a qualche lezione, si rende conto che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gli piace molto il professore e decide di iscriversi alla newsletter per ricevere aggiornamenti riguardo a tutto il nuovo materiale pubblicato dal docente.</a:t>
            </a:r>
          </a:p>
          <a:p>
            <a:pPr marL="285750" indent="-285750" algn="just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 accede alla propria area personale, scorre la lista dei corsi acquistati, sceglie un corso e decide di riprendere dal punto in cui ha lasciato il giorno prima. Finita la lezione, gli viene un dubbio e decide di fare una domanda sul forum del corso</a:t>
            </a:r>
          </a:p>
          <a:p>
            <a:pPr indent="-457200">
              <a:lnSpc>
                <a:spcPct val="94000"/>
              </a:lnSpc>
              <a:spcAft>
                <a:spcPts val="1500"/>
              </a:spcAft>
            </a:pP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83812" y="0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User stories </a:t>
            </a:r>
            <a:r>
              <a:rPr lang="en-US" sz="4800" b="1" i="0" u="none" strike="noStrike" cap="none" dirty="0" err="1">
                <a:latin typeface="Nunito"/>
                <a:ea typeface="Nunito"/>
                <a:cs typeface="Nunito"/>
                <a:sym typeface="Nunito"/>
              </a:rPr>
              <a:t>docente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83813" y="1262100"/>
            <a:ext cx="9071100" cy="478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625" rIns="0" bIns="0" anchor="t" anchorCtr="0">
            <a:noAutofit/>
          </a:bodyPr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persona si propone come docente con l’idea per un corso. Dopo una valutazione, viene accettato, accreditato come docente e inizia a creare il corso. 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docente viene notificato delle domande sul forum del suo corso, accede al sito e comincia a rispondere. Nota che molte domande riguardano un certo argomento del corso, decide quindi di fissare una sessione interattiva per risolvere i dubbi. Gli utenti che partecipano al corso vengono notificati.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Spikes</a:t>
            </a:r>
            <a:r>
              <a:rPr lang="en-US" sz="4900" b="1" i="0" u="none" strike="noStrike" cap="none" dirty="0">
                <a:latin typeface="Nunito"/>
                <a:ea typeface="Nunito"/>
                <a:cs typeface="Nunito"/>
                <a:sym typeface="Nunito"/>
              </a:rPr>
              <a:t> to be done</a:t>
            </a:r>
            <a:endParaRPr sz="38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6625" rIns="0" bIns="0" anchor="t" anchorCtr="0">
            <a:noAutofit/>
          </a:bodyPr>
          <a:lstStyle/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React</a:t>
            </a:r>
            <a:endParaRPr lang="it-IT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Spring</a:t>
            </a: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Docker</a:t>
            </a: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Kubernetes</a:t>
            </a:r>
            <a:endParaRPr lang="it-IT" sz="24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TypeScript</a:t>
            </a:r>
            <a:endParaRPr lang="it-IT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Flutter</a:t>
            </a: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React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Native</a:t>
            </a:r>
          </a:p>
          <a:p>
            <a:pPr marL="342900" indent="-342900">
              <a:lnSpc>
                <a:spcPct val="94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API esterne (Google,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Paypall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Facebook)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 pitchFamily="2" charset="0"/>
              </a:rPr>
              <a:t>User Interaction Draft - </a:t>
            </a:r>
            <a:r>
              <a:rPr lang="en-US" b="1" dirty="0" err="1">
                <a:latin typeface="Nunito" pitchFamily="2" charset="0"/>
              </a:rPr>
              <a:t>Studente</a:t>
            </a:r>
            <a:endParaRPr b="1" dirty="0">
              <a:latin typeface="Nunito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4CD10C-D604-41ED-911C-838A9052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1586155"/>
            <a:ext cx="7489825" cy="522084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 pitchFamily="2" charset="0"/>
              </a:rPr>
              <a:t>User Interaction Draft - </a:t>
            </a:r>
            <a:r>
              <a:rPr lang="it-IT" b="1" dirty="0">
                <a:latin typeface="Nunito" pitchFamily="2" charset="0"/>
              </a:rPr>
              <a:t>Docente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FD9F48-717C-4AD5-B02C-F8434EAE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6" y="1915885"/>
            <a:ext cx="7052826" cy="4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8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 pitchFamily="2" charset="0"/>
              </a:rPr>
              <a:t>CRC Cards</a:t>
            </a:r>
            <a:endParaRPr b="1" dirty="0">
              <a:latin typeface="Nunito" pitchFamily="2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8C1803B-225F-475E-B202-7775AEE35D19}"/>
              </a:ext>
            </a:extLst>
          </p:cNvPr>
          <p:cNvGraphicFramePr>
            <a:graphicFrameLocks noGrp="1"/>
          </p:cNvGraphicFramePr>
          <p:nvPr/>
        </p:nvGraphicFramePr>
        <p:xfrm>
          <a:off x="378553" y="1754742"/>
          <a:ext cx="5586819" cy="1221489"/>
        </p:xfrm>
        <a:graphic>
          <a:graphicData uri="http://schemas.openxmlformats.org/drawingml/2006/table">
            <a:tbl>
              <a:tblPr/>
              <a:tblGrid>
                <a:gridCol w="1862273">
                  <a:extLst>
                    <a:ext uri="{9D8B030D-6E8A-4147-A177-3AD203B41FA5}">
                      <a16:colId xmlns:a16="http://schemas.microsoft.com/office/drawing/2014/main" val="3355708760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3556995511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4180149066"/>
                    </a:ext>
                  </a:extLst>
                </a:gridCol>
              </a:tblGrid>
              <a:tr h="295193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5393"/>
                  </a:ext>
                </a:extLst>
              </a:tr>
              <a:tr h="2951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874979"/>
                  </a:ext>
                </a:extLst>
              </a:tr>
              <a:tr h="6311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utente del sistema.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username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Lezione...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MetodoDiPagamento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0535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218FB5C-200A-43DD-AA89-884ADD50CC1D}"/>
              </a:ext>
            </a:extLst>
          </p:cNvPr>
          <p:cNvGraphicFramePr>
            <a:graphicFrameLocks noGrp="1"/>
          </p:cNvGraphicFramePr>
          <p:nvPr/>
        </p:nvGraphicFramePr>
        <p:xfrm>
          <a:off x="378553" y="3208066"/>
          <a:ext cx="5586819" cy="1554480"/>
        </p:xfrm>
        <a:graphic>
          <a:graphicData uri="http://schemas.openxmlformats.org/drawingml/2006/table">
            <a:tbl>
              <a:tblPr/>
              <a:tblGrid>
                <a:gridCol w="1862273">
                  <a:extLst>
                    <a:ext uri="{9D8B030D-6E8A-4147-A177-3AD203B41FA5}">
                      <a16:colId xmlns:a16="http://schemas.microsoft.com/office/drawing/2014/main" val="4146606355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254189706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322898799"/>
                    </a:ext>
                  </a:extLst>
                </a:gridCol>
              </a:tblGrid>
              <a:tr h="276405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01787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5005"/>
                  </a:ext>
                </a:extLst>
              </a:tr>
              <a:tr h="905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corso all’interno del sistema.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lezioni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partecipanti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docenti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Lezione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SessioneInterattiva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Forum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63298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362EE6E-FD3D-4E28-ACAF-35E9A3DDFE22}"/>
              </a:ext>
            </a:extLst>
          </p:cNvPr>
          <p:cNvGraphicFramePr>
            <a:graphicFrameLocks noGrp="1"/>
          </p:cNvGraphicFramePr>
          <p:nvPr/>
        </p:nvGraphicFramePr>
        <p:xfrm>
          <a:off x="343627" y="4994380"/>
          <a:ext cx="5586819" cy="1386840"/>
        </p:xfrm>
        <a:graphic>
          <a:graphicData uri="http://schemas.openxmlformats.org/drawingml/2006/table">
            <a:tbl>
              <a:tblPr/>
              <a:tblGrid>
                <a:gridCol w="1862273">
                  <a:extLst>
                    <a:ext uri="{9D8B030D-6E8A-4147-A177-3AD203B41FA5}">
                      <a16:colId xmlns:a16="http://schemas.microsoft.com/office/drawing/2014/main" val="1545170085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3768344343"/>
                    </a:ext>
                  </a:extLst>
                </a:gridCol>
                <a:gridCol w="1862273">
                  <a:extLst>
                    <a:ext uri="{9D8B030D-6E8A-4147-A177-3AD203B41FA5}">
                      <a16:colId xmlns:a16="http://schemas.microsoft.com/office/drawing/2014/main" val="2785436823"/>
                    </a:ext>
                  </a:extLst>
                </a:gridCol>
              </a:tblGrid>
              <a:tr h="289549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Lezione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19331"/>
                  </a:ext>
                </a:extLst>
              </a:tr>
              <a:tr h="2895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174223"/>
                  </a:ext>
                </a:extLst>
              </a:tr>
              <a:tr h="7837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una lezione e il materiale relativo.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descrizione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numero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0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75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 pitchFamily="2" charset="0"/>
              </a:rPr>
              <a:t>CRC Cards</a:t>
            </a:r>
            <a:endParaRPr b="1" dirty="0">
              <a:latin typeface="Nunito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9B0B8D7-5921-496A-86C3-9B9933939FC3}"/>
              </a:ext>
            </a:extLst>
          </p:cNvPr>
          <p:cNvGraphicFramePr>
            <a:graphicFrameLocks noGrp="1"/>
          </p:cNvGraphicFramePr>
          <p:nvPr/>
        </p:nvGraphicFramePr>
        <p:xfrm>
          <a:off x="378553" y="1727833"/>
          <a:ext cx="5594076" cy="1225824"/>
        </p:xfrm>
        <a:graphic>
          <a:graphicData uri="http://schemas.openxmlformats.org/drawingml/2006/table">
            <a:tbl>
              <a:tblPr/>
              <a:tblGrid>
                <a:gridCol w="1864692">
                  <a:extLst>
                    <a:ext uri="{9D8B030D-6E8A-4147-A177-3AD203B41FA5}">
                      <a16:colId xmlns:a16="http://schemas.microsoft.com/office/drawing/2014/main" val="3478358097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3671941095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1837438348"/>
                    </a:ext>
                  </a:extLst>
                </a:gridCol>
              </a:tblGrid>
              <a:tr h="296241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Discussione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10202"/>
                  </a:ext>
                </a:extLst>
              </a:tr>
              <a:tr h="2962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07316"/>
                  </a:ext>
                </a:extLst>
              </a:tr>
              <a:tr h="6333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una discussione all’interno del forum.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messaggi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Messaggio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Forum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186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80E0EF6-C8D0-4A12-BE9A-993E6D0E7A4B}"/>
              </a:ext>
            </a:extLst>
          </p:cNvPr>
          <p:cNvGraphicFramePr>
            <a:graphicFrameLocks noGrp="1"/>
          </p:cNvGraphicFramePr>
          <p:nvPr/>
        </p:nvGraphicFramePr>
        <p:xfrm>
          <a:off x="378552" y="3362807"/>
          <a:ext cx="5594076" cy="1219200"/>
        </p:xfrm>
        <a:graphic>
          <a:graphicData uri="http://schemas.openxmlformats.org/drawingml/2006/table">
            <a:tbl>
              <a:tblPr/>
              <a:tblGrid>
                <a:gridCol w="1864692">
                  <a:extLst>
                    <a:ext uri="{9D8B030D-6E8A-4147-A177-3AD203B41FA5}">
                      <a16:colId xmlns:a16="http://schemas.microsoft.com/office/drawing/2014/main" val="573389635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2136635309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4049780150"/>
                    </a:ext>
                  </a:extLst>
                </a:gridCol>
              </a:tblGrid>
              <a:tr h="29441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Messaggio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90138"/>
                  </a:ext>
                </a:extLst>
              </a:tr>
              <a:tr h="2944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11939"/>
                  </a:ext>
                </a:extLst>
              </a:tr>
              <a:tr h="629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messaggio di una discussione.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Discussione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76194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2A3CFD7-A0C5-42F7-8767-FA76AFDA37BF}"/>
              </a:ext>
            </a:extLst>
          </p:cNvPr>
          <p:cNvGraphicFramePr>
            <a:graphicFrameLocks noGrp="1"/>
          </p:cNvGraphicFramePr>
          <p:nvPr/>
        </p:nvGraphicFramePr>
        <p:xfrm>
          <a:off x="343628" y="4904378"/>
          <a:ext cx="5628999" cy="1764935"/>
        </p:xfrm>
        <a:graphic>
          <a:graphicData uri="http://schemas.openxmlformats.org/drawingml/2006/table">
            <a:tbl>
              <a:tblPr/>
              <a:tblGrid>
                <a:gridCol w="1876333">
                  <a:extLst>
                    <a:ext uri="{9D8B030D-6E8A-4147-A177-3AD203B41FA5}">
                      <a16:colId xmlns:a16="http://schemas.microsoft.com/office/drawing/2014/main" val="3381846781"/>
                    </a:ext>
                  </a:extLst>
                </a:gridCol>
                <a:gridCol w="1876333">
                  <a:extLst>
                    <a:ext uri="{9D8B030D-6E8A-4147-A177-3AD203B41FA5}">
                      <a16:colId xmlns:a16="http://schemas.microsoft.com/office/drawing/2014/main" val="914052974"/>
                    </a:ext>
                  </a:extLst>
                </a:gridCol>
                <a:gridCol w="1876333">
                  <a:extLst>
                    <a:ext uri="{9D8B030D-6E8A-4147-A177-3AD203B41FA5}">
                      <a16:colId xmlns:a16="http://schemas.microsoft.com/office/drawing/2014/main" val="2303204187"/>
                    </a:ext>
                  </a:extLst>
                </a:gridCol>
              </a:tblGrid>
              <a:tr h="301965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SessioneInterattiva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8357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68278"/>
                  </a:ext>
                </a:extLst>
              </a:tr>
              <a:tr h="11610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una sessione interattiva programmata dal docente.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docenti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partecipanti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5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58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dirty="0">
                <a:latin typeface="Nunito" pitchFamily="2" charset="0"/>
              </a:rPr>
              <a:t>CRC Cards</a:t>
            </a:r>
            <a:endParaRPr b="1" dirty="0">
              <a:latin typeface="Nunito" pitchFamily="2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709E997-FC96-4EC9-A214-7ADCB796CA89}"/>
              </a:ext>
            </a:extLst>
          </p:cNvPr>
          <p:cNvGraphicFramePr>
            <a:graphicFrameLocks noGrp="1"/>
          </p:cNvGraphicFramePr>
          <p:nvPr/>
        </p:nvGraphicFramePr>
        <p:xfrm>
          <a:off x="377919" y="1536549"/>
          <a:ext cx="5594076" cy="1219200"/>
        </p:xfrm>
        <a:graphic>
          <a:graphicData uri="http://schemas.openxmlformats.org/drawingml/2006/table">
            <a:tbl>
              <a:tblPr/>
              <a:tblGrid>
                <a:gridCol w="1864692">
                  <a:extLst>
                    <a:ext uri="{9D8B030D-6E8A-4147-A177-3AD203B41FA5}">
                      <a16:colId xmlns:a16="http://schemas.microsoft.com/office/drawing/2014/main" val="3850249113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4266288561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69261647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9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il materiale (video, file, immagini) che compone la lezione.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descrizione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contenuto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Lezione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8024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F7EC3761-AE53-4479-9F92-A3E95088C2F2}"/>
              </a:ext>
            </a:extLst>
          </p:cNvPr>
          <p:cNvGraphicFramePr>
            <a:graphicFrameLocks noGrp="1"/>
          </p:cNvGraphicFramePr>
          <p:nvPr/>
        </p:nvGraphicFramePr>
        <p:xfrm>
          <a:off x="377919" y="2914711"/>
          <a:ext cx="5594076" cy="1219200"/>
        </p:xfrm>
        <a:graphic>
          <a:graphicData uri="http://schemas.openxmlformats.org/drawingml/2006/table">
            <a:tbl>
              <a:tblPr/>
              <a:tblGrid>
                <a:gridCol w="1864692">
                  <a:extLst>
                    <a:ext uri="{9D8B030D-6E8A-4147-A177-3AD203B41FA5}">
                      <a16:colId xmlns:a16="http://schemas.microsoft.com/office/drawing/2014/main" val="1543942264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3675168102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2787402802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Forum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0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81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forum di un corso, che raggruppa più discussioni.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discussioni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Discussione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Corso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9935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3890DC0A-6F0A-4EEF-B982-FAD6D424A484}"/>
              </a:ext>
            </a:extLst>
          </p:cNvPr>
          <p:cNvGraphicFramePr>
            <a:graphicFrameLocks noGrp="1"/>
          </p:cNvGraphicFramePr>
          <p:nvPr/>
        </p:nvGraphicFramePr>
        <p:xfrm>
          <a:off x="377919" y="4292873"/>
          <a:ext cx="5594076" cy="1143000"/>
        </p:xfrm>
        <a:graphic>
          <a:graphicData uri="http://schemas.openxmlformats.org/drawingml/2006/table">
            <a:tbl>
              <a:tblPr/>
              <a:tblGrid>
                <a:gridCol w="1864692">
                  <a:extLst>
                    <a:ext uri="{9D8B030D-6E8A-4147-A177-3AD203B41FA5}">
                      <a16:colId xmlns:a16="http://schemas.microsoft.com/office/drawing/2014/main" val="2589345954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3322294535"/>
                    </a:ext>
                  </a:extLst>
                </a:gridCol>
                <a:gridCol w="1864692">
                  <a:extLst>
                    <a:ext uri="{9D8B030D-6E8A-4147-A177-3AD203B41FA5}">
                      <a16:colId xmlns:a16="http://schemas.microsoft.com/office/drawing/2014/main" val="420038211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GestoreAutenticazione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85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metodo di autenticazione.</a:t>
                      </a: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it-IT">
                          <a:effectLst/>
                        </a:rPr>
                      </a:b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MetodoDiPagamento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1158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F1DD827E-C40B-48F2-8D20-507B87A82497}"/>
              </a:ext>
            </a:extLst>
          </p:cNvPr>
          <p:cNvGraphicFramePr>
            <a:graphicFrameLocks noGrp="1"/>
          </p:cNvGraphicFramePr>
          <p:nvPr/>
        </p:nvGraphicFramePr>
        <p:xfrm>
          <a:off x="342994" y="5594835"/>
          <a:ext cx="5629002" cy="1310640"/>
        </p:xfrm>
        <a:graphic>
          <a:graphicData uri="http://schemas.openxmlformats.org/drawingml/2006/table">
            <a:tbl>
              <a:tblPr/>
              <a:tblGrid>
                <a:gridCol w="1876334">
                  <a:extLst>
                    <a:ext uri="{9D8B030D-6E8A-4147-A177-3AD203B41FA5}">
                      <a16:colId xmlns:a16="http://schemas.microsoft.com/office/drawing/2014/main" val="1400099020"/>
                    </a:ext>
                  </a:extLst>
                </a:gridCol>
                <a:gridCol w="1876334">
                  <a:extLst>
                    <a:ext uri="{9D8B030D-6E8A-4147-A177-3AD203B41FA5}">
                      <a16:colId xmlns:a16="http://schemas.microsoft.com/office/drawing/2014/main" val="654782543"/>
                    </a:ext>
                  </a:extLst>
                </a:gridCol>
                <a:gridCol w="1876334">
                  <a:extLst>
                    <a:ext uri="{9D8B030D-6E8A-4147-A177-3AD203B41FA5}">
                      <a16:colId xmlns:a16="http://schemas.microsoft.com/office/drawing/2014/main" val="3522585240"/>
                    </a:ext>
                  </a:extLst>
                </a:gridCol>
              </a:tblGrid>
              <a:tr h="29375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MetodoDiPagamento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4272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Responsabilità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Collaboratori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025386"/>
                  </a:ext>
                </a:extLst>
              </a:tr>
              <a:tr h="719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Rappresentare un metodo di pagamento con cui si possono acquistare i corsi.</a:t>
                      </a:r>
                      <a:endParaRPr lang="it-I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Username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Utente</a:t>
                      </a:r>
                    </a:p>
                    <a:p>
                      <a:pPr fontAlgn="t"/>
                      <a:br>
                        <a:rPr lang="it-IT" dirty="0">
                          <a:effectLst/>
                        </a:rPr>
                      </a:br>
                      <a:endParaRPr lang="it-I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8771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E9E2D6F-B064-467C-9D99-2D0F7146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60" y="5156505"/>
            <a:ext cx="99008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14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9063000" cy="1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Mockups Web App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EADAD5-A098-4795-B8E6-A1F6DA4E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" y="1055572"/>
            <a:ext cx="8340489" cy="598998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9063000" cy="1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Mockups Android App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048CA0-3645-4C57-9717-8E35C6E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29" y="900166"/>
            <a:ext cx="3875435" cy="61590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Issues and Roadblocks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0946C-52E3-4E9E-AE2E-2F3A9FA74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Riduzione dell’organico del team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Impegni lavorativi 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Ripresa dei corsi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ReactNative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poco stabile</a:t>
            </a:r>
          </a:p>
          <a:p>
            <a:pPr marL="457200" lvl="0" indent="-4572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t-IT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può essere installato solo su un pc fr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quelli a nostra disposizione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60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Thank you for your attention !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400" b="1" i="0" u="none" strike="noStrike" cap="none">
              <a:solidFill>
                <a:srgbClr val="FF630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lang="en-US" sz="5400" b="1" i="0" u="none" strike="noStrike" cap="none">
                <a:solidFill>
                  <a:srgbClr val="FF6309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latin typeface="Nunito"/>
                <a:ea typeface="Nunito"/>
                <a:cs typeface="Nunito"/>
                <a:sym typeface="Nunito"/>
              </a:rPr>
              <a:t>Mobile app</a:t>
            </a:r>
            <a:endParaRPr sz="4800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D40BC-1C9E-C9F5-5C44-80D0ACA0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89" y="1653903"/>
            <a:ext cx="2586177" cy="51402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D1E29A2-1CB7-10ED-7D6E-AD4AB5295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 b="1935"/>
          <a:stretch/>
        </p:blipFill>
        <p:spPr>
          <a:xfrm>
            <a:off x="601166" y="1653903"/>
            <a:ext cx="2547533" cy="5110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A0A55AB-D21C-9ABC-9B6B-C9170CCD29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8" b="2056"/>
          <a:stretch/>
        </p:blipFill>
        <p:spPr>
          <a:xfrm>
            <a:off x="6931926" y="1653903"/>
            <a:ext cx="2547533" cy="51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dirty="0">
                <a:latin typeface="Nunito"/>
                <a:ea typeface="Nunito"/>
                <a:cs typeface="Nunito"/>
                <a:sym typeface="Nunito"/>
              </a:rPr>
              <a:t>Web app - login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B715CB-042F-7D2B-BCA8-45BCEA2E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8" y="1677481"/>
            <a:ext cx="9194920" cy="42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DA1F1-AC08-C3A3-494D-A04B6039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b="1" dirty="0">
                <a:latin typeface="Nunito" pitchFamily="2" charset="0"/>
              </a:rPr>
              <a:t>Web app - homepage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E55BAB-A224-2C86-5BF5-05352B7F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8" y="1589661"/>
            <a:ext cx="949775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28EDB-A533-042C-1FD1-E51EA0B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b="1" dirty="0">
                <a:latin typeface="Nunito" pitchFamily="2" charset="0"/>
              </a:rPr>
              <a:t>Web app - acquisto corso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CDE4D0-06D5-AF06-E7D2-2FC24A23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2" y="1848925"/>
            <a:ext cx="8926311" cy="34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031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1315</Words>
  <Application>Microsoft Office PowerPoint</Application>
  <PresentationFormat>Personalizzato</PresentationFormat>
  <Paragraphs>287</Paragraphs>
  <Slides>50</Slides>
  <Notes>43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Times New Roman</vt:lpstr>
      <vt:lpstr>Roboto</vt:lpstr>
      <vt:lpstr>Arial</vt:lpstr>
      <vt:lpstr>Wingdings</vt:lpstr>
      <vt:lpstr>Calibri</vt:lpstr>
      <vt:lpstr>Nunito</vt:lpstr>
      <vt:lpstr>Geometric</vt:lpstr>
      <vt:lpstr>Presentazione standard di PowerPoint</vt:lpstr>
      <vt:lpstr>Project goals realizzati</vt:lpstr>
      <vt:lpstr>Project goals non realizzati</vt:lpstr>
      <vt:lpstr>Updates to the project plan</vt:lpstr>
      <vt:lpstr>Issues and Roadblocks</vt:lpstr>
      <vt:lpstr>Mobile app</vt:lpstr>
      <vt:lpstr>Web app - login</vt:lpstr>
      <vt:lpstr>Web app - homepage</vt:lpstr>
      <vt:lpstr>Web app - acquisto corso</vt:lpstr>
      <vt:lpstr>Web app - dettaglio lezione</vt:lpstr>
      <vt:lpstr>Backend</vt:lpstr>
      <vt:lpstr>Backend</vt:lpstr>
      <vt:lpstr>Kubernetes</vt:lpstr>
      <vt:lpstr>Kubernetes</vt:lpstr>
      <vt:lpstr>To do</vt:lpstr>
      <vt:lpstr>External links</vt:lpstr>
      <vt:lpstr>Presentazione standard di PowerPoint</vt:lpstr>
      <vt:lpstr>Presentazione standard di PowerPoint</vt:lpstr>
      <vt:lpstr>Project goals</vt:lpstr>
      <vt:lpstr> Initial Project plan summary</vt:lpstr>
      <vt:lpstr>Status as of January 11, 2022</vt:lpstr>
      <vt:lpstr>Analysis and design</vt:lpstr>
      <vt:lpstr>Class diagrams – Users’ microservice</vt:lpstr>
      <vt:lpstr>Class diagrams – Users’ microservice</vt:lpstr>
      <vt:lpstr>Sequence diagram – Users’ microservice</vt:lpstr>
      <vt:lpstr>Class diagrams – Platform microservice</vt:lpstr>
      <vt:lpstr>Class diagrams – Platform microservice</vt:lpstr>
      <vt:lpstr>Sequence diagrams – Platform microservice</vt:lpstr>
      <vt:lpstr>Issues and Roadblocks</vt:lpstr>
      <vt:lpstr>Updates to the project plan</vt:lpstr>
      <vt:lpstr>External links</vt:lpstr>
      <vt:lpstr>Presentazione standard di PowerPoint</vt:lpstr>
      <vt:lpstr>Presentazione standard di PowerPoint</vt:lpstr>
      <vt:lpstr>Project goals</vt:lpstr>
      <vt:lpstr>Project NO goals</vt:lpstr>
      <vt:lpstr>Motivations</vt:lpstr>
      <vt:lpstr>Similar Applications</vt:lpstr>
      <vt:lpstr> Initial Project plan summary</vt:lpstr>
      <vt:lpstr>Status as of November 9-15, 2021</vt:lpstr>
      <vt:lpstr>User stories studente</vt:lpstr>
      <vt:lpstr>User stories docente</vt:lpstr>
      <vt:lpstr>Spikes to be done</vt:lpstr>
      <vt:lpstr>User Interaction Draft - Studente</vt:lpstr>
      <vt:lpstr>User Interaction Draft - Docente</vt:lpstr>
      <vt:lpstr>CRC Cards</vt:lpstr>
      <vt:lpstr>CRC Cards</vt:lpstr>
      <vt:lpstr>CRC Cards</vt:lpstr>
      <vt:lpstr>Mockups Web App</vt:lpstr>
      <vt:lpstr>Mockups Android App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</dc:creator>
  <cp:lastModifiedBy>Alessandro Delmastro</cp:lastModifiedBy>
  <cp:revision>65</cp:revision>
  <dcterms:modified xsi:type="dcterms:W3CDTF">2022-06-27T15:08:11Z</dcterms:modified>
</cp:coreProperties>
</file>