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625D6-07AB-CE4D-9A2B-01BAFFCFDABF}" v="4" dt="2021-08-26T08:31:03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9236169"/>
              </p:ext>
            </p:extLst>
          </p:nvPr>
        </p:nvGraphicFramePr>
        <p:xfrm>
          <a:off x="1192" y="1591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406" imgH="411" progId="TCLayout.ActiveDocument.1">
                  <p:embed/>
                </p:oleObj>
              </mc:Choice>
              <mc:Fallback>
                <p:oleObj name="think-cell Slide" r:id="rId4" imgW="406" imgH="411" progId="TCLayout.ActiveDocument.1">
                  <p:embed/>
                  <p:pic>
                    <p:nvPicPr>
                      <p:cNvPr id="8" name="Объект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91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22123" y="0"/>
            <a:ext cx="9166123" cy="60286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 Narrow" panose="020B0606020202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543300" y="5273679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42650" y="560428"/>
            <a:ext cx="4258700" cy="307777"/>
          </a:xfrm>
          <a:prstGeom prst="rect">
            <a:avLst/>
          </a:prstGeom>
          <a:noFill/>
          <a:ln>
            <a:solidFill>
              <a:schemeClr val="accent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algn="ctr" defTabSz="914377" rtl="0" eaLnBrk="0" latinLnBrk="0" hangingPunct="0">
              <a:spcBef>
                <a:spcPct val="50000"/>
              </a:spcBef>
            </a:pPr>
            <a:r>
              <a:rPr lang="en-US" sz="1400" kern="1200" dirty="0">
                <a:solidFill>
                  <a:schemeClr val="accent1">
                    <a:lumMod val="9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rPr>
              <a:t>Confidential and Not for Wider Distribution or Reproduction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91136" y="6193832"/>
            <a:ext cx="3252864" cy="664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latin typeface="Arial Narrow" panose="020B0606020202030204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0" y="6162732"/>
            <a:ext cx="4461510" cy="598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49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4" imgW="423" imgH="424" progId="TCLayout.ActiveDocument.1">
                  <p:embed/>
                </p:oleObj>
              </mc:Choice>
              <mc:Fallback>
                <p:oleObj name="think-cell Slide" r:id="rId4" imgW="423" imgH="4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133350" y="53625"/>
            <a:ext cx="8903146" cy="80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lang="fr-FR" sz="2800" kern="1200">
                <a:solidFill>
                  <a:schemeClr val="bg1"/>
                </a:solidFill>
                <a:latin typeface="Arial Narrow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914400" latinLnBrk="0">
              <a:lnSpc>
                <a:spcPct val="85000"/>
              </a:lnSpc>
              <a:buClr>
                <a:srgbClr val="CC0000"/>
              </a:buClr>
            </a:pPr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490643"/>
            <a:ext cx="2895600" cy="230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550BF1-8FB6-2648-B5E7-D4BE4E5B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5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08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591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think-cell Slide" r:id="rId4" imgW="406" imgH="411" progId="TCLayout.ActiveDocument.1">
                  <p:embed/>
                </p:oleObj>
              </mc:Choice>
              <mc:Fallback>
                <p:oleObj name="think-cell Slide" r:id="rId4" imgW="406" imgH="411" progId="TCLayout.ActiveDocument.1">
                  <p:embed/>
                  <p:pic>
                    <p:nvPicPr>
                      <p:cNvPr id="8" name="Объект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91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5088" y="6478821"/>
            <a:ext cx="430708" cy="365125"/>
          </a:xfrm>
        </p:spPr>
        <p:txBody>
          <a:bodyPr/>
          <a:lstStyle>
            <a:lvl1pPr>
              <a:defRPr sz="1000"/>
            </a:lvl1pPr>
          </a:lstStyle>
          <a:p>
            <a:fld id="{10550BF1-8FB6-2648-B5E7-D4BE4E5B11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080000"/>
            <a:ext cx="9099000" cy="327782"/>
          </a:xfr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1700" b="1" u="sng">
                <a:solidFill>
                  <a:schemeClr val="accent2"/>
                </a:solidFill>
                <a:latin typeface="Arial Narrow" panose="020B060602020203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631874"/>
            <a:ext cx="5126831" cy="216982"/>
          </a:xfrm>
        </p:spPr>
        <p:txBody>
          <a:bodyPr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8781E68-B2F4-104F-99A4-95883136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6" y="3"/>
            <a:ext cx="9057755" cy="973774"/>
          </a:xfrm>
        </p:spPr>
        <p:txBody>
          <a:bodyPr wrap="square" anchor="ctr">
            <a:noAutofit/>
          </a:bodyPr>
          <a:lstStyle>
            <a:lvl1pPr>
              <a:defRPr sz="2800" b="1">
                <a:solidFill>
                  <a:schemeClr val="accent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99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49" y="1875692"/>
            <a:ext cx="8351542" cy="4220308"/>
          </a:xfr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 marL="0" indent="-126802" algn="r" defTabSz="514350" rtl="1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AD0101"/>
              </a:buClr>
              <a:buSzPct val="100000"/>
              <a:buFont typeface="Wingdings 3" pitchFamily="18" charset="2"/>
              <a:buChar char="í"/>
              <a:defRPr lang="en-US" sz="1800" b="0" kern="1200" dirty="0" smtClean="0">
                <a:solidFill>
                  <a:schemeClr val="tx1"/>
                </a:solidFill>
                <a:latin typeface="Sakkal Majalla" panose="02000000000000000000" pitchFamily="2" charset="-78"/>
                <a:ea typeface="Sakkal Majalla" panose="02000000000000000000" pitchFamily="2" charset="-78"/>
                <a:cs typeface="Sakkal Majalla" panose="02000000000000000000" pitchFamily="2" charset="-78"/>
              </a:defRPr>
            </a:lvl1pPr>
            <a:lvl2pPr marL="228600" indent="-95548" algn="r" defTabSz="514350" rtl="1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AC956E"/>
              </a:buClr>
              <a:buSzPct val="90000"/>
              <a:buFont typeface="Wingdings 3" pitchFamily="18" charset="2"/>
              <a:buChar char="í"/>
              <a:defRPr lang="en-US" sz="1800" b="0" kern="1200" dirty="0" smtClean="0">
                <a:solidFill>
                  <a:schemeClr val="tx1"/>
                </a:solidFill>
                <a:latin typeface="Sakkal Majalla" panose="02000000000000000000" pitchFamily="2" charset="-78"/>
                <a:ea typeface="Sakkal Majalla" panose="02000000000000000000" pitchFamily="2" charset="-78"/>
                <a:cs typeface="Sakkal Majalla" panose="02000000000000000000" pitchFamily="2" charset="-78"/>
              </a:defRPr>
            </a:lvl2pPr>
            <a:lvl3pPr marL="355402" indent="-95548" algn="r" defTabSz="514350" rtl="1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SzPct val="80000"/>
              <a:buFont typeface="Wingdings 3" pitchFamily="18" charset="2"/>
              <a:buChar char="í"/>
              <a:defRPr lang="en-US" sz="1600" b="0" kern="1200" dirty="0" smtClean="0">
                <a:solidFill>
                  <a:schemeClr val="tx1"/>
                </a:solidFill>
                <a:latin typeface="Sakkal Majalla" panose="02000000000000000000" pitchFamily="2" charset="-78"/>
                <a:ea typeface="Sakkal Majalla" panose="02000000000000000000" pitchFamily="2" charset="-78"/>
                <a:cs typeface="Sakkal Majalla" panose="02000000000000000000" pitchFamily="2" charset="-78"/>
              </a:defRPr>
            </a:lvl3pPr>
            <a:lvl4pPr marL="516136" indent="-95548" algn="r" defTabSz="514350" rtl="1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SzPct val="70000"/>
              <a:buFont typeface="Arial" pitchFamily="34" charset="0"/>
              <a:buChar char="−"/>
              <a:defRPr lang="en-US" sz="1600" b="0" kern="1200" dirty="0" smtClean="0">
                <a:solidFill>
                  <a:schemeClr val="tx1"/>
                </a:solidFill>
                <a:latin typeface="Sakkal Majalla" panose="02000000000000000000" pitchFamily="2" charset="-78"/>
                <a:ea typeface="Sakkal Majalla" panose="02000000000000000000" pitchFamily="2" charset="-78"/>
                <a:cs typeface="Sakkal Majalla" panose="02000000000000000000" pitchFamily="2" charset="-78"/>
              </a:defRPr>
            </a:lvl4pPr>
            <a:lvl5pPr marL="676871" indent="-95548" algn="r" defTabSz="514350" rtl="1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SzPct val="70000"/>
              <a:buFont typeface="Arial" pitchFamily="34" charset="0"/>
              <a:buChar char="−"/>
              <a:defRPr lang="en-US" sz="1600" b="0" kern="1200" dirty="0">
                <a:solidFill>
                  <a:schemeClr val="tx1"/>
                </a:solidFill>
                <a:latin typeface="Sakkal Majalla" panose="02000000000000000000" pitchFamily="2" charset="-78"/>
                <a:ea typeface="Sakkal Majalla" panose="02000000000000000000" pitchFamily="2" charset="-78"/>
                <a:cs typeface="Sakkal Majalla" panose="020000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48" y="681089"/>
            <a:ext cx="8351543" cy="638826"/>
          </a:xfrm>
        </p:spPr>
        <p:txBody>
          <a:bodyPr>
            <a:normAutofit/>
          </a:bodyPr>
          <a:lstStyle>
            <a:lvl1pPr marL="0" algn="r" defTabSz="514350" rtl="1" eaLnBrk="1" fontAlgn="base" latinLnBrk="0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CC9900"/>
                </a:solidFill>
                <a:latin typeface="Sakkal Majalla" panose="02000000000000000000" pitchFamily="2" charset="-78"/>
                <a:ea typeface="Sakkal Majalla" panose="02000000000000000000" pitchFamily="2" charset="-78"/>
                <a:cs typeface="Sakkal Majalla" panose="02000000000000000000" pitchFamily="2" charset="-78"/>
              </a:defRPr>
            </a:lvl1pPr>
          </a:lstStyle>
          <a:p>
            <a:pPr marL="0" algn="r" defTabSz="6858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82149" y="1319915"/>
            <a:ext cx="8351542" cy="457200"/>
          </a:xfrm>
        </p:spPr>
        <p:txBody>
          <a:bodyPr>
            <a:normAutofit/>
          </a:bodyPr>
          <a:lstStyle>
            <a:lvl1pPr marL="0" indent="0" algn="r" rtl="1">
              <a:buNone/>
              <a:defRPr sz="1800" b="1" u="none">
                <a:solidFill>
                  <a:schemeClr val="tx1"/>
                </a:solidFill>
                <a:latin typeface="Sakkal Majalla" panose="02000000000000000000" pitchFamily="2" charset="-78"/>
                <a:ea typeface="Sakkal Majalla" panose="02000000000000000000" pitchFamily="2" charset="-78"/>
                <a:cs typeface="Sakkal Majalla" panose="02000000000000000000" pitchFamily="2" charset="-78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369F2-2CBC-4F92-A411-0C550CBA4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  <a:latin typeface="Dubai" charset="0"/>
                <a:ea typeface="Dubai" charset="0"/>
                <a:cs typeface="Dubai" charset="0"/>
              </a:defRPr>
            </a:lvl1pPr>
          </a:lstStyle>
          <a:p>
            <a:r>
              <a:rPr lang="en-US"/>
              <a:t>Source: Whiteshield Partners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8478352"/>
              </p:ext>
            </p:extLst>
          </p:nvPr>
        </p:nvGraphicFramePr>
        <p:xfrm>
          <a:off x="1192" y="1591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406" imgH="411" progId="TCLayout.ActiveDocument.1">
                  <p:embed/>
                </p:oleObj>
              </mc:Choice>
              <mc:Fallback>
                <p:oleObj name="think-cell Slide" r:id="rId4" imgW="406" imgH="411" progId="TCLayout.ActiveDocument.1">
                  <p:embed/>
                  <p:pic>
                    <p:nvPicPr>
                      <p:cNvPr id="8" name="Объект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91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397" y="1605602"/>
            <a:ext cx="8836702" cy="1456809"/>
          </a:xfrm>
        </p:spPr>
        <p:txBody>
          <a:bodyPr>
            <a:spAutoFit/>
          </a:bodyPr>
          <a:lstStyle>
            <a:lvl1pPr marL="228594" indent="-228594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47663" indent="-228594"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720707" indent="-228594">
              <a:buFont typeface="Arial Narrow" panose="020B0606020202030204" pitchFamily="34" charset="0"/>
              <a:buChar char="-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985814" indent="-228594">
              <a:buFont typeface="Arial Narrow" panose="020B0606020202030204" pitchFamily="34" charset="0"/>
              <a:buChar char="-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260443" indent="-228594">
              <a:buFont typeface="Arial Narrow" panose="020B0606020202030204" pitchFamily="34" charset="0"/>
              <a:buChar char="-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246" y="3"/>
            <a:ext cx="9057755" cy="973774"/>
          </a:xfrm>
        </p:spPr>
        <p:txBody>
          <a:bodyPr wrap="square" anchor="ctr">
            <a:noAutofit/>
          </a:bodyPr>
          <a:lstStyle>
            <a:lvl1pPr>
              <a:defRPr sz="2800" b="1">
                <a:solidFill>
                  <a:schemeClr val="accent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080000"/>
            <a:ext cx="9099000" cy="327782"/>
          </a:xfr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None/>
              <a:defRPr sz="1700" b="1" u="sng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550BF1-8FB6-2648-B5E7-D4BE4E5B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6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7847775"/>
              </p:ext>
            </p:extLst>
          </p:nvPr>
        </p:nvGraphicFramePr>
        <p:xfrm>
          <a:off x="1192" y="1591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406" imgH="411" progId="TCLayout.ActiveDocument.1">
                  <p:embed/>
                </p:oleObj>
              </mc:Choice>
              <mc:Fallback>
                <p:oleObj name="think-cell Slide" r:id="rId4" imgW="406" imgH="411" progId="TCLayout.ActiveDocument.1">
                  <p:embed/>
                  <p:pic>
                    <p:nvPicPr>
                      <p:cNvPr id="8" name="Объект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91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080000"/>
            <a:ext cx="9099000" cy="327782"/>
          </a:xfr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None/>
              <a:defRPr sz="1700" b="1" u="sng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550BF1-8FB6-2648-B5E7-D4BE4E5B11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E7E8C3E-F406-0147-B0EC-203D96CE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6" y="3"/>
            <a:ext cx="9057755" cy="973774"/>
          </a:xfrm>
        </p:spPr>
        <p:txBody>
          <a:bodyPr wrap="square" anchor="ctr">
            <a:noAutofit/>
          </a:bodyPr>
          <a:lstStyle>
            <a:lvl1pPr>
              <a:defRPr sz="2800" b="1">
                <a:solidFill>
                  <a:schemeClr val="accent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2451381"/>
              </p:ext>
            </p:extLst>
          </p:nvPr>
        </p:nvGraphicFramePr>
        <p:xfrm>
          <a:off x="1192" y="1591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4" imgW="406" imgH="411" progId="TCLayout.ActiveDocument.1">
                  <p:embed/>
                </p:oleObj>
              </mc:Choice>
              <mc:Fallback>
                <p:oleObj name="think-cell Slide" r:id="rId4" imgW="406" imgH="411" progId="TCLayout.ActiveDocument.1">
                  <p:embed/>
                  <p:pic>
                    <p:nvPicPr>
                      <p:cNvPr id="11" name="Объект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91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Текст 2"/>
          <p:cNvSpPr>
            <a:spLocks noGrp="1" noChangeAspect="1"/>
          </p:cNvSpPr>
          <p:nvPr>
            <p:ph type="body" idx="1"/>
          </p:nvPr>
        </p:nvSpPr>
        <p:spPr>
          <a:xfrm>
            <a:off x="115491" y="1080000"/>
            <a:ext cx="4320000" cy="327782"/>
          </a:xfr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1700" b="1" u="sng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5491" y="1606688"/>
            <a:ext cx="4320000" cy="1318310"/>
          </a:xfrm>
        </p:spPr>
        <p:txBody>
          <a:bodyPr>
            <a:spAutoFit/>
          </a:bodyPr>
          <a:lstStyle>
            <a:lvl1pPr marL="228594" indent="-228594"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47663" indent="-228594">
              <a:defRPr sz="1400" b="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720707" indent="-228594">
              <a:buFont typeface="Arial Narrow" panose="020B0606020202030204" pitchFamily="34" charset="0"/>
              <a:buChar char="-"/>
              <a:defRPr sz="1400" b="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985814" indent="-228594" defTabSz="985814">
              <a:buFont typeface="Arial Narrow" panose="020B0606020202030204" pitchFamily="34" charset="0"/>
              <a:buChar char="-"/>
              <a:defRPr sz="1400" b="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260443" indent="-228594">
              <a:buFont typeface="Arial Narrow" panose="020B0606020202030204" pitchFamily="34" charset="0"/>
              <a:buChar char="-"/>
              <a:defRPr sz="1400" b="0">
                <a:solidFill>
                  <a:schemeClr val="tx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Текст 4"/>
          <p:cNvSpPr>
            <a:spLocks noGrp="1" noChangeAspect="1"/>
          </p:cNvSpPr>
          <p:nvPr>
            <p:ph type="body" sz="quarter" idx="3"/>
          </p:nvPr>
        </p:nvSpPr>
        <p:spPr>
          <a:xfrm>
            <a:off x="4646295" y="1080000"/>
            <a:ext cx="4320000" cy="327782"/>
          </a:xfr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1700" b="1" u="sng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6295" y="1606688"/>
            <a:ext cx="4320000" cy="1318310"/>
          </a:xfrm>
        </p:spPr>
        <p:txBody>
          <a:bodyPr>
            <a:spAutoFit/>
          </a:bodyPr>
          <a:lstStyle>
            <a:lvl1pPr marL="228594" indent="-228594">
              <a:buFont typeface="Wingdings" panose="05000000000000000000" pitchFamily="2" charset="2"/>
              <a:buChar char="§"/>
              <a:defRPr sz="14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47663" indent="-228594">
              <a:defRPr sz="1400" b="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720707" indent="-228594">
              <a:buFont typeface="Arial Narrow" panose="020B0606020202030204" pitchFamily="34" charset="0"/>
              <a:buChar char="-"/>
              <a:defRPr sz="1400" b="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985814" indent="-228594">
              <a:buFont typeface="Arial Narrow" panose="020B0606020202030204" pitchFamily="34" charset="0"/>
              <a:buChar char="-"/>
              <a:defRPr sz="1400" b="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260443" indent="-228594">
              <a:buFont typeface="Arial Narrow" panose="020B0606020202030204" pitchFamily="34" charset="0"/>
              <a:buChar char="-"/>
              <a:defRPr sz="1400" b="0">
                <a:solidFill>
                  <a:schemeClr val="tx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50BF1-8FB6-2648-B5E7-D4BE4E5B11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7888F08-2C75-1D4F-B2DE-947DC8E7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6" y="3"/>
            <a:ext cx="9057755" cy="973774"/>
          </a:xfrm>
        </p:spPr>
        <p:txBody>
          <a:bodyPr wrap="square" anchor="ctr">
            <a:noAutofit/>
          </a:bodyPr>
          <a:lstStyle>
            <a:lvl1pPr>
              <a:defRPr sz="2800" b="1">
                <a:solidFill>
                  <a:schemeClr val="accent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2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9571561"/>
              </p:ext>
            </p:extLst>
          </p:nvPr>
        </p:nvGraphicFramePr>
        <p:xfrm>
          <a:off x="1192" y="1591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4" imgW="406" imgH="411" progId="TCLayout.ActiveDocument.1">
                  <p:embed/>
                </p:oleObj>
              </mc:Choice>
              <mc:Fallback>
                <p:oleObj name="think-cell Slide" r:id="rId4" imgW="406" imgH="411" progId="TCLayout.ActiveDocument.1">
                  <p:embed/>
                  <p:pic>
                    <p:nvPicPr>
                      <p:cNvPr id="11" name="Объект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91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Текст 2"/>
          <p:cNvSpPr>
            <a:spLocks noGrp="1" noChangeAspect="1"/>
          </p:cNvSpPr>
          <p:nvPr>
            <p:ph type="body" idx="1"/>
          </p:nvPr>
        </p:nvSpPr>
        <p:spPr>
          <a:xfrm>
            <a:off x="115491" y="1080000"/>
            <a:ext cx="4320000" cy="327782"/>
          </a:xfr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1700" b="1" u="sng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Текст 4"/>
          <p:cNvSpPr>
            <a:spLocks noGrp="1" noChangeAspect="1"/>
          </p:cNvSpPr>
          <p:nvPr>
            <p:ph type="body" sz="quarter" idx="3"/>
          </p:nvPr>
        </p:nvSpPr>
        <p:spPr>
          <a:xfrm>
            <a:off x="4646295" y="1080000"/>
            <a:ext cx="4320000" cy="327782"/>
          </a:xfr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1700" b="1" u="sng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50BF1-8FB6-2648-B5E7-D4BE4E5B11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3B69F1E-02CD-824E-8B57-7B46A9B5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6" y="3"/>
            <a:ext cx="9057755" cy="973774"/>
          </a:xfrm>
        </p:spPr>
        <p:txBody>
          <a:bodyPr wrap="square" anchor="ctr">
            <a:noAutofit/>
          </a:bodyPr>
          <a:lstStyle>
            <a:lvl1pPr>
              <a:defRPr sz="2800" b="1">
                <a:solidFill>
                  <a:schemeClr val="accent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8825326"/>
              </p:ext>
            </p:extLst>
          </p:nvPr>
        </p:nvGraphicFramePr>
        <p:xfrm>
          <a:off x="1192" y="1591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4" imgW="406" imgH="411" progId="TCLayout.ActiveDocument.1">
                  <p:embed/>
                </p:oleObj>
              </mc:Choice>
              <mc:Fallback>
                <p:oleObj name="think-cell Slide" r:id="rId4" imgW="406" imgH="411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91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50BF1-8FB6-2648-B5E7-D4BE4E5B11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1A8EE6D-AE05-4945-A2D6-CAE9D64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6" y="3"/>
            <a:ext cx="9057755" cy="973774"/>
          </a:xfrm>
        </p:spPr>
        <p:txBody>
          <a:bodyPr wrap="square" anchor="ctr">
            <a:noAutofit/>
          </a:bodyPr>
          <a:lstStyle>
            <a:lvl1pPr>
              <a:defRPr sz="2800" b="1">
                <a:solidFill>
                  <a:schemeClr val="accent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7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5603235"/>
              </p:ext>
            </p:extLst>
          </p:nvPr>
        </p:nvGraphicFramePr>
        <p:xfrm>
          <a:off x="1192" y="1591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4" imgW="406" imgH="411" progId="TCLayout.ActiveDocument.1">
                  <p:embed/>
                </p:oleObj>
              </mc:Choice>
              <mc:Fallback>
                <p:oleObj name="think-cell Slide" r:id="rId4" imgW="406" imgH="411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91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50BF1-8FB6-2648-B5E7-D4BE4E5B110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2573D9D-4528-4948-A1B3-EC88CBF2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6" y="3"/>
            <a:ext cx="9057755" cy="973774"/>
          </a:xfrm>
        </p:spPr>
        <p:txBody>
          <a:bodyPr wrap="square" anchor="ctr">
            <a:noAutofit/>
          </a:bodyPr>
          <a:lstStyle>
            <a:lvl1pPr>
              <a:defRPr sz="2800" b="1">
                <a:solidFill>
                  <a:schemeClr val="accent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7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11575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4" imgW="406" imgH="411" progId="TCLayout.ActiveDocument.1">
                  <p:embed/>
                </p:oleObj>
              </mc:Choice>
              <mc:Fallback>
                <p:oleObj name="think-cell Slide" r:id="rId4" imgW="406" imgH="411" progId="TCLayout.ActiveDocument.1">
                  <p:embed/>
                  <p:pic>
                    <p:nvPicPr>
                      <p:cNvPr id="3" name="Объект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50BF1-8FB6-2648-B5E7-D4BE4E5B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92939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4" imgW="406" imgH="411" progId="TCLayout.ActiveDocument.1">
                  <p:embed/>
                </p:oleObj>
              </mc:Choice>
              <mc:Fallback>
                <p:oleObj name="think-cell Slide" r:id="rId4" imgW="406" imgH="411" progId="TCLayout.ActiveDocument.1">
                  <p:embed/>
                  <p:pic>
                    <p:nvPicPr>
                      <p:cNvPr id="3" name="Объект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50BF1-8FB6-2648-B5E7-D4BE4E5B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5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869623792"/>
              </p:ext>
            </p:extLst>
          </p:nvPr>
        </p:nvGraphicFramePr>
        <p:xfrm>
          <a:off x="1192" y="1591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7" imgW="406" imgH="411" progId="TCLayout.ActiveDocument.1">
                  <p:embed/>
                </p:oleObj>
              </mc:Choice>
              <mc:Fallback>
                <p:oleObj name="think-cell Slide" r:id="rId17" imgW="406" imgH="411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92" y="1591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1340" y="6492875"/>
            <a:ext cx="532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10550BF1-8FB6-2648-B5E7-D4BE4E5B11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-22122" y="-14748"/>
            <a:ext cx="9166122" cy="988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 Narrow" panose="020B0606020202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687" y="1"/>
            <a:ext cx="9041313" cy="973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-1" y="6627166"/>
            <a:ext cx="6247041" cy="2308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>
              <a:defRPr sz="900">
                <a:solidFill>
                  <a:schemeClr val="accent2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1" name="Рисунок 10"/>
          <p:cNvPicPr/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041" y="6528386"/>
            <a:ext cx="2489305" cy="334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48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800" b="1" kern="1200">
          <a:solidFill>
            <a:schemeClr val="accent1">
              <a:lumMod val="95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plotly.com/das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150662-F301-AE49-B053-E9521F22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97" y="1605602"/>
            <a:ext cx="6740360" cy="2648346"/>
          </a:xfrm>
        </p:spPr>
        <p:txBody>
          <a:bodyPr/>
          <a:lstStyle/>
          <a:p>
            <a:r>
              <a:rPr lang="en-AE" dirty="0"/>
              <a:t>Please use python and Plotly / Dash (</a:t>
            </a:r>
            <a:r>
              <a:rPr lang="en-US" dirty="0">
                <a:hlinkClick r:id="rId2"/>
              </a:rPr>
              <a:t>https://plotly.com/dash/</a:t>
            </a:r>
            <a:r>
              <a:rPr lang="en-US" dirty="0"/>
              <a:t>)</a:t>
            </a:r>
            <a:r>
              <a:rPr lang="en-AE" dirty="0"/>
              <a:t>, to create a dashboard that visualizes the two graphs below. </a:t>
            </a:r>
          </a:p>
          <a:p>
            <a:r>
              <a:rPr lang="en-AE" dirty="0"/>
              <a:t>The data can be downloaded “</a:t>
            </a:r>
            <a:r>
              <a:rPr lang="en-US" dirty="0"/>
              <a:t>from </a:t>
            </a:r>
            <a:r>
              <a:rPr lang="en-US" dirty="0" err="1"/>
              <a:t>vega_datasets</a:t>
            </a:r>
            <a:r>
              <a:rPr lang="en-US" dirty="0"/>
              <a:t>”; “import data source = </a:t>
            </a:r>
            <a:r>
              <a:rPr lang="en-US" dirty="0" err="1"/>
              <a:t>data.barley</a:t>
            </a:r>
            <a:r>
              <a:rPr lang="en-US" dirty="0"/>
              <a:t>()” (the dataset are from the </a:t>
            </a:r>
            <a:r>
              <a:rPr lang="en-US" dirty="0" err="1"/>
              <a:t>altair</a:t>
            </a:r>
            <a:r>
              <a:rPr lang="en-US" dirty="0"/>
              <a:t> library. (Please use the </a:t>
            </a:r>
            <a:r>
              <a:rPr lang="en-US" dirty="0" err="1"/>
              <a:t>altair</a:t>
            </a:r>
            <a:r>
              <a:rPr lang="en-US" dirty="0"/>
              <a:t> library only for downloading the data not for plotting)</a:t>
            </a:r>
            <a:endParaRPr lang="en-AE" dirty="0"/>
          </a:p>
          <a:p>
            <a:r>
              <a:rPr lang="en-AE" dirty="0"/>
              <a:t>When programming the dashboard, please write code that is pep8 compliant (</a:t>
            </a:r>
            <a:r>
              <a:rPr lang="en-US" dirty="0">
                <a:hlinkClick r:id="rId3"/>
              </a:rPr>
              <a:t>https://www.python.org/dev/peps/pep-0008/</a:t>
            </a:r>
            <a:r>
              <a:rPr lang="en-US" dirty="0"/>
              <a:t>)</a:t>
            </a:r>
          </a:p>
          <a:p>
            <a:r>
              <a:rPr lang="en-US" dirty="0"/>
              <a:t>Please use version controlling (GIT), during the development process</a:t>
            </a:r>
          </a:p>
          <a:p>
            <a:r>
              <a:rPr lang="en-US" dirty="0"/>
              <a:t>When finished submit your code on </a:t>
            </a:r>
            <a:r>
              <a:rPr lang="en-US" dirty="0" err="1"/>
              <a:t>github</a:t>
            </a:r>
            <a:r>
              <a:rPr lang="en-US" dirty="0"/>
              <a:t> and send link to </a:t>
            </a:r>
            <a:r>
              <a:rPr lang="en-US" dirty="0" err="1"/>
              <a:t>davoud.taghawi-nejad@whiteshieldpartners.com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9D345E-4C41-894D-B8E3-BAFC4D1B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WSP ‘</a:t>
            </a:r>
            <a:r>
              <a:rPr lang="en-US" dirty="0"/>
              <a:t>Programmer and visualization specialist</a:t>
            </a:r>
            <a:r>
              <a:rPr lang="en-AE" dirty="0"/>
              <a:t>’ test task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9DABB-8C86-C248-9500-9EF337A9A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52253-2FBB-A448-92BB-E991A963BA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5CE75-C91C-EC4C-BB8E-7B86791CF7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550BF1-8FB6-2648-B5E7-D4BE4E5B110D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6119F-4DBE-9341-A33A-E9A4B4F00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637" y="4290275"/>
            <a:ext cx="1737692" cy="207953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FEF8A8F-2108-334E-8E4B-2C14AEEA4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886" y="1514005"/>
            <a:ext cx="1511195" cy="28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4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78A023-C118-0E4C-9FFD-516AAF74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The two graphs to be reproduced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CB0BA-BFB2-1140-AE9E-D25061A8E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7534-C0A3-3646-A5A5-872EF896F0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DC40D-FFB1-C04B-87B3-BD322C7069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550BF1-8FB6-2648-B5E7-D4BE4E5B110D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A2ADD-3D4E-4143-8788-622102D96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4" y="1977123"/>
            <a:ext cx="3306150" cy="395653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7E3DEBE-5DB2-FC40-B0D5-6195DF4F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094" y="2088706"/>
            <a:ext cx="2306775" cy="43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60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SP">
  <a:themeElements>
    <a:clrScheme name="Другая 16">
      <a:dk1>
        <a:srgbClr val="1B1E2D"/>
      </a:dk1>
      <a:lt1>
        <a:srgbClr val="FFFFFF"/>
      </a:lt1>
      <a:dk2>
        <a:srgbClr val="1B244D"/>
      </a:dk2>
      <a:lt2>
        <a:srgbClr val="949CCD"/>
      </a:lt2>
      <a:accent1>
        <a:srgbClr val="FFFFFF"/>
      </a:accent1>
      <a:accent2>
        <a:srgbClr val="424558"/>
      </a:accent2>
      <a:accent3>
        <a:srgbClr val="77D4E4"/>
      </a:accent3>
      <a:accent4>
        <a:srgbClr val="FFC000"/>
      </a:accent4>
      <a:accent5>
        <a:srgbClr val="C00000"/>
      </a:accent5>
      <a:accent6>
        <a:srgbClr val="778D09"/>
      </a:accent6>
      <a:hlink>
        <a:srgbClr val="1B244D"/>
      </a:hlink>
      <a:folHlink>
        <a:srgbClr val="1A244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400" dirty="0" err="1" smtClean="0">
            <a:solidFill>
              <a:schemeClr val="tx1"/>
            </a:solidFill>
            <a:latin typeface="Arial Narrow" panose="020B0606020202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SP" id="{E080DD4F-0A25-4246-8C22-090823B4DCCC}" vid="{44353B6F-5558-B247-84FE-7D36E72047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WSP</Template>
  <TotalTime>1175</TotalTime>
  <Words>145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Narrow</vt:lpstr>
      <vt:lpstr>Dubai</vt:lpstr>
      <vt:lpstr>Sakkal Majalla</vt:lpstr>
      <vt:lpstr>Wingdings</vt:lpstr>
      <vt:lpstr>Wingdings 3</vt:lpstr>
      <vt:lpstr>WSP</vt:lpstr>
      <vt:lpstr>think-cell Slide</vt:lpstr>
      <vt:lpstr>WSP ‘Programmer and visualization specialist’ test task</vt:lpstr>
      <vt:lpstr>The two graphs to be reproduced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WSP ‘Programmer and visualization specialist’ test task</dc:title>
  <dc:creator>Davoud Taghawi-Nejad</dc:creator>
  <cp:lastModifiedBy>Davoud Taghawi-Nejad</cp:lastModifiedBy>
  <cp:revision>1</cp:revision>
  <dcterms:created xsi:type="dcterms:W3CDTF">2021-08-25T12:56:18Z</dcterms:created>
  <dcterms:modified xsi:type="dcterms:W3CDTF">2021-08-26T08:31:30Z</dcterms:modified>
</cp:coreProperties>
</file>