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DF383-0CE7-4DCE-A14B-0BA842B18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5B5315-F394-4CE7-87A2-8A8C57DA6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61EEC-AAB4-4DE1-A72B-B3E53FEF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7FD35-B63C-4498-A18A-445869AB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B6368-51BB-446D-ADA6-E2E25B9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F58FA-1D5D-4A89-ADA6-2FE974C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9C3EB-1BFB-4A61-8EAE-5616212C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2DEBB-1BEF-46CD-BEC6-3FBF340A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3DF73-7E19-481F-BC1F-D884047C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3098D-6187-41DD-B6F7-7A7C9E79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2F8418-0282-4F2C-B26A-084955243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E4A69F-CE9E-456B-A500-3C1B3318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889C3-9C28-4156-BC9D-59503D8B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923F3-B200-466A-BE84-58FD6392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E48EC-C64C-42BF-926C-B775A4DB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FC073-A9CB-44FF-BC3E-A2D0074D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ECD2F-E97B-4EFD-B2AB-55579E62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60E22-1D8E-4172-B4E8-6BFE1D74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EF029-35E9-48F3-BBC5-525E967B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82660-019B-4D45-A533-15CEF684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4AD6D-7DDE-43AE-90CB-9B64C3AC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DD6C4-8ABC-406B-B66E-0BCA88FF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F3D06C-1938-4519-9189-1A20B60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ECE14-C1BF-4BD0-8D22-2F5F200E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B2934-DD1F-4CB2-97FD-47000936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48142-0F7C-4AAC-81F2-5691D65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D69A0-5BA3-4647-B121-53A025852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4DD175-73D5-4A1E-AE21-19C3D26E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C9D0D-904D-46E5-A467-3C4CB803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F9E484-FC06-4B4D-942B-C01B3D4D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B917E-35D9-48FA-A3AC-C541945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6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3E6F-5CF2-42A4-8A19-0DBD50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2F649-D9FA-4B3B-AD81-3C50B6B5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9D49D-5B77-491E-A1E4-CEB258B3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5CC1DB-644B-43AD-9395-A3091881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260608-F38A-4657-ADE6-7EE464C2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CC0201-61A7-4757-8D4E-19CA108C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8D266E-1478-47AA-A70B-260C89D2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49CCBD-CF01-47A6-AE85-2B02596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33FE3-BEF9-4603-BB96-3612BACF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CF96FF-0E33-49CB-A419-A664524A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887C98-6A2C-4443-A459-C5372B76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1CA7E-F370-4924-98A4-87B8057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7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12EBCC-91B6-48B5-887B-805BC6C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4E3000-D5F2-4D69-ACBF-0CCA7F11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3B06D4-3005-45F4-BF05-54C277E3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9DBDA-F2B5-404F-9B8B-5FA58FF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3D262-6B41-4157-975F-2AF2A08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CF85D-EC02-456C-8CBE-38F55F83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214541-7984-4BF9-ACAB-FE76FCD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55D680-7691-46FD-AC8F-9A2E97E0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A1C597-78F7-4315-BD18-6BF6F02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D535F-7430-4B7D-8E05-5C2723B1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42E233-1AFD-48F6-992E-1D16F973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04D148-B8AA-4093-8CDD-CBDCE373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C6C81-B3B6-404B-AFCA-776DC82D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C3C75-B751-440A-8D75-34018F4F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9B611-B261-4966-9535-56DCE423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CFB74-ED64-4642-A2AA-D4D673A2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2246DB-8531-43C9-913A-6E500A02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15DC3-F1DA-47F6-89F2-E5CE517B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5EF3-3B2F-4F08-B37F-580B315C43B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0A45-3097-4394-908D-250CC0BE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8666F-5F9C-41F0-95D3-83E0E4A9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6E44-BC56-40FD-9E28-68A00C895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ru-RU" sz="4800"/>
              <a:t>Электронный дневник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ru-RU" sz="2000">
                <a:solidFill>
                  <a:srgbClr val="000000"/>
                </a:solidFill>
                <a:latin typeface="Times New Roman"/>
                <a:cs typeface="Calibri"/>
              </a:rPr>
              <a:t>Самойлов В.В.</a:t>
            </a:r>
          </a:p>
          <a:p>
            <a:pPr algn="l"/>
            <a:r>
              <a:rPr lang="ru-RU" sz="2000">
                <a:solidFill>
                  <a:srgbClr val="000000"/>
                </a:solidFill>
                <a:latin typeface="Times New Roman"/>
                <a:cs typeface="Calibri"/>
              </a:rPr>
              <a:t>Овсянников М.А</a:t>
            </a:r>
          </a:p>
          <a:p>
            <a:pPr algn="l"/>
            <a:r>
              <a:rPr lang="ru-RU" sz="2000">
                <a:solidFill>
                  <a:srgbClr val="000000"/>
                </a:solidFill>
                <a:latin typeface="Times New Roman"/>
                <a:cs typeface="Calibri"/>
              </a:rPr>
              <a:t>Краснов Д.А.</a:t>
            </a:r>
          </a:p>
          <a:p>
            <a:pPr algn="l"/>
            <a:r>
              <a:rPr lang="ru-RU" sz="2000">
                <a:solidFill>
                  <a:srgbClr val="000000"/>
                </a:solidFill>
                <a:latin typeface="Times New Roman"/>
                <a:cs typeface="Calibri"/>
              </a:rPr>
              <a:t>Парфёнов И.С.</a:t>
            </a:r>
          </a:p>
          <a:p>
            <a:pPr algn="l"/>
            <a:endParaRPr lang="ru-RU" sz="2000">
              <a:solidFill>
                <a:srgbClr val="000000"/>
              </a:solidFill>
              <a:latin typeface="Times New Roman"/>
              <a:cs typeface="Calibri"/>
            </a:endParaRPr>
          </a:p>
          <a:p>
            <a:pPr algn="l"/>
            <a:endParaRPr lang="ru-RU" sz="200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pic>
        <p:nvPicPr>
          <p:cNvPr id="4" name="Picture 3" descr="Открытая книга с ручкой на столе">
            <a:extLst>
              <a:ext uri="{FF2B5EF4-FFF2-40B4-BE49-F238E27FC236}">
                <a16:creationId xmlns:a16="http://schemas.microsoft.com/office/drawing/2014/main" id="{86A5CCB6-7CFF-A6A9-20B1-890EBB3B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953" r="-7" b="2321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83B22E-8957-2AF4-2F66-8A96723E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95" y="187325"/>
            <a:ext cx="11504494" cy="6257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300" b="1">
                <a:latin typeface="Times New Roman"/>
                <a:cs typeface="Times New Roman"/>
              </a:rPr>
              <a:t>Цель внедрения</a:t>
            </a:r>
            <a:r>
              <a:rPr lang="ru-RU" sz="1200">
                <a:latin typeface="Times New Roman"/>
                <a:cs typeface="Times New Roman"/>
              </a:rPr>
              <a:t> - Увеличение производительности старого сайта Политеха.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300" b="1">
                <a:latin typeface="Times New Roman"/>
                <a:cs typeface="Times New Roman"/>
              </a:rPr>
              <a:t>Причина смены</a:t>
            </a:r>
            <a:r>
              <a:rPr lang="ru-RU" sz="1200">
                <a:latin typeface="Times New Roman"/>
                <a:cs typeface="Times New Roman"/>
              </a:rPr>
              <a:t> - Негативные отзывы студентов, недостаток функций и мощностей старого сайта, его плохая репутация и невозможность его масштабировать.</a:t>
            </a:r>
          </a:p>
          <a:p>
            <a:pPr marL="0" indent="0">
              <a:buNone/>
            </a:pPr>
            <a:r>
              <a:rPr lang="ru-RU" sz="1400" b="1">
                <a:latin typeface="Times New Roman"/>
                <a:cs typeface="Times New Roman"/>
              </a:rPr>
              <a:t>Задачи внедрения: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Разобраться в устройстве старой программы.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Спроектировать новую программу.</a:t>
            </a:r>
            <a:endParaRPr lang="ru-RU" sz="1200"/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Моделирование бизнес-процессов.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Проектирование модели демонстрационного образца.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Разработка ИТ-инфраструктуры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Расчет экономического эффекта от внедрения.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Составление нового ТЗ.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Разработка </a:t>
            </a:r>
            <a:r>
              <a:rPr lang="ru-RU" sz="1200" err="1">
                <a:latin typeface="Times New Roman"/>
                <a:cs typeface="Times New Roman"/>
              </a:rPr>
              <a:t>web</a:t>
            </a:r>
            <a:r>
              <a:rPr lang="ru-RU" sz="1200">
                <a:latin typeface="Times New Roman"/>
                <a:cs typeface="Times New Roman"/>
              </a:rPr>
              <a:t>-приложения.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Тестирование ПО.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Организовать новый сервер.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Составление документации.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Составление методики тестирования.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Тестирование ПО.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Обучение пользователей.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200">
                <a:latin typeface="Times New Roman"/>
                <a:cs typeface="Times New Roman"/>
              </a:rPr>
              <a:t>Ввод в эксплуатацию.</a:t>
            </a:r>
          </a:p>
          <a:p>
            <a:pPr>
              <a:buFont typeface="Arial" panose="05020102010507070707" pitchFamily="18" charset="2"/>
              <a:buChar char="•"/>
            </a:pPr>
            <a:endParaRPr lang="ru-RU"/>
          </a:p>
        </p:txBody>
      </p:sp>
      <p:pic>
        <p:nvPicPr>
          <p:cNvPr id="53" name="Рисунок 5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706EF69-1386-E790-017E-B0F763BA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03" y="3921443"/>
            <a:ext cx="3594011" cy="2941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47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284D-89B2-DCD0-05D8-6F044091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34" y="3858"/>
            <a:ext cx="10515600" cy="682317"/>
          </a:xfrm>
        </p:spPr>
        <p:txBody>
          <a:bodyPr>
            <a:normAutofit/>
          </a:bodyPr>
          <a:lstStyle/>
          <a:p>
            <a:pPr algn="ctr"/>
            <a:r>
              <a:rPr lang="ru-RU" sz="2000" b="1">
                <a:latin typeface="Times New Roman"/>
                <a:cs typeface="Times New Roman"/>
              </a:rPr>
              <a:t>Структура внедрения</a:t>
            </a:r>
            <a:endParaRPr lang="ru-RU" sz="2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80C7A-B746-FD65-2A43-6135A966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47" y="771988"/>
            <a:ext cx="5112329" cy="5344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200" i="1">
                <a:latin typeface="Times New Roman"/>
                <a:cs typeface="Times New Roman"/>
              </a:rPr>
              <a:t>Руководитель группы внедрения - осуществляет общее руководство проектом и поддерживает его на протяжении всего времени до полного завершения</a:t>
            </a:r>
          </a:p>
          <a:p>
            <a:pPr marL="0" indent="0">
              <a:buNone/>
            </a:pPr>
            <a:r>
              <a:rPr lang="ru-RU" sz="1200" i="1">
                <a:latin typeface="Times New Roman"/>
                <a:cs typeface="Times New Roman"/>
              </a:rPr>
              <a:t>Группа внедрения - команда, отвечающая за множество задач и функций, на которой лежит ответственность непосредственно за исполнение</a:t>
            </a:r>
            <a:r>
              <a:rPr lang="ru-RU" sz="120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ru-RU" sz="1200">
                <a:latin typeface="Times New Roman"/>
                <a:cs typeface="Times New Roman"/>
              </a:rPr>
              <a:t>1.Подготовка проекта:</a:t>
            </a:r>
            <a:endParaRPr lang="ru-RU" sz="1200" b="1"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Архитектор</a:t>
            </a:r>
            <a:r>
              <a:rPr lang="ru-RU" sz="1200">
                <a:latin typeface="Times New Roman"/>
                <a:cs typeface="Times New Roman"/>
              </a:rPr>
              <a:t> - Разобраться в устройстве старой программы.</a:t>
            </a: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Проектировщик</a:t>
            </a:r>
            <a:r>
              <a:rPr lang="ru-RU" sz="1200">
                <a:latin typeface="Times New Roman"/>
                <a:cs typeface="Times New Roman"/>
              </a:rPr>
              <a:t> - Спроектировать новую программу.</a:t>
            </a:r>
          </a:p>
          <a:p>
            <a:pPr marL="0" indent="0">
              <a:buNone/>
            </a:pPr>
            <a:r>
              <a:rPr lang="ru-RU" sz="1200">
                <a:latin typeface="Times New Roman"/>
                <a:cs typeface="Times New Roman"/>
              </a:rPr>
              <a:t>2.Концептуальный проект:</a:t>
            </a: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Бизнес аналитик</a:t>
            </a:r>
            <a:r>
              <a:rPr lang="ru-RU" sz="1200">
                <a:latin typeface="Times New Roman"/>
                <a:cs typeface="Times New Roman"/>
              </a:rPr>
              <a:t> - Моделирование бизнес-процессов.</a:t>
            </a: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Системный аналитик</a:t>
            </a:r>
            <a:r>
              <a:rPr lang="ru-RU" sz="1200">
                <a:latin typeface="Times New Roman"/>
                <a:cs typeface="Times New Roman"/>
              </a:rPr>
              <a:t> - Проектирование модели демонстрационного образца.</a:t>
            </a: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Системный аналитик</a:t>
            </a:r>
            <a:r>
              <a:rPr lang="ru-RU" sz="1200">
                <a:latin typeface="Times New Roman"/>
                <a:cs typeface="Times New Roman"/>
              </a:rPr>
              <a:t> - Разработка ИТ-инфраструктуры</a:t>
            </a:r>
          </a:p>
          <a:p>
            <a:pPr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Бизнес аналитик</a:t>
            </a:r>
            <a:r>
              <a:rPr lang="ru-RU" sz="1200">
                <a:latin typeface="Times New Roman"/>
                <a:cs typeface="Times New Roman"/>
              </a:rPr>
              <a:t> - Расчет экономического эффекта от внедрения.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CE957B5-B7BC-BBA1-C557-2A2168C78148}"/>
              </a:ext>
            </a:extLst>
          </p:cNvPr>
          <p:cNvSpPr txBox="1">
            <a:spLocks/>
          </p:cNvSpPr>
          <p:nvPr/>
        </p:nvSpPr>
        <p:spPr>
          <a:xfrm>
            <a:off x="5786365" y="775946"/>
            <a:ext cx="5814950" cy="5344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sz="1200">
                <a:latin typeface="Times New Roman"/>
                <a:cs typeface="Times New Roman"/>
              </a:rPr>
              <a:t>3.Реализация: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Технический писатель</a:t>
            </a:r>
            <a:r>
              <a:rPr lang="ru-RU" sz="1200">
                <a:latin typeface="Times New Roman"/>
                <a:cs typeface="Times New Roman"/>
              </a:rPr>
              <a:t> - Составление нового ТЗ.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Back-</a:t>
            </a:r>
            <a:r>
              <a:rPr lang="ru-RU" sz="1200" i="1" err="1">
                <a:latin typeface="Times New Roman"/>
                <a:cs typeface="Times New Roman"/>
              </a:rPr>
              <a:t>end</a:t>
            </a:r>
            <a:r>
              <a:rPr lang="ru-RU" sz="1200" i="1">
                <a:latin typeface="Times New Roman"/>
                <a:cs typeface="Times New Roman"/>
              </a:rPr>
              <a:t> разработчик</a:t>
            </a:r>
            <a:r>
              <a:rPr lang="ru-RU" sz="1200">
                <a:latin typeface="Times New Roman"/>
                <a:cs typeface="Times New Roman"/>
              </a:rPr>
              <a:t> - Разработка </a:t>
            </a:r>
            <a:r>
              <a:rPr lang="ru-RU" sz="1200" err="1">
                <a:latin typeface="Times New Roman"/>
                <a:cs typeface="Times New Roman"/>
              </a:rPr>
              <a:t>web</a:t>
            </a:r>
            <a:r>
              <a:rPr lang="ru-RU" sz="1200">
                <a:latin typeface="Times New Roman"/>
                <a:cs typeface="Times New Roman"/>
              </a:rPr>
              <a:t>-приложения.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Технический писатель</a:t>
            </a:r>
            <a:r>
              <a:rPr lang="ru-RU" sz="1200">
                <a:latin typeface="Times New Roman"/>
                <a:cs typeface="Times New Roman"/>
              </a:rPr>
              <a:t> - Составление документации.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 err="1">
                <a:latin typeface="Times New Roman"/>
                <a:cs typeface="Times New Roman"/>
              </a:rPr>
              <a:t>Teamlead</a:t>
            </a:r>
            <a:r>
              <a:rPr lang="ru-RU" sz="1200">
                <a:latin typeface="Times New Roman"/>
                <a:cs typeface="Times New Roman"/>
              </a:rPr>
              <a:t> - Составление методики тестирования.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QA-инженер</a:t>
            </a:r>
            <a:r>
              <a:rPr lang="ru-RU" sz="1200">
                <a:latin typeface="Times New Roman"/>
                <a:cs typeface="Times New Roman"/>
              </a:rPr>
              <a:t> - Тестирование ПО.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Архитектор</a:t>
            </a:r>
            <a:r>
              <a:rPr lang="ru-RU" sz="1200">
                <a:latin typeface="Times New Roman"/>
                <a:cs typeface="Times New Roman"/>
              </a:rPr>
              <a:t> - Организовать новый сервер.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QA-инженер</a:t>
            </a:r>
            <a:r>
              <a:rPr lang="ru-RU" sz="1200">
                <a:latin typeface="Times New Roman"/>
                <a:cs typeface="Times New Roman"/>
              </a:rPr>
              <a:t> - Установить сайт на сервер и протестировать его.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sz="1200">
                <a:latin typeface="Times New Roman"/>
                <a:cs typeface="Times New Roman"/>
              </a:rPr>
              <a:t>4.Эксплуатация и поддержка: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Релиз менеджер</a:t>
            </a:r>
            <a:r>
              <a:rPr lang="ru-RU" sz="1200">
                <a:latin typeface="Times New Roman"/>
                <a:cs typeface="Times New Roman"/>
              </a:rPr>
              <a:t> - Обучение пользователей.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ru-RU" sz="1200" i="1">
                <a:latin typeface="Times New Roman"/>
                <a:cs typeface="Times New Roman"/>
              </a:rPr>
              <a:t>Менеджер продукта</a:t>
            </a:r>
            <a:r>
              <a:rPr lang="ru-RU" sz="1200">
                <a:latin typeface="Times New Roman"/>
                <a:cs typeface="Times New Roman"/>
              </a:rPr>
              <a:t> - Ввод в эксплуатацию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55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1757D-821D-77CA-2F1D-7974CD4E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44" y="-2103"/>
            <a:ext cx="10552321" cy="1050141"/>
          </a:xfrm>
        </p:spPr>
        <p:txBody>
          <a:bodyPr/>
          <a:lstStyle/>
          <a:p>
            <a:pPr algn="ctr"/>
            <a:r>
              <a:rPr lang="ru-RU"/>
              <a:t>Реинжиниринг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F6F1-A090-3E9E-037C-65ED6032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045264"/>
            <a:ext cx="10543142" cy="558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ru-RU" sz="12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Реинжиниринг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– метод, способ, подразумевающий под собой переделку старой программы.</a:t>
            </a:r>
          </a:p>
          <a:p>
            <a:pPr marL="0" indent="0">
              <a:buNone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Подразумевает под собой полное </a:t>
            </a:r>
            <a:r>
              <a:rPr lang="ru-RU" sz="1400" err="1">
                <a:solidFill>
                  <a:schemeClr val="tx1"/>
                </a:solidFill>
                <a:latin typeface="Times New Roman"/>
                <a:cs typeface="Times New Roman"/>
              </a:rPr>
              <a:t>переоценивание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разнообразных процессов старого, а также внедрение новейших технологий современности в новый проект. В результате возможно не только улучшить что-то, но и создать более усовершенствованные методы.</a:t>
            </a:r>
          </a:p>
          <a:p>
            <a:pPr marL="0" indent="0">
              <a:buNone/>
            </a:pP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снижение затрат;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снижение количества ошибок; 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оптимизация операционных процессов; </a:t>
            </a:r>
          </a:p>
          <a:p>
            <a:pPr marL="0" indent="0">
              <a:buNone/>
            </a:pP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Недостатки: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затраты времени и ресурсов;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прерывание существующих процессов;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необходимость обучения или введения в должность; 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влияние на бюджетирование.</a:t>
            </a:r>
          </a:p>
          <a:p>
            <a:pPr>
              <a:buFont typeface="Arial" panose="05020102010507070707" pitchFamily="18" charset="2"/>
              <a:buChar char="•"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Перед внедрением реинжиниринга необходимо тщательно подготовить организацию к нововведениям, чтобы избежать негативных последствий для работы.</a:t>
            </a:r>
          </a:p>
          <a:p>
            <a:pPr>
              <a:buFont typeface="Arial" panose="05020102010507070707" pitchFamily="18" charset="2"/>
              <a:buChar char="•"/>
            </a:pPr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6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A036E-4976-480E-33E4-7CEBCE4153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Факторы риска</a:t>
            </a:r>
          </a:p>
        </p:txBody>
      </p:sp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B32E016B-AB73-C8F6-9C5F-5080BFBA852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50756" y="3017519"/>
          <a:ext cx="9686133" cy="320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605">
                  <a:extLst>
                    <a:ext uri="{9D8B030D-6E8A-4147-A177-3AD203B41FA5}">
                      <a16:colId xmlns:a16="http://schemas.microsoft.com/office/drawing/2014/main" val="2891716733"/>
                    </a:ext>
                  </a:extLst>
                </a:gridCol>
                <a:gridCol w="1504957">
                  <a:extLst>
                    <a:ext uri="{9D8B030D-6E8A-4147-A177-3AD203B41FA5}">
                      <a16:colId xmlns:a16="http://schemas.microsoft.com/office/drawing/2014/main" val="898745138"/>
                    </a:ext>
                  </a:extLst>
                </a:gridCol>
                <a:gridCol w="4689571">
                  <a:extLst>
                    <a:ext uri="{9D8B030D-6E8A-4147-A177-3AD203B41FA5}">
                      <a16:colId xmlns:a16="http://schemas.microsoft.com/office/drawing/2014/main" val="3726475771"/>
                    </a:ext>
                  </a:extLst>
                </a:gridCol>
              </a:tblGrid>
              <a:tr h="35866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Риск </a:t>
                      </a:r>
                      <a:endParaRPr lang="ru-RU" sz="22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Допустимость </a:t>
                      </a:r>
                      <a:endParaRPr lang="ru-RU" sz="22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Управление </a:t>
                      </a:r>
                      <a:r>
                        <a:rPr lang="ru-RU" sz="1500" b="1">
                          <a:effectLst/>
                          <a:latin typeface="Times New Roman"/>
                        </a:rPr>
                        <a:t>риском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209676"/>
                  </a:ext>
                </a:extLst>
              </a:tr>
              <a:tr h="5702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1. Возможность нехватки мощностей новых серверов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Не допустимый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Анализ и расчёт потенциальных мощностей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80377"/>
                  </a:ext>
                </a:extLst>
              </a:tr>
              <a:tr h="5702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2. Мелкие баги на сайте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Приемлемый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Окно на сайте для связи с поддержкой, которая исправит баги.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754842"/>
                  </a:ext>
                </a:extLst>
              </a:tr>
              <a:tr h="5702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3. Утечка данных пользователей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Не желательный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Добавить двухэтапную аутентификацию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013372"/>
                  </a:ext>
                </a:extLst>
              </a:tr>
              <a:tr h="5702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4. Сайт может лечь из-за </a:t>
                      </a:r>
                      <a:r>
                        <a:rPr lang="af-ZA" sz="1500" b="1">
                          <a:effectLst/>
                          <a:latin typeface="Times New Roman"/>
                        </a:rPr>
                        <a:t>DDOS-</a:t>
                      </a:r>
                      <a:r>
                        <a:rPr lang="ru-RU" sz="1500" b="1">
                          <a:effectLst/>
                          <a:latin typeface="Times New Roman"/>
                        </a:rPr>
                        <a:t>атаки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Не желательный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Минимизировать время, в которое сайт не работает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884235"/>
                  </a:ext>
                </a:extLst>
              </a:tr>
              <a:tr h="5702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5. Трудность в использовании сайта старшим поколением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Приемлемый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69"/>
                        </a:lnSpc>
                      </a:pPr>
                      <a:r>
                        <a:rPr lang="ru-RU" sz="1500" b="1">
                          <a:effectLst/>
                          <a:latin typeface="Times New Roman"/>
                        </a:rPr>
                        <a:t>Организовать вечерние курсы по обучению преподавателей </a:t>
                      </a:r>
                      <a:endParaRPr lang="ru-RU" sz="2200" b="1">
                        <a:effectLst/>
                        <a:latin typeface="Times New Roman"/>
                      </a:endParaRPr>
                    </a:p>
                  </a:txBody>
                  <a:tcPr marL="79473" marR="79473" marT="54497" marB="544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77205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777BE6-4366-307D-32DE-F68A5A4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91" y="970798"/>
            <a:ext cx="3524250" cy="14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C550D-9B2A-1716-4593-03E90CAD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0" y="263089"/>
            <a:ext cx="12195672" cy="3432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>
                <a:latin typeface="Times New Roman"/>
                <a:cs typeface="Times New Roman"/>
              </a:rPr>
              <a:t>Диаграмма </a:t>
            </a:r>
            <a:r>
              <a:rPr lang="ru-RU" sz="3600" err="1">
                <a:latin typeface="Times New Roman"/>
                <a:cs typeface="Times New Roman"/>
              </a:rPr>
              <a:t>Ганта</a:t>
            </a:r>
            <a:endParaRPr lang="ru-RU" sz="3600">
              <a:latin typeface="Times New Roman"/>
              <a:cs typeface="Times New Roman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EA08BDB-6354-3BAE-EB40-92BF4B94F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008109"/>
              </p:ext>
            </p:extLst>
          </p:nvPr>
        </p:nvGraphicFramePr>
        <p:xfrm>
          <a:off x="833820" y="687216"/>
          <a:ext cx="10515596" cy="536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6783">
                  <a:extLst>
                    <a:ext uri="{9D8B030D-6E8A-4147-A177-3AD203B41FA5}">
                      <a16:colId xmlns:a16="http://schemas.microsoft.com/office/drawing/2014/main" val="2481783191"/>
                    </a:ext>
                  </a:extLst>
                </a:gridCol>
                <a:gridCol w="673213">
                  <a:extLst>
                    <a:ext uri="{9D8B030D-6E8A-4147-A177-3AD203B41FA5}">
                      <a16:colId xmlns:a16="http://schemas.microsoft.com/office/drawing/2014/main" val="2036626223"/>
                    </a:ext>
                  </a:extLst>
                </a:gridCol>
                <a:gridCol w="727070">
                  <a:extLst>
                    <a:ext uri="{9D8B030D-6E8A-4147-A177-3AD203B41FA5}">
                      <a16:colId xmlns:a16="http://schemas.microsoft.com/office/drawing/2014/main" val="472699739"/>
                    </a:ext>
                  </a:extLst>
                </a:gridCol>
                <a:gridCol w="942499">
                  <a:extLst>
                    <a:ext uri="{9D8B030D-6E8A-4147-A177-3AD203B41FA5}">
                      <a16:colId xmlns:a16="http://schemas.microsoft.com/office/drawing/2014/main" val="53361790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2097832475"/>
                    </a:ext>
                  </a:extLst>
                </a:gridCol>
                <a:gridCol w="376999">
                  <a:extLst>
                    <a:ext uri="{9D8B030D-6E8A-4147-A177-3AD203B41FA5}">
                      <a16:colId xmlns:a16="http://schemas.microsoft.com/office/drawing/2014/main" val="2448204974"/>
                    </a:ext>
                  </a:extLst>
                </a:gridCol>
                <a:gridCol w="403928">
                  <a:extLst>
                    <a:ext uri="{9D8B030D-6E8A-4147-A177-3AD203B41FA5}">
                      <a16:colId xmlns:a16="http://schemas.microsoft.com/office/drawing/2014/main" val="2201142251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1083806731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784283505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2529156179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1862972676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3773659100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2386974517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1706437275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570368392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2449141926"/>
                    </a:ext>
                  </a:extLst>
                </a:gridCol>
                <a:gridCol w="390464">
                  <a:extLst>
                    <a:ext uri="{9D8B030D-6E8A-4147-A177-3AD203B41FA5}">
                      <a16:colId xmlns:a16="http://schemas.microsoft.com/office/drawing/2014/main" val="1501148506"/>
                    </a:ext>
                  </a:extLst>
                </a:gridCol>
              </a:tblGrid>
              <a:tr h="551447">
                <a:tc gridSpan="4"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Сентябрь 2024г.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Октябрь 2024г.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67089"/>
                  </a:ext>
                </a:extLst>
              </a:tr>
              <a:tr h="40105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Этап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Кол-во дней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Дата начала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Дата окончания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24 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28 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1804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125"/>
                        </a:lnSpc>
                        <a:spcAft>
                          <a:spcPts val="40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Разобраться в устройстве старой программы.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531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Анализ предметной области 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65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Проектирование структуры организации 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22967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Моделирование бизнес-процессов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68214"/>
                  </a:ext>
                </a:extLst>
              </a:tr>
              <a:tr h="40105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Проектирование модели демонстрационного образца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Segoe UI Emoji" panose="020B0502040204020203" pitchFamily="34" charset="0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567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Разработка ИТ-инфраструктура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57372"/>
                  </a:ext>
                </a:extLst>
              </a:tr>
              <a:tr h="40105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Расчет экономического эффекта от внедрения 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21.09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lvl="0" algn="ctr" rtl="0" fontAlgn="base">
                        <a:lnSpc>
                          <a:spcPts val="1221"/>
                        </a:lnSpc>
                      </a:pP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22.09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4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Составление ТЗ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  22.09  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22.09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Segoe UI Emoji" panose="020B0502040204020203" pitchFamily="34" charset="0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01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Разработка веб-приложения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22.09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22.09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3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125"/>
                        </a:lnSpc>
                        <a:spcAft>
                          <a:spcPts val="40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Организовать новый сервер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Segoe UI Emoji" panose="020B0502040204020203" pitchFamily="34" charset="0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73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125"/>
                        </a:lnSpc>
                        <a:spcAft>
                          <a:spcPts val="40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Установить сайт на сервер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endParaRPr lang="ru-RU" sz="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53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Составление документации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25.09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26.09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48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Составление методики тестирования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1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26.09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26.09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23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Тестирование ПО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26.09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29.09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79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Обучение персонала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29.09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30.09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93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Ввод в эксплуатацию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4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30.09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03.10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21"/>
                        </a:lnSpc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 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905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936</Words>
  <Application>Microsoft Office PowerPoint</Application>
  <PresentationFormat>Широкоэкранный</PresentationFormat>
  <Paragraphs>325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Times New Roman</vt:lpstr>
      <vt:lpstr>Wingdings 2</vt:lpstr>
      <vt:lpstr>Тема Office</vt:lpstr>
      <vt:lpstr>Электронный дневник</vt:lpstr>
      <vt:lpstr>Презентация PowerPoint</vt:lpstr>
      <vt:lpstr>Структура внедрения</vt:lpstr>
      <vt:lpstr>Реинжиниринг</vt:lpstr>
      <vt:lpstr>Факторы риска</vt:lpstr>
      <vt:lpstr>Диаграмма Ганта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Shin zu</dc:creator>
  <cp:lastModifiedBy>Shin zu</cp:lastModifiedBy>
  <cp:revision>2</cp:revision>
  <dcterms:created xsi:type="dcterms:W3CDTF">2025-06-13T15:40:52Z</dcterms:created>
  <dcterms:modified xsi:type="dcterms:W3CDTF">2025-06-13T15:44:19Z</dcterms:modified>
</cp:coreProperties>
</file>